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sldIdLst>
    <p:sldId id="256" r:id="rId2"/>
    <p:sldId id="273" r:id="rId3"/>
    <p:sldId id="272" r:id="rId4"/>
    <p:sldId id="271" r:id="rId5"/>
    <p:sldId id="270" r:id="rId6"/>
    <p:sldId id="274" r:id="rId7"/>
    <p:sldId id="269" r:id="rId8"/>
    <p:sldId id="275" r:id="rId9"/>
    <p:sldId id="266" r:id="rId10"/>
    <p:sldId id="268" r:id="rId11"/>
    <p:sldId id="264" r:id="rId12"/>
    <p:sldId id="26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82857" autoAdjust="0"/>
  </p:normalViewPr>
  <p:slideViewPr>
    <p:cSldViewPr>
      <p:cViewPr varScale="1">
        <p:scale>
          <a:sx n="60" d="100"/>
          <a:sy n="60" d="100"/>
        </p:scale>
        <p:origin x="1686" y="6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306F1A-1F27-42FA-BAA2-01093297B96F}" type="datetimeFigureOut">
              <a:rPr lang="en-US" smtClean="0"/>
              <a:pPr/>
              <a:t>12/3/2020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9F3DE9-0654-4AFF-A616-841331329811}" type="slidenum">
              <a:rPr lang="en-US" smtClean="0"/>
              <a:pPr/>
              <a:t>‹#›</a:t>
            </a:fld>
            <a:endParaRPr lang="en-US"/>
          </a:p>
        </p:txBody>
      </p:sp>
    </p:spTree>
    <p:extLst>
      <p:ext uri="{BB962C8B-B14F-4D97-AF65-F5344CB8AC3E}">
        <p14:creationId xmlns:p14="http://schemas.microsoft.com/office/powerpoint/2010/main" val="3524744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259F3DE9-0654-4AFF-A616-841331329811}" type="slidenum">
              <a:rPr lang="en-US" smtClean="0"/>
              <a:pPr/>
              <a:t>1</a:t>
            </a:fld>
            <a:endParaRPr lang="en-US"/>
          </a:p>
        </p:txBody>
      </p:sp>
    </p:spTree>
    <p:extLst>
      <p:ext uri="{BB962C8B-B14F-4D97-AF65-F5344CB8AC3E}">
        <p14:creationId xmlns:p14="http://schemas.microsoft.com/office/powerpoint/2010/main" val="11668220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78D04DD-4D0E-4000-BE0C-4EC5D1A7F932}" type="datetimeFigureOut">
              <a:rPr lang="en-US" smtClean="0"/>
              <a:pPr/>
              <a:t>12/3/2020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3F9DE03-422F-452E-AFA2-E6D373DFE3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78D04DD-4D0E-4000-BE0C-4EC5D1A7F932}" type="datetimeFigureOut">
              <a:rPr lang="en-US" smtClean="0"/>
              <a:pPr/>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F9DE03-422F-452E-AFA2-E6D373DFE34D}"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E78D04DD-4D0E-4000-BE0C-4EC5D1A7F932}" type="datetimeFigureOut">
              <a:rPr lang="en-US" smtClean="0"/>
              <a:pPr/>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F9DE03-422F-452E-AFA2-E6D373DFE34D}"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78D04DD-4D0E-4000-BE0C-4EC5D1A7F932}" type="datetimeFigureOut">
              <a:rPr lang="en-US" smtClean="0"/>
              <a:pPr/>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F9DE03-422F-452E-AFA2-E6D373DFE34D}"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78D04DD-4D0E-4000-BE0C-4EC5D1A7F932}" type="datetimeFigureOut">
              <a:rPr lang="en-US" smtClean="0"/>
              <a:pPr/>
              <a:t>12/3/2020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F9DE03-422F-452E-AFA2-E6D373DFE34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78D04DD-4D0E-4000-BE0C-4EC5D1A7F932}" type="datetimeFigureOut">
              <a:rPr lang="en-US" smtClean="0"/>
              <a:pPr/>
              <a:t>12/3/2020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F9DE03-422F-452E-AFA2-E6D373DFE34D}"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D04DD-4D0E-4000-BE0C-4EC5D1A7F932}" type="datetimeFigureOut">
              <a:rPr lang="en-US" smtClean="0"/>
              <a:pPr/>
              <a:t>12/3/2020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F9DE03-422F-452E-AFA2-E6D373DFE3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E78D04DD-4D0E-4000-BE0C-4EC5D1A7F932}" type="datetimeFigureOut">
              <a:rPr lang="en-US" smtClean="0"/>
              <a:pPr/>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F9DE03-422F-452E-AFA2-E6D373DFE34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78D04DD-4D0E-4000-BE0C-4EC5D1A7F932}" type="datetimeFigureOut">
              <a:rPr lang="en-US" smtClean="0"/>
              <a:pPr/>
              <a:t>12/3/2020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3F9DE03-422F-452E-AFA2-E6D373DFE34D}"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78D04DD-4D0E-4000-BE0C-4EC5D1A7F932}" type="datetimeFigureOut">
              <a:rPr lang="en-US" smtClean="0"/>
              <a:pPr/>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F9DE03-422F-452E-AFA2-E6D373DFE3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78D04DD-4D0E-4000-BE0C-4EC5D1A7F932}" type="datetimeFigureOut">
              <a:rPr lang="en-US" smtClean="0"/>
              <a:pPr/>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F9DE03-422F-452E-AFA2-E6D373DFE3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78D04DD-4D0E-4000-BE0C-4EC5D1A7F932}" type="datetimeFigureOut">
              <a:rPr lang="en-US" smtClean="0"/>
              <a:pPr/>
              <a:t>12/3/2020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3F9DE03-422F-452E-AFA2-E6D373DFE34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2667001"/>
            <a:ext cx="7543800" cy="2133600"/>
          </a:xfrm>
        </p:spPr>
        <p:txBody>
          <a:bodyPr>
            <a:noAutofit/>
          </a:bodyPr>
          <a:lstStyle/>
          <a:p>
            <a:pPr algn="l"/>
            <a:endParaRPr lang="en-US" sz="2400" dirty="0">
              <a:latin typeface="Georgia" panose="02040502050405020303" pitchFamily="18" charset="0"/>
            </a:endParaRPr>
          </a:p>
          <a:p>
            <a:pPr algn="ctr"/>
            <a:r>
              <a:rPr lang="en-US" sz="2400" b="1" dirty="0"/>
              <a:t>Marketing Proposal</a:t>
            </a:r>
            <a:endParaRPr lang="en-US" sz="2400" dirty="0"/>
          </a:p>
          <a:p>
            <a:pPr algn="ctr"/>
            <a:r>
              <a:rPr lang="en-US" sz="2400" b="1" dirty="0"/>
              <a:t> </a:t>
            </a:r>
            <a:endParaRPr lang="en-US" sz="2400" dirty="0"/>
          </a:p>
          <a:p>
            <a:pPr algn="ctr"/>
            <a:r>
              <a:rPr lang="en-US" sz="2400" dirty="0"/>
              <a:t>Name:</a:t>
            </a:r>
          </a:p>
          <a:p>
            <a:pPr algn="ctr"/>
            <a:r>
              <a:rPr lang="en-US" sz="2400" dirty="0"/>
              <a:t>Affiliation </a:t>
            </a:r>
          </a:p>
          <a:p>
            <a:pPr algn="ctr"/>
            <a:r>
              <a:rPr lang="en-US" sz="2400" dirty="0"/>
              <a:t>Course </a:t>
            </a:r>
          </a:p>
          <a:p>
            <a:pPr algn="ctr"/>
            <a:r>
              <a:rPr lang="en-US" sz="2400" dirty="0"/>
              <a:t>Instructor</a:t>
            </a:r>
          </a:p>
          <a:p>
            <a:pPr algn="ctr"/>
            <a:r>
              <a:rPr lang="en-US" sz="2400" dirty="0"/>
              <a:t>Date </a:t>
            </a: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pPr algn="l"/>
            <a:endParaRPr lang="en-US" sz="2400" dirty="0">
              <a:latin typeface="Georgia" panose="02040502050405020303" pitchFamily="18" charset="0"/>
            </a:endParaRPr>
          </a:p>
          <a:p>
            <a:endParaRPr lang="en-US" sz="2400" dirty="0">
              <a:latin typeface="Georgia" panose="02040502050405020303" pitchFamily="18" charset="0"/>
            </a:endParaRPr>
          </a:p>
        </p:txBody>
      </p:sp>
    </p:spTree>
    <p:extLst>
      <p:ext uri="{BB962C8B-B14F-4D97-AF65-F5344CB8AC3E}">
        <p14:creationId xmlns:p14="http://schemas.microsoft.com/office/powerpoint/2010/main" val="3219725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a:latin typeface="Times New Roman" panose="02020603050405020304" pitchFamily="18" charset="0"/>
                <a:ea typeface="Calibri" panose="020F0502020204030204" pitchFamily="34" charset="0"/>
              </a:rPr>
              <a:t>Marketing is the most important aspect of any business. This is because a business entirely depends on building a customer base for their products. </a:t>
            </a:r>
          </a:p>
          <a:p>
            <a:r>
              <a:rPr lang="en-US" sz="2800" dirty="0">
                <a:latin typeface="Times New Roman" panose="02020603050405020304" pitchFamily="18" charset="0"/>
                <a:ea typeface="Calibri" panose="020F0502020204030204" pitchFamily="34" charset="0"/>
              </a:rPr>
              <a:t>By doing so, they will have a constant flow between production, distribution, and other aspects. </a:t>
            </a:r>
          </a:p>
          <a:p>
            <a:r>
              <a:rPr lang="en-US" sz="2800" dirty="0">
                <a:latin typeface="Times New Roman" panose="02020603050405020304" pitchFamily="18" charset="0"/>
                <a:ea typeface="Calibri" panose="020F0502020204030204" pitchFamily="34" charset="0"/>
              </a:rPr>
              <a:t>The marketing proposal here presents the result of extensive research done and the current marketing trends in place.</a:t>
            </a:r>
          </a:p>
          <a:p>
            <a:r>
              <a:rPr lang="en-US" sz="2800" dirty="0">
                <a:latin typeface="Times New Roman" panose="02020603050405020304" pitchFamily="18" charset="0"/>
                <a:ea typeface="Calibri" panose="020F0502020204030204" pitchFamily="34" charset="0"/>
              </a:rPr>
              <a:t> The problem of low sales and a reduced customer base faced by Green Ville can only be resolved by a change of the marketing strategy in place. We believe that these trends and research data are specific to the needs of Green Ville travels.</a:t>
            </a:r>
            <a:endParaRPr lang="en-US" dirty="0"/>
          </a:p>
        </p:txBody>
      </p:sp>
      <p:sp>
        <p:nvSpPr>
          <p:cNvPr id="3" name="Title 2"/>
          <p:cNvSpPr>
            <a:spLocks noGrp="1"/>
          </p:cNvSpPr>
          <p:nvPr>
            <p:ph type="title"/>
          </p:nvPr>
        </p:nvSpPr>
        <p:spPr/>
        <p:txBody>
          <a:bodyPr/>
          <a:lstStyle/>
          <a:p>
            <a:r>
              <a:rPr lang="en-US" dirty="0"/>
              <a:t>Work Background</a:t>
            </a:r>
          </a:p>
        </p:txBody>
      </p:sp>
    </p:spTree>
    <p:extLst>
      <p:ext uri="{BB962C8B-B14F-4D97-AF65-F5344CB8AC3E}">
        <p14:creationId xmlns:p14="http://schemas.microsoft.com/office/powerpoint/2010/main" val="1060365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a:t>With your help, we were able to analyze the marketing strategies and products already in place. The company has a number of products and packages for their consumers. </a:t>
            </a:r>
          </a:p>
          <a:p>
            <a:r>
              <a:rPr lang="en-US" dirty="0"/>
              <a:t>Your main form of advertisement currently is in mainstream media, especially television and newspapers. </a:t>
            </a:r>
          </a:p>
          <a:p>
            <a:r>
              <a:rPr lang="en-US" dirty="0"/>
              <a:t>The targeted markets are older individuals, averagely over the age of thirty-five, who would like to getaway. </a:t>
            </a:r>
          </a:p>
          <a:p>
            <a:r>
              <a:rPr lang="en-US" dirty="0"/>
              <a:t>We understand the marketing trends in such a market. For instance, the travel company should look to a certain target market for their marketing. </a:t>
            </a:r>
          </a:p>
          <a:p>
            <a:r>
              <a:rPr lang="en-US" dirty="0"/>
              <a:t>Ideally, there is a need for targeted marketing, so that the method of marketing is applied. If the marketing is to be done to younger adults in the modern age, then a digital marketing approach will be in place</a:t>
            </a:r>
          </a:p>
        </p:txBody>
      </p:sp>
      <p:sp>
        <p:nvSpPr>
          <p:cNvPr id="3" name="Title 2"/>
          <p:cNvSpPr>
            <a:spLocks noGrp="1"/>
          </p:cNvSpPr>
          <p:nvPr>
            <p:ph type="title"/>
          </p:nvPr>
        </p:nvSpPr>
        <p:spPr/>
        <p:txBody>
          <a:bodyPr/>
          <a:lstStyle/>
          <a:p>
            <a:r>
              <a:rPr lang="en-US" dirty="0"/>
              <a:t>Analysis of the Current State</a:t>
            </a:r>
          </a:p>
        </p:txBody>
      </p:sp>
    </p:spTree>
    <p:extLst>
      <p:ext uri="{BB962C8B-B14F-4D97-AF65-F5344CB8AC3E}">
        <p14:creationId xmlns:p14="http://schemas.microsoft.com/office/powerpoint/2010/main" val="493419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The demographic of a targeted market ultimately determines how the marketing approach is to be carried out. </a:t>
            </a:r>
          </a:p>
          <a:p>
            <a:r>
              <a:rPr lang="en-US" dirty="0"/>
              <a:t>In the travel industry, travel agencies and companies have products for families, couples, and even retreat groups.</a:t>
            </a:r>
          </a:p>
          <a:p>
            <a:r>
              <a:rPr lang="en-US" dirty="0"/>
              <a:t>Retreat groups have different cultures, and therefore their advertising will have to be different. </a:t>
            </a:r>
          </a:p>
          <a:p>
            <a:r>
              <a:rPr lang="en-US" dirty="0"/>
              <a:t>From our years of experience, we have learned that the best advertising work if the target market has a personal feel or attachment to the advertisement itself</a:t>
            </a:r>
          </a:p>
        </p:txBody>
      </p:sp>
      <p:sp>
        <p:nvSpPr>
          <p:cNvPr id="3" name="Title 2"/>
          <p:cNvSpPr>
            <a:spLocks noGrp="1"/>
          </p:cNvSpPr>
          <p:nvPr>
            <p:ph type="title"/>
          </p:nvPr>
        </p:nvSpPr>
        <p:spPr/>
        <p:txBody>
          <a:bodyPr>
            <a:normAutofit fontScale="90000"/>
          </a:bodyPr>
          <a:lstStyle/>
          <a:p>
            <a:r>
              <a:rPr lang="en-US" dirty="0">
                <a:effectLst/>
              </a:rPr>
              <a:t>Marketing Trends and Strategies: Our Objectives</a:t>
            </a:r>
            <a:br>
              <a:rPr lang="en-US" dirty="0">
                <a:effectLst/>
              </a:rPr>
            </a:br>
            <a:endParaRPr lang="en-US" dirty="0"/>
          </a:p>
        </p:txBody>
      </p:sp>
    </p:spTree>
    <p:extLst>
      <p:ext uri="{BB962C8B-B14F-4D97-AF65-F5344CB8AC3E}">
        <p14:creationId xmlns:p14="http://schemas.microsoft.com/office/powerpoint/2010/main" val="3573348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a:t>Implementing a new approach to marketing will be costly for the company. </a:t>
            </a:r>
          </a:p>
          <a:p>
            <a:r>
              <a:rPr lang="en-US" dirty="0"/>
              <a:t>This is because the currently implemented strategies do not cover other forms of advertisement to reach diverse target markets. </a:t>
            </a:r>
          </a:p>
          <a:p>
            <a:r>
              <a:rPr lang="en-US" dirty="0"/>
              <a:t>Mainstream media advertising needs to be improved, while social media marketing needs to be improved as well. Even so, sterling marketing offers affordable rates that will allow the company to save costs. </a:t>
            </a:r>
          </a:p>
          <a:p>
            <a:r>
              <a:rPr lang="en-US" dirty="0"/>
              <a:t>Saving costs in advertising involves using the right techniques in research data gathering and also in implementing the strategy itself. An advertisement that needs to be repeated in terms of shooting or writing will cost more than one perfect one. </a:t>
            </a:r>
          </a:p>
        </p:txBody>
      </p:sp>
      <p:sp>
        <p:nvSpPr>
          <p:cNvPr id="3" name="Title 2"/>
          <p:cNvSpPr>
            <a:spLocks noGrp="1"/>
          </p:cNvSpPr>
          <p:nvPr>
            <p:ph type="title"/>
          </p:nvPr>
        </p:nvSpPr>
        <p:spPr/>
        <p:txBody>
          <a:bodyPr/>
          <a:lstStyle/>
          <a:p>
            <a:r>
              <a:rPr lang="en-US" dirty="0"/>
              <a:t>Cost Savings</a:t>
            </a:r>
          </a:p>
        </p:txBody>
      </p:sp>
    </p:spTree>
    <p:extLst>
      <p:ext uri="{BB962C8B-B14F-4D97-AF65-F5344CB8AC3E}">
        <p14:creationId xmlns:p14="http://schemas.microsoft.com/office/powerpoint/2010/main" val="428553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D726C0B-BE4D-4BF5-B6BA-D683338697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14" y="914400"/>
            <a:ext cx="9191827" cy="3886200"/>
          </a:xfrm>
        </p:spPr>
      </p:pic>
    </p:spTree>
    <p:extLst>
      <p:ext uri="{BB962C8B-B14F-4D97-AF65-F5344CB8AC3E}">
        <p14:creationId xmlns:p14="http://schemas.microsoft.com/office/powerpoint/2010/main" val="3652646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a:t>The marketing timeline will begin as soon as an agreement is reached between the two companies for the provision of marketing services. </a:t>
            </a:r>
          </a:p>
          <a:p>
            <a:r>
              <a:rPr lang="en-US" dirty="0"/>
              <a:t>Each form of advertisement will have its own timeline to ensure they are most effective. </a:t>
            </a:r>
          </a:p>
          <a:p>
            <a:r>
              <a:rPr lang="en-US" dirty="0"/>
              <a:t>The television campaign will run the longest to a period of three months. </a:t>
            </a:r>
          </a:p>
          <a:p>
            <a:r>
              <a:rPr lang="en-US" dirty="0"/>
              <a:t>However, an evaluation will be carried out each month to assess the impact of the campaign on the company and if there is an increase in sales.</a:t>
            </a:r>
          </a:p>
          <a:p>
            <a:r>
              <a:rPr lang="en-US" dirty="0"/>
              <a:t> In social media, the campaigns could run for as long as 12 months. This is because campaigns on social media are cheaper to run for a long time as compared to television campaigns</a:t>
            </a:r>
          </a:p>
        </p:txBody>
      </p:sp>
      <p:sp>
        <p:nvSpPr>
          <p:cNvPr id="3" name="Title 2"/>
          <p:cNvSpPr>
            <a:spLocks noGrp="1"/>
          </p:cNvSpPr>
          <p:nvPr>
            <p:ph type="title"/>
          </p:nvPr>
        </p:nvSpPr>
        <p:spPr/>
        <p:txBody>
          <a:bodyPr>
            <a:normAutofit fontScale="90000"/>
          </a:bodyPr>
          <a:lstStyle/>
          <a:p>
            <a:r>
              <a:rPr lang="en-US" dirty="0">
                <a:effectLst/>
              </a:rPr>
              <a:t>Marketing Timeline</a:t>
            </a:r>
            <a:br>
              <a:rPr lang="en-US" dirty="0">
                <a:effectLst/>
              </a:rPr>
            </a:br>
            <a:endParaRPr lang="en-US" dirty="0"/>
          </a:p>
        </p:txBody>
      </p:sp>
    </p:spTree>
    <p:extLst>
      <p:ext uri="{BB962C8B-B14F-4D97-AF65-F5344CB8AC3E}">
        <p14:creationId xmlns:p14="http://schemas.microsoft.com/office/powerpoint/2010/main" val="2250414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7A04E01-83EF-4EA1-97C8-E28EA6C9431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6562" r="12046" b="14063"/>
          <a:stretch/>
        </p:blipFill>
        <p:spPr>
          <a:xfrm>
            <a:off x="228600" y="1600200"/>
            <a:ext cx="8686800" cy="4021667"/>
          </a:xfrm>
        </p:spPr>
      </p:pic>
      <p:sp>
        <p:nvSpPr>
          <p:cNvPr id="6" name="TextBox 5">
            <a:extLst>
              <a:ext uri="{FF2B5EF4-FFF2-40B4-BE49-F238E27FC236}">
                <a16:creationId xmlns:a16="http://schemas.microsoft.com/office/drawing/2014/main" id="{0CDB30DB-3706-44C2-82E7-A55C08EF60AB}"/>
              </a:ext>
            </a:extLst>
          </p:cNvPr>
          <p:cNvSpPr txBox="1"/>
          <p:nvPr/>
        </p:nvSpPr>
        <p:spPr>
          <a:xfrm>
            <a:off x="838200" y="490835"/>
            <a:ext cx="7162800" cy="923330"/>
          </a:xfrm>
          <a:prstGeom prst="rect">
            <a:avLst/>
          </a:prstGeom>
          <a:noFill/>
        </p:spPr>
        <p:txBody>
          <a:bodyPr wrap="square" rtlCol="0">
            <a:spAutoFit/>
          </a:bodyPr>
          <a:lstStyle/>
          <a:p>
            <a:r>
              <a:rPr lang="en-US" b="1" dirty="0"/>
              <a:t>YOUNG INDIVIDUALS USE ONLINE SERVICES MORE AS COMPARED TO WATCHING TV WITH CABLE SUBSCRIPTION OR ANTENNA </a:t>
            </a:r>
          </a:p>
        </p:txBody>
      </p:sp>
    </p:spTree>
    <p:extLst>
      <p:ext uri="{BB962C8B-B14F-4D97-AF65-F5344CB8AC3E}">
        <p14:creationId xmlns:p14="http://schemas.microsoft.com/office/powerpoint/2010/main" val="310295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a:latin typeface="Times New Roman" panose="02020603050405020304" pitchFamily="18" charset="0"/>
                <a:ea typeface="Calibri" panose="020F0502020204030204" pitchFamily="34" charset="0"/>
              </a:rPr>
              <a:t>Sterling marketing takes its responsibility very seriously. We feel that it is crucial to building a strong relationship with our business associates, and this is done by ensuring we achieve our responsibilities well. </a:t>
            </a:r>
          </a:p>
          <a:p>
            <a:r>
              <a:rPr lang="en-US" sz="2800" dirty="0">
                <a:latin typeface="Times New Roman" panose="02020603050405020304" pitchFamily="18" charset="0"/>
                <a:ea typeface="Calibri" panose="020F0502020204030204" pitchFamily="34" charset="0"/>
              </a:rPr>
              <a:t>These responsibilities include the implementation of a new marking plan. Maintenance of the marketing plan for as long as the campaigns are live. </a:t>
            </a:r>
          </a:p>
          <a:p>
            <a:r>
              <a:rPr lang="en-US" sz="2800" dirty="0">
                <a:latin typeface="Times New Roman" panose="02020603050405020304" pitchFamily="18" charset="0"/>
                <a:ea typeface="Calibri" panose="020F0502020204030204" pitchFamily="34" charset="0"/>
              </a:rPr>
              <a:t>This includes correcting any wrong aspects in commercials and changing strategies or target groups. </a:t>
            </a:r>
          </a:p>
          <a:p>
            <a:r>
              <a:rPr lang="en-US" sz="2800" dirty="0">
                <a:latin typeface="Times New Roman" panose="02020603050405020304" pitchFamily="18" charset="0"/>
                <a:ea typeface="Calibri" panose="020F0502020204030204" pitchFamily="34" charset="0"/>
              </a:rPr>
              <a:t>We will also keep in touch with the company so as to report any changes in analytics or any changes in strategies that were earlier implemented. </a:t>
            </a:r>
          </a:p>
          <a:p>
            <a:r>
              <a:rPr lang="en-US" sz="2800" dirty="0">
                <a:latin typeface="Times New Roman" panose="02020603050405020304" pitchFamily="18" charset="0"/>
                <a:ea typeface="Calibri" panose="020F0502020204030204" pitchFamily="34" charset="0"/>
              </a:rPr>
              <a:t>On the contrary, Green Ville will also have responsibilities so as to ensure that the relationship is maintained on both ends. </a:t>
            </a:r>
            <a:endParaRPr lang="en-US" dirty="0"/>
          </a:p>
        </p:txBody>
      </p:sp>
      <p:sp>
        <p:nvSpPr>
          <p:cNvPr id="3" name="Title 2"/>
          <p:cNvSpPr>
            <a:spLocks noGrp="1"/>
          </p:cNvSpPr>
          <p:nvPr>
            <p:ph type="title"/>
          </p:nvPr>
        </p:nvSpPr>
        <p:spPr/>
        <p:txBody>
          <a:bodyPr/>
          <a:lstStyle/>
          <a:p>
            <a:r>
              <a:rPr lang="en-US" dirty="0"/>
              <a:t>Responsibility</a:t>
            </a:r>
          </a:p>
        </p:txBody>
      </p:sp>
    </p:spTree>
    <p:extLst>
      <p:ext uri="{BB962C8B-B14F-4D97-AF65-F5344CB8AC3E}">
        <p14:creationId xmlns:p14="http://schemas.microsoft.com/office/powerpoint/2010/main" val="1885753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dirty="0">
                <a:latin typeface="Times New Roman" panose="02020603050405020304" pitchFamily="18" charset="0"/>
                <a:ea typeface="Calibri" panose="020F0502020204030204" pitchFamily="34" charset="0"/>
              </a:rPr>
              <a:t>The vast experience gathered in our company ensures that your company and marketing aspects are in good hands. </a:t>
            </a:r>
          </a:p>
          <a:p>
            <a:r>
              <a:rPr lang="en-US" sz="2800" dirty="0">
                <a:latin typeface="Times New Roman" panose="02020603050405020304" pitchFamily="18" charset="0"/>
                <a:ea typeface="Calibri" panose="020F0502020204030204" pitchFamily="34" charset="0"/>
              </a:rPr>
              <a:t>We are committed to ensuring that all of our clients get personalized service and creative campaigns that will ensure an increase in the sales of your company.</a:t>
            </a:r>
          </a:p>
          <a:p>
            <a:r>
              <a:rPr lang="en-US" sz="2800" dirty="0">
                <a:latin typeface="Times New Roman" panose="02020603050405020304" pitchFamily="18" charset="0"/>
                <a:ea typeface="Calibri" panose="020F0502020204030204" pitchFamily="34" charset="0"/>
              </a:rPr>
              <a:t> It is important to note that innovation is a crucial aspect of any marketing plan. </a:t>
            </a:r>
          </a:p>
          <a:p>
            <a:r>
              <a:rPr lang="en-US" sz="2800" dirty="0">
                <a:latin typeface="Times New Roman" panose="02020603050405020304" pitchFamily="18" charset="0"/>
                <a:ea typeface="Calibri" panose="020F0502020204030204" pitchFamily="34" charset="0"/>
              </a:rPr>
              <a:t>Creativity and innovation are important in ensuring that the marketing strategy taken by the company is different than other companies.</a:t>
            </a:r>
            <a:endParaRPr lang="en-US" dirty="0"/>
          </a:p>
        </p:txBody>
      </p:sp>
      <p:sp>
        <p:nvSpPr>
          <p:cNvPr id="3" name="Title 2"/>
          <p:cNvSpPr>
            <a:spLocks noGrp="1"/>
          </p:cNvSpPr>
          <p:nvPr>
            <p:ph type="title"/>
          </p:nvPr>
        </p:nvSpPr>
        <p:spPr/>
        <p:txBody>
          <a:bodyPr>
            <a:normAutofit fontScale="90000"/>
          </a:bodyPr>
          <a:lstStyle/>
          <a:p>
            <a:r>
              <a:rPr lang="en-US" dirty="0">
                <a:effectLst/>
              </a:rPr>
              <a:t>Why us?</a:t>
            </a:r>
            <a:br>
              <a:rPr lang="en-US" dirty="0">
                <a:effectLst/>
              </a:rPr>
            </a:br>
            <a:endParaRPr lang="en-US" dirty="0"/>
          </a:p>
        </p:txBody>
      </p:sp>
    </p:spTree>
    <p:extLst>
      <p:ext uri="{BB962C8B-B14F-4D97-AF65-F5344CB8AC3E}">
        <p14:creationId xmlns:p14="http://schemas.microsoft.com/office/powerpoint/2010/main" val="3894371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dirty="0"/>
              <a:t>Sterling Market would like to thank you for providing us the opportunity to present this proposal to Green Ville travels. </a:t>
            </a:r>
          </a:p>
          <a:p>
            <a:r>
              <a:rPr lang="en-US" dirty="0"/>
              <a:t>The importance of good marketing is never overstated, and the company can gain a competitive advantage over other companies with the help of a good marketing plan.</a:t>
            </a:r>
          </a:p>
          <a:p>
            <a:r>
              <a:rPr lang="en-US" dirty="0"/>
              <a:t> In addition, we believe this is a solution to your problem of a low number of sales and a shrinking customer base. The services offered by Green Ville are quality services that need a good marketing plan so that potential customers can be informed. </a:t>
            </a:r>
          </a:p>
          <a:p>
            <a:r>
              <a:rPr lang="en-US" dirty="0"/>
              <a:t>Failure to implement such a marketing plan will lead to a further decline in sales for your company and a further dwindling of the existing customer base. </a:t>
            </a:r>
          </a:p>
          <a:p>
            <a:r>
              <a:rPr lang="en-US" dirty="0"/>
              <a:t>Implementing the plan, however, will guarantee a larger consumer base that will ensure your company can grow beyond the limits of New York</a:t>
            </a:r>
          </a:p>
        </p:txBody>
      </p:sp>
      <p:sp>
        <p:nvSpPr>
          <p:cNvPr id="3" name="Title 2"/>
          <p:cNvSpPr>
            <a:spLocks noGrp="1"/>
          </p:cNvSpPr>
          <p:nvPr>
            <p:ph type="title"/>
          </p:nvPr>
        </p:nvSpPr>
        <p:spPr/>
        <p:txBody>
          <a:bodyPr/>
          <a:lstStyle/>
          <a:p>
            <a:pPr algn="ctr"/>
            <a:r>
              <a:rPr lang="en-US" dirty="0"/>
              <a:t>Conclusion</a:t>
            </a:r>
          </a:p>
        </p:txBody>
      </p:sp>
    </p:spTree>
    <p:extLst>
      <p:ext uri="{BB962C8B-B14F-4D97-AF65-F5344CB8AC3E}">
        <p14:creationId xmlns:p14="http://schemas.microsoft.com/office/powerpoint/2010/main" val="1794302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0" i="0" dirty="0">
                <a:solidFill>
                  <a:srgbClr val="222222"/>
                </a:solidFill>
                <a:effectLst/>
                <a:latin typeface="Arial" panose="020B0604020202020204" pitchFamily="34" charset="0"/>
              </a:rPr>
              <a:t>Chun, H. Y., Kim, J. H., Lee, D. B., Kim, S. H., Strahan, M., </a:t>
            </a:r>
            <a:r>
              <a:rPr lang="en-US" b="0" i="0" dirty="0" err="1">
                <a:solidFill>
                  <a:srgbClr val="222222"/>
                </a:solidFill>
                <a:effectLst/>
                <a:latin typeface="Arial" panose="020B0604020202020204" pitchFamily="34" charset="0"/>
              </a:rPr>
              <a:t>Pettegrew</a:t>
            </a:r>
            <a:r>
              <a:rPr lang="en-US" b="0" i="0" dirty="0">
                <a:solidFill>
                  <a:srgbClr val="222222"/>
                </a:solidFill>
                <a:effectLst/>
                <a:latin typeface="Arial" panose="020B0604020202020204" pitchFamily="34" charset="0"/>
              </a:rPr>
              <a:t>, B., ... &amp; Lee, Y. G. (2017). Research collaborations for better predictions of aviation weather hazards. </a:t>
            </a:r>
            <a:r>
              <a:rPr lang="en-US" b="0" i="1" dirty="0">
                <a:solidFill>
                  <a:srgbClr val="222222"/>
                </a:solidFill>
                <a:effectLst/>
                <a:latin typeface="Arial" panose="020B0604020202020204" pitchFamily="34" charset="0"/>
              </a:rPr>
              <a:t>Bulletin of the American Meteorological Society</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98</a:t>
            </a:r>
            <a:r>
              <a:rPr lang="en-US" b="0" i="0" dirty="0">
                <a:solidFill>
                  <a:srgbClr val="222222"/>
                </a:solidFill>
                <a:effectLst/>
                <a:latin typeface="Arial" panose="020B0604020202020204" pitchFamily="34" charset="0"/>
              </a:rPr>
              <a:t>(5), ES103-ES107.</a:t>
            </a:r>
          </a:p>
          <a:p>
            <a:r>
              <a:rPr lang="en-US" b="0" i="0" dirty="0" err="1">
                <a:solidFill>
                  <a:srgbClr val="222222"/>
                </a:solidFill>
                <a:effectLst/>
                <a:latin typeface="Arial" panose="020B0604020202020204" pitchFamily="34" charset="0"/>
              </a:rPr>
              <a:t>Kołowrocki</a:t>
            </a:r>
            <a:r>
              <a:rPr lang="en-US" b="0" i="0" dirty="0">
                <a:solidFill>
                  <a:srgbClr val="222222"/>
                </a:solidFill>
                <a:effectLst/>
                <a:latin typeface="Arial" panose="020B0604020202020204" pitchFamily="34" charset="0"/>
              </a:rPr>
              <a:t>, K., </a:t>
            </a:r>
            <a:r>
              <a:rPr lang="en-US" b="0" i="0" dirty="0" err="1">
                <a:solidFill>
                  <a:srgbClr val="222222"/>
                </a:solidFill>
                <a:effectLst/>
                <a:latin typeface="Arial" panose="020B0604020202020204" pitchFamily="34" charset="0"/>
              </a:rPr>
              <a:t>Soszyńska-Budny</a:t>
            </a:r>
            <a:r>
              <a:rPr lang="en-US" b="0" i="0" dirty="0">
                <a:solidFill>
                  <a:srgbClr val="222222"/>
                </a:solidFill>
                <a:effectLst/>
                <a:latin typeface="Arial" panose="020B0604020202020204" pitchFamily="34" charset="0"/>
              </a:rPr>
              <a:t>, J., &amp; </a:t>
            </a:r>
            <a:r>
              <a:rPr lang="en-US" b="0" i="0" dirty="0" err="1">
                <a:solidFill>
                  <a:srgbClr val="222222"/>
                </a:solidFill>
                <a:effectLst/>
                <a:latin typeface="Arial" panose="020B0604020202020204" pitchFamily="34" charset="0"/>
              </a:rPr>
              <a:t>Torbicki</a:t>
            </a:r>
            <a:r>
              <a:rPr lang="en-US" b="0" i="0" dirty="0">
                <a:solidFill>
                  <a:srgbClr val="222222"/>
                </a:solidFill>
                <a:effectLst/>
                <a:latin typeface="Arial" panose="020B0604020202020204" pitchFamily="34" charset="0"/>
              </a:rPr>
              <a:t>, M. (2017). Identification methods and procedures of climate-weather change process including extreme weather hazards. </a:t>
            </a:r>
            <a:r>
              <a:rPr lang="en-US" b="0" i="1" dirty="0">
                <a:solidFill>
                  <a:srgbClr val="222222"/>
                </a:solidFill>
                <a:effectLst/>
                <a:latin typeface="Arial" panose="020B0604020202020204" pitchFamily="34" charset="0"/>
              </a:rPr>
              <a:t>Journal of Polish Safety and Reliability Association</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8</a:t>
            </a:r>
            <a:r>
              <a:rPr lang="en-US" b="0" i="0" dirty="0">
                <a:solidFill>
                  <a:srgbClr val="222222"/>
                </a:solidFill>
                <a:effectLst/>
                <a:latin typeface="Arial" panose="020B0604020202020204" pitchFamily="34" charset="0"/>
              </a:rPr>
              <a:t>.</a:t>
            </a:r>
          </a:p>
        </p:txBody>
      </p:sp>
      <p:sp>
        <p:nvSpPr>
          <p:cNvPr id="3" name="Title 2"/>
          <p:cNvSpPr>
            <a:spLocks noGrp="1"/>
          </p:cNvSpPr>
          <p:nvPr>
            <p:ph type="title"/>
          </p:nvPr>
        </p:nvSpPr>
        <p:spPr/>
        <p:txBody>
          <a:bodyPr>
            <a:normAutofit/>
          </a:bodyPr>
          <a:lstStyle/>
          <a:p>
            <a:pPr algn="ctr"/>
            <a:r>
              <a:rPr lang="en-US" sz="2400" dirty="0">
                <a:solidFill>
                  <a:srgbClr val="00B0F0"/>
                </a:solidFill>
                <a:effectLst/>
              </a:rPr>
              <a:t>REFERENCING</a:t>
            </a:r>
            <a:endParaRPr lang="en-US" sz="2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1011</TotalTime>
  <Words>1078</Words>
  <Application>Microsoft Office PowerPoint</Application>
  <PresentationFormat>On-screen Show (4:3)</PresentationFormat>
  <Paragraphs>66</Paragraphs>
  <Slides>12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Arial</vt:lpstr>
      <vt:lpstr>Calibri</vt:lpstr>
      <vt:lpstr>Georgia</vt:lpstr>
      <vt:lpstr>Lucida Sans Unicode</vt:lpstr>
      <vt:lpstr>Times New Roman</vt:lpstr>
      <vt:lpstr>Verdana</vt:lpstr>
      <vt:lpstr>Wingdings 2</vt:lpstr>
      <vt:lpstr>Wingdings 3</vt:lpstr>
      <vt:lpstr>Concourse</vt:lpstr>
      <vt:lpstr>PowerPoint Presentation</vt:lpstr>
      <vt:lpstr>Work Background</vt:lpstr>
      <vt:lpstr>Analysis of the Current State</vt:lpstr>
      <vt:lpstr>Marketing Trends and Strategies: Our Objectives </vt:lpstr>
      <vt:lpstr>Cost Savings</vt:lpstr>
      <vt:lpstr>PowerPoint Presentation</vt:lpstr>
      <vt:lpstr>Marketing Timeline </vt:lpstr>
      <vt:lpstr>PowerPoint Presentation</vt:lpstr>
      <vt:lpstr>Responsibility</vt:lpstr>
      <vt:lpstr>Why us? </vt:lpstr>
      <vt:lpstr>Conclusion</vt:lpstr>
      <vt:lpstr>REFERENCING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Evidence-Based Practice Project—Intervention Presentation on Diabetes</dc:title>
  <dc:creator>BM</dc:creator>
  <cp:lastModifiedBy>Martin Nzomo</cp:lastModifiedBy>
  <cp:revision>75</cp:revision>
  <dcterms:created xsi:type="dcterms:W3CDTF">2016-08-24T10:54:00Z</dcterms:created>
  <dcterms:modified xsi:type="dcterms:W3CDTF">2020-12-03T05:56:35Z</dcterms:modified>
</cp:coreProperties>
</file>