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9" d="100"/>
          <a:sy n="69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no\Desktop\final_exam__12_15_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nno\Desktop\final_exam__12_15_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Times prior to dietary supplement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'Q2A-EXAM'!$B$31</c:f>
              <c:strCache>
                <c:ptCount val="1"/>
                <c:pt idx="0">
                  <c:v>Race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'Q2A-EXAM'!$C$30:$G$30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'Q2A-EXAM'!$C$31:$G$31</c:f>
              <c:numCache>
                <c:formatCode>General</c:formatCode>
                <c:ptCount val="5"/>
                <c:pt idx="0">
                  <c:v>20.5</c:v>
                </c:pt>
                <c:pt idx="1">
                  <c:v>20.399999999999999</c:v>
                </c:pt>
                <c:pt idx="2">
                  <c:v>20.5</c:v>
                </c:pt>
                <c:pt idx="3">
                  <c:v>20.6</c:v>
                </c:pt>
                <c:pt idx="4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E6-41E1-BC31-D7B5C98B293F}"/>
            </c:ext>
          </c:extLst>
        </c:ser>
        <c:ser>
          <c:idx val="1"/>
          <c:order val="1"/>
          <c:tx>
            <c:strRef>
              <c:f>'Q2A-EXAM'!$B$32</c:f>
              <c:strCache>
                <c:ptCount val="1"/>
                <c:pt idx="0">
                  <c:v>Race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'Q2A-EXAM'!$C$30:$G$30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'Q2A-EXAM'!$C$32:$G$32</c:f>
              <c:numCache>
                <c:formatCode>General</c:formatCode>
                <c:ptCount val="5"/>
                <c:pt idx="0">
                  <c:v>19.5</c:v>
                </c:pt>
                <c:pt idx="1">
                  <c:v>19.399999999999999</c:v>
                </c:pt>
                <c:pt idx="2">
                  <c:v>19.5</c:v>
                </c:pt>
                <c:pt idx="3">
                  <c:v>19.600000000000001</c:v>
                </c:pt>
                <c:pt idx="4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E6-41E1-BC31-D7B5C98B293F}"/>
            </c:ext>
          </c:extLst>
        </c:ser>
        <c:ser>
          <c:idx val="2"/>
          <c:order val="2"/>
          <c:tx>
            <c:strRef>
              <c:f>'Q2A-EXAM'!$B$33</c:f>
              <c:strCache>
                <c:ptCount val="1"/>
                <c:pt idx="0">
                  <c:v>Race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'Q2A-EXAM'!$C$30:$G$30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'Q2A-EXAM'!$C$33:$G$33</c:f>
              <c:numCache>
                <c:formatCode>General</c:formatCode>
                <c:ptCount val="5"/>
                <c:pt idx="0">
                  <c:v>18.899999999999999</c:v>
                </c:pt>
                <c:pt idx="1">
                  <c:v>19</c:v>
                </c:pt>
                <c:pt idx="2">
                  <c:v>19.100000000000001</c:v>
                </c:pt>
                <c:pt idx="3">
                  <c:v>19.2</c:v>
                </c:pt>
                <c:pt idx="4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E6-41E1-BC31-D7B5C98B293F}"/>
            </c:ext>
          </c:extLst>
        </c:ser>
        <c:ser>
          <c:idx val="3"/>
          <c:order val="3"/>
          <c:tx>
            <c:strRef>
              <c:f>'Q2A-EXAM'!$B$34</c:f>
              <c:strCache>
                <c:ptCount val="1"/>
                <c:pt idx="0">
                  <c:v>Race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'Q2A-EXAM'!$C$30:$G$30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'Q2A-EXAM'!$C$34:$G$34</c:f>
              <c:numCache>
                <c:formatCode>General</c:formatCode>
                <c:ptCount val="5"/>
                <c:pt idx="0">
                  <c:v>18</c:v>
                </c:pt>
                <c:pt idx="1">
                  <c:v>18.100000000000001</c:v>
                </c:pt>
                <c:pt idx="2">
                  <c:v>18.100000000000001</c:v>
                </c:pt>
                <c:pt idx="3">
                  <c:v>18.2</c:v>
                </c:pt>
                <c:pt idx="4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E6-41E1-BC31-D7B5C98B293F}"/>
            </c:ext>
          </c:extLst>
        </c:ser>
        <c:ser>
          <c:idx val="4"/>
          <c:order val="4"/>
          <c:tx>
            <c:strRef>
              <c:f>'Q2A-EXAM'!$B$35</c:f>
              <c:strCache>
                <c:ptCount val="1"/>
                <c:pt idx="0">
                  <c:v>Race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'Q2A-EXAM'!$C$30:$G$30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'Q2A-EXAM'!$C$35:$G$35</c:f>
              <c:numCache>
                <c:formatCode>General</c:formatCode>
                <c:ptCount val="5"/>
                <c:pt idx="0">
                  <c:v>17.3</c:v>
                </c:pt>
                <c:pt idx="1">
                  <c:v>17.399999999999999</c:v>
                </c:pt>
                <c:pt idx="2">
                  <c:v>17.5</c:v>
                </c:pt>
                <c:pt idx="3">
                  <c:v>17.5</c:v>
                </c:pt>
                <c:pt idx="4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E6-41E1-BC31-D7B5C98B29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37055760"/>
        <c:axId val="437056088"/>
      </c:barChart>
      <c:catAx>
        <c:axId val="437055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sprinters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K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437056088"/>
        <c:crosses val="autoZero"/>
        <c:auto val="1"/>
        <c:lblAlgn val="ctr"/>
        <c:lblOffset val="100"/>
        <c:noMultiLvlLbl val="0"/>
      </c:catAx>
      <c:valAx>
        <c:axId val="43705608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KE"/>
            </a:p>
          </c:txPr>
        </c:title>
        <c:numFmt formatCode="General" sourceLinked="1"/>
        <c:majorTickMark val="none"/>
        <c:minorTickMark val="none"/>
        <c:tickLblPos val="nextTo"/>
        <c:crossAx val="43705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ysClr val="windowText" lastClr="000000"/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  <a:latin typeface="Arial Black" panose="020B0A04020102020204" pitchFamily="34" charset="0"/>
              </a:rPr>
              <a:t>TIMES</a:t>
            </a:r>
            <a:r>
              <a:rPr lang="en-US" baseline="0">
                <a:solidFill>
                  <a:sysClr val="windowText" lastClr="000000"/>
                </a:solidFill>
                <a:latin typeface="Arial Black" panose="020B0A04020102020204" pitchFamily="34" charset="0"/>
              </a:rPr>
              <a:t> AFTER DIETARY SUPPLIMENT</a:t>
            </a:r>
            <a:endParaRPr lang="en-US">
              <a:solidFill>
                <a:sysClr val="windowText" lastClr="000000"/>
              </a:solidFill>
              <a:latin typeface="Arial Black" panose="020B0A040201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ysClr val="windowText" lastClr="000000"/>
              </a:solidFill>
              <a:latin typeface="Arial Black" panose="020B0A04020102020204" pitchFamily="34" charset="0"/>
              <a:ea typeface="+mn-ea"/>
              <a:cs typeface="+mn-cs"/>
            </a:defRPr>
          </a:pPr>
          <a:endParaRPr lang="en-K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'Q2A-EXAM'!$B$41</c:f>
              <c:strCache>
                <c:ptCount val="1"/>
                <c:pt idx="0">
                  <c:v>Race 1</c:v>
                </c:pt>
              </c:strCache>
            </c:strRef>
          </c:tx>
          <c:spPr>
            <a:solidFill>
              <a:schemeClr val="accent1">
                <a:tint val="70000"/>
                <a:lumMod val="104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'Q2A-EXAM'!$C$40:$G$40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'Q2A-EXAM'!$C$41:$G$41</c:f>
              <c:numCache>
                <c:formatCode>General</c:formatCode>
                <c:ptCount val="5"/>
                <c:pt idx="0">
                  <c:v>19.5</c:v>
                </c:pt>
                <c:pt idx="1">
                  <c:v>19.399999999999999</c:v>
                </c:pt>
                <c:pt idx="2">
                  <c:v>19.5</c:v>
                </c:pt>
                <c:pt idx="3">
                  <c:v>19.600000000000001</c:v>
                </c:pt>
                <c:pt idx="4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F2-4574-86DF-661F3DC1B886}"/>
            </c:ext>
          </c:extLst>
        </c:ser>
        <c:ser>
          <c:idx val="1"/>
          <c:order val="1"/>
          <c:tx>
            <c:strRef>
              <c:f>'Q2A-EXAM'!$B$42</c:f>
              <c:strCache>
                <c:ptCount val="1"/>
                <c:pt idx="0">
                  <c:v>Race 2</c:v>
                </c:pt>
              </c:strCache>
            </c:strRef>
          </c:tx>
          <c:spPr>
            <a:solidFill>
              <a:schemeClr val="accent2">
                <a:tint val="70000"/>
                <a:lumMod val="104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'Q2A-EXAM'!$C$40:$G$40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'Q2A-EXAM'!$C$42:$G$42</c:f>
              <c:numCache>
                <c:formatCode>General</c:formatCode>
                <c:ptCount val="5"/>
                <c:pt idx="0">
                  <c:v>18.5</c:v>
                </c:pt>
                <c:pt idx="1">
                  <c:v>18.399999999999999</c:v>
                </c:pt>
                <c:pt idx="2">
                  <c:v>18.5</c:v>
                </c:pt>
                <c:pt idx="3">
                  <c:v>18.600000000000001</c:v>
                </c:pt>
                <c:pt idx="4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F2-4574-86DF-661F3DC1B886}"/>
            </c:ext>
          </c:extLst>
        </c:ser>
        <c:ser>
          <c:idx val="2"/>
          <c:order val="2"/>
          <c:tx>
            <c:strRef>
              <c:f>'Q2A-EXAM'!$B$43</c:f>
              <c:strCache>
                <c:ptCount val="1"/>
                <c:pt idx="0">
                  <c:v>Race 3</c:v>
                </c:pt>
              </c:strCache>
            </c:strRef>
          </c:tx>
          <c:spPr>
            <a:solidFill>
              <a:schemeClr val="accent3">
                <a:tint val="70000"/>
                <a:lumMod val="104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'Q2A-EXAM'!$C$40:$G$40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'Q2A-EXAM'!$C$43:$G$43</c:f>
              <c:numCache>
                <c:formatCode>General</c:formatCode>
                <c:ptCount val="5"/>
                <c:pt idx="0">
                  <c:v>17.899999999999999</c:v>
                </c:pt>
                <c:pt idx="1">
                  <c:v>18</c:v>
                </c:pt>
                <c:pt idx="2">
                  <c:v>18.100000000000001</c:v>
                </c:pt>
                <c:pt idx="3">
                  <c:v>18.2</c:v>
                </c:pt>
                <c:pt idx="4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F2-4574-86DF-661F3DC1B886}"/>
            </c:ext>
          </c:extLst>
        </c:ser>
        <c:ser>
          <c:idx val="3"/>
          <c:order val="3"/>
          <c:tx>
            <c:strRef>
              <c:f>'Q2A-EXAM'!$B$44</c:f>
              <c:strCache>
                <c:ptCount val="1"/>
                <c:pt idx="0">
                  <c:v>Race 4</c:v>
                </c:pt>
              </c:strCache>
            </c:strRef>
          </c:tx>
          <c:spPr>
            <a:solidFill>
              <a:schemeClr val="accent4">
                <a:tint val="70000"/>
                <a:lumMod val="104000"/>
              </a:schemeClr>
            </a:soli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'Q2A-EXAM'!$C$40:$G$40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'Q2A-EXAM'!$C$44:$G$44</c:f>
              <c:numCache>
                <c:formatCode>General</c:formatCode>
                <c:ptCount val="5"/>
                <c:pt idx="0">
                  <c:v>17</c:v>
                </c:pt>
                <c:pt idx="1">
                  <c:v>17.100000000000001</c:v>
                </c:pt>
                <c:pt idx="2">
                  <c:v>17.100000000000001</c:v>
                </c:pt>
                <c:pt idx="3">
                  <c:v>17.2</c:v>
                </c:pt>
                <c:pt idx="4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F2-4574-86DF-661F3DC1B886}"/>
            </c:ext>
          </c:extLst>
        </c:ser>
        <c:ser>
          <c:idx val="4"/>
          <c:order val="4"/>
          <c:tx>
            <c:strRef>
              <c:f>'Q2A-EXAM'!$B$45</c:f>
              <c:strCache>
                <c:ptCount val="1"/>
                <c:pt idx="0">
                  <c:v>Race 5</c:v>
                </c:pt>
              </c:strCache>
            </c:strRef>
          </c:tx>
          <c:spPr>
            <a:solidFill>
              <a:schemeClr val="accent5">
                <a:tint val="70000"/>
                <a:lumMod val="104000"/>
              </a:schemeClr>
            </a:soli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'Q2A-EXAM'!$C$40:$G$40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'Q2A-EXAM'!$C$45:$G$45</c:f>
              <c:numCache>
                <c:formatCode>General</c:formatCode>
                <c:ptCount val="5"/>
                <c:pt idx="0">
                  <c:v>16.3</c:v>
                </c:pt>
                <c:pt idx="1">
                  <c:v>16.399999999999999</c:v>
                </c:pt>
                <c:pt idx="2">
                  <c:v>16.5</c:v>
                </c:pt>
                <c:pt idx="3">
                  <c:v>16.5</c:v>
                </c:pt>
                <c:pt idx="4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F2-4574-86DF-661F3DC1B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1587408"/>
        <c:axId val="511583800"/>
      </c:barChart>
      <c:catAx>
        <c:axId val="5115874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sprinters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K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511583800"/>
        <c:crosses val="autoZero"/>
        <c:auto val="1"/>
        <c:lblAlgn val="ctr"/>
        <c:lblOffset val="100"/>
        <c:noMultiLvlLbl val="0"/>
      </c:catAx>
      <c:valAx>
        <c:axId val="51158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K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KE"/>
          </a:p>
        </c:txPr>
        <c:crossAx val="511587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8617DC-1EBC-40E7-BCFA-588DA051464F}"/>
              </a:ext>
            </a:extLst>
          </p:cNvPr>
          <p:cNvSpPr/>
          <p:nvPr/>
        </p:nvSpPr>
        <p:spPr>
          <a:xfrm>
            <a:off x="1365150" y="1096968"/>
            <a:ext cx="10209846" cy="21236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0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SGMT10030 FINAL EXAM </a:t>
            </a:r>
          </a:p>
          <a:p>
            <a:pPr algn="ctr"/>
            <a:r>
              <a:rPr lang="pt-BR" sz="6600" b="1" cap="none" spc="0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QUESTION 2A</a:t>
            </a:r>
            <a:endParaRPr lang="en-US" sz="6600" b="1" cap="none" spc="0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2FBD6C-124E-42C3-8D5A-C88A4CF57249}"/>
              </a:ext>
            </a:extLst>
          </p:cNvPr>
          <p:cNvSpPr txBox="1"/>
          <p:nvPr/>
        </p:nvSpPr>
        <p:spPr>
          <a:xfrm>
            <a:off x="2743200" y="3685309"/>
            <a:ext cx="66640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 Black" panose="020B0A04020102020204" pitchFamily="34" charset="0"/>
              </a:rPr>
              <a:t>Presented By:</a:t>
            </a:r>
          </a:p>
          <a:p>
            <a:pPr algn="ctr"/>
            <a:r>
              <a:rPr lang="en-US" sz="3600" dirty="0">
                <a:latin typeface="Arial Black" panose="020B0A04020102020204" pitchFamily="34" charset="0"/>
              </a:rPr>
              <a:t>Date Presented:</a:t>
            </a:r>
            <a:endParaRPr lang="en-KE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9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0CA24-3E83-4F24-B406-93F2150E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055" y="624110"/>
            <a:ext cx="9509557" cy="128089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Arial Black" panose="020B0A04020102020204" pitchFamily="34" charset="0"/>
              </a:rPr>
              <a:t>Introduction</a:t>
            </a:r>
            <a:endParaRPr lang="en-KE" sz="48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585C1-29DD-4D5D-B832-4657C9850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818" y="2133600"/>
            <a:ext cx="9772794" cy="377762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 study on Dietary Supplements was conducted.</a:t>
            </a:r>
          </a:p>
          <a:p>
            <a:r>
              <a:rPr lang="en-US" sz="2800" dirty="0">
                <a:solidFill>
                  <a:schemeClr val="tx1"/>
                </a:solidFill>
              </a:rPr>
              <a:t>5 Sprinters were picked to take part in the study aimed to determine the impacts of KPH-7 supplement.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Their race time before and after taking the supplements were recorded to determine if it had impacts on their performance.</a:t>
            </a:r>
            <a:endParaRPr lang="en-K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23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ECA2-5915-4659-9BD5-0A99B44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13274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latin typeface="Arial Black" panose="020B0A04020102020204" pitchFamily="34" charset="0"/>
              </a:rPr>
              <a:t>Times prior to dietary Supplement</a:t>
            </a:r>
            <a:endParaRPr lang="en-KE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0CA65CB-1807-445C-9DF2-16F6E83ACE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970402"/>
              </p:ext>
            </p:extLst>
          </p:nvPr>
        </p:nvGraphicFramePr>
        <p:xfrm>
          <a:off x="872836" y="1288473"/>
          <a:ext cx="11069782" cy="462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96854E3-D0CB-4667-A98B-70BF4FFCD408}"/>
              </a:ext>
            </a:extLst>
          </p:cNvPr>
          <p:cNvSpPr txBox="1"/>
          <p:nvPr/>
        </p:nvSpPr>
        <p:spPr>
          <a:xfrm>
            <a:off x="1468582" y="5911850"/>
            <a:ext cx="9850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chart illustrates the time each sprinter took to complete a race before taking the dietary supplements.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04038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ECA2-5915-4659-9BD5-0A99B44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13274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latin typeface="Arial Black" panose="020B0A04020102020204" pitchFamily="34" charset="0"/>
              </a:rPr>
              <a:t>Times after dietary Supplement</a:t>
            </a:r>
            <a:endParaRPr lang="en-KE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6854E3-D0CB-4667-A98B-70BF4FFCD408}"/>
              </a:ext>
            </a:extLst>
          </p:cNvPr>
          <p:cNvSpPr txBox="1"/>
          <p:nvPr/>
        </p:nvSpPr>
        <p:spPr>
          <a:xfrm>
            <a:off x="1468582" y="5911850"/>
            <a:ext cx="9850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chart illustrates the time each sprinter took to complete a race after taking the dietary supplements.</a:t>
            </a:r>
            <a:endParaRPr lang="en-KE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0E4E7BF-AF64-426A-9C9A-654A22C3C1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675984"/>
              </p:ext>
            </p:extLst>
          </p:nvPr>
        </p:nvGraphicFramePr>
        <p:xfrm>
          <a:off x="1260764" y="1440873"/>
          <a:ext cx="10058400" cy="408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854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ECA2-5915-4659-9BD5-0A99B44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13274"/>
            <a:ext cx="8911687" cy="1024581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0070C0"/>
                </a:solidFill>
                <a:latin typeface="Arial Black" panose="020B0A04020102020204" pitchFamily="34" charset="0"/>
              </a:rPr>
              <a:t>Conclusion</a:t>
            </a:r>
            <a:endParaRPr lang="en-KE" sz="4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41A536-E0DE-4621-A81A-B87271BC61FC}"/>
              </a:ext>
            </a:extLst>
          </p:cNvPr>
          <p:cNvSpPr txBox="1"/>
          <p:nvPr/>
        </p:nvSpPr>
        <p:spPr>
          <a:xfrm>
            <a:off x="1122218" y="1537855"/>
            <a:ext cx="101553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600" dirty="0"/>
              <a:t>The use of the supplement had positive impacts to the sprinters.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600" dirty="0"/>
              <a:t>The race time dropped for all the sprinters when a comparison is shown before and after taking the KPH-7 supplements.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600" dirty="0"/>
              <a:t>Their overall performance was affected ass the time taken to finish all the races reduced.</a:t>
            </a:r>
            <a:endParaRPr lang="en-KE" sz="3600" dirty="0"/>
          </a:p>
        </p:txBody>
      </p:sp>
    </p:spTree>
    <p:extLst>
      <p:ext uri="{BB962C8B-B14F-4D97-AF65-F5344CB8AC3E}">
        <p14:creationId xmlns:p14="http://schemas.microsoft.com/office/powerpoint/2010/main" val="290183856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168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Century Gothic</vt:lpstr>
      <vt:lpstr>Wingdings</vt:lpstr>
      <vt:lpstr>Wingdings 3</vt:lpstr>
      <vt:lpstr>Wisp</vt:lpstr>
      <vt:lpstr>PowerPoint Presentation</vt:lpstr>
      <vt:lpstr>Introduction</vt:lpstr>
      <vt:lpstr>Times prior to dietary Supplement</vt:lpstr>
      <vt:lpstr>Times after dietary Supplement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Andayi</dc:creator>
  <cp:lastModifiedBy>Dennis Andayi</cp:lastModifiedBy>
  <cp:revision>17</cp:revision>
  <dcterms:created xsi:type="dcterms:W3CDTF">2021-04-28T19:36:07Z</dcterms:created>
  <dcterms:modified xsi:type="dcterms:W3CDTF">2021-04-28T19:59:53Z</dcterms:modified>
</cp:coreProperties>
</file>