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1" r:id="rId1"/>
  </p:sldMasterIdLst>
  <p:notesMasterIdLst>
    <p:notesMasterId r:id="rId14"/>
  </p:notesMasterIdLst>
  <p:sldIdLst>
    <p:sldId id="264" r:id="rId2"/>
    <p:sldId id="267" r:id="rId3"/>
    <p:sldId id="265" r:id="rId4"/>
    <p:sldId id="270" r:id="rId5"/>
    <p:sldId id="271" r:id="rId6"/>
    <p:sldId id="272" r:id="rId7"/>
    <p:sldId id="273" r:id="rId8"/>
    <p:sldId id="274" r:id="rId9"/>
    <p:sldId id="275" r:id="rId10"/>
    <p:sldId id="277" r:id="rId11"/>
    <p:sldId id="278" r:id="rId12"/>
    <p:sldId id="279" r:id="rId13"/>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1690"/>
  </p:normalViewPr>
  <p:slideViewPr>
    <p:cSldViewPr snapToGrid="0" snapToObjects="1">
      <p:cViewPr varScale="1">
        <p:scale>
          <a:sx n="43" d="100"/>
          <a:sy n="43" d="100"/>
        </p:scale>
        <p:origin x="164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Activity time! One the screen is a menu for a restaurant. Alone or in small groups, I want you to decide on a meal option (lunch or dinner). Imagine you are in the restaurant and you are picking an entire meal (not just a single entrée). Take a few minutes to do this and then let’s discuss the process of how you arrived at your decision and we’ll take it up together.</a:t>
            </a:r>
          </a:p>
          <a:p>
            <a:endParaRPr lang="en-US" dirty="0"/>
          </a:p>
          <a:p>
            <a:r>
              <a:rPr lang="en-US" dirty="0"/>
              <a:t>Allow anywhere from 5-10 minutes depending on the level of conversation. </a:t>
            </a:r>
          </a:p>
        </p:txBody>
      </p:sp>
    </p:spTree>
    <p:extLst>
      <p:ext uri="{BB962C8B-B14F-4D97-AF65-F5344CB8AC3E}">
        <p14:creationId xmlns:p14="http://schemas.microsoft.com/office/powerpoint/2010/main" val="1815999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Ask for volunteers to talk about their choices.</a:t>
            </a:r>
          </a:p>
          <a:p>
            <a:endParaRPr lang="en-US" dirty="0"/>
          </a:p>
          <a:p>
            <a:r>
              <a:rPr lang="en-US" dirty="0"/>
              <a:t>The point here is to set up the idea that decision making is a process, and we want to understand that process as a series of logical steps.</a:t>
            </a:r>
          </a:p>
          <a:p>
            <a:endParaRPr lang="en-US" dirty="0"/>
          </a:p>
        </p:txBody>
      </p:sp>
    </p:spTree>
    <p:extLst>
      <p:ext uri="{BB962C8B-B14F-4D97-AF65-F5344CB8AC3E}">
        <p14:creationId xmlns:p14="http://schemas.microsoft.com/office/powerpoint/2010/main" val="138576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Ask: did anyone get overwhelmed trying to make the choice because there were so many options? Have you ever had this feeling when trying to make a consumption choice?</a:t>
            </a:r>
          </a:p>
          <a:p>
            <a:endParaRPr lang="en-US" dirty="0"/>
          </a:p>
          <a:p>
            <a:r>
              <a:rPr lang="en-US" dirty="0"/>
              <a:t>Decision making is a cornerstone of marketing, and we know a lot about how people make consumption decisions. But the process is very multifaceted with a lot of influences. Consumers are also not perfectly “rational” when making choices – something that makes marketing the best business discipline because we understand people as people and not robots.</a:t>
            </a:r>
          </a:p>
          <a:p>
            <a:endParaRPr lang="en-US" dirty="0"/>
          </a:p>
          <a:p>
            <a:r>
              <a:rPr lang="en-US" dirty="0"/>
              <a:t>We have developed some systematic understanding of how consumers make decisions. </a:t>
            </a:r>
          </a:p>
          <a:p>
            <a:endParaRPr lang="en-US" dirty="0"/>
          </a:p>
          <a:p>
            <a:r>
              <a:rPr lang="en-US" dirty="0"/>
              <a:t>As well as the factors that influence those decisions. Today, we’re going to go through the process of decision making and then for the rest of the course we’re doing to talk about the complexities of this process and the various things that impact consumer decision making and experiences. </a:t>
            </a:r>
          </a:p>
          <a:p>
            <a:endParaRPr lang="en-US" dirty="0"/>
          </a:p>
        </p:txBody>
      </p:sp>
    </p:spTree>
    <p:extLst>
      <p:ext uri="{BB962C8B-B14F-4D97-AF65-F5344CB8AC3E}">
        <p14:creationId xmlns:p14="http://schemas.microsoft.com/office/powerpoint/2010/main" val="3486698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xfrm>
            <a:off x="381000" y="685800"/>
            <a:ext cx="6096000" cy="3429000"/>
          </a:xfrm>
          <a:prstGeom prst="rect">
            <a:avLst/>
          </a:prstGeom>
        </p:spPr>
        <p:txBody>
          <a:bodyPr/>
          <a:lstStyle/>
          <a:p>
            <a:endParaRPr/>
          </a:p>
        </p:txBody>
      </p:sp>
      <p:sp>
        <p:nvSpPr>
          <p:cNvPr id="172" name="Shape 172"/>
          <p:cNvSpPr>
            <a:spLocks noGrp="1"/>
          </p:cNvSpPr>
          <p:nvPr>
            <p:ph type="body" sz="quarter" idx="1"/>
          </p:nvPr>
        </p:nvSpPr>
        <p:spPr>
          <a:prstGeom prst="rect">
            <a:avLst/>
          </a:prstGeom>
        </p:spPr>
        <p:txBody>
          <a:bodyPr/>
          <a:lstStyle/>
          <a:p>
            <a:r>
              <a:rPr dirty="0"/>
              <a:t>This is the traditional model of decision making --- it should look familiar as it was covered in your intro to marketing classes. </a:t>
            </a:r>
          </a:p>
          <a:p>
            <a:endParaRPr dirty="0"/>
          </a:p>
          <a:p>
            <a:r>
              <a:rPr dirty="0"/>
              <a:t>This model holds true to a certain extent, some of the time. But, assumes a very rational approach to decision making that is derived from an economic view of the world that assumes people are rational. </a:t>
            </a:r>
          </a:p>
          <a:p>
            <a:endParaRPr dirty="0"/>
          </a:p>
          <a:p>
            <a:r>
              <a:rPr dirty="0"/>
              <a:t>But, we know that people aren’t always rational. So, today we’ll work through this model because it’s important to understand the various steps, but we’ll also talk about it’s shortcomings.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xfrm>
            <a:off x="381000" y="685800"/>
            <a:ext cx="6096000" cy="3429000"/>
          </a:xfrm>
          <a:prstGeom prst="rect">
            <a:avLst/>
          </a:prstGeom>
        </p:spPr>
        <p:txBody>
          <a:bodyPr/>
          <a:lstStyle/>
          <a:p>
            <a:endParaRPr/>
          </a:p>
        </p:txBody>
      </p:sp>
      <p:sp>
        <p:nvSpPr>
          <p:cNvPr id="180" name="Shape 180"/>
          <p:cNvSpPr>
            <a:spLocks noGrp="1"/>
          </p:cNvSpPr>
          <p:nvPr>
            <p:ph type="body" sz="quarter" idx="1"/>
          </p:nvPr>
        </p:nvSpPr>
        <p:spPr>
          <a:prstGeom prst="rect">
            <a:avLst/>
          </a:prstGeom>
        </p:spPr>
        <p:txBody>
          <a:bodyPr/>
          <a:lstStyle/>
          <a:p>
            <a:r>
              <a:t>What’s happening with actual human beings in this model? Remember, it’s all just people.</a:t>
            </a:r>
          </a:p>
          <a:p>
            <a:endParaRPr/>
          </a:p>
          <a:p>
            <a:r>
              <a:t>The basic idea is that we all have 2 “states” or conditions. One is our actual state at any given moment. The second is what we consider to be our ideal state.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noRot="1" noChangeAspect="1"/>
          </p:cNvSpPr>
          <p:nvPr>
            <p:ph type="sldImg"/>
          </p:nvPr>
        </p:nvSpPr>
        <p:spPr>
          <a:xfrm>
            <a:off x="381000" y="685800"/>
            <a:ext cx="6096000" cy="3429000"/>
          </a:xfrm>
          <a:prstGeom prst="rect">
            <a:avLst/>
          </a:prstGeom>
        </p:spPr>
        <p:txBody>
          <a:bodyPr/>
          <a:lstStyle/>
          <a:p>
            <a:endParaRPr/>
          </a:p>
        </p:txBody>
      </p:sp>
      <p:sp>
        <p:nvSpPr>
          <p:cNvPr id="194" name="Shape 194"/>
          <p:cNvSpPr>
            <a:spLocks noGrp="1"/>
          </p:cNvSpPr>
          <p:nvPr>
            <p:ph type="body" sz="quarter" idx="1"/>
          </p:nvPr>
        </p:nvSpPr>
        <p:spPr>
          <a:prstGeom prst="rect">
            <a:avLst/>
          </a:prstGeom>
        </p:spPr>
        <p:txBody>
          <a:bodyPr/>
          <a:lstStyle/>
          <a:p>
            <a:r>
              <a:t>Opportunity recognition: Ideal state moves upward --- example --- get a bonus at work and want to go on vacation.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xfrm>
            <a:off x="381000" y="685800"/>
            <a:ext cx="6096000" cy="3429000"/>
          </a:xfrm>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r>
              <a:t>Need recognition: actual state moves downward – example --- get the flu and need to buy medication.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noRot="1" noChangeAspect="1"/>
          </p:cNvSpPr>
          <p:nvPr>
            <p:ph type="sldImg"/>
          </p:nvPr>
        </p:nvSpPr>
        <p:spPr>
          <a:xfrm>
            <a:off x="381000" y="685800"/>
            <a:ext cx="6096000" cy="3429000"/>
          </a:xfrm>
          <a:prstGeom prst="rect">
            <a:avLst/>
          </a:prstGeom>
        </p:spPr>
        <p:txBody>
          <a:bodyPr/>
          <a:lstStyle/>
          <a:p>
            <a:endParaRPr/>
          </a:p>
        </p:txBody>
      </p:sp>
      <p:sp>
        <p:nvSpPr>
          <p:cNvPr id="232" name="Shape 232"/>
          <p:cNvSpPr>
            <a:spLocks noGrp="1"/>
          </p:cNvSpPr>
          <p:nvPr>
            <p:ph type="body" sz="quarter" idx="1"/>
          </p:nvPr>
        </p:nvSpPr>
        <p:spPr>
          <a:prstGeom prst="rect">
            <a:avLst/>
          </a:prstGeom>
        </p:spPr>
        <p:txBody>
          <a:bodyPr/>
          <a:lstStyle/>
          <a:p>
            <a:r>
              <a:rPr dirty="0"/>
              <a:t>While there are definitely opportunities for marketers to be unethical</a:t>
            </a:r>
            <a:r>
              <a:rPr lang="en-US" dirty="0"/>
              <a:t> and try to persuade (or delude) people into thinking they need something or generate an unhealthy degree of wanting for something.</a:t>
            </a:r>
          </a:p>
          <a:p>
            <a:endParaRPr lang="en-US" dirty="0"/>
          </a:p>
          <a:p>
            <a:r>
              <a:rPr lang="en-US" dirty="0"/>
              <a:t>M</a:t>
            </a:r>
            <a:r>
              <a:rPr dirty="0"/>
              <a:t>ore generally what’s going on here is that marketing can shape the behaviors of consumers in various ways.</a:t>
            </a:r>
            <a:r>
              <a:rPr lang="en-US" dirty="0"/>
              <a:t> That’s how you should think of marketing. We can shape behaviors, both in positive pro-social ways, and also in more negative ways.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xfrm>
            <a:off x="381000" y="685800"/>
            <a:ext cx="6096000" cy="3429000"/>
          </a:xfrm>
          <a:prstGeom prst="rect">
            <a:avLst/>
          </a:prstGeom>
        </p:spPr>
        <p:txBody>
          <a:bodyPr/>
          <a:lstStyle/>
          <a:p>
            <a:endParaRPr/>
          </a:p>
        </p:txBody>
      </p:sp>
      <p:sp>
        <p:nvSpPr>
          <p:cNvPr id="237" name="Shape 237"/>
          <p:cNvSpPr>
            <a:spLocks noGrp="1"/>
          </p:cNvSpPr>
          <p:nvPr>
            <p:ph type="body" sz="quarter" idx="1"/>
          </p:nvPr>
        </p:nvSpPr>
        <p:spPr>
          <a:prstGeom prst="rect">
            <a:avLst/>
          </a:prstGeom>
        </p:spPr>
        <p:txBody>
          <a:bodyPr/>
          <a:lstStyle/>
          <a:p>
            <a:r>
              <a:rPr dirty="0"/>
              <a:t>Primary demand: Encourage consumers to use product category</a:t>
            </a:r>
            <a:r>
              <a:rPr lang="en-US" dirty="0"/>
              <a:t>.</a:t>
            </a:r>
          </a:p>
          <a:p>
            <a:endParaRPr lang="en-US" dirty="0"/>
          </a:p>
          <a:p>
            <a:r>
              <a:rPr lang="en-US" dirty="0"/>
              <a:t>Secondary demand: Encourage consumers to use a specific brand.</a:t>
            </a:r>
          </a:p>
          <a:p>
            <a:endParaRPr lang="en-US" dirty="0"/>
          </a:p>
          <a:p>
            <a:r>
              <a:rPr lang="en-US" dirty="0"/>
              <a:t>So here, secondary demand would be for Kia itself whereas primary demand would be for a one of the product categories more specifically (Mid-size, Hybrid </a:t>
            </a:r>
            <a:r>
              <a:rPr lang="en-US" dirty="0" err="1"/>
              <a:t>etc</a:t>
            </a:r>
            <a:r>
              <a:rPr lang="en-US" dirty="0"/>
              <a:t>).</a:t>
            </a:r>
          </a:p>
          <a:p>
            <a:endParaRPr lang="en-US"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noRot="1" noChangeAspect="1"/>
          </p:cNvSpPr>
          <p:nvPr>
            <p:ph type="sldImg"/>
          </p:nvPr>
        </p:nvSpPr>
        <p:spPr>
          <a:xfrm>
            <a:off x="381000" y="685800"/>
            <a:ext cx="6096000" cy="3429000"/>
          </a:xfrm>
          <a:prstGeom prst="rect">
            <a:avLst/>
          </a:prstGeom>
        </p:spPr>
        <p:txBody>
          <a:bodyPr/>
          <a:lstStyle/>
          <a:p>
            <a:endParaRPr/>
          </a:p>
        </p:txBody>
      </p:sp>
      <p:sp>
        <p:nvSpPr>
          <p:cNvPr id="248" name="Shape 248"/>
          <p:cNvSpPr>
            <a:spLocks noGrp="1"/>
          </p:cNvSpPr>
          <p:nvPr>
            <p:ph type="body" sz="quarter" idx="1"/>
          </p:nvPr>
        </p:nvSpPr>
        <p:spPr>
          <a:prstGeom prst="rect">
            <a:avLst/>
          </a:prstGeom>
        </p:spPr>
        <p:txBody>
          <a:bodyPr/>
          <a:lstStyle/>
          <a:p>
            <a:r>
              <a:t>- people don’t always know what they want or need --- they might be able to identify an end state (e.g., ideal state), but don’t know how to get there. </a:t>
            </a:r>
          </a:p>
          <a:p>
            <a:endParaRPr/>
          </a:p>
          <a:p>
            <a:r>
              <a:t>They also misidentify problems --- someone might think they are overly tired because they are lacking nutrients, so they go see a naturopath and spend hundreds of dollars on vitamins, when really, they just need to watch less Netflix and go to bed earlier. </a:t>
            </a:r>
          </a:p>
          <a:p>
            <a:endParaRPr/>
          </a:p>
          <a:p>
            <a:r>
              <a:t>Products to solve problems --- happiness stuff vs. experiences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xfrm>
            <a:off x="381000" y="685800"/>
            <a:ext cx="6096000" cy="3429000"/>
          </a:xfrm>
          <a:prstGeom prst="rect">
            <a:avLst/>
          </a:prstGeom>
        </p:spPr>
        <p:txBody>
          <a:bodyPr/>
          <a:lstStyle/>
          <a:p>
            <a:endParaRPr/>
          </a:p>
        </p:txBody>
      </p:sp>
      <p:sp>
        <p:nvSpPr>
          <p:cNvPr id="254" name="Shape 254"/>
          <p:cNvSpPr>
            <a:spLocks noGrp="1"/>
          </p:cNvSpPr>
          <p:nvPr>
            <p:ph type="body" sz="quarter" idx="1"/>
          </p:nvPr>
        </p:nvSpPr>
        <p:spPr>
          <a:prstGeom prst="rect">
            <a:avLst/>
          </a:prstGeom>
        </p:spPr>
        <p:txBody>
          <a:bodyPr/>
          <a:lstStyle/>
          <a:p>
            <a:pPr>
              <a:defRPr b="1"/>
            </a:pPr>
            <a:r>
              <a:t>Deliberate vs. Accidental Search:</a:t>
            </a:r>
          </a:p>
          <a:p>
            <a:pPr marL="291041" indent="-291041">
              <a:buSzPct val="125000"/>
              <a:buChar char="•"/>
            </a:pPr>
            <a:r>
              <a:t>Directed learning: Existing product knowledge obtained from previous information search or experience of alternatives</a:t>
            </a:r>
          </a:p>
          <a:p>
            <a:pPr marL="291041" indent="-291041">
              <a:buSzPct val="125000"/>
              <a:buChar char="•"/>
            </a:pPr>
            <a:r>
              <a:t>Incidental learning: Mere exposure over time to conditioned stimuli and observations of others</a:t>
            </a:r>
          </a:p>
          <a:p>
            <a:endParaRPr/>
          </a:p>
          <a:p>
            <a:endParaRPr/>
          </a:p>
          <a:p>
            <a:pPr>
              <a:defRPr b="1"/>
            </a:pPr>
            <a:r>
              <a:t>Search activity is greater when…</a:t>
            </a:r>
          </a:p>
          <a:p>
            <a:pPr marL="291041" indent="-291041">
              <a:buSzPct val="125000"/>
              <a:buChar char="•"/>
            </a:pPr>
            <a:r>
              <a:t>Purchase is important</a:t>
            </a:r>
          </a:p>
          <a:p>
            <a:pPr marL="291041" indent="-291041">
              <a:buSzPct val="125000"/>
              <a:buChar char="•"/>
            </a:pPr>
            <a:r>
              <a:t>There is a need to learn more about purchase</a:t>
            </a:r>
          </a:p>
          <a:p>
            <a:pPr marL="291041" indent="-291041">
              <a:buSzPct val="125000"/>
              <a:buChar char="•"/>
            </a:pPr>
            <a:r>
              <a:t>Relevant info is easily obtained/utilized</a:t>
            </a:r>
          </a:p>
          <a:p>
            <a:pPr marL="291041" indent="-291041">
              <a:buSzPct val="125000"/>
              <a:buChar char="•"/>
            </a:pPr>
            <a:r>
              <a:t>One is younger, is better-educated, and enjoys shopping/fact-finding</a:t>
            </a:r>
          </a:p>
          <a:p>
            <a:pPr marL="291041" indent="-291041">
              <a:buSzPct val="125000"/>
              <a:buChar char="•"/>
            </a:pPr>
            <a:r>
              <a:t>One is female (compared to male)</a:t>
            </a:r>
          </a:p>
          <a:p>
            <a:pPr marL="291041" indent="-291041">
              <a:buSzPct val="125000"/>
              <a:buChar char="•"/>
            </a:pPr>
            <a:r>
              <a:t>One places greater value on own style/image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60167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61360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5085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149602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E14754-746D-8349-92A8-836DFB451BB7}" type="datetimeFigureOut">
              <a:rPr lang="en-US" smtClean="0"/>
              <a:t>8/24/21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289629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E14754-746D-8349-92A8-836DFB451BB7}" type="datetimeFigureOut">
              <a:rPr lang="en-US" smtClean="0"/>
              <a:t>8/24/21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391474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E14754-746D-8349-92A8-836DFB451BB7}" type="datetimeFigureOut">
              <a:rPr lang="en-US" smtClean="0"/>
              <a:t>8/24/21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189761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896384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448495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094609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893175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3124200" y="-38100"/>
            <a:ext cx="18135600" cy="1209669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3912193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824498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b="0" i="0">
                <a:solidFill>
                  <a:schemeClr val="tx1">
                    <a:tint val="75000"/>
                  </a:schemeClr>
                </a:solidFill>
                <a:latin typeface="Avenir Book" panose="02000503020000020003" pitchFamily="2" charset="0"/>
              </a:defRPr>
            </a:lvl1pPr>
          </a:lstStyle>
          <a:p>
            <a:fld id="{E4E14754-746D-8349-92A8-836DFB451BB7}" type="datetimeFigureOut">
              <a:rPr lang="en-US" smtClean="0"/>
              <a:pPr/>
              <a:t>8/24/21</a:t>
            </a:fld>
            <a:endParaRPr lang="en-US" dirty="0"/>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b="0" i="0">
                <a:solidFill>
                  <a:schemeClr val="tx1">
                    <a:tint val="75000"/>
                  </a:schemeClr>
                </a:solidFill>
                <a:latin typeface="Avenir Book" panose="02000503020000020003" pitchFamily="2" charset="0"/>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12654742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Lst>
  <p:txStyles>
    <p:titleStyle>
      <a:lvl1pPr algn="l" defTabSz="1828800" rtl="0" eaLnBrk="1" latinLnBrk="0" hangingPunct="1">
        <a:lnSpc>
          <a:spcPct val="90000"/>
        </a:lnSpc>
        <a:spcBef>
          <a:spcPct val="0"/>
        </a:spcBef>
        <a:buNone/>
        <a:defRPr sz="8800" b="0" i="0" kern="1200">
          <a:solidFill>
            <a:schemeClr val="tx1"/>
          </a:solidFill>
          <a:latin typeface="Avenir Book" panose="02000503020000020003" pitchFamily="2" charset="0"/>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b="0" i="0" kern="1200">
          <a:solidFill>
            <a:schemeClr val="tx1"/>
          </a:solidFill>
          <a:latin typeface="Avenir Book" panose="02000503020000020003" pitchFamily="2" charset="0"/>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b="0" i="0" kern="1200">
          <a:solidFill>
            <a:schemeClr val="tx1"/>
          </a:solidFill>
          <a:latin typeface="Avenir Book" panose="02000503020000020003" pitchFamily="2" charset="0"/>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b="0" i="0" kern="1200">
          <a:solidFill>
            <a:schemeClr val="tx1"/>
          </a:solidFill>
          <a:latin typeface="Avenir Book" panose="02000503020000020003" pitchFamily="2" charset="0"/>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b="0" i="0" kern="1200">
          <a:solidFill>
            <a:schemeClr val="tx1"/>
          </a:solidFill>
          <a:latin typeface="Avenir Book" panose="02000503020000020003" pitchFamily="2" charset="0"/>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b="0" i="0" kern="1200">
          <a:solidFill>
            <a:schemeClr val="tx1"/>
          </a:solidFill>
          <a:latin typeface="Avenir Book" panose="0200050302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tif"/></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Image" descr="Image"/>
          <p:cNvPicPr>
            <a:picLocks noChangeAspect="1"/>
          </p:cNvPicPr>
          <p:nvPr/>
        </p:nvPicPr>
        <p:blipFill>
          <a:blip r:embed="rId3"/>
          <a:stretch>
            <a:fillRect/>
          </a:stretch>
        </p:blipFill>
        <p:spPr>
          <a:xfrm>
            <a:off x="474236" y="-56482"/>
            <a:ext cx="23435528" cy="1382896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7" name="Rectangle 9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Discussion"/>
          <p:cNvSpPr txBox="1">
            <a:spLocks noGrp="1"/>
          </p:cNvSpPr>
          <p:nvPr>
            <p:ph type="title"/>
          </p:nvPr>
        </p:nvSpPr>
        <p:spPr>
          <a:xfrm>
            <a:off x="1280160" y="650738"/>
            <a:ext cx="8737204" cy="3913682"/>
          </a:xfrm>
          <a:prstGeom prst="rect">
            <a:avLst/>
          </a:prstGeom>
        </p:spPr>
        <p:txBody>
          <a:bodyPr vert="horz" lIns="91440" tIns="45720" rIns="91440" bIns="45720" rtlCol="0" anchor="b">
            <a:normAutofit/>
          </a:bodyPr>
          <a:lstStyle/>
          <a:p>
            <a:pPr defTabSz="914400"/>
            <a:r>
              <a:rPr lang="en-US" sz="10800"/>
              <a:t>Discussion</a:t>
            </a:r>
          </a:p>
        </p:txBody>
      </p:sp>
      <p:sp>
        <p:nvSpPr>
          <p:cNvPr id="9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0160" y="5173988"/>
            <a:ext cx="6949440" cy="36576"/>
          </a:xfrm>
          <a:custGeom>
            <a:avLst/>
            <a:gdLst>
              <a:gd name="connsiteX0" fmla="*/ 0 w 6949440"/>
              <a:gd name="connsiteY0" fmla="*/ 0 h 36576"/>
              <a:gd name="connsiteX1" fmla="*/ 625450 w 6949440"/>
              <a:gd name="connsiteY1" fmla="*/ 0 h 36576"/>
              <a:gd name="connsiteX2" fmla="*/ 1181405 w 6949440"/>
              <a:gd name="connsiteY2" fmla="*/ 0 h 36576"/>
              <a:gd name="connsiteX3" fmla="*/ 1945843 w 6949440"/>
              <a:gd name="connsiteY3" fmla="*/ 0 h 36576"/>
              <a:gd name="connsiteX4" fmla="*/ 2710282 w 6949440"/>
              <a:gd name="connsiteY4" fmla="*/ 0 h 36576"/>
              <a:gd name="connsiteX5" fmla="*/ 3405226 w 6949440"/>
              <a:gd name="connsiteY5" fmla="*/ 0 h 36576"/>
              <a:gd name="connsiteX6" fmla="*/ 3891686 w 6949440"/>
              <a:gd name="connsiteY6" fmla="*/ 0 h 36576"/>
              <a:gd name="connsiteX7" fmla="*/ 4656125 w 6949440"/>
              <a:gd name="connsiteY7" fmla="*/ 0 h 36576"/>
              <a:gd name="connsiteX8" fmla="*/ 5142586 w 6949440"/>
              <a:gd name="connsiteY8" fmla="*/ 0 h 36576"/>
              <a:gd name="connsiteX9" fmla="*/ 5629046 w 6949440"/>
              <a:gd name="connsiteY9" fmla="*/ 0 h 36576"/>
              <a:gd name="connsiteX10" fmla="*/ 6949440 w 6949440"/>
              <a:gd name="connsiteY10" fmla="*/ 0 h 36576"/>
              <a:gd name="connsiteX11" fmla="*/ 6949440 w 6949440"/>
              <a:gd name="connsiteY11" fmla="*/ 36576 h 36576"/>
              <a:gd name="connsiteX12" fmla="*/ 6115507 w 6949440"/>
              <a:gd name="connsiteY12" fmla="*/ 36576 h 36576"/>
              <a:gd name="connsiteX13" fmla="*/ 5420563 w 6949440"/>
              <a:gd name="connsiteY13" fmla="*/ 36576 h 36576"/>
              <a:gd name="connsiteX14" fmla="*/ 4586630 w 6949440"/>
              <a:gd name="connsiteY14" fmla="*/ 36576 h 36576"/>
              <a:gd name="connsiteX15" fmla="*/ 4030675 w 6949440"/>
              <a:gd name="connsiteY15" fmla="*/ 36576 h 36576"/>
              <a:gd name="connsiteX16" fmla="*/ 3335731 w 6949440"/>
              <a:gd name="connsiteY16" fmla="*/ 36576 h 36576"/>
              <a:gd name="connsiteX17" fmla="*/ 2501798 w 6949440"/>
              <a:gd name="connsiteY17" fmla="*/ 36576 h 36576"/>
              <a:gd name="connsiteX18" fmla="*/ 1876349 w 6949440"/>
              <a:gd name="connsiteY18" fmla="*/ 36576 h 36576"/>
              <a:gd name="connsiteX19" fmla="*/ 1042416 w 6949440"/>
              <a:gd name="connsiteY19" fmla="*/ 36576 h 36576"/>
              <a:gd name="connsiteX20" fmla="*/ 0 w 6949440"/>
              <a:gd name="connsiteY20" fmla="*/ 36576 h 36576"/>
              <a:gd name="connsiteX21" fmla="*/ 0 w 6949440"/>
              <a:gd name="connsiteY21" fmla="*/ 0 h 36576"/>
              <a:gd name="connsiteX0" fmla="*/ 0 w 6949440"/>
              <a:gd name="connsiteY0" fmla="*/ 0 h 36576"/>
              <a:gd name="connsiteX1" fmla="*/ 555955 w 6949440"/>
              <a:gd name="connsiteY1" fmla="*/ 0 h 36576"/>
              <a:gd name="connsiteX2" fmla="*/ 1389888 w 6949440"/>
              <a:gd name="connsiteY2" fmla="*/ 0 h 36576"/>
              <a:gd name="connsiteX3" fmla="*/ 1876349 w 6949440"/>
              <a:gd name="connsiteY3" fmla="*/ 0 h 36576"/>
              <a:gd name="connsiteX4" fmla="*/ 2362810 w 6949440"/>
              <a:gd name="connsiteY4" fmla="*/ 0 h 36576"/>
              <a:gd name="connsiteX5" fmla="*/ 3057754 w 6949440"/>
              <a:gd name="connsiteY5" fmla="*/ 0 h 36576"/>
              <a:gd name="connsiteX6" fmla="*/ 3683203 w 6949440"/>
              <a:gd name="connsiteY6" fmla="*/ 0 h 36576"/>
              <a:gd name="connsiteX7" fmla="*/ 4447642 w 6949440"/>
              <a:gd name="connsiteY7" fmla="*/ 0 h 36576"/>
              <a:gd name="connsiteX8" fmla="*/ 5003597 w 6949440"/>
              <a:gd name="connsiteY8" fmla="*/ 0 h 36576"/>
              <a:gd name="connsiteX9" fmla="*/ 5837530 w 6949440"/>
              <a:gd name="connsiteY9" fmla="*/ 0 h 36576"/>
              <a:gd name="connsiteX10" fmla="*/ 6949440 w 6949440"/>
              <a:gd name="connsiteY10" fmla="*/ 0 h 36576"/>
              <a:gd name="connsiteX11" fmla="*/ 6949440 w 6949440"/>
              <a:gd name="connsiteY11" fmla="*/ 36576 h 36576"/>
              <a:gd name="connsiteX12" fmla="*/ 6393485 w 6949440"/>
              <a:gd name="connsiteY12" fmla="*/ 36576 h 36576"/>
              <a:gd name="connsiteX13" fmla="*/ 5837530 w 6949440"/>
              <a:gd name="connsiteY13" fmla="*/ 36576 h 36576"/>
              <a:gd name="connsiteX14" fmla="*/ 5212080 w 6949440"/>
              <a:gd name="connsiteY14" fmla="*/ 36576 h 36576"/>
              <a:gd name="connsiteX15" fmla="*/ 4725619 w 6949440"/>
              <a:gd name="connsiteY15" fmla="*/ 36576 h 36576"/>
              <a:gd name="connsiteX16" fmla="*/ 4100170 w 6949440"/>
              <a:gd name="connsiteY16" fmla="*/ 36576 h 36576"/>
              <a:gd name="connsiteX17" fmla="*/ 3544214 w 6949440"/>
              <a:gd name="connsiteY17" fmla="*/ 36576 h 36576"/>
              <a:gd name="connsiteX18" fmla="*/ 3118909 w 6949440"/>
              <a:gd name="connsiteY18" fmla="*/ 36576 h 36576"/>
              <a:gd name="connsiteX19" fmla="*/ 2710282 w 6949440"/>
              <a:gd name="connsiteY19" fmla="*/ 36576 h 36576"/>
              <a:gd name="connsiteX20" fmla="*/ 1945843 w 6949440"/>
              <a:gd name="connsiteY20" fmla="*/ 36576 h 36576"/>
              <a:gd name="connsiteX21" fmla="*/ 1459382 w 6949440"/>
              <a:gd name="connsiteY21" fmla="*/ 36576 h 36576"/>
              <a:gd name="connsiteX22" fmla="*/ 764438 w 6949440"/>
              <a:gd name="connsiteY22" fmla="*/ 36576 h 36576"/>
              <a:gd name="connsiteX23" fmla="*/ 0 w 6949440"/>
              <a:gd name="connsiteY23" fmla="*/ 36576 h 36576"/>
              <a:gd name="connsiteX24" fmla="*/ 0 w 6949440"/>
              <a:gd name="connsiteY24"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49440" h="36576" fill="none" extrusionOk="0">
                <a:moveTo>
                  <a:pt x="0" y="0"/>
                </a:moveTo>
                <a:cubicBezTo>
                  <a:pt x="263217" y="657"/>
                  <a:pt x="408958" y="5049"/>
                  <a:pt x="625450" y="0"/>
                </a:cubicBezTo>
                <a:cubicBezTo>
                  <a:pt x="838044" y="21361"/>
                  <a:pt x="1034130" y="-23215"/>
                  <a:pt x="1181405" y="0"/>
                </a:cubicBezTo>
                <a:cubicBezTo>
                  <a:pt x="1324497" y="25131"/>
                  <a:pt x="1731014" y="-33321"/>
                  <a:pt x="1945843" y="0"/>
                </a:cubicBezTo>
                <a:cubicBezTo>
                  <a:pt x="2203595" y="-20515"/>
                  <a:pt x="2449486" y="21501"/>
                  <a:pt x="2710282" y="0"/>
                </a:cubicBezTo>
                <a:cubicBezTo>
                  <a:pt x="2978868" y="-9755"/>
                  <a:pt x="3054793" y="31267"/>
                  <a:pt x="3405226" y="0"/>
                </a:cubicBezTo>
                <a:cubicBezTo>
                  <a:pt x="3743321" y="-34969"/>
                  <a:pt x="3710924" y="-11109"/>
                  <a:pt x="3891686" y="0"/>
                </a:cubicBezTo>
                <a:cubicBezTo>
                  <a:pt x="4106133" y="38118"/>
                  <a:pt x="4300644" y="-66329"/>
                  <a:pt x="4656125" y="0"/>
                </a:cubicBezTo>
                <a:cubicBezTo>
                  <a:pt x="5022626" y="22528"/>
                  <a:pt x="4976660" y="-12056"/>
                  <a:pt x="5142586" y="0"/>
                </a:cubicBezTo>
                <a:cubicBezTo>
                  <a:pt x="5311064" y="2761"/>
                  <a:pt x="5416767" y="-3129"/>
                  <a:pt x="5629046" y="0"/>
                </a:cubicBezTo>
                <a:cubicBezTo>
                  <a:pt x="5847926" y="15254"/>
                  <a:pt x="6475301" y="37453"/>
                  <a:pt x="6949440" y="0"/>
                </a:cubicBezTo>
                <a:cubicBezTo>
                  <a:pt x="6950191" y="13078"/>
                  <a:pt x="6947747" y="18813"/>
                  <a:pt x="6949440" y="36576"/>
                </a:cubicBezTo>
                <a:cubicBezTo>
                  <a:pt x="6616596" y="-34132"/>
                  <a:pt x="6379592" y="25253"/>
                  <a:pt x="6115507" y="36576"/>
                </a:cubicBezTo>
                <a:cubicBezTo>
                  <a:pt x="5873631" y="610"/>
                  <a:pt x="5611919" y="55386"/>
                  <a:pt x="5420563" y="36576"/>
                </a:cubicBezTo>
                <a:cubicBezTo>
                  <a:pt x="5184959" y="-13429"/>
                  <a:pt x="4951745" y="64636"/>
                  <a:pt x="4586630" y="36576"/>
                </a:cubicBezTo>
                <a:cubicBezTo>
                  <a:pt x="4201290" y="12584"/>
                  <a:pt x="4228237" y="43753"/>
                  <a:pt x="4030675" y="36576"/>
                </a:cubicBezTo>
                <a:cubicBezTo>
                  <a:pt x="3826797" y="50047"/>
                  <a:pt x="3590515" y="7178"/>
                  <a:pt x="3335731" y="36576"/>
                </a:cubicBezTo>
                <a:cubicBezTo>
                  <a:pt x="3013838" y="55530"/>
                  <a:pt x="2792126" y="19194"/>
                  <a:pt x="2501798" y="36576"/>
                </a:cubicBezTo>
                <a:cubicBezTo>
                  <a:pt x="2206026" y="64640"/>
                  <a:pt x="2063465" y="7179"/>
                  <a:pt x="1876349" y="36576"/>
                </a:cubicBezTo>
                <a:cubicBezTo>
                  <a:pt x="1660403" y="113781"/>
                  <a:pt x="1250686" y="24949"/>
                  <a:pt x="1042416" y="36576"/>
                </a:cubicBezTo>
                <a:cubicBezTo>
                  <a:pt x="899396" y="57549"/>
                  <a:pt x="399612" y="68580"/>
                  <a:pt x="0" y="36576"/>
                </a:cubicBezTo>
                <a:cubicBezTo>
                  <a:pt x="-74" y="25243"/>
                  <a:pt x="-1329" y="14357"/>
                  <a:pt x="0" y="0"/>
                </a:cubicBezTo>
                <a:close/>
              </a:path>
              <a:path w="6949440" h="36576" stroke="0" extrusionOk="0">
                <a:moveTo>
                  <a:pt x="0" y="0"/>
                </a:moveTo>
                <a:cubicBezTo>
                  <a:pt x="255703" y="-10275"/>
                  <a:pt x="383871" y="18118"/>
                  <a:pt x="555955" y="0"/>
                </a:cubicBezTo>
                <a:cubicBezTo>
                  <a:pt x="679891" y="-29795"/>
                  <a:pt x="974962" y="77283"/>
                  <a:pt x="1389888" y="0"/>
                </a:cubicBezTo>
                <a:cubicBezTo>
                  <a:pt x="1823001" y="-31139"/>
                  <a:pt x="1677059" y="-6593"/>
                  <a:pt x="1876349" y="0"/>
                </a:cubicBezTo>
                <a:cubicBezTo>
                  <a:pt x="2060501" y="-5967"/>
                  <a:pt x="2218571" y="-13867"/>
                  <a:pt x="2362810" y="0"/>
                </a:cubicBezTo>
                <a:cubicBezTo>
                  <a:pt x="2520199" y="-13216"/>
                  <a:pt x="2730433" y="4864"/>
                  <a:pt x="3057754" y="0"/>
                </a:cubicBezTo>
                <a:cubicBezTo>
                  <a:pt x="3290247" y="-46063"/>
                  <a:pt x="3464358" y="19442"/>
                  <a:pt x="3683203" y="0"/>
                </a:cubicBezTo>
                <a:cubicBezTo>
                  <a:pt x="3865156" y="-15647"/>
                  <a:pt x="4085827" y="-9804"/>
                  <a:pt x="4447642" y="0"/>
                </a:cubicBezTo>
                <a:cubicBezTo>
                  <a:pt x="4802805" y="-5430"/>
                  <a:pt x="4791123" y="-27965"/>
                  <a:pt x="5003597" y="0"/>
                </a:cubicBezTo>
                <a:cubicBezTo>
                  <a:pt x="5186800" y="44698"/>
                  <a:pt x="5648787" y="66762"/>
                  <a:pt x="5837530" y="0"/>
                </a:cubicBezTo>
                <a:cubicBezTo>
                  <a:pt x="6027400" y="-10489"/>
                  <a:pt x="6673987" y="70474"/>
                  <a:pt x="6949440" y="0"/>
                </a:cubicBezTo>
                <a:cubicBezTo>
                  <a:pt x="6949796" y="14764"/>
                  <a:pt x="6949687" y="28138"/>
                  <a:pt x="6949440" y="36576"/>
                </a:cubicBezTo>
                <a:cubicBezTo>
                  <a:pt x="6790436" y="33162"/>
                  <a:pt x="6576081" y="21850"/>
                  <a:pt x="6393485" y="36576"/>
                </a:cubicBezTo>
                <a:cubicBezTo>
                  <a:pt x="6178042" y="22722"/>
                  <a:pt x="5993579" y="15738"/>
                  <a:pt x="5837530" y="36576"/>
                </a:cubicBezTo>
                <a:cubicBezTo>
                  <a:pt x="5647901" y="79922"/>
                  <a:pt x="5511371" y="1232"/>
                  <a:pt x="5212080" y="36576"/>
                </a:cubicBezTo>
                <a:cubicBezTo>
                  <a:pt x="4896559" y="31966"/>
                  <a:pt x="4834743" y="40271"/>
                  <a:pt x="4725619" y="36576"/>
                </a:cubicBezTo>
                <a:cubicBezTo>
                  <a:pt x="4615041" y="64195"/>
                  <a:pt x="4329639" y="77700"/>
                  <a:pt x="4100170" y="36576"/>
                </a:cubicBezTo>
                <a:cubicBezTo>
                  <a:pt x="3832398" y="59202"/>
                  <a:pt x="3746344" y="52615"/>
                  <a:pt x="3544214" y="36576"/>
                </a:cubicBezTo>
                <a:cubicBezTo>
                  <a:pt x="3438805" y="17864"/>
                  <a:pt x="3326722" y="39587"/>
                  <a:pt x="3118909" y="36576"/>
                </a:cubicBezTo>
                <a:cubicBezTo>
                  <a:pt x="2911096" y="33565"/>
                  <a:pt x="2914376" y="20314"/>
                  <a:pt x="2710282" y="36576"/>
                </a:cubicBezTo>
                <a:cubicBezTo>
                  <a:pt x="2476210" y="44201"/>
                  <a:pt x="2240789" y="22018"/>
                  <a:pt x="1945843" y="36576"/>
                </a:cubicBezTo>
                <a:cubicBezTo>
                  <a:pt x="1659184" y="60412"/>
                  <a:pt x="1575758" y="19391"/>
                  <a:pt x="1459382" y="36576"/>
                </a:cubicBezTo>
                <a:cubicBezTo>
                  <a:pt x="1359478" y="81171"/>
                  <a:pt x="1042898" y="23934"/>
                  <a:pt x="764438" y="36576"/>
                </a:cubicBezTo>
                <a:cubicBezTo>
                  <a:pt x="502875" y="29967"/>
                  <a:pt x="354872" y="20575"/>
                  <a:pt x="0" y="36576"/>
                </a:cubicBezTo>
                <a:cubicBezTo>
                  <a:pt x="-165" y="18958"/>
                  <a:pt x="291" y="8024"/>
                  <a:pt x="0" y="0"/>
                </a:cubicBezTo>
                <a:close/>
              </a:path>
              <a:path w="6949440" h="36576" fill="none" stroke="0" extrusionOk="0">
                <a:moveTo>
                  <a:pt x="0" y="0"/>
                </a:moveTo>
                <a:cubicBezTo>
                  <a:pt x="273023" y="-12269"/>
                  <a:pt x="399748" y="18206"/>
                  <a:pt x="625450" y="0"/>
                </a:cubicBezTo>
                <a:cubicBezTo>
                  <a:pt x="865603" y="-14715"/>
                  <a:pt x="982612" y="-27354"/>
                  <a:pt x="1181405" y="0"/>
                </a:cubicBezTo>
                <a:cubicBezTo>
                  <a:pt x="1361399" y="13290"/>
                  <a:pt x="1676229" y="11428"/>
                  <a:pt x="1945843" y="0"/>
                </a:cubicBezTo>
                <a:cubicBezTo>
                  <a:pt x="2211056" y="54755"/>
                  <a:pt x="2435139" y="25600"/>
                  <a:pt x="2710282" y="0"/>
                </a:cubicBezTo>
                <a:cubicBezTo>
                  <a:pt x="2968013" y="-22184"/>
                  <a:pt x="3061592" y="41863"/>
                  <a:pt x="3405226" y="0"/>
                </a:cubicBezTo>
                <a:cubicBezTo>
                  <a:pt x="3748743" y="-31668"/>
                  <a:pt x="3701240" y="-13580"/>
                  <a:pt x="3891686" y="0"/>
                </a:cubicBezTo>
                <a:cubicBezTo>
                  <a:pt x="4042550" y="41624"/>
                  <a:pt x="4257556" y="-2915"/>
                  <a:pt x="4656125" y="0"/>
                </a:cubicBezTo>
                <a:cubicBezTo>
                  <a:pt x="5026709" y="23282"/>
                  <a:pt x="4979025" y="-6424"/>
                  <a:pt x="5142586" y="0"/>
                </a:cubicBezTo>
                <a:cubicBezTo>
                  <a:pt x="5328171" y="-4479"/>
                  <a:pt x="5398788" y="-3390"/>
                  <a:pt x="5629046" y="0"/>
                </a:cubicBezTo>
                <a:cubicBezTo>
                  <a:pt x="5863761" y="28903"/>
                  <a:pt x="6441902" y="81190"/>
                  <a:pt x="6949440" y="0"/>
                </a:cubicBezTo>
                <a:cubicBezTo>
                  <a:pt x="6950801" y="13802"/>
                  <a:pt x="6947319" y="18889"/>
                  <a:pt x="6949440" y="36576"/>
                </a:cubicBezTo>
                <a:cubicBezTo>
                  <a:pt x="6607179" y="-34571"/>
                  <a:pt x="6361296" y="16168"/>
                  <a:pt x="6115507" y="36576"/>
                </a:cubicBezTo>
                <a:cubicBezTo>
                  <a:pt x="5889968" y="87879"/>
                  <a:pt x="5617482" y="23573"/>
                  <a:pt x="5420563" y="36576"/>
                </a:cubicBezTo>
                <a:cubicBezTo>
                  <a:pt x="5179566" y="-3061"/>
                  <a:pt x="4974352" y="40409"/>
                  <a:pt x="4586630" y="36576"/>
                </a:cubicBezTo>
                <a:cubicBezTo>
                  <a:pt x="4193619" y="13368"/>
                  <a:pt x="4239819" y="40175"/>
                  <a:pt x="4030675" y="36576"/>
                </a:cubicBezTo>
                <a:cubicBezTo>
                  <a:pt x="3839246" y="60236"/>
                  <a:pt x="3625230" y="22239"/>
                  <a:pt x="3335731" y="36576"/>
                </a:cubicBezTo>
                <a:cubicBezTo>
                  <a:pt x="3063684" y="66058"/>
                  <a:pt x="2823693" y="2670"/>
                  <a:pt x="2501798" y="36576"/>
                </a:cubicBezTo>
                <a:cubicBezTo>
                  <a:pt x="2210629" y="15621"/>
                  <a:pt x="2056053" y="752"/>
                  <a:pt x="1876349" y="36576"/>
                </a:cubicBezTo>
                <a:cubicBezTo>
                  <a:pt x="1656054" y="52780"/>
                  <a:pt x="1244005" y="49328"/>
                  <a:pt x="1042416" y="36576"/>
                </a:cubicBezTo>
                <a:cubicBezTo>
                  <a:pt x="828323" y="51216"/>
                  <a:pt x="414938" y="33589"/>
                  <a:pt x="0" y="36576"/>
                </a:cubicBezTo>
                <a:cubicBezTo>
                  <a:pt x="968" y="25122"/>
                  <a:pt x="-1630" y="11941"/>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6949440"/>
                      <a:gd name="connsiteY0" fmla="*/ 0 h 36576"/>
                      <a:gd name="connsiteX1" fmla="*/ 625450 w 6949440"/>
                      <a:gd name="connsiteY1" fmla="*/ 0 h 36576"/>
                      <a:gd name="connsiteX2" fmla="*/ 1181405 w 6949440"/>
                      <a:gd name="connsiteY2" fmla="*/ 0 h 36576"/>
                      <a:gd name="connsiteX3" fmla="*/ 1945843 w 6949440"/>
                      <a:gd name="connsiteY3" fmla="*/ 0 h 36576"/>
                      <a:gd name="connsiteX4" fmla="*/ 2710282 w 6949440"/>
                      <a:gd name="connsiteY4" fmla="*/ 0 h 36576"/>
                      <a:gd name="connsiteX5" fmla="*/ 3405226 w 6949440"/>
                      <a:gd name="connsiteY5" fmla="*/ 0 h 36576"/>
                      <a:gd name="connsiteX6" fmla="*/ 3891686 w 6949440"/>
                      <a:gd name="connsiteY6" fmla="*/ 0 h 36576"/>
                      <a:gd name="connsiteX7" fmla="*/ 4656125 w 6949440"/>
                      <a:gd name="connsiteY7" fmla="*/ 0 h 36576"/>
                      <a:gd name="connsiteX8" fmla="*/ 5142586 w 6949440"/>
                      <a:gd name="connsiteY8" fmla="*/ 0 h 36576"/>
                      <a:gd name="connsiteX9" fmla="*/ 5629046 w 6949440"/>
                      <a:gd name="connsiteY9" fmla="*/ 0 h 36576"/>
                      <a:gd name="connsiteX10" fmla="*/ 6949440 w 6949440"/>
                      <a:gd name="connsiteY10" fmla="*/ 0 h 36576"/>
                      <a:gd name="connsiteX11" fmla="*/ 6949440 w 6949440"/>
                      <a:gd name="connsiteY11" fmla="*/ 36576 h 36576"/>
                      <a:gd name="connsiteX12" fmla="*/ 6115507 w 6949440"/>
                      <a:gd name="connsiteY12" fmla="*/ 36576 h 36576"/>
                      <a:gd name="connsiteX13" fmla="*/ 5420563 w 6949440"/>
                      <a:gd name="connsiteY13" fmla="*/ 36576 h 36576"/>
                      <a:gd name="connsiteX14" fmla="*/ 4586630 w 6949440"/>
                      <a:gd name="connsiteY14" fmla="*/ 36576 h 36576"/>
                      <a:gd name="connsiteX15" fmla="*/ 4030675 w 6949440"/>
                      <a:gd name="connsiteY15" fmla="*/ 36576 h 36576"/>
                      <a:gd name="connsiteX16" fmla="*/ 3335731 w 6949440"/>
                      <a:gd name="connsiteY16" fmla="*/ 36576 h 36576"/>
                      <a:gd name="connsiteX17" fmla="*/ 2501798 w 6949440"/>
                      <a:gd name="connsiteY17" fmla="*/ 36576 h 36576"/>
                      <a:gd name="connsiteX18" fmla="*/ 1876349 w 6949440"/>
                      <a:gd name="connsiteY18" fmla="*/ 36576 h 36576"/>
                      <a:gd name="connsiteX19" fmla="*/ 1042416 w 6949440"/>
                      <a:gd name="connsiteY19" fmla="*/ 36576 h 36576"/>
                      <a:gd name="connsiteX20" fmla="*/ 0 w 6949440"/>
                      <a:gd name="connsiteY20" fmla="*/ 36576 h 36576"/>
                      <a:gd name="connsiteX21" fmla="*/ 0 w 6949440"/>
                      <a:gd name="connsiteY21"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49440" h="36576" fill="none" extrusionOk="0">
                        <a:moveTo>
                          <a:pt x="0" y="0"/>
                        </a:moveTo>
                        <a:cubicBezTo>
                          <a:pt x="258497" y="9297"/>
                          <a:pt x="407807" y="-18405"/>
                          <a:pt x="625450" y="0"/>
                        </a:cubicBezTo>
                        <a:cubicBezTo>
                          <a:pt x="843093" y="18405"/>
                          <a:pt x="999015" y="-26184"/>
                          <a:pt x="1181405" y="0"/>
                        </a:cubicBezTo>
                        <a:cubicBezTo>
                          <a:pt x="1363796" y="26184"/>
                          <a:pt x="1683622" y="-2693"/>
                          <a:pt x="1945843" y="0"/>
                        </a:cubicBezTo>
                        <a:cubicBezTo>
                          <a:pt x="2208064" y="2693"/>
                          <a:pt x="2441799" y="25043"/>
                          <a:pt x="2710282" y="0"/>
                        </a:cubicBezTo>
                        <a:cubicBezTo>
                          <a:pt x="2978765" y="-25043"/>
                          <a:pt x="3067236" y="31163"/>
                          <a:pt x="3405226" y="0"/>
                        </a:cubicBezTo>
                        <a:cubicBezTo>
                          <a:pt x="3743216" y="-31163"/>
                          <a:pt x="3709212" y="-10243"/>
                          <a:pt x="3891686" y="0"/>
                        </a:cubicBezTo>
                        <a:cubicBezTo>
                          <a:pt x="4074160" y="10243"/>
                          <a:pt x="4289131" y="-21245"/>
                          <a:pt x="4656125" y="0"/>
                        </a:cubicBezTo>
                        <a:cubicBezTo>
                          <a:pt x="5023119" y="21245"/>
                          <a:pt x="4974341" y="-6180"/>
                          <a:pt x="5142586" y="0"/>
                        </a:cubicBezTo>
                        <a:cubicBezTo>
                          <a:pt x="5310831" y="6180"/>
                          <a:pt x="5410735" y="-3376"/>
                          <a:pt x="5629046" y="0"/>
                        </a:cubicBezTo>
                        <a:cubicBezTo>
                          <a:pt x="5847357" y="3376"/>
                          <a:pt x="6462655" y="40363"/>
                          <a:pt x="6949440" y="0"/>
                        </a:cubicBezTo>
                        <a:cubicBezTo>
                          <a:pt x="6950776" y="14036"/>
                          <a:pt x="6948002" y="18623"/>
                          <a:pt x="6949440" y="36576"/>
                        </a:cubicBezTo>
                        <a:cubicBezTo>
                          <a:pt x="6623462" y="17455"/>
                          <a:pt x="6369711" y="22107"/>
                          <a:pt x="6115507" y="36576"/>
                        </a:cubicBezTo>
                        <a:cubicBezTo>
                          <a:pt x="5861303" y="51045"/>
                          <a:pt x="5644171" y="52892"/>
                          <a:pt x="5420563" y="36576"/>
                        </a:cubicBezTo>
                        <a:cubicBezTo>
                          <a:pt x="5196955" y="20260"/>
                          <a:pt x="4970928" y="63872"/>
                          <a:pt x="4586630" y="36576"/>
                        </a:cubicBezTo>
                        <a:cubicBezTo>
                          <a:pt x="4202332" y="9280"/>
                          <a:pt x="4230352" y="42653"/>
                          <a:pt x="4030675" y="36576"/>
                        </a:cubicBezTo>
                        <a:cubicBezTo>
                          <a:pt x="3830999" y="30499"/>
                          <a:pt x="3610423" y="31125"/>
                          <a:pt x="3335731" y="36576"/>
                        </a:cubicBezTo>
                        <a:cubicBezTo>
                          <a:pt x="3061039" y="42027"/>
                          <a:pt x="2792562" y="38173"/>
                          <a:pt x="2501798" y="36576"/>
                        </a:cubicBezTo>
                        <a:cubicBezTo>
                          <a:pt x="2211034" y="34979"/>
                          <a:pt x="2068435" y="6707"/>
                          <a:pt x="1876349" y="36576"/>
                        </a:cubicBezTo>
                        <a:cubicBezTo>
                          <a:pt x="1684263" y="66445"/>
                          <a:pt x="1257330" y="29560"/>
                          <a:pt x="1042416" y="36576"/>
                        </a:cubicBezTo>
                        <a:cubicBezTo>
                          <a:pt x="827502" y="43592"/>
                          <a:pt x="333456" y="17904"/>
                          <a:pt x="0" y="36576"/>
                        </a:cubicBezTo>
                        <a:cubicBezTo>
                          <a:pt x="-44" y="24172"/>
                          <a:pt x="86" y="11981"/>
                          <a:pt x="0" y="0"/>
                        </a:cubicBezTo>
                        <a:close/>
                      </a:path>
                      <a:path w="6949440" h="36576" stroke="0" extrusionOk="0">
                        <a:moveTo>
                          <a:pt x="0" y="0"/>
                        </a:moveTo>
                        <a:cubicBezTo>
                          <a:pt x="271875" y="-23518"/>
                          <a:pt x="381428" y="6804"/>
                          <a:pt x="555955" y="0"/>
                        </a:cubicBezTo>
                        <a:cubicBezTo>
                          <a:pt x="730483" y="-6804"/>
                          <a:pt x="978239" y="33438"/>
                          <a:pt x="1389888" y="0"/>
                        </a:cubicBezTo>
                        <a:cubicBezTo>
                          <a:pt x="1801537" y="-33438"/>
                          <a:pt x="1682936" y="6451"/>
                          <a:pt x="1876349" y="0"/>
                        </a:cubicBezTo>
                        <a:cubicBezTo>
                          <a:pt x="2069762" y="-6451"/>
                          <a:pt x="2227570" y="5351"/>
                          <a:pt x="2362810" y="0"/>
                        </a:cubicBezTo>
                        <a:cubicBezTo>
                          <a:pt x="2498050" y="-5351"/>
                          <a:pt x="2790947" y="32618"/>
                          <a:pt x="3057754" y="0"/>
                        </a:cubicBezTo>
                        <a:cubicBezTo>
                          <a:pt x="3324561" y="-32618"/>
                          <a:pt x="3460403" y="24807"/>
                          <a:pt x="3683203" y="0"/>
                        </a:cubicBezTo>
                        <a:cubicBezTo>
                          <a:pt x="3906003" y="-24807"/>
                          <a:pt x="4090944" y="3705"/>
                          <a:pt x="4447642" y="0"/>
                        </a:cubicBezTo>
                        <a:cubicBezTo>
                          <a:pt x="4804340" y="-3705"/>
                          <a:pt x="4787235" y="-26993"/>
                          <a:pt x="5003597" y="0"/>
                        </a:cubicBezTo>
                        <a:cubicBezTo>
                          <a:pt x="5219959" y="26993"/>
                          <a:pt x="5645855" y="23373"/>
                          <a:pt x="5837530" y="0"/>
                        </a:cubicBezTo>
                        <a:cubicBezTo>
                          <a:pt x="6029205" y="-23373"/>
                          <a:pt x="6619805" y="47868"/>
                          <a:pt x="6949440" y="0"/>
                        </a:cubicBezTo>
                        <a:cubicBezTo>
                          <a:pt x="6949742" y="16774"/>
                          <a:pt x="6948869" y="27779"/>
                          <a:pt x="6949440" y="36576"/>
                        </a:cubicBezTo>
                        <a:cubicBezTo>
                          <a:pt x="6803300" y="52771"/>
                          <a:pt x="6582007" y="36693"/>
                          <a:pt x="6393485" y="36576"/>
                        </a:cubicBezTo>
                        <a:cubicBezTo>
                          <a:pt x="6204963" y="36459"/>
                          <a:pt x="6002492" y="17516"/>
                          <a:pt x="5837530" y="36576"/>
                        </a:cubicBezTo>
                        <a:cubicBezTo>
                          <a:pt x="5672568" y="55636"/>
                          <a:pt x="5520546" y="27893"/>
                          <a:pt x="5212080" y="36576"/>
                        </a:cubicBezTo>
                        <a:cubicBezTo>
                          <a:pt x="4903614" y="45260"/>
                          <a:pt x="4838281" y="36158"/>
                          <a:pt x="4725619" y="36576"/>
                        </a:cubicBezTo>
                        <a:cubicBezTo>
                          <a:pt x="4612957" y="36994"/>
                          <a:pt x="4351697" y="27448"/>
                          <a:pt x="4100170" y="36576"/>
                        </a:cubicBezTo>
                        <a:cubicBezTo>
                          <a:pt x="3848643" y="45704"/>
                          <a:pt x="3746852" y="38176"/>
                          <a:pt x="3544214" y="36576"/>
                        </a:cubicBezTo>
                        <a:cubicBezTo>
                          <a:pt x="3341576" y="34976"/>
                          <a:pt x="2981167" y="39701"/>
                          <a:pt x="2710282" y="36576"/>
                        </a:cubicBezTo>
                        <a:cubicBezTo>
                          <a:pt x="2439397" y="33451"/>
                          <a:pt x="2228375" y="14959"/>
                          <a:pt x="1945843" y="36576"/>
                        </a:cubicBezTo>
                        <a:cubicBezTo>
                          <a:pt x="1663311" y="58193"/>
                          <a:pt x="1580554" y="16658"/>
                          <a:pt x="1459382" y="36576"/>
                        </a:cubicBezTo>
                        <a:cubicBezTo>
                          <a:pt x="1338210" y="56494"/>
                          <a:pt x="1010083" y="48133"/>
                          <a:pt x="764438" y="36576"/>
                        </a:cubicBezTo>
                        <a:cubicBezTo>
                          <a:pt x="518793" y="25019"/>
                          <a:pt x="340449" y="41120"/>
                          <a:pt x="0" y="36576"/>
                        </a:cubicBezTo>
                        <a:cubicBezTo>
                          <a:pt x="566" y="19755"/>
                          <a:pt x="-1" y="873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What did you choose?…"/>
          <p:cNvSpPr txBox="1">
            <a:spLocks noGrp="1"/>
          </p:cNvSpPr>
          <p:nvPr>
            <p:ph type="body" sz="quarter" idx="1"/>
          </p:nvPr>
        </p:nvSpPr>
        <p:spPr>
          <a:xfrm>
            <a:off x="1280160" y="5745798"/>
            <a:ext cx="8487178" cy="6641336"/>
          </a:xfrm>
          <a:prstGeom prst="rect">
            <a:avLst/>
          </a:prstGeom>
        </p:spPr>
        <p:txBody>
          <a:bodyPr vert="horz" lIns="91440" tIns="45720" rIns="91440" bIns="45720" rtlCol="0">
            <a:normAutofit/>
          </a:bodyPr>
          <a:lstStyle/>
          <a:p>
            <a:pPr marL="901700" indent="-571500" algn="l" defTabSz="914400">
              <a:spcAft>
                <a:spcPts val="600"/>
              </a:spcAft>
              <a:buFont typeface="Arial" panose="020B0604020202020204" pitchFamily="34" charset="0"/>
              <a:buChar char="•"/>
              <a:defRPr sz="4800"/>
            </a:pPr>
            <a:r>
              <a:rPr lang="en-US" sz="4400" dirty="0"/>
              <a:t>What did you choose?</a:t>
            </a:r>
          </a:p>
          <a:p>
            <a:pPr marL="901700" indent="-571500" algn="l" defTabSz="914400">
              <a:spcAft>
                <a:spcPts val="600"/>
              </a:spcAft>
              <a:buFont typeface="Arial" panose="020B0604020202020204" pitchFamily="34" charset="0"/>
              <a:buChar char="•"/>
              <a:defRPr sz="4800"/>
            </a:pPr>
            <a:r>
              <a:rPr lang="en-US" sz="4400" dirty="0"/>
              <a:t>What else did you consider?</a:t>
            </a:r>
          </a:p>
          <a:p>
            <a:pPr marL="901700" indent="-571500" algn="l" defTabSz="914400">
              <a:spcAft>
                <a:spcPts val="600"/>
              </a:spcAft>
              <a:buFont typeface="Arial" panose="020B0604020202020204" pitchFamily="34" charset="0"/>
              <a:buChar char="•"/>
              <a:defRPr sz="4800"/>
            </a:pPr>
            <a:r>
              <a:rPr lang="en-US" sz="4400" dirty="0"/>
              <a:t>How did you make your decision?</a:t>
            </a:r>
          </a:p>
          <a:p>
            <a:pPr marL="901700" indent="-571500" algn="l" defTabSz="914400">
              <a:spcAft>
                <a:spcPts val="600"/>
              </a:spcAft>
              <a:buFont typeface="Arial" panose="020B0604020202020204" pitchFamily="34" charset="0"/>
              <a:buChar char="•"/>
              <a:defRPr sz="4800"/>
            </a:pPr>
            <a:r>
              <a:rPr lang="en-US" sz="4400" dirty="0"/>
              <a:t>What are the similarities and differences in your approaches? </a:t>
            </a:r>
          </a:p>
        </p:txBody>
      </p:sp>
      <p:pic>
        <p:nvPicPr>
          <p:cNvPr id="154" name="Image" descr="Image"/>
          <p:cNvPicPr>
            <a:picLocks noGrp="1" noChangeAspect="1"/>
          </p:cNvPicPr>
          <p:nvPr>
            <p:ph type="pic" idx="21"/>
          </p:nvPr>
        </p:nvPicPr>
        <p:blipFill rotWithShape="1">
          <a:blip r:embed="rId3" cstate="hqprint">
            <a:extLst>
              <a:ext uri="{28A0092B-C50C-407E-A947-70E740481C1C}">
                <a14:useLocalDpi xmlns:a14="http://schemas.microsoft.com/office/drawing/2010/main"/>
              </a:ext>
            </a:extLst>
          </a:blip>
          <a:srcRect/>
          <a:stretch/>
        </p:blipFill>
        <p:spPr>
          <a:xfrm>
            <a:off x="10623404" y="10"/>
            <a:ext cx="13757550" cy="13715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092" y="643464"/>
            <a:ext cx="14116614" cy="3928532"/>
          </a:xfrm>
          <a:prstGeom prst="rect">
            <a:avLst/>
          </a:prstGeom>
          <a:solidFill>
            <a:srgbClr val="75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45" name="Decision Making"/>
          <p:cNvSpPr txBox="1">
            <a:spLocks noGrp="1"/>
          </p:cNvSpPr>
          <p:nvPr>
            <p:ph type="title"/>
          </p:nvPr>
        </p:nvSpPr>
        <p:spPr>
          <a:xfrm>
            <a:off x="1048512" y="982520"/>
            <a:ext cx="13188378" cy="3250420"/>
          </a:xfrm>
          <a:prstGeom prst="rect">
            <a:avLst/>
          </a:prstGeom>
        </p:spPr>
        <p:txBody>
          <a:bodyPr vert="horz" lIns="91440" tIns="45720" rIns="91440" bIns="45720" rtlCol="0" anchor="ctr">
            <a:normAutofit/>
          </a:bodyPr>
          <a:lstStyle/>
          <a:p>
            <a:pPr algn="ctr" defTabSz="914400"/>
            <a:r>
              <a:rPr lang="en-US" sz="9600" b="1" kern="1200" dirty="0">
                <a:solidFill>
                  <a:srgbClr val="FFFFFF"/>
                </a:solidFill>
                <a:ea typeface="+mj-ea"/>
                <a:cs typeface="+mj-cs"/>
              </a:rPr>
              <a:t>Decision Making</a:t>
            </a:r>
          </a:p>
        </p:txBody>
      </p:sp>
      <p:pic>
        <p:nvPicPr>
          <p:cNvPr id="148" name="Image" descr="Image"/>
          <p:cNvPicPr>
            <a:picLocks noChangeAspect="1"/>
          </p:cNvPicPr>
          <p:nvPr/>
        </p:nvPicPr>
        <p:blipFill rotWithShape="1">
          <a:blip r:embed="rId3" cstate="hqprint">
            <a:extLst>
              <a:ext uri="{28A0092B-C50C-407E-A947-70E740481C1C}">
                <a14:useLocalDpi xmlns:a14="http://schemas.microsoft.com/office/drawing/2010/main"/>
              </a:ext>
            </a:extLst>
          </a:blip>
          <a:srcRect b="-1"/>
          <a:stretch/>
        </p:blipFill>
        <p:spPr>
          <a:xfrm>
            <a:off x="655092" y="4909806"/>
            <a:ext cx="6885602" cy="8160508"/>
          </a:xfrm>
          <a:prstGeom prst="rect">
            <a:avLst/>
          </a:prstGeom>
        </p:spPr>
      </p:pic>
      <p:pic>
        <p:nvPicPr>
          <p:cNvPr id="147" name="Image" descr="Image"/>
          <p:cNvPicPr>
            <a:picLocks noChangeAspect="1"/>
          </p:cNvPicPr>
          <p:nvPr/>
        </p:nvPicPr>
        <p:blipFill rotWithShape="1">
          <a:blip r:embed="rId4" cstate="hqprint">
            <a:extLst>
              <a:ext uri="{28A0092B-C50C-407E-A947-70E740481C1C}">
                <a14:useLocalDpi xmlns:a14="http://schemas.microsoft.com/office/drawing/2010/main"/>
              </a:ext>
            </a:extLst>
          </a:blip>
          <a:srcRect b="-1"/>
          <a:stretch/>
        </p:blipFill>
        <p:spPr>
          <a:xfrm>
            <a:off x="7884520" y="4909802"/>
            <a:ext cx="6885606" cy="8160510"/>
          </a:xfrm>
          <a:prstGeom prst="rect">
            <a:avLst/>
          </a:prstGeom>
        </p:spPr>
      </p:pic>
      <p:sp>
        <p:nvSpPr>
          <p:cNvPr id="91" name="Rectangle 9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113950" y="643464"/>
            <a:ext cx="8626586" cy="1242906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white"/>
              </a:solidFill>
              <a:effectLst/>
              <a:uLnTx/>
              <a:uFillTx/>
              <a:latin typeface="Avenir Book" panose="02000503020000020003" pitchFamily="2" charset="0"/>
              <a:ea typeface="+mn-ea"/>
              <a:cs typeface="+mn-cs"/>
            </a:endParaRPr>
          </a:p>
        </p:txBody>
      </p:sp>
      <p:sp>
        <p:nvSpPr>
          <p:cNvPr id="146" name="Cornerstone of Marketing…"/>
          <p:cNvSpPr txBox="1">
            <a:spLocks noGrp="1"/>
          </p:cNvSpPr>
          <p:nvPr>
            <p:ph type="body" idx="1"/>
          </p:nvPr>
        </p:nvSpPr>
        <p:spPr>
          <a:xfrm>
            <a:off x="15915946" y="1527046"/>
            <a:ext cx="7022592" cy="10661904"/>
          </a:xfrm>
          <a:prstGeom prst="rect">
            <a:avLst/>
          </a:prstGeom>
        </p:spPr>
        <p:txBody>
          <a:bodyPr vert="horz" lIns="91440" tIns="45720" rIns="91440" bIns="45720" rtlCol="0" anchor="ctr">
            <a:normAutofit/>
          </a:bodyPr>
          <a:lstStyle/>
          <a:p>
            <a:pPr marL="0" indent="0" algn="ctr" defTabSz="914400">
              <a:buSzTx/>
              <a:buNone/>
              <a:defRPr b="1"/>
            </a:pPr>
            <a:r>
              <a:rPr lang="en-US" dirty="0">
                <a:solidFill>
                  <a:srgbClr val="FFFFFF"/>
                </a:solidFill>
              </a:rPr>
              <a:t>Cornerstone of Marketing</a:t>
            </a:r>
          </a:p>
          <a:p>
            <a:pPr marL="0" indent="0" defTabSz="914400">
              <a:buSzTx/>
              <a:buNone/>
            </a:pPr>
            <a:r>
              <a:rPr lang="en-US" dirty="0">
                <a:solidFill>
                  <a:srgbClr val="FFFFFF"/>
                </a:solidFill>
              </a:rPr>
              <a:t>It is also very difficult to understand because:</a:t>
            </a:r>
          </a:p>
          <a:p>
            <a:pPr indent="-228600" defTabSz="914400"/>
            <a:r>
              <a:rPr lang="en-US" dirty="0">
                <a:solidFill>
                  <a:srgbClr val="FFFFFF"/>
                </a:solidFill>
              </a:rPr>
              <a:t>It is multifaceted.</a:t>
            </a:r>
          </a:p>
          <a:p>
            <a:pPr indent="-228600" defTabSz="914400"/>
            <a:r>
              <a:rPr lang="en-US" dirty="0">
                <a:solidFill>
                  <a:srgbClr val="FFFFFF"/>
                </a:solidFill>
              </a:rPr>
              <a:t>Consumers are sometimes “irrational”.</a:t>
            </a:r>
          </a:p>
          <a:p>
            <a:pPr indent="-228600" defTabSz="914400"/>
            <a:r>
              <a:rPr lang="en-US" dirty="0">
                <a:solidFill>
                  <a:srgbClr val="FFFFFF"/>
                </a:solidFill>
              </a:rPr>
              <a:t>Marketplace options are prolific.</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2" name="Rectangle 11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Assumes people follow a logical, rational approach to making choices."/>
          <p:cNvSpPr txBox="1">
            <a:spLocks noGrp="1"/>
          </p:cNvSpPr>
          <p:nvPr>
            <p:ph type="body" sz="half" idx="4294967295"/>
          </p:nvPr>
        </p:nvSpPr>
        <p:spPr>
          <a:xfrm>
            <a:off x="2272794" y="4836816"/>
            <a:ext cx="9919206" cy="7045138"/>
          </a:xfrm>
          <a:prstGeom prst="rect">
            <a:avLst/>
          </a:prstGeom>
        </p:spPr>
        <p:txBody>
          <a:bodyPr vert="horz" lIns="91440" tIns="45720" rIns="91440" bIns="45720" rtlCol="0" anchor="t">
            <a:normAutofit/>
          </a:bodyPr>
          <a:lstStyle>
            <a:lvl1pPr>
              <a:defRPr sz="4800"/>
            </a:lvl1pPr>
          </a:lstStyle>
          <a:p>
            <a:pPr marL="228600" indent="0" algn="ctr" defTabSz="914400">
              <a:buNone/>
            </a:pPr>
            <a:r>
              <a:rPr lang="en-US" sz="4000" b="1" dirty="0"/>
              <a:t>The Traditional Decision-Making Model</a:t>
            </a:r>
          </a:p>
          <a:p>
            <a:pPr indent="-228600" defTabSz="914400"/>
            <a:r>
              <a:rPr lang="en-US" sz="4000" dirty="0"/>
              <a:t>Assumes people follow a logical, rational approach to making choices.</a:t>
            </a:r>
          </a:p>
        </p:txBody>
      </p:sp>
      <p:pic>
        <p:nvPicPr>
          <p:cNvPr id="169" name="Image" descr="Image"/>
          <p:cNvPicPr>
            <a:picLocks noChangeAspect="1"/>
          </p:cNvPicPr>
          <p:nvPr/>
        </p:nvPicPr>
        <p:blipFill>
          <a:blip r:embed="rId3"/>
          <a:stretch>
            <a:fillRect/>
          </a:stretch>
        </p:blipFill>
        <p:spPr>
          <a:xfrm>
            <a:off x="13839437" y="978236"/>
            <a:ext cx="8772940" cy="10932014"/>
          </a:xfrm>
          <a:prstGeom prst="rect">
            <a:avLst/>
          </a:prstGeom>
        </p:spPr>
      </p:pic>
      <p:sp>
        <p:nvSpPr>
          <p:cNvPr id="173" name="Rectangle 1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12801598"/>
            <a:ext cx="24384000" cy="91354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77200" y="12801598"/>
            <a:ext cx="16306796" cy="913544"/>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Problem Recognition"/>
          <p:cNvSpPr txBox="1">
            <a:spLocks noGrp="1"/>
          </p:cNvSpPr>
          <p:nvPr>
            <p:ph type="title"/>
          </p:nvPr>
        </p:nvSpPr>
        <p:spPr>
          <a:prstGeom prst="rect">
            <a:avLst/>
          </a:prstGeom>
        </p:spPr>
        <p:txBody>
          <a:bodyPr/>
          <a:lstStyle/>
          <a:p>
            <a:r>
              <a:rPr dirty="0"/>
              <a:t>Problem Recognition</a:t>
            </a:r>
          </a:p>
        </p:txBody>
      </p:sp>
      <p:sp>
        <p:nvSpPr>
          <p:cNvPr id="175" name="Rectangle"/>
          <p:cNvSpPr/>
          <p:nvPr/>
        </p:nvSpPr>
        <p:spPr>
          <a:xfrm>
            <a:off x="5269708" y="7417008"/>
            <a:ext cx="14957447" cy="126536"/>
          </a:xfrm>
          <a:prstGeom prst="rect">
            <a:avLst/>
          </a:prstGeom>
          <a:solidFill>
            <a:srgbClr val="7BDB45"/>
          </a:solidFill>
          <a:ln w="12700">
            <a:miter lim="400000"/>
          </a:ln>
        </p:spPr>
        <p:txBody>
          <a:bodyPr lIns="50800" tIns="50800" rIns="50800" bIns="50800" anchor="ctr"/>
          <a:lstStyle/>
          <a:p>
            <a:pPr>
              <a:defRPr sz="3200" b="0">
                <a:solidFill>
                  <a:srgbClr val="FFFFFF"/>
                </a:solidFill>
                <a:latin typeface="+mn-lt"/>
                <a:ea typeface="+mn-ea"/>
                <a:cs typeface="+mn-cs"/>
                <a:sym typeface="Helvetica Neue Medium"/>
              </a:defRPr>
            </a:pPr>
            <a:endParaRPr dirty="0">
              <a:latin typeface="Avenir Book" panose="02000503020000020003" pitchFamily="2" charset="0"/>
            </a:endParaRPr>
          </a:p>
        </p:txBody>
      </p:sp>
      <p:sp>
        <p:nvSpPr>
          <p:cNvPr id="176" name="Rectangle"/>
          <p:cNvSpPr/>
          <p:nvPr/>
        </p:nvSpPr>
        <p:spPr>
          <a:xfrm>
            <a:off x="5269708" y="8140093"/>
            <a:ext cx="14957447" cy="126536"/>
          </a:xfrm>
          <a:prstGeom prst="rect">
            <a:avLst/>
          </a:prstGeom>
          <a:solidFill>
            <a:srgbClr val="1497FC"/>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177" name="Ideal"/>
          <p:cNvSpPr txBox="1"/>
          <p:nvPr/>
        </p:nvSpPr>
        <p:spPr>
          <a:xfrm>
            <a:off x="4385623" y="8262913"/>
            <a:ext cx="1525906"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b="0">
                <a:latin typeface="Helvetica Light"/>
                <a:ea typeface="Helvetica Light"/>
                <a:cs typeface="Helvetica Light"/>
                <a:sym typeface="Helvetica Light"/>
              </a:defRPr>
            </a:lvl1pPr>
          </a:lstStyle>
          <a:p>
            <a:r>
              <a:t>Ideal</a:t>
            </a:r>
          </a:p>
        </p:txBody>
      </p:sp>
      <p:sp>
        <p:nvSpPr>
          <p:cNvPr id="178" name="Actual"/>
          <p:cNvSpPr txBox="1"/>
          <p:nvPr/>
        </p:nvSpPr>
        <p:spPr>
          <a:xfrm>
            <a:off x="4191313" y="6426199"/>
            <a:ext cx="1914526"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b="0">
                <a:latin typeface="Helvetica Light"/>
                <a:ea typeface="Helvetica Light"/>
                <a:cs typeface="Helvetica Light"/>
                <a:sym typeface="Helvetica Light"/>
              </a:defRPr>
            </a:lvl1pPr>
          </a:lstStyle>
          <a:p>
            <a:r>
              <a:t>Actual</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roblem Recognition"/>
          <p:cNvSpPr txBox="1">
            <a:spLocks noGrp="1"/>
          </p:cNvSpPr>
          <p:nvPr>
            <p:ph type="title"/>
          </p:nvPr>
        </p:nvSpPr>
        <p:spPr>
          <a:prstGeom prst="rect">
            <a:avLst/>
          </a:prstGeom>
        </p:spPr>
        <p:txBody>
          <a:bodyPr/>
          <a:lstStyle/>
          <a:p>
            <a:r>
              <a:rPr lang="en-US" dirty="0"/>
              <a:t>Opportunity</a:t>
            </a:r>
            <a:r>
              <a:rPr dirty="0"/>
              <a:t> Recognition</a:t>
            </a:r>
          </a:p>
        </p:txBody>
      </p:sp>
      <p:sp>
        <p:nvSpPr>
          <p:cNvPr id="183" name="Double-click to edit"/>
          <p:cNvSpPr txBox="1">
            <a:spLocks noGrp="1"/>
          </p:cNvSpPr>
          <p:nvPr>
            <p:ph type="body" idx="1"/>
          </p:nvPr>
        </p:nvSpPr>
        <p:spPr>
          <a:prstGeom prst="rect">
            <a:avLst/>
          </a:prstGeom>
        </p:spPr>
        <p:txBody>
          <a:bodyPr/>
          <a:lstStyle/>
          <a:p>
            <a:pPr marL="608263" indent="-608263" defTabSz="821531">
              <a:buSzPct val="75000"/>
              <a:defRPr sz="5200">
                <a:solidFill>
                  <a:srgbClr val="FFFFFF"/>
                </a:solidFill>
                <a:latin typeface="Helvetica Light"/>
                <a:ea typeface="Helvetica Light"/>
                <a:cs typeface="Helvetica Light"/>
                <a:sym typeface="Helvetica Light"/>
              </a:defRPr>
            </a:pPr>
            <a:endParaRPr/>
          </a:p>
        </p:txBody>
      </p:sp>
      <p:sp>
        <p:nvSpPr>
          <p:cNvPr id="184" name="Rectangle"/>
          <p:cNvSpPr/>
          <p:nvPr/>
        </p:nvSpPr>
        <p:spPr>
          <a:xfrm>
            <a:off x="5040022" y="8179635"/>
            <a:ext cx="6504865" cy="126536"/>
          </a:xfrm>
          <a:prstGeom prst="rect">
            <a:avLst/>
          </a:prstGeom>
          <a:solidFill>
            <a:srgbClr val="1497FC"/>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185" name="Rectangle"/>
          <p:cNvSpPr/>
          <p:nvPr/>
        </p:nvSpPr>
        <p:spPr>
          <a:xfrm>
            <a:off x="5040022" y="8902720"/>
            <a:ext cx="9590316" cy="126536"/>
          </a:xfrm>
          <a:prstGeom prst="rect">
            <a:avLst/>
          </a:prstGeom>
          <a:solidFill>
            <a:srgbClr val="7BDB45"/>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186" name="Actual"/>
          <p:cNvSpPr txBox="1"/>
          <p:nvPr/>
        </p:nvSpPr>
        <p:spPr>
          <a:xfrm>
            <a:off x="3961627" y="9025541"/>
            <a:ext cx="1914526"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b="0">
                <a:latin typeface="Helvetica Light"/>
                <a:ea typeface="Helvetica Light"/>
                <a:cs typeface="Helvetica Light"/>
                <a:sym typeface="Helvetica Light"/>
              </a:defRPr>
            </a:lvl1pPr>
          </a:lstStyle>
          <a:p>
            <a:r>
              <a:t>Actual</a:t>
            </a:r>
          </a:p>
        </p:txBody>
      </p:sp>
      <p:sp>
        <p:nvSpPr>
          <p:cNvPr id="187" name="Ideal"/>
          <p:cNvSpPr txBox="1"/>
          <p:nvPr/>
        </p:nvSpPr>
        <p:spPr>
          <a:xfrm>
            <a:off x="4155937" y="7185923"/>
            <a:ext cx="1525906"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b="0">
                <a:latin typeface="Helvetica Light"/>
                <a:ea typeface="Helvetica Light"/>
                <a:cs typeface="Helvetica Light"/>
                <a:sym typeface="Helvetica Light"/>
              </a:defRPr>
            </a:lvl1pPr>
          </a:lstStyle>
          <a:p>
            <a:r>
              <a:t>Ideal</a:t>
            </a:r>
          </a:p>
        </p:txBody>
      </p:sp>
      <p:sp>
        <p:nvSpPr>
          <p:cNvPr id="188" name="Rectangle"/>
          <p:cNvSpPr/>
          <p:nvPr/>
        </p:nvSpPr>
        <p:spPr>
          <a:xfrm rot="16200000">
            <a:off x="10559819" y="7269246"/>
            <a:ext cx="1941507" cy="126536"/>
          </a:xfrm>
          <a:prstGeom prst="rect">
            <a:avLst/>
          </a:prstGeom>
          <a:solidFill>
            <a:srgbClr val="1497FC"/>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189" name="Rectangle"/>
          <p:cNvSpPr/>
          <p:nvPr/>
        </p:nvSpPr>
        <p:spPr>
          <a:xfrm>
            <a:off x="11467304" y="6232119"/>
            <a:ext cx="3211988" cy="126536"/>
          </a:xfrm>
          <a:prstGeom prst="rect">
            <a:avLst/>
          </a:prstGeom>
          <a:solidFill>
            <a:srgbClr val="1497FC"/>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192" name="Connection Line"/>
          <p:cNvSpPr/>
          <p:nvPr/>
        </p:nvSpPr>
        <p:spPr>
          <a:xfrm>
            <a:off x="15327264" y="6377094"/>
            <a:ext cx="1095990" cy="2544067"/>
          </a:xfrm>
          <a:custGeom>
            <a:avLst/>
            <a:gdLst/>
            <a:ahLst/>
            <a:cxnLst>
              <a:cxn ang="0">
                <a:pos x="wd2" y="hd2"/>
              </a:cxn>
              <a:cxn ang="5400000">
                <a:pos x="wd2" y="hd2"/>
              </a:cxn>
              <a:cxn ang="10800000">
                <a:pos x="wd2" y="hd2"/>
              </a:cxn>
              <a:cxn ang="16200000">
                <a:pos x="wd2" y="hd2"/>
              </a:cxn>
            </a:cxnLst>
            <a:rect l="0" t="0" r="r" b="b"/>
            <a:pathLst>
              <a:path w="16205" h="21600" extrusionOk="0">
                <a:moveTo>
                  <a:pt x="0" y="0"/>
                </a:moveTo>
                <a:cubicBezTo>
                  <a:pt x="21232" y="7554"/>
                  <a:pt x="21600" y="14754"/>
                  <a:pt x="1105" y="21600"/>
                </a:cubicBezTo>
              </a:path>
            </a:pathLst>
          </a:custGeom>
          <a:ln w="25400">
            <a:solidFill>
              <a:srgbClr val="D5D5D5"/>
            </a:solidFill>
            <a:miter lim="400000"/>
          </a:ln>
        </p:spPr>
        <p:txBody>
          <a:bodyPr/>
          <a:lstStyle/>
          <a:p>
            <a:endParaRPr dirty="0">
              <a:latin typeface="Avenir Book" panose="02000503020000020003" pitchFamily="2" charset="0"/>
            </a:endParaRPr>
          </a:p>
        </p:txBody>
      </p:sp>
      <p:sp>
        <p:nvSpPr>
          <p:cNvPr id="191" name="Opportunity"/>
          <p:cNvSpPr txBox="1"/>
          <p:nvPr/>
        </p:nvSpPr>
        <p:spPr>
          <a:xfrm>
            <a:off x="16991514" y="7217419"/>
            <a:ext cx="3747258"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a:latin typeface="Helvetica"/>
                <a:ea typeface="Helvetica"/>
                <a:cs typeface="Helvetica"/>
                <a:sym typeface="Helvetica"/>
              </a:defRPr>
            </a:lvl1pPr>
          </a:lstStyle>
          <a:p>
            <a:r>
              <a:t>Opportunity</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Problem Recognition"/>
          <p:cNvSpPr txBox="1">
            <a:spLocks noGrp="1"/>
          </p:cNvSpPr>
          <p:nvPr>
            <p:ph type="title"/>
          </p:nvPr>
        </p:nvSpPr>
        <p:spPr>
          <a:prstGeom prst="rect">
            <a:avLst/>
          </a:prstGeom>
        </p:spPr>
        <p:txBody>
          <a:bodyPr/>
          <a:lstStyle/>
          <a:p>
            <a:r>
              <a:rPr lang="en-US" dirty="0"/>
              <a:t>Need</a:t>
            </a:r>
            <a:r>
              <a:rPr dirty="0"/>
              <a:t> Recognition</a:t>
            </a:r>
          </a:p>
        </p:txBody>
      </p:sp>
      <p:sp>
        <p:nvSpPr>
          <p:cNvPr id="197" name="Rectangle"/>
          <p:cNvSpPr/>
          <p:nvPr/>
        </p:nvSpPr>
        <p:spPr>
          <a:xfrm>
            <a:off x="5852752" y="7725243"/>
            <a:ext cx="6504864" cy="126536"/>
          </a:xfrm>
          <a:prstGeom prst="rect">
            <a:avLst/>
          </a:prstGeom>
          <a:solidFill>
            <a:srgbClr val="D45954"/>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198" name="Rectangle"/>
          <p:cNvSpPr/>
          <p:nvPr/>
        </p:nvSpPr>
        <p:spPr>
          <a:xfrm>
            <a:off x="5826823" y="7002157"/>
            <a:ext cx="9590317" cy="126536"/>
          </a:xfrm>
          <a:prstGeom prst="rect">
            <a:avLst/>
          </a:prstGeom>
          <a:solidFill>
            <a:srgbClr val="1497FC"/>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199" name="Actual"/>
          <p:cNvSpPr txBox="1"/>
          <p:nvPr/>
        </p:nvSpPr>
        <p:spPr>
          <a:xfrm>
            <a:off x="4774356" y="7848062"/>
            <a:ext cx="1914526"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b="0">
                <a:latin typeface="Helvetica Light"/>
                <a:ea typeface="Helvetica Light"/>
                <a:cs typeface="Helvetica Light"/>
                <a:sym typeface="Helvetica Light"/>
              </a:defRPr>
            </a:lvl1pPr>
          </a:lstStyle>
          <a:p>
            <a:r>
              <a:t>Actual</a:t>
            </a:r>
          </a:p>
        </p:txBody>
      </p:sp>
      <p:sp>
        <p:nvSpPr>
          <p:cNvPr id="200" name="Ideal"/>
          <p:cNvSpPr txBox="1"/>
          <p:nvPr/>
        </p:nvSpPr>
        <p:spPr>
          <a:xfrm>
            <a:off x="4968666" y="6008445"/>
            <a:ext cx="1525906"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b="0">
                <a:latin typeface="Helvetica Light"/>
                <a:ea typeface="Helvetica Light"/>
                <a:cs typeface="Helvetica Light"/>
                <a:sym typeface="Helvetica Light"/>
              </a:defRPr>
            </a:lvl1pPr>
          </a:lstStyle>
          <a:p>
            <a:r>
              <a:t>Ideal</a:t>
            </a:r>
          </a:p>
        </p:txBody>
      </p:sp>
      <p:sp>
        <p:nvSpPr>
          <p:cNvPr id="201" name="Rectangle"/>
          <p:cNvSpPr/>
          <p:nvPr/>
        </p:nvSpPr>
        <p:spPr>
          <a:xfrm rot="16200000">
            <a:off x="11346619" y="8632728"/>
            <a:ext cx="1941508" cy="126536"/>
          </a:xfrm>
          <a:prstGeom prst="rect">
            <a:avLst/>
          </a:prstGeom>
          <a:solidFill>
            <a:srgbClr val="D45954"/>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202" name="Rectangle"/>
          <p:cNvSpPr/>
          <p:nvPr/>
        </p:nvSpPr>
        <p:spPr>
          <a:xfrm>
            <a:off x="12280033" y="9540214"/>
            <a:ext cx="3211988" cy="126536"/>
          </a:xfrm>
          <a:prstGeom prst="rect">
            <a:avLst/>
          </a:prstGeom>
          <a:solidFill>
            <a:srgbClr val="D45954"/>
          </a:solidFill>
          <a:ln w="12700">
            <a:miter lim="400000"/>
          </a:ln>
        </p:spPr>
        <p:txBody>
          <a:bodyPr lIns="50800" tIns="50800" rIns="50800" bIns="50800" anchor="ctr"/>
          <a:lstStyle/>
          <a:p>
            <a:pPr defTabSz="821531">
              <a:defRPr sz="3600" b="0">
                <a:solidFill>
                  <a:srgbClr val="FFFFFF"/>
                </a:solidFill>
                <a:latin typeface="Helvetica Light"/>
                <a:ea typeface="Helvetica Light"/>
                <a:cs typeface="Helvetica Light"/>
                <a:sym typeface="Helvetica Light"/>
              </a:defRPr>
            </a:pPr>
            <a:endParaRPr/>
          </a:p>
        </p:txBody>
      </p:sp>
      <p:sp>
        <p:nvSpPr>
          <p:cNvPr id="205" name="Connection Line"/>
          <p:cNvSpPr/>
          <p:nvPr/>
        </p:nvSpPr>
        <p:spPr>
          <a:xfrm>
            <a:off x="16036280" y="7007828"/>
            <a:ext cx="1095989" cy="2544068"/>
          </a:xfrm>
          <a:custGeom>
            <a:avLst/>
            <a:gdLst/>
            <a:ahLst/>
            <a:cxnLst>
              <a:cxn ang="0">
                <a:pos x="wd2" y="hd2"/>
              </a:cxn>
              <a:cxn ang="5400000">
                <a:pos x="wd2" y="hd2"/>
              </a:cxn>
              <a:cxn ang="10800000">
                <a:pos x="wd2" y="hd2"/>
              </a:cxn>
              <a:cxn ang="16200000">
                <a:pos x="wd2" y="hd2"/>
              </a:cxn>
            </a:cxnLst>
            <a:rect l="0" t="0" r="r" b="b"/>
            <a:pathLst>
              <a:path w="16205" h="21600" extrusionOk="0">
                <a:moveTo>
                  <a:pt x="0" y="0"/>
                </a:moveTo>
                <a:cubicBezTo>
                  <a:pt x="21232" y="7554"/>
                  <a:pt x="21600" y="14754"/>
                  <a:pt x="1105" y="21600"/>
                </a:cubicBezTo>
              </a:path>
            </a:pathLst>
          </a:custGeom>
          <a:ln w="25400">
            <a:solidFill>
              <a:srgbClr val="D5D5D5"/>
            </a:solidFill>
            <a:miter lim="400000"/>
          </a:ln>
        </p:spPr>
        <p:txBody>
          <a:bodyPr/>
          <a:lstStyle/>
          <a:p>
            <a:endParaRPr dirty="0">
              <a:latin typeface="Avenir Book" panose="02000503020000020003" pitchFamily="2" charset="0"/>
            </a:endParaRPr>
          </a:p>
        </p:txBody>
      </p:sp>
      <p:sp>
        <p:nvSpPr>
          <p:cNvPr id="204" name="Need"/>
          <p:cNvSpPr txBox="1"/>
          <p:nvPr/>
        </p:nvSpPr>
        <p:spPr>
          <a:xfrm>
            <a:off x="17944216" y="7848062"/>
            <a:ext cx="1667074"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821531">
              <a:defRPr sz="5000">
                <a:latin typeface="Helvetica"/>
                <a:ea typeface="Helvetica"/>
                <a:cs typeface="Helvetica"/>
                <a:sym typeface="Helvetica"/>
              </a:defRPr>
            </a:lvl1pPr>
          </a:lstStyle>
          <a:p>
            <a:r>
              <a:t>Need</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7" name="Group"/>
          <p:cNvGrpSpPr/>
          <p:nvPr/>
        </p:nvGrpSpPr>
        <p:grpSpPr>
          <a:xfrm>
            <a:off x="14608734" y="10901784"/>
            <a:ext cx="9387000" cy="2318952"/>
            <a:chOff x="0" y="0"/>
            <a:chExt cx="9386998" cy="2318950"/>
          </a:xfrm>
        </p:grpSpPr>
        <p:sp>
          <p:nvSpPr>
            <p:cNvPr id="209" name="Rectangle"/>
            <p:cNvSpPr/>
            <p:nvPr/>
          </p:nvSpPr>
          <p:spPr>
            <a:xfrm>
              <a:off x="700905" y="1096148"/>
              <a:ext cx="4096903" cy="79695"/>
            </a:xfrm>
            <a:prstGeom prst="rect">
              <a:avLst/>
            </a:prstGeom>
            <a:solidFill>
              <a:srgbClr val="D45954"/>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10" name="Rectangle"/>
            <p:cNvSpPr/>
            <p:nvPr/>
          </p:nvSpPr>
          <p:spPr>
            <a:xfrm>
              <a:off x="684575" y="640734"/>
              <a:ext cx="6040187" cy="79695"/>
            </a:xfrm>
            <a:prstGeom prst="rect">
              <a:avLst/>
            </a:prstGeom>
            <a:solidFill>
              <a:srgbClr val="1497FC"/>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11" name="Actual"/>
            <p:cNvSpPr txBox="1"/>
            <p:nvPr/>
          </p:nvSpPr>
          <p:spPr>
            <a:xfrm>
              <a:off x="0" y="1158630"/>
              <a:ext cx="1249227" cy="5736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821531">
                <a:defRPr sz="2800" b="0">
                  <a:solidFill>
                    <a:srgbClr val="FFFFFF"/>
                  </a:solidFill>
                  <a:latin typeface="Helvetica Light"/>
                  <a:ea typeface="Helvetica Light"/>
                  <a:cs typeface="Helvetica Light"/>
                  <a:sym typeface="Helvetica Light"/>
                </a:defRPr>
              </a:lvl1pPr>
            </a:lstStyle>
            <a:p>
              <a:r>
                <a:t>Actual</a:t>
              </a:r>
            </a:p>
          </p:txBody>
        </p:sp>
        <p:sp>
          <p:nvSpPr>
            <p:cNvPr id="212" name="Ideal"/>
            <p:cNvSpPr txBox="1"/>
            <p:nvPr/>
          </p:nvSpPr>
          <p:spPr>
            <a:xfrm>
              <a:off x="123910" y="0"/>
              <a:ext cx="1001407" cy="5736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821531">
                <a:defRPr sz="2800" b="0">
                  <a:solidFill>
                    <a:srgbClr val="FFFFFF"/>
                  </a:solidFill>
                  <a:latin typeface="Helvetica Light"/>
                  <a:ea typeface="Helvetica Light"/>
                  <a:cs typeface="Helvetica Light"/>
                  <a:sym typeface="Helvetica Light"/>
                </a:defRPr>
              </a:lvl1pPr>
            </a:lstStyle>
            <a:p>
              <a:r>
                <a:t>Ideal</a:t>
              </a:r>
            </a:p>
          </p:txBody>
        </p:sp>
        <p:sp>
          <p:nvSpPr>
            <p:cNvPr id="213" name="Rectangle"/>
            <p:cNvSpPr/>
            <p:nvPr/>
          </p:nvSpPr>
          <p:spPr>
            <a:xfrm rot="16200000">
              <a:off x="4161061" y="1667702"/>
              <a:ext cx="1222803" cy="79695"/>
            </a:xfrm>
            <a:prstGeom prst="rect">
              <a:avLst/>
            </a:prstGeom>
            <a:solidFill>
              <a:srgbClr val="D45954"/>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14" name="Rectangle"/>
            <p:cNvSpPr/>
            <p:nvPr/>
          </p:nvSpPr>
          <p:spPr>
            <a:xfrm>
              <a:off x="4748945" y="2239256"/>
              <a:ext cx="2022978" cy="79695"/>
            </a:xfrm>
            <a:prstGeom prst="rect">
              <a:avLst/>
            </a:prstGeom>
            <a:solidFill>
              <a:srgbClr val="D45954"/>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29" name="Connection Line"/>
            <p:cNvSpPr/>
            <p:nvPr/>
          </p:nvSpPr>
          <p:spPr>
            <a:xfrm>
              <a:off x="7114709" y="644305"/>
              <a:ext cx="690279" cy="1602309"/>
            </a:xfrm>
            <a:custGeom>
              <a:avLst/>
              <a:gdLst/>
              <a:ahLst/>
              <a:cxnLst>
                <a:cxn ang="0">
                  <a:pos x="wd2" y="hd2"/>
                </a:cxn>
                <a:cxn ang="5400000">
                  <a:pos x="wd2" y="hd2"/>
                </a:cxn>
                <a:cxn ang="10800000">
                  <a:pos x="wd2" y="hd2"/>
                </a:cxn>
                <a:cxn ang="16200000">
                  <a:pos x="wd2" y="hd2"/>
                </a:cxn>
              </a:cxnLst>
              <a:rect l="0" t="0" r="r" b="b"/>
              <a:pathLst>
                <a:path w="16205" h="21600" extrusionOk="0">
                  <a:moveTo>
                    <a:pt x="0" y="0"/>
                  </a:moveTo>
                  <a:cubicBezTo>
                    <a:pt x="21232" y="7554"/>
                    <a:pt x="21600" y="14754"/>
                    <a:pt x="1105" y="21600"/>
                  </a:cubicBezTo>
                </a:path>
              </a:pathLst>
            </a:custGeom>
            <a:noFill/>
            <a:ln w="25400" cap="flat">
              <a:solidFill>
                <a:srgbClr val="D5D5D5"/>
              </a:solidFill>
              <a:prstDash val="solid"/>
              <a:miter lim="400000"/>
            </a:ln>
            <a:effectLst/>
          </p:spPr>
          <p:txBody>
            <a:bodyPr/>
            <a:lstStyle/>
            <a:p>
              <a:endParaRPr dirty="0">
                <a:latin typeface="Avenir Book" panose="02000503020000020003" pitchFamily="2" charset="0"/>
              </a:endParaRPr>
            </a:p>
          </p:txBody>
        </p:sp>
        <p:sp>
          <p:nvSpPr>
            <p:cNvPr id="216" name="Need"/>
            <p:cNvSpPr txBox="1"/>
            <p:nvPr/>
          </p:nvSpPr>
          <p:spPr>
            <a:xfrm>
              <a:off x="8295696" y="1158630"/>
              <a:ext cx="1091303" cy="5736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821531">
                <a:defRPr sz="2800" b="0">
                  <a:solidFill>
                    <a:srgbClr val="FFFFFF"/>
                  </a:solidFill>
                  <a:latin typeface="Helvetica Light"/>
                  <a:ea typeface="Helvetica Light"/>
                  <a:cs typeface="Helvetica Light"/>
                  <a:sym typeface="Helvetica Light"/>
                </a:defRPr>
              </a:lvl1pPr>
            </a:lstStyle>
            <a:p>
              <a:r>
                <a:t>Need</a:t>
              </a:r>
            </a:p>
          </p:txBody>
        </p:sp>
      </p:grpSp>
      <p:grpSp>
        <p:nvGrpSpPr>
          <p:cNvPr id="226" name="Group"/>
          <p:cNvGrpSpPr/>
          <p:nvPr/>
        </p:nvGrpSpPr>
        <p:grpSpPr>
          <a:xfrm>
            <a:off x="786983" y="436522"/>
            <a:ext cx="10495563" cy="2526377"/>
            <a:chOff x="0" y="0"/>
            <a:chExt cx="10495561" cy="2526376"/>
          </a:xfrm>
        </p:grpSpPr>
        <p:sp>
          <p:nvSpPr>
            <p:cNvPr id="218" name="Rectangle"/>
            <p:cNvSpPr/>
            <p:nvPr/>
          </p:nvSpPr>
          <p:spPr>
            <a:xfrm>
              <a:off x="467501" y="1286308"/>
              <a:ext cx="4296379" cy="83576"/>
            </a:xfrm>
            <a:prstGeom prst="rect">
              <a:avLst/>
            </a:prstGeom>
            <a:solidFill>
              <a:srgbClr val="1497FC"/>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19" name="Rectangle"/>
            <p:cNvSpPr/>
            <p:nvPr/>
          </p:nvSpPr>
          <p:spPr>
            <a:xfrm>
              <a:off x="467501" y="1763896"/>
              <a:ext cx="6334280" cy="83576"/>
            </a:xfrm>
            <a:prstGeom prst="rect">
              <a:avLst/>
            </a:prstGeom>
            <a:solidFill>
              <a:srgbClr val="7BDB45"/>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20" name="Actual"/>
            <p:cNvSpPr txBox="1"/>
            <p:nvPr/>
          </p:nvSpPr>
          <p:spPr>
            <a:xfrm>
              <a:off x="0" y="1941482"/>
              <a:ext cx="1293553" cy="5848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821531">
                <a:defRPr sz="2800" b="0">
                  <a:solidFill>
                    <a:srgbClr val="FFFFFF"/>
                  </a:solidFill>
                  <a:latin typeface="Helvetica Light"/>
                  <a:ea typeface="Helvetica Light"/>
                  <a:cs typeface="Helvetica Light"/>
                  <a:sym typeface="Helvetica Light"/>
                </a:defRPr>
              </a:lvl1pPr>
            </a:lstStyle>
            <a:p>
              <a:r>
                <a:t>Actual</a:t>
              </a:r>
            </a:p>
          </p:txBody>
        </p:sp>
        <p:sp>
          <p:nvSpPr>
            <p:cNvPr id="221" name="Ideal"/>
            <p:cNvSpPr txBox="1"/>
            <p:nvPr/>
          </p:nvSpPr>
          <p:spPr>
            <a:xfrm>
              <a:off x="72190" y="726438"/>
              <a:ext cx="941747" cy="5848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821531">
                <a:defRPr sz="2800" b="0">
                  <a:solidFill>
                    <a:srgbClr val="FFFFFF"/>
                  </a:solidFill>
                  <a:latin typeface="Helvetica Light"/>
                  <a:ea typeface="Helvetica Light"/>
                  <a:cs typeface="Helvetica Light"/>
                  <a:sym typeface="Helvetica Light"/>
                </a:defRPr>
              </a:lvl1pPr>
            </a:lstStyle>
            <a:p>
              <a:r>
                <a:t>Ideal</a:t>
              </a:r>
            </a:p>
          </p:txBody>
        </p:sp>
        <p:sp>
          <p:nvSpPr>
            <p:cNvPr id="222" name="Rectangle"/>
            <p:cNvSpPr/>
            <p:nvPr/>
          </p:nvSpPr>
          <p:spPr>
            <a:xfrm rot="16200000">
              <a:off x="4113255" y="685008"/>
              <a:ext cx="1282340" cy="83576"/>
            </a:xfrm>
            <a:prstGeom prst="rect">
              <a:avLst/>
            </a:prstGeom>
            <a:solidFill>
              <a:srgbClr val="1497FC"/>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23" name="Rectangle"/>
            <p:cNvSpPr/>
            <p:nvPr/>
          </p:nvSpPr>
          <p:spPr>
            <a:xfrm>
              <a:off x="4712637" y="0"/>
              <a:ext cx="2121476" cy="83575"/>
            </a:xfrm>
            <a:prstGeom prst="rect">
              <a:avLst/>
            </a:prstGeom>
            <a:solidFill>
              <a:srgbClr val="1497FC"/>
            </a:solidFill>
            <a:ln w="12700" cap="flat">
              <a:noFill/>
              <a:miter lim="400000"/>
            </a:ln>
            <a:effectLst/>
          </p:spPr>
          <p:txBody>
            <a:bodyPr wrap="square" lIns="50800" tIns="50800" rIns="50800" bIns="50800" numCol="1" anchor="ctr">
              <a:noAutofit/>
            </a:bodyPr>
            <a:lstStyle/>
            <a:p>
              <a:pPr defTabSz="821531">
                <a:defRPr sz="3600" b="0">
                  <a:solidFill>
                    <a:srgbClr val="FFFFFF"/>
                  </a:solidFill>
                  <a:latin typeface="Helvetica Light"/>
                  <a:ea typeface="Helvetica Light"/>
                  <a:cs typeface="Helvetica Light"/>
                  <a:sym typeface="Helvetica Light"/>
                </a:defRPr>
              </a:pPr>
              <a:endParaRPr/>
            </a:p>
          </p:txBody>
        </p:sp>
        <p:sp>
          <p:nvSpPr>
            <p:cNvPr id="230" name="Connection Line"/>
            <p:cNvSpPr/>
            <p:nvPr/>
          </p:nvSpPr>
          <p:spPr>
            <a:xfrm>
              <a:off x="7262090" y="95753"/>
              <a:ext cx="723888" cy="1680324"/>
            </a:xfrm>
            <a:custGeom>
              <a:avLst/>
              <a:gdLst/>
              <a:ahLst/>
              <a:cxnLst>
                <a:cxn ang="0">
                  <a:pos x="wd2" y="hd2"/>
                </a:cxn>
                <a:cxn ang="5400000">
                  <a:pos x="wd2" y="hd2"/>
                </a:cxn>
                <a:cxn ang="10800000">
                  <a:pos x="wd2" y="hd2"/>
                </a:cxn>
                <a:cxn ang="16200000">
                  <a:pos x="wd2" y="hd2"/>
                </a:cxn>
              </a:cxnLst>
              <a:rect l="0" t="0" r="r" b="b"/>
              <a:pathLst>
                <a:path w="16205" h="21600" extrusionOk="0">
                  <a:moveTo>
                    <a:pt x="0" y="0"/>
                  </a:moveTo>
                  <a:cubicBezTo>
                    <a:pt x="21232" y="7554"/>
                    <a:pt x="21600" y="14754"/>
                    <a:pt x="1105" y="21600"/>
                  </a:cubicBezTo>
                </a:path>
              </a:pathLst>
            </a:custGeom>
            <a:noFill/>
            <a:ln w="25400" cap="flat">
              <a:solidFill>
                <a:srgbClr val="D5D5D5"/>
              </a:solidFill>
              <a:prstDash val="solid"/>
              <a:miter lim="400000"/>
            </a:ln>
            <a:effectLst/>
          </p:spPr>
          <p:txBody>
            <a:bodyPr/>
            <a:lstStyle/>
            <a:p>
              <a:endParaRPr dirty="0">
                <a:latin typeface="Avenir Book" panose="02000503020000020003" pitchFamily="2" charset="0"/>
              </a:endParaRPr>
            </a:p>
          </p:txBody>
        </p:sp>
        <p:sp>
          <p:nvSpPr>
            <p:cNvPr id="225" name="Opportunity"/>
            <p:cNvSpPr txBox="1"/>
            <p:nvPr/>
          </p:nvSpPr>
          <p:spPr>
            <a:xfrm>
              <a:off x="8413753" y="617540"/>
              <a:ext cx="2081809" cy="8960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821531">
                <a:defRPr sz="2800" b="0">
                  <a:solidFill>
                    <a:srgbClr val="FFFFFF"/>
                  </a:solidFill>
                  <a:latin typeface="Helvetica Light"/>
                  <a:ea typeface="Helvetica Light"/>
                  <a:cs typeface="Helvetica Light"/>
                  <a:sym typeface="Helvetica Light"/>
                </a:defRPr>
              </a:lvl1pPr>
            </a:lstStyle>
            <a:p>
              <a:r>
                <a:t>Opportunity</a:t>
              </a:r>
            </a:p>
          </p:txBody>
        </p:sp>
      </p:grpSp>
      <p:pic>
        <p:nvPicPr>
          <p:cNvPr id="227" name="Image" descr="Image"/>
          <p:cNvPicPr>
            <a:picLocks noChangeAspect="1"/>
          </p:cNvPicPr>
          <p:nvPr/>
        </p:nvPicPr>
        <p:blipFill>
          <a:blip r:embed="rId3"/>
          <a:stretch>
            <a:fillRect/>
          </a:stretch>
        </p:blipFill>
        <p:spPr>
          <a:xfrm>
            <a:off x="9258763" y="2839867"/>
            <a:ext cx="5866474" cy="8036266"/>
          </a:xfrm>
          <a:prstGeom prst="rect">
            <a:avLst/>
          </a:prstGeom>
          <a:ln w="12700">
            <a:miter lim="400000"/>
          </a:ln>
        </p:spPr>
      </p:pic>
      <p:pic>
        <p:nvPicPr>
          <p:cNvPr id="228" name="Image" descr="Image"/>
          <p:cNvPicPr>
            <a:picLocks noChangeAspect="1"/>
          </p:cNvPicPr>
          <p:nvPr/>
        </p:nvPicPr>
        <p:blipFill>
          <a:blip r:embed="rId4"/>
          <a:stretch>
            <a:fillRect/>
          </a:stretch>
        </p:blipFill>
        <p:spPr>
          <a:xfrm>
            <a:off x="5921476" y="2677651"/>
            <a:ext cx="12541048" cy="836069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27"/>
                                        </p:tgtEl>
                                        <p:attrNameLst>
                                          <p:attrName>style.visibility</p:attrName>
                                        </p:attrNameLst>
                                      </p:cBhvr>
                                      <p:to>
                                        <p:strVal val="visible"/>
                                      </p:to>
                                    </p:set>
                                    <p:animEffect transition="in" filter="fade">
                                      <p:cBhvr>
                                        <p:cTn id="7" dur="1000"/>
                                        <p:tgtEl>
                                          <p:spTgt spid="2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2" nodeType="clickEffect">
                                  <p:stCondLst>
                                    <p:cond delay="0"/>
                                  </p:stCondLst>
                                  <p:iterate>
                                    <p:tmAbs val="0"/>
                                  </p:iterate>
                                  <p:childTnLst>
                                    <p:set>
                                      <p:cBhvr>
                                        <p:cTn id="11" fill="hold"/>
                                        <p:tgtEl>
                                          <p:spTgt spid="228"/>
                                        </p:tgtEl>
                                        <p:attrNameLst>
                                          <p:attrName>style.visibility</p:attrName>
                                        </p:attrNameLst>
                                      </p:cBhvr>
                                      <p:to>
                                        <p:strVal val="visible"/>
                                      </p:to>
                                    </p:set>
                                    <p:anim calcmode="lin" valueType="num">
                                      <p:cBhvr>
                                        <p:cTn id="12" dur="1000" fill="hold"/>
                                        <p:tgtEl>
                                          <p:spTgt spid="228"/>
                                        </p:tgtEl>
                                        <p:attrNameLst>
                                          <p:attrName>ppt_w</p:attrName>
                                        </p:attrNameLst>
                                      </p:cBhvr>
                                      <p:tavLst>
                                        <p:tav tm="0">
                                          <p:val>
                                            <p:fltVal val="0"/>
                                          </p:val>
                                        </p:tav>
                                        <p:tav tm="100000">
                                          <p:val>
                                            <p:strVal val="#ppt_w"/>
                                          </p:val>
                                        </p:tav>
                                      </p:tavLst>
                                    </p:anim>
                                    <p:anim calcmode="lin" valueType="num">
                                      <p:cBhvr>
                                        <p:cTn id="13" dur="1000" fill="hold"/>
                                        <p:tgtEl>
                                          <p:spTgt spid="2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1" animBg="1" advAuto="0"/>
      <p:bldP spid="228" grpId="2"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7" name="Rectangle 111">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24384008"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0564688"/>
            <a:ext cx="24383996" cy="3181484"/>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 y="10564688"/>
            <a:ext cx="16230600" cy="3181484"/>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 y="10564688"/>
            <a:ext cx="24383996" cy="3181484"/>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Primary vs. Secondary Demand"/>
          <p:cNvSpPr txBox="1">
            <a:spLocks noGrp="1"/>
          </p:cNvSpPr>
          <p:nvPr>
            <p:ph type="title" idx="4294967295"/>
          </p:nvPr>
        </p:nvSpPr>
        <p:spPr>
          <a:xfrm>
            <a:off x="814006" y="10996230"/>
            <a:ext cx="14602572" cy="2318400"/>
          </a:xfrm>
          <a:prstGeom prst="rect">
            <a:avLst/>
          </a:prstGeom>
        </p:spPr>
        <p:txBody>
          <a:bodyPr vert="horz" lIns="91440" tIns="45720" rIns="91440" bIns="45720" rtlCol="0" anchor="ctr">
            <a:normAutofit/>
          </a:bodyPr>
          <a:lstStyle/>
          <a:p>
            <a:pPr defTabSz="914400"/>
            <a:r>
              <a:rPr lang="en-US" sz="8000" kern="1200" dirty="0">
                <a:solidFill>
                  <a:srgbClr val="FFFFFF"/>
                </a:solidFill>
              </a:rPr>
              <a:t>Primary vs. Secondary Demand</a:t>
            </a:r>
          </a:p>
        </p:txBody>
      </p:sp>
      <p:pic>
        <p:nvPicPr>
          <p:cNvPr id="234" name="Image" descr="Image"/>
          <p:cNvPicPr>
            <a:picLocks noChangeAspect="1"/>
          </p:cNvPicPr>
          <p:nvPr/>
        </p:nvPicPr>
        <p:blipFill>
          <a:blip r:embed="rId3"/>
          <a:stretch>
            <a:fillRect/>
          </a:stretch>
        </p:blipFill>
        <p:spPr>
          <a:xfrm>
            <a:off x="1651409" y="781664"/>
            <a:ext cx="21266420" cy="90382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You Got Consumer-ed!"/>
          <p:cNvSpPr txBox="1">
            <a:spLocks noGrp="1"/>
          </p:cNvSpPr>
          <p:nvPr>
            <p:ph type="title"/>
          </p:nvPr>
        </p:nvSpPr>
        <p:spPr>
          <a:xfrm>
            <a:off x="2272794" y="1004042"/>
            <a:ext cx="9919206" cy="3285938"/>
          </a:xfrm>
          <a:prstGeom prst="rect">
            <a:avLst/>
          </a:prstGeom>
        </p:spPr>
        <p:txBody>
          <a:bodyPr vert="horz" lIns="91440" tIns="45720" rIns="91440" bIns="45720" rtlCol="0" anchor="b">
            <a:normAutofit/>
          </a:bodyPr>
          <a:lstStyle/>
          <a:p>
            <a:pPr defTabSz="914400"/>
            <a:r>
              <a:rPr lang="en-US" sz="8000" kern="1200" dirty="0">
                <a:solidFill>
                  <a:schemeClr val="tx1"/>
                </a:solidFill>
                <a:latin typeface="+mj-lt"/>
                <a:ea typeface="+mj-ea"/>
                <a:cs typeface="+mj-cs"/>
              </a:rPr>
              <a:t>But…</a:t>
            </a:r>
          </a:p>
        </p:txBody>
      </p:sp>
      <p:sp>
        <p:nvSpPr>
          <p:cNvPr id="246" name="Often cannot identify needs and opportunities (especially innovative ones).…"/>
          <p:cNvSpPr txBox="1">
            <a:spLocks noGrp="1"/>
          </p:cNvSpPr>
          <p:nvPr>
            <p:ph type="body" sz="quarter" idx="1"/>
          </p:nvPr>
        </p:nvSpPr>
        <p:spPr>
          <a:xfrm>
            <a:off x="2272794" y="4836816"/>
            <a:ext cx="9919206" cy="7045138"/>
          </a:xfrm>
          <a:prstGeom prst="rect">
            <a:avLst/>
          </a:prstGeom>
        </p:spPr>
        <p:txBody>
          <a:bodyPr vert="horz" lIns="91440" tIns="45720" rIns="91440" bIns="45720" rtlCol="0" anchor="t">
            <a:normAutofit/>
          </a:bodyPr>
          <a:lstStyle/>
          <a:p>
            <a:pPr marL="571500" indent="-571500" algn="l" defTabSz="914400">
              <a:spcAft>
                <a:spcPts val="600"/>
              </a:spcAft>
              <a:buFont typeface="Arial" panose="020B0604020202020204" pitchFamily="34" charset="0"/>
              <a:buChar char="•"/>
              <a:defRPr sz="4800"/>
            </a:pPr>
            <a:r>
              <a:rPr lang="en-US" sz="4000" dirty="0"/>
              <a:t>Consumers often cannot identify needs and opportunities (especially innovative ones).</a:t>
            </a:r>
          </a:p>
          <a:p>
            <a:pPr marL="571500" indent="-571500" algn="l" defTabSz="914400">
              <a:spcAft>
                <a:spcPts val="600"/>
              </a:spcAft>
              <a:buFont typeface="Arial" panose="020B0604020202020204" pitchFamily="34" charset="0"/>
              <a:buChar char="•"/>
              <a:defRPr sz="4800"/>
            </a:pPr>
            <a:r>
              <a:rPr lang="en-US" sz="4000" dirty="0"/>
              <a:t>Consumers misidentify problems.</a:t>
            </a:r>
          </a:p>
          <a:p>
            <a:pPr marL="571500" indent="-571500" algn="l" defTabSz="914400">
              <a:spcAft>
                <a:spcPts val="600"/>
              </a:spcAft>
              <a:buFont typeface="Arial" panose="020B0604020202020204" pitchFamily="34" charset="0"/>
              <a:buChar char="•"/>
              <a:defRPr sz="4800"/>
            </a:pPr>
            <a:r>
              <a:rPr lang="en-US" sz="4000" dirty="0"/>
              <a:t>Consumers over and underestimate the degree to which products will solve problems (note: stuff doesn’t make people happy, but experiences do).</a:t>
            </a:r>
          </a:p>
        </p:txBody>
      </p:sp>
      <p:pic>
        <p:nvPicPr>
          <p:cNvPr id="244" name="Image" descr="Image"/>
          <p:cNvPicPr>
            <a:picLocks noGrp="1" noChangeAspect="1"/>
          </p:cNvPicPr>
          <p:nvPr>
            <p:ph type="pic" idx="21"/>
          </p:nvPr>
        </p:nvPicPr>
        <p:blipFill>
          <a:blip r:embed="rId3" cstate="hqprint">
            <a:extLst>
              <a:ext uri="{28A0092B-C50C-407E-A947-70E740481C1C}">
                <a14:useLocalDpi xmlns:a14="http://schemas.microsoft.com/office/drawing/2010/main"/>
              </a:ext>
            </a:extLst>
          </a:blip>
          <a:srcRect/>
          <a:stretch>
            <a:fillRect/>
          </a:stretch>
        </p:blipFill>
        <p:spPr>
          <a:xfrm>
            <a:off x="13024884" y="2967364"/>
            <a:ext cx="10402046" cy="6953757"/>
          </a:xfrm>
          <a:prstGeom prst="rect">
            <a:avLst/>
          </a:prstGeom>
        </p:spPr>
      </p:pic>
      <p:sp>
        <p:nvSpPr>
          <p:cNvPr id="125" name="Rectangle 12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12801598"/>
            <a:ext cx="24384000" cy="91354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77200" y="12801598"/>
            <a:ext cx="16306796" cy="913544"/>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7" name="Rectangle 256">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Information Search"/>
          <p:cNvSpPr txBox="1">
            <a:spLocks noGrp="1"/>
          </p:cNvSpPr>
          <p:nvPr>
            <p:ph type="title"/>
          </p:nvPr>
        </p:nvSpPr>
        <p:spPr>
          <a:xfrm>
            <a:off x="2272794" y="1004042"/>
            <a:ext cx="9919206" cy="3285938"/>
          </a:xfrm>
          <a:prstGeom prst="rect">
            <a:avLst/>
          </a:prstGeom>
        </p:spPr>
        <p:txBody>
          <a:bodyPr vert="horz" lIns="91440" tIns="45720" rIns="91440" bIns="45720" rtlCol="0" anchor="b">
            <a:normAutofit/>
          </a:bodyPr>
          <a:lstStyle/>
          <a:p>
            <a:pPr defTabSz="914400"/>
            <a:r>
              <a:rPr lang="en-US" sz="8000" kern="1200">
                <a:solidFill>
                  <a:schemeClr val="tx1"/>
                </a:solidFill>
              </a:rPr>
              <a:t>Information Search</a:t>
            </a:r>
          </a:p>
        </p:txBody>
      </p:sp>
      <p:sp>
        <p:nvSpPr>
          <p:cNvPr id="252" name="Process by which consumer surveys the environment for appropriate data to make reasonable decision.…"/>
          <p:cNvSpPr txBox="1">
            <a:spLocks noGrp="1"/>
          </p:cNvSpPr>
          <p:nvPr>
            <p:ph type="body" sz="quarter" idx="1"/>
          </p:nvPr>
        </p:nvSpPr>
        <p:spPr>
          <a:xfrm>
            <a:off x="2272794" y="4836816"/>
            <a:ext cx="9919206" cy="7045138"/>
          </a:xfrm>
          <a:prstGeom prst="rect">
            <a:avLst/>
          </a:prstGeom>
        </p:spPr>
        <p:txBody>
          <a:bodyPr vert="horz" lIns="91440" tIns="45720" rIns="91440" bIns="45720" rtlCol="0" anchor="t">
            <a:normAutofit/>
          </a:bodyPr>
          <a:lstStyle/>
          <a:p>
            <a:pPr marL="571500" indent="-571500" algn="l" defTabSz="914400">
              <a:spcBef>
                <a:spcPts val="4300"/>
              </a:spcBef>
              <a:buFont typeface="Arial" panose="020B0604020202020204" pitchFamily="34" charset="0"/>
              <a:buChar char="•"/>
              <a:defRPr sz="4608"/>
            </a:pPr>
            <a:r>
              <a:rPr lang="en-US" sz="4000" dirty="0"/>
              <a:t>Process by which consumer surveys the environment for appropriate data to make reasonable decision.</a:t>
            </a:r>
          </a:p>
          <a:p>
            <a:pPr marL="571500" indent="-571500" algn="l" defTabSz="914400">
              <a:spcBef>
                <a:spcPts val="4300"/>
              </a:spcBef>
              <a:buFont typeface="Arial" panose="020B0604020202020204" pitchFamily="34" charset="0"/>
              <a:buChar char="•"/>
              <a:defRPr sz="4608"/>
            </a:pPr>
            <a:r>
              <a:rPr lang="en-US" sz="4000" dirty="0">
                <a:solidFill>
                  <a:schemeClr val="accent4">
                    <a:lumMod val="60000"/>
                    <a:lumOff val="40000"/>
                  </a:schemeClr>
                </a:solidFill>
              </a:rPr>
              <a:t>Internal search: </a:t>
            </a:r>
            <a:r>
              <a:rPr lang="en-US" sz="4000" dirty="0"/>
              <a:t>scanning memory to assemble product alternative information.</a:t>
            </a:r>
          </a:p>
          <a:p>
            <a:pPr marL="571500" indent="-571500" algn="l" defTabSz="914400">
              <a:spcBef>
                <a:spcPts val="4300"/>
              </a:spcBef>
              <a:buFont typeface="Arial" panose="020B0604020202020204" pitchFamily="34" charset="0"/>
              <a:buChar char="•"/>
              <a:defRPr sz="4608"/>
            </a:pPr>
            <a:r>
              <a:rPr lang="en-US" sz="4000" dirty="0">
                <a:solidFill>
                  <a:schemeClr val="accent4">
                    <a:lumMod val="60000"/>
                    <a:lumOff val="40000"/>
                  </a:schemeClr>
                </a:solidFill>
              </a:rPr>
              <a:t>External search: </a:t>
            </a:r>
            <a:r>
              <a:rPr lang="en-US" sz="4000" dirty="0"/>
              <a:t>obtaining information from ads, retailers, catalogs, friends, family, people-watching, internet, Consumer Reports, etc.</a:t>
            </a:r>
          </a:p>
        </p:txBody>
      </p:sp>
      <p:pic>
        <p:nvPicPr>
          <p:cNvPr id="250" name="Image" descr="Image"/>
          <p:cNvPicPr>
            <a:picLocks noGrp="1" noChangeAspect="1"/>
          </p:cNvPicPr>
          <p:nvPr>
            <p:ph type="pic" idx="21"/>
          </p:nvPr>
        </p:nvPicPr>
        <p:blipFill rotWithShape="1">
          <a:blip r:embed="rId3" cstate="hqprint">
            <a:extLst>
              <a:ext uri="{28A0092B-C50C-407E-A947-70E740481C1C}">
                <a14:useLocalDpi xmlns:a14="http://schemas.microsoft.com/office/drawing/2010/main"/>
              </a:ext>
            </a:extLst>
          </a:blip>
          <a:srcRect/>
          <a:stretch/>
        </p:blipFill>
        <p:spPr>
          <a:xfrm>
            <a:off x="13024884" y="2337207"/>
            <a:ext cx="10402046" cy="8214072"/>
          </a:xfrm>
          <a:prstGeom prst="rect">
            <a:avLst/>
          </a:prstGeom>
        </p:spPr>
      </p:pic>
      <p:sp>
        <p:nvSpPr>
          <p:cNvPr id="259" name="Rectangle 25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12801598"/>
            <a:ext cx="24384000" cy="91354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77200" y="12801598"/>
            <a:ext cx="16306796" cy="913544"/>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You Got Consumer-ed!"/>
          <p:cNvSpPr txBox="1">
            <a:spLocks noGrp="1"/>
          </p:cNvSpPr>
          <p:nvPr>
            <p:ph type="title"/>
          </p:nvPr>
        </p:nvSpPr>
        <p:spPr>
          <a:xfrm>
            <a:off x="2272794" y="1004042"/>
            <a:ext cx="9919206" cy="3285938"/>
          </a:xfrm>
          <a:prstGeom prst="rect">
            <a:avLst/>
          </a:prstGeom>
        </p:spPr>
        <p:txBody>
          <a:bodyPr vert="horz" lIns="91440" tIns="45720" rIns="91440" bIns="45720" rtlCol="0" anchor="b">
            <a:normAutofit/>
          </a:bodyPr>
          <a:lstStyle/>
          <a:p>
            <a:pPr defTabSz="914400"/>
            <a:r>
              <a:rPr lang="en-US" sz="8000" kern="1200" dirty="0">
                <a:solidFill>
                  <a:schemeClr val="tx1"/>
                </a:solidFill>
              </a:rPr>
              <a:t>But…</a:t>
            </a:r>
          </a:p>
        </p:txBody>
      </p:sp>
      <p:sp>
        <p:nvSpPr>
          <p:cNvPr id="258" name="Some consumers avoid external search and don’t do enough research.…"/>
          <p:cNvSpPr txBox="1">
            <a:spLocks noGrp="1"/>
          </p:cNvSpPr>
          <p:nvPr>
            <p:ph type="body" sz="quarter" idx="1"/>
          </p:nvPr>
        </p:nvSpPr>
        <p:spPr>
          <a:xfrm>
            <a:off x="2272794" y="4836816"/>
            <a:ext cx="9919206" cy="7045138"/>
          </a:xfrm>
          <a:prstGeom prst="rect">
            <a:avLst/>
          </a:prstGeom>
        </p:spPr>
        <p:txBody>
          <a:bodyPr vert="horz" lIns="91440" tIns="45720" rIns="91440" bIns="45720" rtlCol="0" anchor="ctr">
            <a:normAutofit/>
          </a:bodyPr>
          <a:lstStyle/>
          <a:p>
            <a:pPr marL="571500" indent="-571500" algn="l" defTabSz="914400">
              <a:spcAft>
                <a:spcPts val="600"/>
              </a:spcAft>
              <a:buFont typeface="Arial" panose="020B0604020202020204" pitchFamily="34" charset="0"/>
              <a:buChar char="•"/>
              <a:defRPr sz="4800"/>
            </a:pPr>
            <a:r>
              <a:rPr lang="en-US" sz="4000" dirty="0"/>
              <a:t>Some consumers avoid external search and don’t do enough research. </a:t>
            </a:r>
          </a:p>
          <a:p>
            <a:pPr marL="571500" indent="-571500" algn="l" defTabSz="914400">
              <a:spcAft>
                <a:spcPts val="600"/>
              </a:spcAft>
              <a:buFont typeface="Arial" panose="020B0604020202020204" pitchFamily="34" charset="0"/>
              <a:buChar char="•"/>
              <a:defRPr sz="4800"/>
            </a:pPr>
            <a:r>
              <a:rPr lang="en-US" sz="4000" dirty="0"/>
              <a:t>Don’t seek out unbiased information (or ignore it). </a:t>
            </a:r>
          </a:p>
          <a:p>
            <a:pPr marL="571500" indent="-571500" algn="l" defTabSz="914400">
              <a:spcAft>
                <a:spcPts val="600"/>
              </a:spcAft>
              <a:buFont typeface="Arial" panose="020B0604020202020204" pitchFamily="34" charset="0"/>
              <a:buChar char="•"/>
              <a:defRPr sz="4800"/>
            </a:pPr>
            <a:r>
              <a:rPr lang="en-US" sz="4000" dirty="0"/>
              <a:t>Satisficing ~ Find adequate, but not best information and solution. </a:t>
            </a:r>
          </a:p>
        </p:txBody>
      </p:sp>
      <p:pic>
        <p:nvPicPr>
          <p:cNvPr id="256" name="Image" descr="Image"/>
          <p:cNvPicPr>
            <a:picLocks noGrp="1" noChangeAspect="1"/>
          </p:cNvPicPr>
          <p:nvPr>
            <p:ph type="pic" idx="21"/>
          </p:nvPr>
        </p:nvPicPr>
        <p:blipFill>
          <a:blip r:embed="rId2" cstate="hqprint">
            <a:extLst>
              <a:ext uri="{28A0092B-C50C-407E-A947-70E740481C1C}">
                <a14:useLocalDpi xmlns:a14="http://schemas.microsoft.com/office/drawing/2010/main"/>
              </a:ext>
            </a:extLst>
          </a:blip>
          <a:srcRect/>
          <a:stretch>
            <a:fillRect/>
          </a:stretch>
        </p:blipFill>
        <p:spPr>
          <a:xfrm>
            <a:off x="13024884" y="2972224"/>
            <a:ext cx="10402046" cy="6944038"/>
          </a:xfrm>
          <a:prstGeom prst="rect">
            <a:avLst/>
          </a:prstGeom>
        </p:spPr>
      </p:pic>
      <p:sp>
        <p:nvSpPr>
          <p:cNvPr id="73" name="Rectangle 7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12801598"/>
            <a:ext cx="24384000" cy="91354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77200" y="12801598"/>
            <a:ext cx="16306796" cy="913544"/>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65</TotalTime>
  <Words>1027</Words>
  <Application>Microsoft Macintosh PowerPoint</Application>
  <PresentationFormat>Custom</PresentationFormat>
  <Paragraphs>91</Paragraphs>
  <Slides>12</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Avenir Book</vt:lpstr>
      <vt:lpstr>Calibri</vt:lpstr>
      <vt:lpstr>Calibri Light</vt:lpstr>
      <vt:lpstr>Helvetica</vt:lpstr>
      <vt:lpstr>Helvetica Light</vt:lpstr>
      <vt:lpstr>Helvetica Neue</vt:lpstr>
      <vt:lpstr>Office Theme</vt:lpstr>
      <vt:lpstr>PowerPoint Presentation</vt:lpstr>
      <vt:lpstr>Discussion</vt:lpstr>
      <vt:lpstr>Decision Making</vt:lpstr>
      <vt:lpstr>PowerPoint Presentation</vt:lpstr>
      <vt:lpstr>Problem Recognition</vt:lpstr>
      <vt:lpstr>Opportunity Recognition</vt:lpstr>
      <vt:lpstr>Need Recognition</vt:lpstr>
      <vt:lpstr>PowerPoint Presentation</vt:lpstr>
      <vt:lpstr>Primary vs. Secondary Demand</vt:lpstr>
      <vt:lpstr>But…</vt:lpstr>
      <vt:lpstr>Information Search</vt:lpstr>
      <vt:lpstr>But…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Decision Making</dc:title>
  <cp:lastModifiedBy>Alexander Mitchell</cp:lastModifiedBy>
  <cp:revision>10</cp:revision>
  <dcterms:modified xsi:type="dcterms:W3CDTF">2021-08-25T00:05:17Z</dcterms:modified>
</cp:coreProperties>
</file>