
<file path=[Content_Types].xml><?xml version="1.0" encoding="utf-8"?>
<Types xmlns="http://schemas.openxmlformats.org/package/2006/content-types">
  <Default Extension="jpeg" ContentType="image/jpe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1" r:id="rId1"/>
  </p:sldMasterIdLst>
  <p:notesMasterIdLst>
    <p:notesMasterId r:id="rId7"/>
  </p:notesMasterIdLst>
  <p:sldIdLst>
    <p:sldId id="280" r:id="rId2"/>
    <p:sldId id="281" r:id="rId3"/>
    <p:sldId id="282" r:id="rId4"/>
    <p:sldId id="283" r:id="rId5"/>
    <p:sldId id="284" r:id="rId6"/>
  </p:sldIdLst>
  <p:sldSz cx="2438400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71690"/>
  </p:normalViewPr>
  <p:slideViewPr>
    <p:cSldViewPr snapToGrid="0" snapToObjects="1">
      <p:cViewPr varScale="1">
        <p:scale>
          <a:sx n="43" d="100"/>
          <a:sy n="43" d="100"/>
        </p:scale>
        <p:origin x="1640" y="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dirty="0"/>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Shape 263"/>
          <p:cNvSpPr>
            <a:spLocks noGrp="1" noRot="1" noChangeAspect="1"/>
          </p:cNvSpPr>
          <p:nvPr>
            <p:ph type="sldImg"/>
          </p:nvPr>
        </p:nvSpPr>
        <p:spPr>
          <a:xfrm>
            <a:off x="381000" y="685800"/>
            <a:ext cx="6096000" cy="3429000"/>
          </a:xfrm>
          <a:prstGeom prst="rect">
            <a:avLst/>
          </a:prstGeom>
        </p:spPr>
        <p:txBody>
          <a:bodyPr/>
          <a:lstStyle/>
          <a:p>
            <a:endParaRPr/>
          </a:p>
        </p:txBody>
      </p:sp>
      <p:sp>
        <p:nvSpPr>
          <p:cNvPr id="264" name="Shape 264"/>
          <p:cNvSpPr>
            <a:spLocks noGrp="1"/>
          </p:cNvSpPr>
          <p:nvPr>
            <p:ph type="body" sz="quarter" idx="1"/>
          </p:nvPr>
        </p:nvSpPr>
        <p:spPr>
          <a:prstGeom prst="rect">
            <a:avLst/>
          </a:prstGeom>
        </p:spPr>
        <p:txBody>
          <a:bodyPr/>
          <a:lstStyle/>
          <a:p>
            <a:r>
              <a:rPr dirty="0"/>
              <a:t>Think back to your menu activity</a:t>
            </a:r>
            <a:r>
              <a:rPr lang="en-US" dirty="0"/>
              <a:t>…</a:t>
            </a:r>
            <a:endParaRPr dirty="0"/>
          </a:p>
          <a:p>
            <a:endParaRPr dirty="0"/>
          </a:p>
          <a:p>
            <a:r>
              <a:rPr dirty="0"/>
              <a:t>But how many would you actually consider buying? Why?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Shape 279"/>
          <p:cNvSpPr>
            <a:spLocks noGrp="1" noRot="1" noChangeAspect="1"/>
          </p:cNvSpPr>
          <p:nvPr>
            <p:ph type="sldImg"/>
          </p:nvPr>
        </p:nvSpPr>
        <p:spPr>
          <a:xfrm>
            <a:off x="381000" y="685800"/>
            <a:ext cx="6096000" cy="3429000"/>
          </a:xfrm>
          <a:prstGeom prst="rect">
            <a:avLst/>
          </a:prstGeom>
        </p:spPr>
        <p:txBody>
          <a:bodyPr/>
          <a:lstStyle/>
          <a:p>
            <a:endParaRPr/>
          </a:p>
        </p:txBody>
      </p:sp>
      <p:sp>
        <p:nvSpPr>
          <p:cNvPr id="280" name="Shape 280"/>
          <p:cNvSpPr>
            <a:spLocks noGrp="1"/>
          </p:cNvSpPr>
          <p:nvPr>
            <p:ph type="body" sz="quarter" idx="1"/>
          </p:nvPr>
        </p:nvSpPr>
        <p:spPr>
          <a:prstGeom prst="rect">
            <a:avLst/>
          </a:prstGeom>
        </p:spPr>
        <p:txBody>
          <a:bodyPr/>
          <a:lstStyle/>
          <a:p>
            <a:r>
              <a:t>So, the original  list was their evoked set and the circles represent their consideration set.  </a:t>
            </a:r>
          </a:p>
          <a:p>
            <a:endParaRPr/>
          </a:p>
          <a:p>
            <a:r>
              <a:t>Inert set --- the options you didn’t even think of.</a:t>
            </a:r>
          </a:p>
          <a:p>
            <a:endParaRPr/>
          </a:p>
          <a:p>
            <a:r>
              <a:t>Of those you did think of, the evoked set, there are those you would consider (the consideration set) and those that you don’t consider as viable options (these are the inept set). </a:t>
            </a:r>
          </a:p>
          <a:p>
            <a:endParaRPr/>
          </a:p>
          <a:p>
            <a:r>
              <a:t>Consumers often consider a surprisingly small # of alternatives! So, the marketing implications are that it’s not just enough to make your product available, it has to enter the evoked set and then the consideration set to have a fighting chance.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68505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Shape 290"/>
          <p:cNvSpPr>
            <a:spLocks noGrp="1" noRot="1" noChangeAspect="1"/>
          </p:cNvSpPr>
          <p:nvPr>
            <p:ph type="sldImg"/>
          </p:nvPr>
        </p:nvSpPr>
        <p:spPr>
          <a:xfrm>
            <a:off x="381000" y="685800"/>
            <a:ext cx="6096000" cy="3429000"/>
          </a:xfrm>
          <a:prstGeom prst="rect">
            <a:avLst/>
          </a:prstGeom>
        </p:spPr>
        <p:txBody>
          <a:bodyPr/>
          <a:lstStyle/>
          <a:p>
            <a:endParaRPr/>
          </a:p>
        </p:txBody>
      </p:sp>
      <p:sp>
        <p:nvSpPr>
          <p:cNvPr id="291" name="Shape 291"/>
          <p:cNvSpPr>
            <a:spLocks noGrp="1"/>
          </p:cNvSpPr>
          <p:nvPr>
            <p:ph type="body" sz="quarter" idx="1"/>
          </p:nvPr>
        </p:nvSpPr>
        <p:spPr>
          <a:prstGeom prst="rect">
            <a:avLst/>
          </a:prstGeom>
        </p:spPr>
        <p:txBody>
          <a:bodyPr/>
          <a:lstStyle/>
          <a:p>
            <a:r>
              <a:rPr dirty="0"/>
              <a:t>How we think about a product category has a profound effect on what we consider. </a:t>
            </a:r>
          </a:p>
          <a:p>
            <a:endParaRPr dirty="0"/>
          </a:p>
          <a:p>
            <a:r>
              <a:rPr dirty="0"/>
              <a:t>Here is an example of two menus. Take a close look a the menus and decide which one you think will result in consumers making healthier choices (that is, consuming fewer calories). </a:t>
            </a:r>
          </a:p>
          <a:p>
            <a:endParaRPr dirty="0"/>
          </a:p>
          <a:p>
            <a:r>
              <a:rPr dirty="0"/>
              <a:t>Ans – Not the low calorie menu. While it may make it easier to find the options, they are perceived as less desirable. </a:t>
            </a:r>
          </a:p>
          <a:p>
            <a:endParaRPr dirty="0"/>
          </a:p>
          <a:p>
            <a:r>
              <a:rPr dirty="0"/>
              <a:t>From Parker and Lehman (2014):</a:t>
            </a:r>
          </a:p>
          <a:p>
            <a:r>
              <a:rPr dirty="0"/>
              <a:t>“Two points of caution must be highlighted. First, it would appear that labeling low-calorie options with appealing labels (“Timmy's Favorites” in the </a:t>
            </a:r>
            <a:r>
              <a:rPr dirty="0" err="1"/>
              <a:t>LCORg</a:t>
            </a:r>
            <a:r>
              <a:rPr dirty="0"/>
              <a:t> menu) will lead to healthier choices. This jibes with our theory, but such practices could result in backlash from customers if they feel the labeling is deceptive. Second, it appears that menu format does not affect consumers' restaurant choices (i.e., participants indicated an equal likelihood of visiting restaurants offering any of the menu formats). However, it is likely that consumers will not always want to be reminded of the caloric content of the dishes they are choosing from. Calorie information may interfere with the pleasure of dining out, and it is possible that consumers will actively avoid restaurants that include calorie information when they are looking for an enjoyable evening out. We feel that both of these topics are worthy of additional research.”</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2244726"/>
            <a:ext cx="18288000" cy="4775200"/>
          </a:xfrm>
        </p:spPr>
        <p:txBody>
          <a:bodyPr anchor="b"/>
          <a:lstStyle>
            <a:lvl1pPr algn="ctr">
              <a:defRPr sz="12000"/>
            </a:lvl1pPr>
          </a:lstStyle>
          <a:p>
            <a:r>
              <a:rPr lang="en-US"/>
              <a:t>Click to edit Master title style</a:t>
            </a:r>
            <a:endParaRPr lang="en-US" dirty="0"/>
          </a:p>
        </p:txBody>
      </p:sp>
      <p:sp>
        <p:nvSpPr>
          <p:cNvPr id="3" name="Subtitle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4E14754-746D-8349-92A8-836DFB451BB7}" type="datetimeFigureOut">
              <a:rPr lang="en-US" smtClean="0"/>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260167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E14754-746D-8349-92A8-836DFB451BB7}" type="datetimeFigureOut">
              <a:rPr lang="en-US" smtClean="0"/>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261360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700" y="3419477"/>
            <a:ext cx="21031200" cy="5705474"/>
          </a:xfrm>
        </p:spPr>
        <p:txBody>
          <a:bodyPr anchor="b"/>
          <a:lstStyle>
            <a:lvl1pPr>
              <a:defRPr sz="12000"/>
            </a:lvl1pPr>
          </a:lstStyle>
          <a:p>
            <a:r>
              <a:rPr lang="en-US"/>
              <a:t>Click to edit Master title style</a:t>
            </a:r>
            <a:endParaRPr lang="en-US" dirty="0"/>
          </a:p>
        </p:txBody>
      </p:sp>
      <p:sp>
        <p:nvSpPr>
          <p:cNvPr id="3" name="Text Placeholder 2"/>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E14754-746D-8349-92A8-836DFB451BB7}" type="datetimeFigureOut">
              <a:rPr lang="en-US" smtClean="0"/>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50856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676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344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4E14754-746D-8349-92A8-836DFB451BB7}" type="datetimeFigureOut">
              <a:rPr lang="en-US" smtClean="0"/>
              <a:t>8/24/21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149602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1"/>
            <a:ext cx="21031200" cy="265112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1679577" y="5010150"/>
            <a:ext cx="10315574"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44400" y="5010150"/>
            <a:ext cx="103663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4E14754-746D-8349-92A8-836DFB451BB7}" type="datetimeFigureOut">
              <a:rPr lang="en-US" smtClean="0"/>
              <a:t>8/24/21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289629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4E14754-746D-8349-92A8-836DFB451BB7}" type="datetimeFigureOut">
              <a:rPr lang="en-US" smtClean="0"/>
              <a:t>8/24/21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391474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E14754-746D-8349-92A8-836DFB451BB7}" type="datetimeFigureOut">
              <a:rPr lang="en-US" smtClean="0"/>
              <a:t>8/24/21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189761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a:t>Click to edit Master title style</a:t>
            </a:r>
            <a:endParaRPr lang="en-US" dirty="0"/>
          </a:p>
        </p:txBody>
      </p:sp>
      <p:sp>
        <p:nvSpPr>
          <p:cNvPr id="3" name="Content Placeholder 2"/>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E4E14754-746D-8349-92A8-836DFB451BB7}" type="datetimeFigureOut">
              <a:rPr lang="en-US" smtClean="0"/>
              <a:t>8/24/21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896384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366376" y="1974851"/>
            <a:ext cx="12344400"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a:t>Click icon to add picture</a:t>
            </a:r>
            <a:endParaRPr lang="en-US" dirty="0"/>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E4E14754-746D-8349-92A8-836DFB451BB7}" type="datetimeFigureOut">
              <a:rPr lang="en-US" smtClean="0"/>
              <a:t>8/24/21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448495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E14754-746D-8349-92A8-836DFB451BB7}" type="datetimeFigureOut">
              <a:rPr lang="en-US" smtClean="0"/>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094609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0" y="730250"/>
            <a:ext cx="5257800" cy="1162367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76400" y="730250"/>
            <a:ext cx="15468600"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E14754-746D-8349-92A8-836DFB451BB7}" type="datetimeFigureOut">
              <a:rPr lang="en-US" smtClean="0"/>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1893175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21"/>
          </p:nvPr>
        </p:nvSpPr>
        <p:spPr>
          <a:xfrm>
            <a:off x="3124200" y="-38100"/>
            <a:ext cx="18135600" cy="12096698"/>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5123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3912193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5824498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5423673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b="0" i="0">
                <a:solidFill>
                  <a:schemeClr val="tx1">
                    <a:tint val="75000"/>
                  </a:schemeClr>
                </a:solidFill>
                <a:latin typeface="Avenir Book" panose="02000503020000020003" pitchFamily="2" charset="0"/>
              </a:defRPr>
            </a:lvl1pPr>
          </a:lstStyle>
          <a:p>
            <a:fld id="{E4E14754-746D-8349-92A8-836DFB451BB7}" type="datetimeFigureOut">
              <a:rPr lang="en-US" smtClean="0"/>
              <a:pPr/>
              <a:t>8/24/21</a:t>
            </a:fld>
            <a:endParaRPr lang="en-US" dirty="0"/>
          </a:p>
        </p:txBody>
      </p:sp>
      <p:sp>
        <p:nvSpPr>
          <p:cNvPr id="5" name="Footer Placeholder 4"/>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b="0" i="0">
                <a:solidFill>
                  <a:schemeClr val="tx1">
                    <a:tint val="75000"/>
                  </a:schemeClr>
                </a:solidFill>
                <a:latin typeface="Avenir Book" panose="02000503020000020003" pitchFamily="2" charset="0"/>
              </a:defRPr>
            </a:lvl1pPr>
          </a:lstStyle>
          <a:p>
            <a:endParaRPr lang="en-US" dirty="0"/>
          </a:p>
        </p:txBody>
      </p:sp>
      <p:sp>
        <p:nvSpPr>
          <p:cNvPr id="6" name="Slide Number Placeholder 5"/>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b="0" i="0">
                <a:solidFill>
                  <a:schemeClr val="tx1">
                    <a:tint val="75000"/>
                  </a:schemeClr>
                </a:solidFill>
                <a:latin typeface="Avenir Book" panose="02000503020000020003" pitchFamily="2" charset="0"/>
              </a:defRPr>
            </a:lvl1pPr>
          </a:lstStyle>
          <a:p>
            <a:fld id="{86CB4B4D-7CA3-9044-876B-883B54F8677D}" type="slidenum">
              <a:rPr lang="en-US" smtClean="0"/>
              <a:pPr/>
              <a:t>‹#›</a:t>
            </a:fld>
            <a:endParaRPr lang="en-US" dirty="0"/>
          </a:p>
        </p:txBody>
      </p:sp>
    </p:spTree>
    <p:extLst>
      <p:ext uri="{BB962C8B-B14F-4D97-AF65-F5344CB8AC3E}">
        <p14:creationId xmlns:p14="http://schemas.microsoft.com/office/powerpoint/2010/main" val="1126547421"/>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Lst>
  <p:txStyles>
    <p:titleStyle>
      <a:lvl1pPr algn="l" defTabSz="1828800" rtl="0" eaLnBrk="1" latinLnBrk="0" hangingPunct="1">
        <a:lnSpc>
          <a:spcPct val="90000"/>
        </a:lnSpc>
        <a:spcBef>
          <a:spcPct val="0"/>
        </a:spcBef>
        <a:buNone/>
        <a:defRPr sz="8800" b="0" i="0" kern="1200">
          <a:solidFill>
            <a:schemeClr val="tx1"/>
          </a:solidFill>
          <a:latin typeface="Avenir Book" panose="02000503020000020003" pitchFamily="2" charset="0"/>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b="0" i="0" kern="1200">
          <a:solidFill>
            <a:schemeClr val="tx1"/>
          </a:solidFill>
          <a:latin typeface="Avenir Book" panose="02000503020000020003" pitchFamily="2" charset="0"/>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b="0" i="0" kern="1200">
          <a:solidFill>
            <a:schemeClr val="tx1"/>
          </a:solidFill>
          <a:latin typeface="Avenir Book" panose="02000503020000020003" pitchFamily="2" charset="0"/>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b="0" i="0" kern="1200">
          <a:solidFill>
            <a:schemeClr val="tx1"/>
          </a:solidFill>
          <a:latin typeface="Avenir Book" panose="02000503020000020003" pitchFamily="2" charset="0"/>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b="0" i="0" kern="1200">
          <a:solidFill>
            <a:schemeClr val="tx1"/>
          </a:solidFill>
          <a:latin typeface="Avenir Book" panose="02000503020000020003" pitchFamily="2" charset="0"/>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b="0" i="0" kern="1200">
          <a:solidFill>
            <a:schemeClr val="tx1"/>
          </a:solidFill>
          <a:latin typeface="Avenir Book" panose="02000503020000020003" pitchFamily="2" charset="0"/>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4.tif"/></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7" name="Rectangle 13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Evaluating Alternatives"/>
          <p:cNvSpPr txBox="1">
            <a:spLocks noGrp="1"/>
          </p:cNvSpPr>
          <p:nvPr>
            <p:ph type="title"/>
          </p:nvPr>
        </p:nvSpPr>
        <p:spPr>
          <a:xfrm>
            <a:off x="1280160" y="650738"/>
            <a:ext cx="8737204" cy="3913682"/>
          </a:xfrm>
          <a:prstGeom prst="rect">
            <a:avLst/>
          </a:prstGeom>
        </p:spPr>
        <p:txBody>
          <a:bodyPr vert="horz" lIns="91440" tIns="45720" rIns="91440" bIns="45720" rtlCol="0" anchor="b">
            <a:normAutofit/>
          </a:bodyPr>
          <a:lstStyle/>
          <a:p>
            <a:pPr defTabSz="914400"/>
            <a:r>
              <a:rPr lang="en-US" sz="10800"/>
              <a:t>Evaluating Alternatives</a:t>
            </a:r>
          </a:p>
        </p:txBody>
      </p:sp>
      <p:sp>
        <p:nvSpPr>
          <p:cNvPr id="13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80160" y="5173988"/>
            <a:ext cx="6949440" cy="36576"/>
          </a:xfrm>
          <a:custGeom>
            <a:avLst/>
            <a:gdLst>
              <a:gd name="connsiteX0" fmla="*/ 0 w 6949440"/>
              <a:gd name="connsiteY0" fmla="*/ 0 h 36576"/>
              <a:gd name="connsiteX1" fmla="*/ 625450 w 6949440"/>
              <a:gd name="connsiteY1" fmla="*/ 0 h 36576"/>
              <a:gd name="connsiteX2" fmla="*/ 1181405 w 6949440"/>
              <a:gd name="connsiteY2" fmla="*/ 0 h 36576"/>
              <a:gd name="connsiteX3" fmla="*/ 1945843 w 6949440"/>
              <a:gd name="connsiteY3" fmla="*/ 0 h 36576"/>
              <a:gd name="connsiteX4" fmla="*/ 2710282 w 6949440"/>
              <a:gd name="connsiteY4" fmla="*/ 0 h 36576"/>
              <a:gd name="connsiteX5" fmla="*/ 3405226 w 6949440"/>
              <a:gd name="connsiteY5" fmla="*/ 0 h 36576"/>
              <a:gd name="connsiteX6" fmla="*/ 3891686 w 6949440"/>
              <a:gd name="connsiteY6" fmla="*/ 0 h 36576"/>
              <a:gd name="connsiteX7" fmla="*/ 4656125 w 6949440"/>
              <a:gd name="connsiteY7" fmla="*/ 0 h 36576"/>
              <a:gd name="connsiteX8" fmla="*/ 5142586 w 6949440"/>
              <a:gd name="connsiteY8" fmla="*/ 0 h 36576"/>
              <a:gd name="connsiteX9" fmla="*/ 5629046 w 6949440"/>
              <a:gd name="connsiteY9" fmla="*/ 0 h 36576"/>
              <a:gd name="connsiteX10" fmla="*/ 6949440 w 6949440"/>
              <a:gd name="connsiteY10" fmla="*/ 0 h 36576"/>
              <a:gd name="connsiteX11" fmla="*/ 6949440 w 6949440"/>
              <a:gd name="connsiteY11" fmla="*/ 36576 h 36576"/>
              <a:gd name="connsiteX12" fmla="*/ 6115507 w 6949440"/>
              <a:gd name="connsiteY12" fmla="*/ 36576 h 36576"/>
              <a:gd name="connsiteX13" fmla="*/ 5420563 w 6949440"/>
              <a:gd name="connsiteY13" fmla="*/ 36576 h 36576"/>
              <a:gd name="connsiteX14" fmla="*/ 4586630 w 6949440"/>
              <a:gd name="connsiteY14" fmla="*/ 36576 h 36576"/>
              <a:gd name="connsiteX15" fmla="*/ 4030675 w 6949440"/>
              <a:gd name="connsiteY15" fmla="*/ 36576 h 36576"/>
              <a:gd name="connsiteX16" fmla="*/ 3335731 w 6949440"/>
              <a:gd name="connsiteY16" fmla="*/ 36576 h 36576"/>
              <a:gd name="connsiteX17" fmla="*/ 2501798 w 6949440"/>
              <a:gd name="connsiteY17" fmla="*/ 36576 h 36576"/>
              <a:gd name="connsiteX18" fmla="*/ 1876349 w 6949440"/>
              <a:gd name="connsiteY18" fmla="*/ 36576 h 36576"/>
              <a:gd name="connsiteX19" fmla="*/ 1042416 w 6949440"/>
              <a:gd name="connsiteY19" fmla="*/ 36576 h 36576"/>
              <a:gd name="connsiteX20" fmla="*/ 0 w 6949440"/>
              <a:gd name="connsiteY20" fmla="*/ 36576 h 36576"/>
              <a:gd name="connsiteX21" fmla="*/ 0 w 6949440"/>
              <a:gd name="connsiteY21" fmla="*/ 0 h 36576"/>
              <a:gd name="connsiteX0" fmla="*/ 0 w 6949440"/>
              <a:gd name="connsiteY0" fmla="*/ 0 h 36576"/>
              <a:gd name="connsiteX1" fmla="*/ 555955 w 6949440"/>
              <a:gd name="connsiteY1" fmla="*/ 0 h 36576"/>
              <a:gd name="connsiteX2" fmla="*/ 1389888 w 6949440"/>
              <a:gd name="connsiteY2" fmla="*/ 0 h 36576"/>
              <a:gd name="connsiteX3" fmla="*/ 1876349 w 6949440"/>
              <a:gd name="connsiteY3" fmla="*/ 0 h 36576"/>
              <a:gd name="connsiteX4" fmla="*/ 2362810 w 6949440"/>
              <a:gd name="connsiteY4" fmla="*/ 0 h 36576"/>
              <a:gd name="connsiteX5" fmla="*/ 3057754 w 6949440"/>
              <a:gd name="connsiteY5" fmla="*/ 0 h 36576"/>
              <a:gd name="connsiteX6" fmla="*/ 3683203 w 6949440"/>
              <a:gd name="connsiteY6" fmla="*/ 0 h 36576"/>
              <a:gd name="connsiteX7" fmla="*/ 4447642 w 6949440"/>
              <a:gd name="connsiteY7" fmla="*/ 0 h 36576"/>
              <a:gd name="connsiteX8" fmla="*/ 5003597 w 6949440"/>
              <a:gd name="connsiteY8" fmla="*/ 0 h 36576"/>
              <a:gd name="connsiteX9" fmla="*/ 5837530 w 6949440"/>
              <a:gd name="connsiteY9" fmla="*/ 0 h 36576"/>
              <a:gd name="connsiteX10" fmla="*/ 6949440 w 6949440"/>
              <a:gd name="connsiteY10" fmla="*/ 0 h 36576"/>
              <a:gd name="connsiteX11" fmla="*/ 6949440 w 6949440"/>
              <a:gd name="connsiteY11" fmla="*/ 36576 h 36576"/>
              <a:gd name="connsiteX12" fmla="*/ 6393485 w 6949440"/>
              <a:gd name="connsiteY12" fmla="*/ 36576 h 36576"/>
              <a:gd name="connsiteX13" fmla="*/ 5837530 w 6949440"/>
              <a:gd name="connsiteY13" fmla="*/ 36576 h 36576"/>
              <a:gd name="connsiteX14" fmla="*/ 5212080 w 6949440"/>
              <a:gd name="connsiteY14" fmla="*/ 36576 h 36576"/>
              <a:gd name="connsiteX15" fmla="*/ 4725619 w 6949440"/>
              <a:gd name="connsiteY15" fmla="*/ 36576 h 36576"/>
              <a:gd name="connsiteX16" fmla="*/ 4100170 w 6949440"/>
              <a:gd name="connsiteY16" fmla="*/ 36576 h 36576"/>
              <a:gd name="connsiteX17" fmla="*/ 3544214 w 6949440"/>
              <a:gd name="connsiteY17" fmla="*/ 36576 h 36576"/>
              <a:gd name="connsiteX18" fmla="*/ 3118909 w 6949440"/>
              <a:gd name="connsiteY18" fmla="*/ 36576 h 36576"/>
              <a:gd name="connsiteX19" fmla="*/ 2710282 w 6949440"/>
              <a:gd name="connsiteY19" fmla="*/ 36576 h 36576"/>
              <a:gd name="connsiteX20" fmla="*/ 1945843 w 6949440"/>
              <a:gd name="connsiteY20" fmla="*/ 36576 h 36576"/>
              <a:gd name="connsiteX21" fmla="*/ 1459382 w 6949440"/>
              <a:gd name="connsiteY21" fmla="*/ 36576 h 36576"/>
              <a:gd name="connsiteX22" fmla="*/ 764438 w 6949440"/>
              <a:gd name="connsiteY22" fmla="*/ 36576 h 36576"/>
              <a:gd name="connsiteX23" fmla="*/ 0 w 6949440"/>
              <a:gd name="connsiteY23" fmla="*/ 36576 h 36576"/>
              <a:gd name="connsiteX24" fmla="*/ 0 w 6949440"/>
              <a:gd name="connsiteY24" fmla="*/ 0 h 3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949440" h="36576" fill="none" extrusionOk="0">
                <a:moveTo>
                  <a:pt x="0" y="0"/>
                </a:moveTo>
                <a:cubicBezTo>
                  <a:pt x="263217" y="657"/>
                  <a:pt x="408958" y="5049"/>
                  <a:pt x="625450" y="0"/>
                </a:cubicBezTo>
                <a:cubicBezTo>
                  <a:pt x="838044" y="21361"/>
                  <a:pt x="1034130" y="-23215"/>
                  <a:pt x="1181405" y="0"/>
                </a:cubicBezTo>
                <a:cubicBezTo>
                  <a:pt x="1324497" y="25131"/>
                  <a:pt x="1731014" y="-33321"/>
                  <a:pt x="1945843" y="0"/>
                </a:cubicBezTo>
                <a:cubicBezTo>
                  <a:pt x="2203595" y="-20515"/>
                  <a:pt x="2449486" y="21501"/>
                  <a:pt x="2710282" y="0"/>
                </a:cubicBezTo>
                <a:cubicBezTo>
                  <a:pt x="2978868" y="-9755"/>
                  <a:pt x="3054793" y="31267"/>
                  <a:pt x="3405226" y="0"/>
                </a:cubicBezTo>
                <a:cubicBezTo>
                  <a:pt x="3743321" y="-34969"/>
                  <a:pt x="3710924" y="-11109"/>
                  <a:pt x="3891686" y="0"/>
                </a:cubicBezTo>
                <a:cubicBezTo>
                  <a:pt x="4106133" y="38118"/>
                  <a:pt x="4300644" y="-66329"/>
                  <a:pt x="4656125" y="0"/>
                </a:cubicBezTo>
                <a:cubicBezTo>
                  <a:pt x="5022626" y="22528"/>
                  <a:pt x="4976660" y="-12056"/>
                  <a:pt x="5142586" y="0"/>
                </a:cubicBezTo>
                <a:cubicBezTo>
                  <a:pt x="5311064" y="2761"/>
                  <a:pt x="5416767" y="-3129"/>
                  <a:pt x="5629046" y="0"/>
                </a:cubicBezTo>
                <a:cubicBezTo>
                  <a:pt x="5847926" y="15254"/>
                  <a:pt x="6475301" y="37453"/>
                  <a:pt x="6949440" y="0"/>
                </a:cubicBezTo>
                <a:cubicBezTo>
                  <a:pt x="6950191" y="13078"/>
                  <a:pt x="6947747" y="18813"/>
                  <a:pt x="6949440" y="36576"/>
                </a:cubicBezTo>
                <a:cubicBezTo>
                  <a:pt x="6616596" y="-34132"/>
                  <a:pt x="6379592" y="25253"/>
                  <a:pt x="6115507" y="36576"/>
                </a:cubicBezTo>
                <a:cubicBezTo>
                  <a:pt x="5873631" y="610"/>
                  <a:pt x="5611919" y="55386"/>
                  <a:pt x="5420563" y="36576"/>
                </a:cubicBezTo>
                <a:cubicBezTo>
                  <a:pt x="5184959" y="-13429"/>
                  <a:pt x="4951745" y="64636"/>
                  <a:pt x="4586630" y="36576"/>
                </a:cubicBezTo>
                <a:cubicBezTo>
                  <a:pt x="4201290" y="12584"/>
                  <a:pt x="4228237" y="43753"/>
                  <a:pt x="4030675" y="36576"/>
                </a:cubicBezTo>
                <a:cubicBezTo>
                  <a:pt x="3826797" y="50047"/>
                  <a:pt x="3590515" y="7178"/>
                  <a:pt x="3335731" y="36576"/>
                </a:cubicBezTo>
                <a:cubicBezTo>
                  <a:pt x="3013838" y="55530"/>
                  <a:pt x="2792126" y="19194"/>
                  <a:pt x="2501798" y="36576"/>
                </a:cubicBezTo>
                <a:cubicBezTo>
                  <a:pt x="2206026" y="64640"/>
                  <a:pt x="2063465" y="7179"/>
                  <a:pt x="1876349" y="36576"/>
                </a:cubicBezTo>
                <a:cubicBezTo>
                  <a:pt x="1660403" y="113781"/>
                  <a:pt x="1250686" y="24949"/>
                  <a:pt x="1042416" y="36576"/>
                </a:cubicBezTo>
                <a:cubicBezTo>
                  <a:pt x="899396" y="57549"/>
                  <a:pt x="399612" y="68580"/>
                  <a:pt x="0" y="36576"/>
                </a:cubicBezTo>
                <a:cubicBezTo>
                  <a:pt x="-74" y="25243"/>
                  <a:pt x="-1329" y="14357"/>
                  <a:pt x="0" y="0"/>
                </a:cubicBezTo>
                <a:close/>
              </a:path>
              <a:path w="6949440" h="36576" stroke="0" extrusionOk="0">
                <a:moveTo>
                  <a:pt x="0" y="0"/>
                </a:moveTo>
                <a:cubicBezTo>
                  <a:pt x="255703" y="-10275"/>
                  <a:pt x="383871" y="18118"/>
                  <a:pt x="555955" y="0"/>
                </a:cubicBezTo>
                <a:cubicBezTo>
                  <a:pt x="679891" y="-29795"/>
                  <a:pt x="974962" y="77283"/>
                  <a:pt x="1389888" y="0"/>
                </a:cubicBezTo>
                <a:cubicBezTo>
                  <a:pt x="1823001" y="-31139"/>
                  <a:pt x="1677059" y="-6593"/>
                  <a:pt x="1876349" y="0"/>
                </a:cubicBezTo>
                <a:cubicBezTo>
                  <a:pt x="2060501" y="-5967"/>
                  <a:pt x="2218571" y="-13867"/>
                  <a:pt x="2362810" y="0"/>
                </a:cubicBezTo>
                <a:cubicBezTo>
                  <a:pt x="2520199" y="-13216"/>
                  <a:pt x="2730433" y="4864"/>
                  <a:pt x="3057754" y="0"/>
                </a:cubicBezTo>
                <a:cubicBezTo>
                  <a:pt x="3290247" y="-46063"/>
                  <a:pt x="3464358" y="19442"/>
                  <a:pt x="3683203" y="0"/>
                </a:cubicBezTo>
                <a:cubicBezTo>
                  <a:pt x="3865156" y="-15647"/>
                  <a:pt x="4085827" y="-9804"/>
                  <a:pt x="4447642" y="0"/>
                </a:cubicBezTo>
                <a:cubicBezTo>
                  <a:pt x="4802805" y="-5430"/>
                  <a:pt x="4791123" y="-27965"/>
                  <a:pt x="5003597" y="0"/>
                </a:cubicBezTo>
                <a:cubicBezTo>
                  <a:pt x="5186800" y="44698"/>
                  <a:pt x="5648787" y="66762"/>
                  <a:pt x="5837530" y="0"/>
                </a:cubicBezTo>
                <a:cubicBezTo>
                  <a:pt x="6027400" y="-10489"/>
                  <a:pt x="6673987" y="70474"/>
                  <a:pt x="6949440" y="0"/>
                </a:cubicBezTo>
                <a:cubicBezTo>
                  <a:pt x="6949796" y="14764"/>
                  <a:pt x="6949687" y="28138"/>
                  <a:pt x="6949440" y="36576"/>
                </a:cubicBezTo>
                <a:cubicBezTo>
                  <a:pt x="6790436" y="33162"/>
                  <a:pt x="6576081" y="21850"/>
                  <a:pt x="6393485" y="36576"/>
                </a:cubicBezTo>
                <a:cubicBezTo>
                  <a:pt x="6178042" y="22722"/>
                  <a:pt x="5993579" y="15738"/>
                  <a:pt x="5837530" y="36576"/>
                </a:cubicBezTo>
                <a:cubicBezTo>
                  <a:pt x="5647901" y="79922"/>
                  <a:pt x="5511371" y="1232"/>
                  <a:pt x="5212080" y="36576"/>
                </a:cubicBezTo>
                <a:cubicBezTo>
                  <a:pt x="4896559" y="31966"/>
                  <a:pt x="4834743" y="40271"/>
                  <a:pt x="4725619" y="36576"/>
                </a:cubicBezTo>
                <a:cubicBezTo>
                  <a:pt x="4615041" y="64195"/>
                  <a:pt x="4329639" y="77700"/>
                  <a:pt x="4100170" y="36576"/>
                </a:cubicBezTo>
                <a:cubicBezTo>
                  <a:pt x="3832398" y="59202"/>
                  <a:pt x="3746344" y="52615"/>
                  <a:pt x="3544214" y="36576"/>
                </a:cubicBezTo>
                <a:cubicBezTo>
                  <a:pt x="3438805" y="17864"/>
                  <a:pt x="3326722" y="39587"/>
                  <a:pt x="3118909" y="36576"/>
                </a:cubicBezTo>
                <a:cubicBezTo>
                  <a:pt x="2911096" y="33565"/>
                  <a:pt x="2914376" y="20314"/>
                  <a:pt x="2710282" y="36576"/>
                </a:cubicBezTo>
                <a:cubicBezTo>
                  <a:pt x="2476210" y="44201"/>
                  <a:pt x="2240789" y="22018"/>
                  <a:pt x="1945843" y="36576"/>
                </a:cubicBezTo>
                <a:cubicBezTo>
                  <a:pt x="1659184" y="60412"/>
                  <a:pt x="1575758" y="19391"/>
                  <a:pt x="1459382" y="36576"/>
                </a:cubicBezTo>
                <a:cubicBezTo>
                  <a:pt x="1359478" y="81171"/>
                  <a:pt x="1042898" y="23934"/>
                  <a:pt x="764438" y="36576"/>
                </a:cubicBezTo>
                <a:cubicBezTo>
                  <a:pt x="502875" y="29967"/>
                  <a:pt x="354872" y="20575"/>
                  <a:pt x="0" y="36576"/>
                </a:cubicBezTo>
                <a:cubicBezTo>
                  <a:pt x="-165" y="18958"/>
                  <a:pt x="291" y="8024"/>
                  <a:pt x="0" y="0"/>
                </a:cubicBezTo>
                <a:close/>
              </a:path>
              <a:path w="6949440" h="36576" fill="none" stroke="0" extrusionOk="0">
                <a:moveTo>
                  <a:pt x="0" y="0"/>
                </a:moveTo>
                <a:cubicBezTo>
                  <a:pt x="273023" y="-12269"/>
                  <a:pt x="399748" y="18206"/>
                  <a:pt x="625450" y="0"/>
                </a:cubicBezTo>
                <a:cubicBezTo>
                  <a:pt x="865603" y="-14715"/>
                  <a:pt x="982612" y="-27354"/>
                  <a:pt x="1181405" y="0"/>
                </a:cubicBezTo>
                <a:cubicBezTo>
                  <a:pt x="1361399" y="13290"/>
                  <a:pt x="1676229" y="11428"/>
                  <a:pt x="1945843" y="0"/>
                </a:cubicBezTo>
                <a:cubicBezTo>
                  <a:pt x="2211056" y="54755"/>
                  <a:pt x="2435139" y="25600"/>
                  <a:pt x="2710282" y="0"/>
                </a:cubicBezTo>
                <a:cubicBezTo>
                  <a:pt x="2968013" y="-22184"/>
                  <a:pt x="3061592" y="41863"/>
                  <a:pt x="3405226" y="0"/>
                </a:cubicBezTo>
                <a:cubicBezTo>
                  <a:pt x="3748743" y="-31668"/>
                  <a:pt x="3701240" y="-13580"/>
                  <a:pt x="3891686" y="0"/>
                </a:cubicBezTo>
                <a:cubicBezTo>
                  <a:pt x="4042550" y="41624"/>
                  <a:pt x="4257556" y="-2915"/>
                  <a:pt x="4656125" y="0"/>
                </a:cubicBezTo>
                <a:cubicBezTo>
                  <a:pt x="5026709" y="23282"/>
                  <a:pt x="4979025" y="-6424"/>
                  <a:pt x="5142586" y="0"/>
                </a:cubicBezTo>
                <a:cubicBezTo>
                  <a:pt x="5328171" y="-4479"/>
                  <a:pt x="5398788" y="-3390"/>
                  <a:pt x="5629046" y="0"/>
                </a:cubicBezTo>
                <a:cubicBezTo>
                  <a:pt x="5863761" y="28903"/>
                  <a:pt x="6441902" y="81190"/>
                  <a:pt x="6949440" y="0"/>
                </a:cubicBezTo>
                <a:cubicBezTo>
                  <a:pt x="6950801" y="13802"/>
                  <a:pt x="6947319" y="18889"/>
                  <a:pt x="6949440" y="36576"/>
                </a:cubicBezTo>
                <a:cubicBezTo>
                  <a:pt x="6607179" y="-34571"/>
                  <a:pt x="6361296" y="16168"/>
                  <a:pt x="6115507" y="36576"/>
                </a:cubicBezTo>
                <a:cubicBezTo>
                  <a:pt x="5889968" y="87879"/>
                  <a:pt x="5617482" y="23573"/>
                  <a:pt x="5420563" y="36576"/>
                </a:cubicBezTo>
                <a:cubicBezTo>
                  <a:pt x="5179566" y="-3061"/>
                  <a:pt x="4974352" y="40409"/>
                  <a:pt x="4586630" y="36576"/>
                </a:cubicBezTo>
                <a:cubicBezTo>
                  <a:pt x="4193619" y="13368"/>
                  <a:pt x="4239819" y="40175"/>
                  <a:pt x="4030675" y="36576"/>
                </a:cubicBezTo>
                <a:cubicBezTo>
                  <a:pt x="3839246" y="60236"/>
                  <a:pt x="3625230" y="22239"/>
                  <a:pt x="3335731" y="36576"/>
                </a:cubicBezTo>
                <a:cubicBezTo>
                  <a:pt x="3063684" y="66058"/>
                  <a:pt x="2823693" y="2670"/>
                  <a:pt x="2501798" y="36576"/>
                </a:cubicBezTo>
                <a:cubicBezTo>
                  <a:pt x="2210629" y="15621"/>
                  <a:pt x="2056053" y="752"/>
                  <a:pt x="1876349" y="36576"/>
                </a:cubicBezTo>
                <a:cubicBezTo>
                  <a:pt x="1656054" y="52780"/>
                  <a:pt x="1244005" y="49328"/>
                  <a:pt x="1042416" y="36576"/>
                </a:cubicBezTo>
                <a:cubicBezTo>
                  <a:pt x="828323" y="51216"/>
                  <a:pt x="414938" y="33589"/>
                  <a:pt x="0" y="36576"/>
                </a:cubicBezTo>
                <a:cubicBezTo>
                  <a:pt x="968" y="25122"/>
                  <a:pt x="-1630" y="11941"/>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6949440"/>
                      <a:gd name="connsiteY0" fmla="*/ 0 h 36576"/>
                      <a:gd name="connsiteX1" fmla="*/ 625450 w 6949440"/>
                      <a:gd name="connsiteY1" fmla="*/ 0 h 36576"/>
                      <a:gd name="connsiteX2" fmla="*/ 1181405 w 6949440"/>
                      <a:gd name="connsiteY2" fmla="*/ 0 h 36576"/>
                      <a:gd name="connsiteX3" fmla="*/ 1945843 w 6949440"/>
                      <a:gd name="connsiteY3" fmla="*/ 0 h 36576"/>
                      <a:gd name="connsiteX4" fmla="*/ 2710282 w 6949440"/>
                      <a:gd name="connsiteY4" fmla="*/ 0 h 36576"/>
                      <a:gd name="connsiteX5" fmla="*/ 3405226 w 6949440"/>
                      <a:gd name="connsiteY5" fmla="*/ 0 h 36576"/>
                      <a:gd name="connsiteX6" fmla="*/ 3891686 w 6949440"/>
                      <a:gd name="connsiteY6" fmla="*/ 0 h 36576"/>
                      <a:gd name="connsiteX7" fmla="*/ 4656125 w 6949440"/>
                      <a:gd name="connsiteY7" fmla="*/ 0 h 36576"/>
                      <a:gd name="connsiteX8" fmla="*/ 5142586 w 6949440"/>
                      <a:gd name="connsiteY8" fmla="*/ 0 h 36576"/>
                      <a:gd name="connsiteX9" fmla="*/ 5629046 w 6949440"/>
                      <a:gd name="connsiteY9" fmla="*/ 0 h 36576"/>
                      <a:gd name="connsiteX10" fmla="*/ 6949440 w 6949440"/>
                      <a:gd name="connsiteY10" fmla="*/ 0 h 36576"/>
                      <a:gd name="connsiteX11" fmla="*/ 6949440 w 6949440"/>
                      <a:gd name="connsiteY11" fmla="*/ 36576 h 36576"/>
                      <a:gd name="connsiteX12" fmla="*/ 6115507 w 6949440"/>
                      <a:gd name="connsiteY12" fmla="*/ 36576 h 36576"/>
                      <a:gd name="connsiteX13" fmla="*/ 5420563 w 6949440"/>
                      <a:gd name="connsiteY13" fmla="*/ 36576 h 36576"/>
                      <a:gd name="connsiteX14" fmla="*/ 4586630 w 6949440"/>
                      <a:gd name="connsiteY14" fmla="*/ 36576 h 36576"/>
                      <a:gd name="connsiteX15" fmla="*/ 4030675 w 6949440"/>
                      <a:gd name="connsiteY15" fmla="*/ 36576 h 36576"/>
                      <a:gd name="connsiteX16" fmla="*/ 3335731 w 6949440"/>
                      <a:gd name="connsiteY16" fmla="*/ 36576 h 36576"/>
                      <a:gd name="connsiteX17" fmla="*/ 2501798 w 6949440"/>
                      <a:gd name="connsiteY17" fmla="*/ 36576 h 36576"/>
                      <a:gd name="connsiteX18" fmla="*/ 1876349 w 6949440"/>
                      <a:gd name="connsiteY18" fmla="*/ 36576 h 36576"/>
                      <a:gd name="connsiteX19" fmla="*/ 1042416 w 6949440"/>
                      <a:gd name="connsiteY19" fmla="*/ 36576 h 36576"/>
                      <a:gd name="connsiteX20" fmla="*/ 0 w 6949440"/>
                      <a:gd name="connsiteY20" fmla="*/ 36576 h 36576"/>
                      <a:gd name="connsiteX21" fmla="*/ 0 w 6949440"/>
                      <a:gd name="connsiteY21" fmla="*/ 0 h 3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49440" h="36576" fill="none" extrusionOk="0">
                        <a:moveTo>
                          <a:pt x="0" y="0"/>
                        </a:moveTo>
                        <a:cubicBezTo>
                          <a:pt x="258497" y="9297"/>
                          <a:pt x="407807" y="-18405"/>
                          <a:pt x="625450" y="0"/>
                        </a:cubicBezTo>
                        <a:cubicBezTo>
                          <a:pt x="843093" y="18405"/>
                          <a:pt x="999015" y="-26184"/>
                          <a:pt x="1181405" y="0"/>
                        </a:cubicBezTo>
                        <a:cubicBezTo>
                          <a:pt x="1363796" y="26184"/>
                          <a:pt x="1683622" y="-2693"/>
                          <a:pt x="1945843" y="0"/>
                        </a:cubicBezTo>
                        <a:cubicBezTo>
                          <a:pt x="2208064" y="2693"/>
                          <a:pt x="2441799" y="25043"/>
                          <a:pt x="2710282" y="0"/>
                        </a:cubicBezTo>
                        <a:cubicBezTo>
                          <a:pt x="2978765" y="-25043"/>
                          <a:pt x="3067236" y="31163"/>
                          <a:pt x="3405226" y="0"/>
                        </a:cubicBezTo>
                        <a:cubicBezTo>
                          <a:pt x="3743216" y="-31163"/>
                          <a:pt x="3709212" y="-10243"/>
                          <a:pt x="3891686" y="0"/>
                        </a:cubicBezTo>
                        <a:cubicBezTo>
                          <a:pt x="4074160" y="10243"/>
                          <a:pt x="4289131" y="-21245"/>
                          <a:pt x="4656125" y="0"/>
                        </a:cubicBezTo>
                        <a:cubicBezTo>
                          <a:pt x="5023119" y="21245"/>
                          <a:pt x="4974341" y="-6180"/>
                          <a:pt x="5142586" y="0"/>
                        </a:cubicBezTo>
                        <a:cubicBezTo>
                          <a:pt x="5310831" y="6180"/>
                          <a:pt x="5410735" y="-3376"/>
                          <a:pt x="5629046" y="0"/>
                        </a:cubicBezTo>
                        <a:cubicBezTo>
                          <a:pt x="5847357" y="3376"/>
                          <a:pt x="6462655" y="40363"/>
                          <a:pt x="6949440" y="0"/>
                        </a:cubicBezTo>
                        <a:cubicBezTo>
                          <a:pt x="6950776" y="14036"/>
                          <a:pt x="6948002" y="18623"/>
                          <a:pt x="6949440" y="36576"/>
                        </a:cubicBezTo>
                        <a:cubicBezTo>
                          <a:pt x="6623462" y="17455"/>
                          <a:pt x="6369711" y="22107"/>
                          <a:pt x="6115507" y="36576"/>
                        </a:cubicBezTo>
                        <a:cubicBezTo>
                          <a:pt x="5861303" y="51045"/>
                          <a:pt x="5644171" y="52892"/>
                          <a:pt x="5420563" y="36576"/>
                        </a:cubicBezTo>
                        <a:cubicBezTo>
                          <a:pt x="5196955" y="20260"/>
                          <a:pt x="4970928" y="63872"/>
                          <a:pt x="4586630" y="36576"/>
                        </a:cubicBezTo>
                        <a:cubicBezTo>
                          <a:pt x="4202332" y="9280"/>
                          <a:pt x="4230352" y="42653"/>
                          <a:pt x="4030675" y="36576"/>
                        </a:cubicBezTo>
                        <a:cubicBezTo>
                          <a:pt x="3830999" y="30499"/>
                          <a:pt x="3610423" y="31125"/>
                          <a:pt x="3335731" y="36576"/>
                        </a:cubicBezTo>
                        <a:cubicBezTo>
                          <a:pt x="3061039" y="42027"/>
                          <a:pt x="2792562" y="38173"/>
                          <a:pt x="2501798" y="36576"/>
                        </a:cubicBezTo>
                        <a:cubicBezTo>
                          <a:pt x="2211034" y="34979"/>
                          <a:pt x="2068435" y="6707"/>
                          <a:pt x="1876349" y="36576"/>
                        </a:cubicBezTo>
                        <a:cubicBezTo>
                          <a:pt x="1684263" y="66445"/>
                          <a:pt x="1257330" y="29560"/>
                          <a:pt x="1042416" y="36576"/>
                        </a:cubicBezTo>
                        <a:cubicBezTo>
                          <a:pt x="827502" y="43592"/>
                          <a:pt x="333456" y="17904"/>
                          <a:pt x="0" y="36576"/>
                        </a:cubicBezTo>
                        <a:cubicBezTo>
                          <a:pt x="-44" y="24172"/>
                          <a:pt x="86" y="11981"/>
                          <a:pt x="0" y="0"/>
                        </a:cubicBezTo>
                        <a:close/>
                      </a:path>
                      <a:path w="6949440" h="36576" stroke="0" extrusionOk="0">
                        <a:moveTo>
                          <a:pt x="0" y="0"/>
                        </a:moveTo>
                        <a:cubicBezTo>
                          <a:pt x="271875" y="-23518"/>
                          <a:pt x="381428" y="6804"/>
                          <a:pt x="555955" y="0"/>
                        </a:cubicBezTo>
                        <a:cubicBezTo>
                          <a:pt x="730483" y="-6804"/>
                          <a:pt x="978239" y="33438"/>
                          <a:pt x="1389888" y="0"/>
                        </a:cubicBezTo>
                        <a:cubicBezTo>
                          <a:pt x="1801537" y="-33438"/>
                          <a:pt x="1682936" y="6451"/>
                          <a:pt x="1876349" y="0"/>
                        </a:cubicBezTo>
                        <a:cubicBezTo>
                          <a:pt x="2069762" y="-6451"/>
                          <a:pt x="2227570" y="5351"/>
                          <a:pt x="2362810" y="0"/>
                        </a:cubicBezTo>
                        <a:cubicBezTo>
                          <a:pt x="2498050" y="-5351"/>
                          <a:pt x="2790947" y="32618"/>
                          <a:pt x="3057754" y="0"/>
                        </a:cubicBezTo>
                        <a:cubicBezTo>
                          <a:pt x="3324561" y="-32618"/>
                          <a:pt x="3460403" y="24807"/>
                          <a:pt x="3683203" y="0"/>
                        </a:cubicBezTo>
                        <a:cubicBezTo>
                          <a:pt x="3906003" y="-24807"/>
                          <a:pt x="4090944" y="3705"/>
                          <a:pt x="4447642" y="0"/>
                        </a:cubicBezTo>
                        <a:cubicBezTo>
                          <a:pt x="4804340" y="-3705"/>
                          <a:pt x="4787235" y="-26993"/>
                          <a:pt x="5003597" y="0"/>
                        </a:cubicBezTo>
                        <a:cubicBezTo>
                          <a:pt x="5219959" y="26993"/>
                          <a:pt x="5645855" y="23373"/>
                          <a:pt x="5837530" y="0"/>
                        </a:cubicBezTo>
                        <a:cubicBezTo>
                          <a:pt x="6029205" y="-23373"/>
                          <a:pt x="6619805" y="47868"/>
                          <a:pt x="6949440" y="0"/>
                        </a:cubicBezTo>
                        <a:cubicBezTo>
                          <a:pt x="6949742" y="16774"/>
                          <a:pt x="6948869" y="27779"/>
                          <a:pt x="6949440" y="36576"/>
                        </a:cubicBezTo>
                        <a:cubicBezTo>
                          <a:pt x="6803300" y="52771"/>
                          <a:pt x="6582007" y="36693"/>
                          <a:pt x="6393485" y="36576"/>
                        </a:cubicBezTo>
                        <a:cubicBezTo>
                          <a:pt x="6204963" y="36459"/>
                          <a:pt x="6002492" y="17516"/>
                          <a:pt x="5837530" y="36576"/>
                        </a:cubicBezTo>
                        <a:cubicBezTo>
                          <a:pt x="5672568" y="55636"/>
                          <a:pt x="5520546" y="27893"/>
                          <a:pt x="5212080" y="36576"/>
                        </a:cubicBezTo>
                        <a:cubicBezTo>
                          <a:pt x="4903614" y="45260"/>
                          <a:pt x="4838281" y="36158"/>
                          <a:pt x="4725619" y="36576"/>
                        </a:cubicBezTo>
                        <a:cubicBezTo>
                          <a:pt x="4612957" y="36994"/>
                          <a:pt x="4351697" y="27448"/>
                          <a:pt x="4100170" y="36576"/>
                        </a:cubicBezTo>
                        <a:cubicBezTo>
                          <a:pt x="3848643" y="45704"/>
                          <a:pt x="3746852" y="38176"/>
                          <a:pt x="3544214" y="36576"/>
                        </a:cubicBezTo>
                        <a:cubicBezTo>
                          <a:pt x="3341576" y="34976"/>
                          <a:pt x="2981167" y="39701"/>
                          <a:pt x="2710282" y="36576"/>
                        </a:cubicBezTo>
                        <a:cubicBezTo>
                          <a:pt x="2439397" y="33451"/>
                          <a:pt x="2228375" y="14959"/>
                          <a:pt x="1945843" y="36576"/>
                        </a:cubicBezTo>
                        <a:cubicBezTo>
                          <a:pt x="1663311" y="58193"/>
                          <a:pt x="1580554" y="16658"/>
                          <a:pt x="1459382" y="36576"/>
                        </a:cubicBezTo>
                        <a:cubicBezTo>
                          <a:pt x="1338210" y="56494"/>
                          <a:pt x="1010083" y="48133"/>
                          <a:pt x="764438" y="36576"/>
                        </a:cubicBezTo>
                        <a:cubicBezTo>
                          <a:pt x="518793" y="25019"/>
                          <a:pt x="340449" y="41120"/>
                          <a:pt x="0" y="36576"/>
                        </a:cubicBezTo>
                        <a:cubicBezTo>
                          <a:pt x="566" y="19755"/>
                          <a:pt x="-1" y="8736"/>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How do you evaluate alternatives?"/>
          <p:cNvSpPr txBox="1">
            <a:spLocks noGrp="1"/>
          </p:cNvSpPr>
          <p:nvPr>
            <p:ph type="body" idx="1"/>
          </p:nvPr>
        </p:nvSpPr>
        <p:spPr>
          <a:xfrm>
            <a:off x="1280160" y="5745798"/>
            <a:ext cx="8487178" cy="6641336"/>
          </a:xfrm>
          <a:prstGeom prst="rect">
            <a:avLst/>
          </a:prstGeom>
        </p:spPr>
        <p:txBody>
          <a:bodyPr vert="horz" lIns="91440" tIns="45720" rIns="91440" bIns="45720" rtlCol="0" anchor="ctr">
            <a:normAutofit/>
          </a:bodyPr>
          <a:lstStyle/>
          <a:p>
            <a:pPr defTabSz="914400">
              <a:spcBef>
                <a:spcPts val="1000"/>
              </a:spcBef>
            </a:pPr>
            <a:r>
              <a:rPr lang="en-US" sz="4400" dirty="0"/>
              <a:t>How do you evaluate alternatives?</a:t>
            </a:r>
          </a:p>
        </p:txBody>
      </p:sp>
      <p:pic>
        <p:nvPicPr>
          <p:cNvPr id="4098" name="Picture 2" descr="100+ Restaurant Images [HQ] | Download Free Images &amp;amp; Stock Photos on  Unsplash">
            <a:extLst>
              <a:ext uri="{FF2B5EF4-FFF2-40B4-BE49-F238E27FC236}">
                <a16:creationId xmlns:a16="http://schemas.microsoft.com/office/drawing/2014/main" id="{6194AAFD-57AA-BA4F-9808-2D795B1A05A6}"/>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10623404" y="10"/>
            <a:ext cx="13757550" cy="13715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Line"/>
          <p:cNvSpPr/>
          <p:nvPr/>
        </p:nvSpPr>
        <p:spPr>
          <a:xfrm>
            <a:off x="11995547" y="8857845"/>
            <a:ext cx="1" cy="966669"/>
          </a:xfrm>
          <a:prstGeom prst="line">
            <a:avLst/>
          </a:prstGeom>
          <a:ln w="88900">
            <a:solidFill>
              <a:srgbClr val="000000"/>
            </a:solidFill>
            <a:miter lim="400000"/>
          </a:ln>
        </p:spPr>
        <p:txBody>
          <a:bodyPr lIns="0" tIns="0" rIns="0" bIns="0" anchor="ctr"/>
          <a:lstStyle/>
          <a:p>
            <a:pPr algn="ctr">
              <a:defRPr sz="3200" b="0">
                <a:solidFill>
                  <a:srgbClr val="FFFFFF"/>
                </a:solidFill>
                <a:latin typeface="+mn-lt"/>
                <a:ea typeface="+mn-ea"/>
                <a:cs typeface="+mn-cs"/>
                <a:sym typeface="Helvetica Neue Medium"/>
              </a:defRPr>
            </a:pPr>
            <a:endParaRPr sz="4000" b="1" dirty="0">
              <a:latin typeface="Avenir Book" panose="02000503020000020003" pitchFamily="2" charset="0"/>
            </a:endParaRPr>
          </a:p>
        </p:txBody>
      </p:sp>
      <p:sp>
        <p:nvSpPr>
          <p:cNvPr id="267" name="Evaluating Alternatives"/>
          <p:cNvSpPr txBox="1">
            <a:spLocks noGrp="1"/>
          </p:cNvSpPr>
          <p:nvPr>
            <p:ph type="title"/>
          </p:nvPr>
        </p:nvSpPr>
        <p:spPr>
          <a:prstGeom prst="rect">
            <a:avLst/>
          </a:prstGeom>
        </p:spPr>
        <p:txBody>
          <a:bodyPr/>
          <a:lstStyle/>
          <a:p>
            <a:r>
              <a:t>Evaluating Alternatives</a:t>
            </a:r>
          </a:p>
        </p:txBody>
      </p:sp>
      <p:sp>
        <p:nvSpPr>
          <p:cNvPr id="268" name="All Possible Alternatives"/>
          <p:cNvSpPr/>
          <p:nvPr/>
        </p:nvSpPr>
        <p:spPr>
          <a:xfrm>
            <a:off x="8801012" y="3340529"/>
            <a:ext cx="6389071" cy="2286001"/>
          </a:xfrm>
          <a:prstGeom prst="rect">
            <a:avLst/>
          </a:prstGeom>
          <a:solidFill>
            <a:schemeClr val="accent3"/>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defRPr sz="3700">
                <a:solidFill>
                  <a:srgbClr val="FFFFFF"/>
                </a:solidFill>
              </a:defRPr>
            </a:lvl1pPr>
          </a:lstStyle>
          <a:p>
            <a:pPr algn="ctr"/>
            <a:r>
              <a:rPr sz="4400" b="1" dirty="0">
                <a:latin typeface="Avenir Book" panose="02000503020000020003" pitchFamily="2" charset="0"/>
              </a:rPr>
              <a:t>All Possible Alternatives</a:t>
            </a:r>
          </a:p>
        </p:txBody>
      </p:sp>
      <p:sp>
        <p:nvSpPr>
          <p:cNvPr id="269" name="Evoked Set"/>
          <p:cNvSpPr/>
          <p:nvPr/>
        </p:nvSpPr>
        <p:spPr>
          <a:xfrm>
            <a:off x="9624672" y="6953914"/>
            <a:ext cx="4741749" cy="1915579"/>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defRPr sz="3200">
                <a:solidFill>
                  <a:srgbClr val="FFFFFF"/>
                </a:solidFill>
              </a:defRPr>
            </a:lvl1pPr>
          </a:lstStyle>
          <a:p>
            <a:pPr algn="ctr"/>
            <a:r>
              <a:rPr sz="4000" b="1" dirty="0">
                <a:latin typeface="Avenir Book" panose="02000503020000020003" pitchFamily="2" charset="0"/>
              </a:rPr>
              <a:t>Evoked Set</a:t>
            </a:r>
          </a:p>
        </p:txBody>
      </p:sp>
      <p:sp>
        <p:nvSpPr>
          <p:cNvPr id="270" name="Inert Set"/>
          <p:cNvSpPr/>
          <p:nvPr/>
        </p:nvSpPr>
        <p:spPr>
          <a:xfrm>
            <a:off x="15243556" y="6953914"/>
            <a:ext cx="4741749" cy="1915579"/>
          </a:xfrm>
          <a:prstGeom prst="rect">
            <a:avLst/>
          </a:prstGeom>
          <a:solidFill>
            <a:schemeClr val="accent5">
              <a:hueOff val="-82419"/>
              <a:satOff val="-9513"/>
              <a:lumOff val="-16343"/>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defRPr sz="3200">
                <a:solidFill>
                  <a:srgbClr val="FFFFFF"/>
                </a:solidFill>
              </a:defRPr>
            </a:lvl1pPr>
          </a:lstStyle>
          <a:p>
            <a:pPr algn="ctr"/>
            <a:r>
              <a:rPr sz="4000" b="1" dirty="0">
                <a:latin typeface="Avenir Book" panose="02000503020000020003" pitchFamily="2" charset="0"/>
              </a:rPr>
              <a:t>Inert Set</a:t>
            </a:r>
          </a:p>
        </p:txBody>
      </p:sp>
      <p:sp>
        <p:nvSpPr>
          <p:cNvPr id="271" name="Consideration Set"/>
          <p:cNvSpPr/>
          <p:nvPr/>
        </p:nvSpPr>
        <p:spPr>
          <a:xfrm>
            <a:off x="6724161" y="10738804"/>
            <a:ext cx="4741750" cy="1915580"/>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defRPr sz="3200">
                <a:solidFill>
                  <a:srgbClr val="FFFFFF"/>
                </a:solidFill>
              </a:defRPr>
            </a:lvl1pPr>
          </a:lstStyle>
          <a:p>
            <a:pPr algn="ctr"/>
            <a:r>
              <a:rPr sz="4000" b="1" dirty="0">
                <a:latin typeface="Avenir Book" panose="02000503020000020003" pitchFamily="2" charset="0"/>
              </a:rPr>
              <a:t>Consideration Set</a:t>
            </a:r>
          </a:p>
        </p:txBody>
      </p:sp>
      <p:sp>
        <p:nvSpPr>
          <p:cNvPr id="272" name="Inept Set"/>
          <p:cNvSpPr/>
          <p:nvPr/>
        </p:nvSpPr>
        <p:spPr>
          <a:xfrm>
            <a:off x="12451382" y="10738804"/>
            <a:ext cx="4741750" cy="1915580"/>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defRPr sz="3200">
                <a:solidFill>
                  <a:srgbClr val="FFFFFF"/>
                </a:solidFill>
              </a:defRPr>
            </a:lvl1pPr>
          </a:lstStyle>
          <a:p>
            <a:pPr algn="ctr"/>
            <a:r>
              <a:rPr sz="4000" b="1" dirty="0">
                <a:latin typeface="Avenir Book" panose="02000503020000020003" pitchFamily="2" charset="0"/>
              </a:rPr>
              <a:t>Inept Set</a:t>
            </a:r>
          </a:p>
        </p:txBody>
      </p:sp>
      <p:sp>
        <p:nvSpPr>
          <p:cNvPr id="273" name="Line"/>
          <p:cNvSpPr/>
          <p:nvPr/>
        </p:nvSpPr>
        <p:spPr>
          <a:xfrm>
            <a:off x="11991421" y="5651381"/>
            <a:ext cx="1" cy="1327516"/>
          </a:xfrm>
          <a:prstGeom prst="line">
            <a:avLst/>
          </a:prstGeom>
          <a:ln w="88900">
            <a:solidFill>
              <a:srgbClr val="000000"/>
            </a:solidFill>
            <a:miter lim="400000"/>
            <a:tailEnd type="triangle"/>
          </a:ln>
        </p:spPr>
        <p:txBody>
          <a:bodyPr lIns="0" tIns="0" rIns="0" bIns="0" anchor="ctr"/>
          <a:lstStyle/>
          <a:p>
            <a:pPr algn="ctr">
              <a:defRPr sz="3200" b="0">
                <a:solidFill>
                  <a:srgbClr val="FFFFFF"/>
                </a:solidFill>
                <a:latin typeface="+mn-lt"/>
                <a:ea typeface="+mn-ea"/>
                <a:cs typeface="+mn-cs"/>
                <a:sym typeface="Helvetica Neue Medium"/>
              </a:defRPr>
            </a:pPr>
            <a:endParaRPr sz="4000" b="1" dirty="0">
              <a:latin typeface="Avenir Book" panose="02000503020000020003" pitchFamily="2" charset="0"/>
            </a:endParaRPr>
          </a:p>
        </p:txBody>
      </p:sp>
      <p:sp>
        <p:nvSpPr>
          <p:cNvPr id="274" name="Line"/>
          <p:cNvSpPr/>
          <p:nvPr/>
        </p:nvSpPr>
        <p:spPr>
          <a:xfrm>
            <a:off x="17614430" y="6012228"/>
            <a:ext cx="1" cy="966669"/>
          </a:xfrm>
          <a:prstGeom prst="line">
            <a:avLst/>
          </a:prstGeom>
          <a:ln w="88900">
            <a:solidFill>
              <a:srgbClr val="000000"/>
            </a:solidFill>
            <a:miter lim="400000"/>
            <a:tailEnd type="triangle"/>
          </a:ln>
        </p:spPr>
        <p:txBody>
          <a:bodyPr lIns="0" tIns="0" rIns="0" bIns="0" anchor="ctr"/>
          <a:lstStyle/>
          <a:p>
            <a:pPr algn="ctr">
              <a:defRPr sz="3200" b="0">
                <a:solidFill>
                  <a:srgbClr val="FFFFFF"/>
                </a:solidFill>
                <a:latin typeface="+mn-lt"/>
                <a:ea typeface="+mn-ea"/>
                <a:cs typeface="+mn-cs"/>
                <a:sym typeface="Helvetica Neue Medium"/>
              </a:defRPr>
            </a:pPr>
            <a:endParaRPr sz="4000" b="1" dirty="0">
              <a:latin typeface="Avenir Book" panose="02000503020000020003" pitchFamily="2" charset="0"/>
            </a:endParaRPr>
          </a:p>
        </p:txBody>
      </p:sp>
      <p:sp>
        <p:nvSpPr>
          <p:cNvPr id="275" name="Line"/>
          <p:cNvSpPr/>
          <p:nvPr/>
        </p:nvSpPr>
        <p:spPr>
          <a:xfrm>
            <a:off x="11996188" y="6039710"/>
            <a:ext cx="5652139" cy="1"/>
          </a:xfrm>
          <a:prstGeom prst="line">
            <a:avLst/>
          </a:prstGeom>
          <a:ln w="88900">
            <a:solidFill>
              <a:srgbClr val="000000"/>
            </a:solidFill>
            <a:miter lim="400000"/>
          </a:ln>
        </p:spPr>
        <p:txBody>
          <a:bodyPr lIns="0" tIns="0" rIns="0" bIns="0" anchor="ctr"/>
          <a:lstStyle/>
          <a:p>
            <a:pPr algn="ctr">
              <a:defRPr sz="3200" b="0">
                <a:solidFill>
                  <a:srgbClr val="FFFFFF"/>
                </a:solidFill>
                <a:latin typeface="+mn-lt"/>
                <a:ea typeface="+mn-ea"/>
                <a:cs typeface="+mn-cs"/>
                <a:sym typeface="Helvetica Neue Medium"/>
              </a:defRPr>
            </a:pPr>
            <a:endParaRPr sz="4000" b="1" dirty="0">
              <a:latin typeface="Avenir Book" panose="02000503020000020003" pitchFamily="2" charset="0"/>
            </a:endParaRPr>
          </a:p>
        </p:txBody>
      </p:sp>
      <p:sp>
        <p:nvSpPr>
          <p:cNvPr id="276" name="Line"/>
          <p:cNvSpPr/>
          <p:nvPr/>
        </p:nvSpPr>
        <p:spPr>
          <a:xfrm>
            <a:off x="9147141" y="9756215"/>
            <a:ext cx="1" cy="966669"/>
          </a:xfrm>
          <a:prstGeom prst="line">
            <a:avLst/>
          </a:prstGeom>
          <a:ln w="88900">
            <a:solidFill>
              <a:srgbClr val="000000"/>
            </a:solidFill>
            <a:miter lim="400000"/>
            <a:tailEnd type="triangle"/>
          </a:ln>
        </p:spPr>
        <p:txBody>
          <a:bodyPr lIns="0" tIns="0" rIns="0" bIns="0" anchor="ctr"/>
          <a:lstStyle/>
          <a:p>
            <a:pPr algn="ctr">
              <a:defRPr sz="3200" b="0">
                <a:solidFill>
                  <a:srgbClr val="FFFFFF"/>
                </a:solidFill>
                <a:latin typeface="+mn-lt"/>
                <a:ea typeface="+mn-ea"/>
                <a:cs typeface="+mn-cs"/>
                <a:sym typeface="Helvetica Neue Medium"/>
              </a:defRPr>
            </a:pPr>
            <a:endParaRPr sz="4000" b="1" dirty="0">
              <a:latin typeface="Avenir Book" panose="02000503020000020003" pitchFamily="2" charset="0"/>
            </a:endParaRPr>
          </a:p>
        </p:txBody>
      </p:sp>
      <p:sp>
        <p:nvSpPr>
          <p:cNvPr id="277" name="Line"/>
          <p:cNvSpPr/>
          <p:nvPr/>
        </p:nvSpPr>
        <p:spPr>
          <a:xfrm>
            <a:off x="14770151" y="9756215"/>
            <a:ext cx="1" cy="966669"/>
          </a:xfrm>
          <a:prstGeom prst="line">
            <a:avLst/>
          </a:prstGeom>
          <a:ln w="88900">
            <a:solidFill>
              <a:srgbClr val="000000"/>
            </a:solidFill>
            <a:miter lim="400000"/>
            <a:tailEnd type="triangle"/>
          </a:ln>
        </p:spPr>
        <p:txBody>
          <a:bodyPr lIns="0" tIns="0" rIns="0" bIns="0" anchor="ctr"/>
          <a:lstStyle/>
          <a:p>
            <a:pPr algn="ctr">
              <a:defRPr sz="3200" b="0">
                <a:solidFill>
                  <a:srgbClr val="FFFFFF"/>
                </a:solidFill>
                <a:latin typeface="+mn-lt"/>
                <a:ea typeface="+mn-ea"/>
                <a:cs typeface="+mn-cs"/>
                <a:sym typeface="Helvetica Neue Medium"/>
              </a:defRPr>
            </a:pPr>
            <a:endParaRPr sz="4000" b="1" dirty="0">
              <a:latin typeface="Avenir Book" panose="02000503020000020003" pitchFamily="2" charset="0"/>
            </a:endParaRPr>
          </a:p>
        </p:txBody>
      </p:sp>
      <p:sp>
        <p:nvSpPr>
          <p:cNvPr id="278" name="Line"/>
          <p:cNvSpPr/>
          <p:nvPr/>
        </p:nvSpPr>
        <p:spPr>
          <a:xfrm>
            <a:off x="9151908" y="9783696"/>
            <a:ext cx="5652139" cy="1"/>
          </a:xfrm>
          <a:prstGeom prst="line">
            <a:avLst/>
          </a:prstGeom>
          <a:ln w="88900">
            <a:solidFill>
              <a:srgbClr val="000000"/>
            </a:solidFill>
            <a:miter lim="400000"/>
          </a:ln>
        </p:spPr>
        <p:txBody>
          <a:bodyPr lIns="0" tIns="0" rIns="0" bIns="0" anchor="ctr"/>
          <a:lstStyle/>
          <a:p>
            <a:pPr algn="ctr">
              <a:defRPr sz="3200" b="0">
                <a:solidFill>
                  <a:srgbClr val="FFFFFF"/>
                </a:solidFill>
                <a:latin typeface="+mn-lt"/>
                <a:ea typeface="+mn-ea"/>
                <a:cs typeface="+mn-cs"/>
                <a:sym typeface="Helvetica Neue Medium"/>
              </a:defRPr>
            </a:pPr>
            <a:endParaRPr sz="4000" b="1" dirty="0">
              <a:latin typeface="Avenir Book" panose="02000503020000020003" pitchFamily="2"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7" name="Rectangle 136">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You Got Consumer-ed!"/>
          <p:cNvSpPr txBox="1">
            <a:spLocks noGrp="1"/>
          </p:cNvSpPr>
          <p:nvPr>
            <p:ph type="title"/>
          </p:nvPr>
        </p:nvSpPr>
        <p:spPr>
          <a:xfrm>
            <a:off x="1261872" y="1280160"/>
            <a:ext cx="9637776" cy="2962656"/>
          </a:xfrm>
          <a:prstGeom prst="rect">
            <a:avLst/>
          </a:prstGeom>
        </p:spPr>
        <p:txBody>
          <a:bodyPr vert="horz" lIns="91440" tIns="45720" rIns="91440" bIns="45720" rtlCol="0" anchor="b">
            <a:normAutofit/>
          </a:bodyPr>
          <a:lstStyle>
            <a:lvl1pPr defTabSz="800735">
              <a:defRPr sz="10864"/>
            </a:lvl1pPr>
          </a:lstStyle>
          <a:p>
            <a:pPr defTabSz="914400"/>
            <a:r>
              <a:rPr lang="en-US" sz="10800" kern="1200" dirty="0">
                <a:solidFill>
                  <a:schemeClr val="tx1"/>
                </a:solidFill>
              </a:rPr>
              <a:t>But…</a:t>
            </a:r>
          </a:p>
        </p:txBody>
      </p:sp>
      <p:sp>
        <p:nvSpPr>
          <p:cNvPr id="139"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86556" y="4745736"/>
            <a:ext cx="6510190" cy="36576"/>
          </a:xfrm>
          <a:custGeom>
            <a:avLst/>
            <a:gdLst>
              <a:gd name="connsiteX0" fmla="*/ 0 w 6510190"/>
              <a:gd name="connsiteY0" fmla="*/ 0 h 36576"/>
              <a:gd name="connsiteX1" fmla="*/ 651019 w 6510190"/>
              <a:gd name="connsiteY1" fmla="*/ 0 h 36576"/>
              <a:gd name="connsiteX2" fmla="*/ 1302038 w 6510190"/>
              <a:gd name="connsiteY2" fmla="*/ 0 h 36576"/>
              <a:gd name="connsiteX3" fmla="*/ 1953057 w 6510190"/>
              <a:gd name="connsiteY3" fmla="*/ 0 h 36576"/>
              <a:gd name="connsiteX4" fmla="*/ 2734280 w 6510190"/>
              <a:gd name="connsiteY4" fmla="*/ 0 h 36576"/>
              <a:gd name="connsiteX5" fmla="*/ 3450401 w 6510190"/>
              <a:gd name="connsiteY5" fmla="*/ 0 h 36576"/>
              <a:gd name="connsiteX6" fmla="*/ 3906114 w 6510190"/>
              <a:gd name="connsiteY6" fmla="*/ 0 h 36576"/>
              <a:gd name="connsiteX7" fmla="*/ 4492031 w 6510190"/>
              <a:gd name="connsiteY7" fmla="*/ 0 h 36576"/>
              <a:gd name="connsiteX8" fmla="*/ 5273254 w 6510190"/>
              <a:gd name="connsiteY8" fmla="*/ 0 h 36576"/>
              <a:gd name="connsiteX9" fmla="*/ 5924273 w 6510190"/>
              <a:gd name="connsiteY9" fmla="*/ 0 h 36576"/>
              <a:gd name="connsiteX10" fmla="*/ 6510190 w 6510190"/>
              <a:gd name="connsiteY10" fmla="*/ 0 h 36576"/>
              <a:gd name="connsiteX11" fmla="*/ 6510190 w 6510190"/>
              <a:gd name="connsiteY11" fmla="*/ 36576 h 36576"/>
              <a:gd name="connsiteX12" fmla="*/ 5989375 w 6510190"/>
              <a:gd name="connsiteY12" fmla="*/ 36576 h 36576"/>
              <a:gd name="connsiteX13" fmla="*/ 5208152 w 6510190"/>
              <a:gd name="connsiteY13" fmla="*/ 36576 h 36576"/>
              <a:gd name="connsiteX14" fmla="*/ 4687337 w 6510190"/>
              <a:gd name="connsiteY14" fmla="*/ 36576 h 36576"/>
              <a:gd name="connsiteX15" fmla="*/ 4231623 w 6510190"/>
              <a:gd name="connsiteY15" fmla="*/ 36576 h 36576"/>
              <a:gd name="connsiteX16" fmla="*/ 3775910 w 6510190"/>
              <a:gd name="connsiteY16" fmla="*/ 36576 h 36576"/>
              <a:gd name="connsiteX17" fmla="*/ 3059789 w 6510190"/>
              <a:gd name="connsiteY17" fmla="*/ 36576 h 36576"/>
              <a:gd name="connsiteX18" fmla="*/ 2604076 w 6510190"/>
              <a:gd name="connsiteY18" fmla="*/ 36576 h 36576"/>
              <a:gd name="connsiteX19" fmla="*/ 1953057 w 6510190"/>
              <a:gd name="connsiteY19" fmla="*/ 36576 h 36576"/>
              <a:gd name="connsiteX20" fmla="*/ 1432242 w 6510190"/>
              <a:gd name="connsiteY20" fmla="*/ 36576 h 36576"/>
              <a:gd name="connsiteX21" fmla="*/ 781223 w 6510190"/>
              <a:gd name="connsiteY21" fmla="*/ 36576 h 36576"/>
              <a:gd name="connsiteX22" fmla="*/ 0 w 6510190"/>
              <a:gd name="connsiteY22" fmla="*/ 36576 h 36576"/>
              <a:gd name="connsiteX23" fmla="*/ 0 w 6510190"/>
              <a:gd name="connsiteY23" fmla="*/ 0 h 36576"/>
              <a:gd name="connsiteX0" fmla="*/ 0 w 6510190"/>
              <a:gd name="connsiteY0" fmla="*/ 0 h 36576"/>
              <a:gd name="connsiteX1" fmla="*/ 585917 w 6510190"/>
              <a:gd name="connsiteY1" fmla="*/ 0 h 36576"/>
              <a:gd name="connsiteX2" fmla="*/ 1041630 w 6510190"/>
              <a:gd name="connsiteY2" fmla="*/ 0 h 36576"/>
              <a:gd name="connsiteX3" fmla="*/ 1822853 w 6510190"/>
              <a:gd name="connsiteY3" fmla="*/ 0 h 36576"/>
              <a:gd name="connsiteX4" fmla="*/ 2408770 w 6510190"/>
              <a:gd name="connsiteY4" fmla="*/ 0 h 36576"/>
              <a:gd name="connsiteX5" fmla="*/ 2994687 w 6510190"/>
              <a:gd name="connsiteY5" fmla="*/ 0 h 36576"/>
              <a:gd name="connsiteX6" fmla="*/ 3775910 w 6510190"/>
              <a:gd name="connsiteY6" fmla="*/ 0 h 36576"/>
              <a:gd name="connsiteX7" fmla="*/ 4296725 w 6510190"/>
              <a:gd name="connsiteY7" fmla="*/ 0 h 36576"/>
              <a:gd name="connsiteX8" fmla="*/ 5077948 w 6510190"/>
              <a:gd name="connsiteY8" fmla="*/ 0 h 36576"/>
              <a:gd name="connsiteX9" fmla="*/ 5859171 w 6510190"/>
              <a:gd name="connsiteY9" fmla="*/ 0 h 36576"/>
              <a:gd name="connsiteX10" fmla="*/ 6510190 w 6510190"/>
              <a:gd name="connsiteY10" fmla="*/ 0 h 36576"/>
              <a:gd name="connsiteX11" fmla="*/ 6510190 w 6510190"/>
              <a:gd name="connsiteY11" fmla="*/ 36576 h 36576"/>
              <a:gd name="connsiteX12" fmla="*/ 5794069 w 6510190"/>
              <a:gd name="connsiteY12" fmla="*/ 36576 h 36576"/>
              <a:gd name="connsiteX13" fmla="*/ 5012846 w 6510190"/>
              <a:gd name="connsiteY13" fmla="*/ 36576 h 36576"/>
              <a:gd name="connsiteX14" fmla="*/ 4231623 w 6510190"/>
              <a:gd name="connsiteY14" fmla="*/ 36576 h 36576"/>
              <a:gd name="connsiteX15" fmla="*/ 3710808 w 6510190"/>
              <a:gd name="connsiteY15" fmla="*/ 36576 h 36576"/>
              <a:gd name="connsiteX16" fmla="*/ 3059789 w 6510190"/>
              <a:gd name="connsiteY16" fmla="*/ 36576 h 36576"/>
              <a:gd name="connsiteX17" fmla="*/ 2278567 w 6510190"/>
              <a:gd name="connsiteY17" fmla="*/ 36576 h 36576"/>
              <a:gd name="connsiteX18" fmla="*/ 1627548 w 6510190"/>
              <a:gd name="connsiteY18" fmla="*/ 36576 h 36576"/>
              <a:gd name="connsiteX19" fmla="*/ 1171834 w 6510190"/>
              <a:gd name="connsiteY19" fmla="*/ 36576 h 36576"/>
              <a:gd name="connsiteX20" fmla="*/ 651019 w 6510190"/>
              <a:gd name="connsiteY20" fmla="*/ 36576 h 36576"/>
              <a:gd name="connsiteX21" fmla="*/ 0 w 6510190"/>
              <a:gd name="connsiteY21" fmla="*/ 36576 h 36576"/>
              <a:gd name="connsiteX22" fmla="*/ 0 w 6510190"/>
              <a:gd name="connsiteY22" fmla="*/ 0 h 3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10190" h="36576" fill="none" extrusionOk="0">
                <a:moveTo>
                  <a:pt x="0" y="0"/>
                </a:moveTo>
                <a:cubicBezTo>
                  <a:pt x="187340" y="14427"/>
                  <a:pt x="491980" y="1526"/>
                  <a:pt x="651019" y="0"/>
                </a:cubicBezTo>
                <a:cubicBezTo>
                  <a:pt x="795738" y="16816"/>
                  <a:pt x="985440" y="-57702"/>
                  <a:pt x="1302038" y="0"/>
                </a:cubicBezTo>
                <a:cubicBezTo>
                  <a:pt x="1614979" y="11846"/>
                  <a:pt x="1663381" y="-1429"/>
                  <a:pt x="1953057" y="0"/>
                </a:cubicBezTo>
                <a:cubicBezTo>
                  <a:pt x="2223535" y="-8841"/>
                  <a:pt x="2410552" y="-41179"/>
                  <a:pt x="2734280" y="0"/>
                </a:cubicBezTo>
                <a:cubicBezTo>
                  <a:pt x="3060125" y="34975"/>
                  <a:pt x="3154155" y="17937"/>
                  <a:pt x="3450401" y="0"/>
                </a:cubicBezTo>
                <a:cubicBezTo>
                  <a:pt x="3754912" y="-13466"/>
                  <a:pt x="3716068" y="5983"/>
                  <a:pt x="3906114" y="0"/>
                </a:cubicBezTo>
                <a:cubicBezTo>
                  <a:pt x="4130070" y="10990"/>
                  <a:pt x="4269218" y="-27760"/>
                  <a:pt x="4492031" y="0"/>
                </a:cubicBezTo>
                <a:cubicBezTo>
                  <a:pt x="4761049" y="-11545"/>
                  <a:pt x="5034608" y="29929"/>
                  <a:pt x="5273254" y="0"/>
                </a:cubicBezTo>
                <a:cubicBezTo>
                  <a:pt x="5543748" y="1293"/>
                  <a:pt x="5784301" y="1118"/>
                  <a:pt x="5924273" y="0"/>
                </a:cubicBezTo>
                <a:cubicBezTo>
                  <a:pt x="6081042" y="33962"/>
                  <a:pt x="6334983" y="-34822"/>
                  <a:pt x="6510190" y="0"/>
                </a:cubicBezTo>
                <a:cubicBezTo>
                  <a:pt x="6508802" y="16205"/>
                  <a:pt x="6512273" y="22536"/>
                  <a:pt x="6510190" y="36576"/>
                </a:cubicBezTo>
                <a:cubicBezTo>
                  <a:pt x="6422963" y="-336"/>
                  <a:pt x="6118940" y="4292"/>
                  <a:pt x="5989375" y="36576"/>
                </a:cubicBezTo>
                <a:cubicBezTo>
                  <a:pt x="5824292" y="49087"/>
                  <a:pt x="5585495" y="75911"/>
                  <a:pt x="5208152" y="36576"/>
                </a:cubicBezTo>
                <a:cubicBezTo>
                  <a:pt x="4824927" y="42669"/>
                  <a:pt x="4960943" y="37438"/>
                  <a:pt x="4687337" y="36576"/>
                </a:cubicBezTo>
                <a:cubicBezTo>
                  <a:pt x="4432063" y="27619"/>
                  <a:pt x="4442671" y="59718"/>
                  <a:pt x="4231623" y="36576"/>
                </a:cubicBezTo>
                <a:cubicBezTo>
                  <a:pt x="4003174" y="20993"/>
                  <a:pt x="3894722" y="27420"/>
                  <a:pt x="3775910" y="36576"/>
                </a:cubicBezTo>
                <a:cubicBezTo>
                  <a:pt x="3661991" y="-17036"/>
                  <a:pt x="3396817" y="31256"/>
                  <a:pt x="3059789" y="36576"/>
                </a:cubicBezTo>
                <a:cubicBezTo>
                  <a:pt x="2731803" y="13827"/>
                  <a:pt x="2721330" y="14390"/>
                  <a:pt x="2604076" y="36576"/>
                </a:cubicBezTo>
                <a:cubicBezTo>
                  <a:pt x="2493767" y="51962"/>
                  <a:pt x="2216561" y="67476"/>
                  <a:pt x="1953057" y="36576"/>
                </a:cubicBezTo>
                <a:cubicBezTo>
                  <a:pt x="1703276" y="-10805"/>
                  <a:pt x="1553582" y="27471"/>
                  <a:pt x="1432242" y="36576"/>
                </a:cubicBezTo>
                <a:cubicBezTo>
                  <a:pt x="1302086" y="90935"/>
                  <a:pt x="1000933" y="33646"/>
                  <a:pt x="781223" y="36576"/>
                </a:cubicBezTo>
                <a:cubicBezTo>
                  <a:pt x="570338" y="43468"/>
                  <a:pt x="214621" y="80601"/>
                  <a:pt x="0" y="36576"/>
                </a:cubicBezTo>
                <a:cubicBezTo>
                  <a:pt x="-3350" y="24468"/>
                  <a:pt x="1759" y="7717"/>
                  <a:pt x="0" y="0"/>
                </a:cubicBezTo>
                <a:close/>
              </a:path>
              <a:path w="6510190" h="36576" stroke="0" extrusionOk="0">
                <a:moveTo>
                  <a:pt x="0" y="0"/>
                </a:moveTo>
                <a:cubicBezTo>
                  <a:pt x="180494" y="-4758"/>
                  <a:pt x="443372" y="-3163"/>
                  <a:pt x="585917" y="0"/>
                </a:cubicBezTo>
                <a:cubicBezTo>
                  <a:pt x="719052" y="8079"/>
                  <a:pt x="930212" y="8042"/>
                  <a:pt x="1041630" y="0"/>
                </a:cubicBezTo>
                <a:cubicBezTo>
                  <a:pt x="1133740" y="-9993"/>
                  <a:pt x="1460413" y="52040"/>
                  <a:pt x="1822853" y="0"/>
                </a:cubicBezTo>
                <a:cubicBezTo>
                  <a:pt x="2149245" y="-45183"/>
                  <a:pt x="2236988" y="-23232"/>
                  <a:pt x="2408770" y="0"/>
                </a:cubicBezTo>
                <a:cubicBezTo>
                  <a:pt x="2566180" y="26347"/>
                  <a:pt x="2815079" y="39069"/>
                  <a:pt x="2994687" y="0"/>
                </a:cubicBezTo>
                <a:cubicBezTo>
                  <a:pt x="3123459" y="-15508"/>
                  <a:pt x="3559379" y="2058"/>
                  <a:pt x="3775910" y="0"/>
                </a:cubicBezTo>
                <a:cubicBezTo>
                  <a:pt x="4003812" y="38319"/>
                  <a:pt x="4105139" y="-7076"/>
                  <a:pt x="4296725" y="0"/>
                </a:cubicBezTo>
                <a:cubicBezTo>
                  <a:pt x="4497364" y="-25810"/>
                  <a:pt x="4859648" y="-33235"/>
                  <a:pt x="5077948" y="0"/>
                </a:cubicBezTo>
                <a:cubicBezTo>
                  <a:pt x="5324522" y="11036"/>
                  <a:pt x="5513134" y="21234"/>
                  <a:pt x="5859171" y="0"/>
                </a:cubicBezTo>
                <a:cubicBezTo>
                  <a:pt x="6212517" y="-19260"/>
                  <a:pt x="6294730" y="-6847"/>
                  <a:pt x="6510190" y="0"/>
                </a:cubicBezTo>
                <a:cubicBezTo>
                  <a:pt x="6511264" y="12130"/>
                  <a:pt x="6511036" y="28818"/>
                  <a:pt x="6510190" y="36576"/>
                </a:cubicBezTo>
                <a:cubicBezTo>
                  <a:pt x="6151433" y="23971"/>
                  <a:pt x="6113894" y="52202"/>
                  <a:pt x="5794069" y="36576"/>
                </a:cubicBezTo>
                <a:cubicBezTo>
                  <a:pt x="5473262" y="39043"/>
                  <a:pt x="5353257" y="19198"/>
                  <a:pt x="5012846" y="36576"/>
                </a:cubicBezTo>
                <a:cubicBezTo>
                  <a:pt x="4693554" y="26997"/>
                  <a:pt x="4446003" y="48311"/>
                  <a:pt x="4231623" y="36576"/>
                </a:cubicBezTo>
                <a:cubicBezTo>
                  <a:pt x="4046477" y="30013"/>
                  <a:pt x="3848817" y="8473"/>
                  <a:pt x="3710808" y="36576"/>
                </a:cubicBezTo>
                <a:cubicBezTo>
                  <a:pt x="3614035" y="59509"/>
                  <a:pt x="3357538" y="115923"/>
                  <a:pt x="3059789" y="36576"/>
                </a:cubicBezTo>
                <a:cubicBezTo>
                  <a:pt x="2740415" y="2412"/>
                  <a:pt x="2618337" y="43836"/>
                  <a:pt x="2278567" y="36576"/>
                </a:cubicBezTo>
                <a:cubicBezTo>
                  <a:pt x="1957689" y="25636"/>
                  <a:pt x="1917309" y="44798"/>
                  <a:pt x="1627548" y="36576"/>
                </a:cubicBezTo>
                <a:cubicBezTo>
                  <a:pt x="1341640" y="26595"/>
                  <a:pt x="1370539" y="52424"/>
                  <a:pt x="1171834" y="36576"/>
                </a:cubicBezTo>
                <a:cubicBezTo>
                  <a:pt x="997042" y="2663"/>
                  <a:pt x="853235" y="25241"/>
                  <a:pt x="651019" y="36576"/>
                </a:cubicBezTo>
                <a:cubicBezTo>
                  <a:pt x="467046" y="32256"/>
                  <a:pt x="267575" y="11776"/>
                  <a:pt x="0" y="36576"/>
                </a:cubicBezTo>
                <a:cubicBezTo>
                  <a:pt x="-1085" y="25116"/>
                  <a:pt x="-1252" y="6731"/>
                  <a:pt x="0" y="0"/>
                </a:cubicBezTo>
                <a:close/>
              </a:path>
              <a:path w="6510190" h="36576" fill="none" stroke="0" extrusionOk="0">
                <a:moveTo>
                  <a:pt x="0" y="0"/>
                </a:moveTo>
                <a:cubicBezTo>
                  <a:pt x="139814" y="-15234"/>
                  <a:pt x="470273" y="11088"/>
                  <a:pt x="651019" y="0"/>
                </a:cubicBezTo>
                <a:cubicBezTo>
                  <a:pt x="838877" y="8443"/>
                  <a:pt x="967088" y="-17479"/>
                  <a:pt x="1302038" y="0"/>
                </a:cubicBezTo>
                <a:cubicBezTo>
                  <a:pt x="1597485" y="26945"/>
                  <a:pt x="1660866" y="7265"/>
                  <a:pt x="1953057" y="0"/>
                </a:cubicBezTo>
                <a:cubicBezTo>
                  <a:pt x="2210088" y="-19567"/>
                  <a:pt x="2416130" y="-21169"/>
                  <a:pt x="2734280" y="0"/>
                </a:cubicBezTo>
                <a:cubicBezTo>
                  <a:pt x="3089185" y="31796"/>
                  <a:pt x="3153378" y="9515"/>
                  <a:pt x="3450401" y="0"/>
                </a:cubicBezTo>
                <a:cubicBezTo>
                  <a:pt x="3742788" y="-13156"/>
                  <a:pt x="3716020" y="991"/>
                  <a:pt x="3906114" y="0"/>
                </a:cubicBezTo>
                <a:cubicBezTo>
                  <a:pt x="4092574" y="-16295"/>
                  <a:pt x="4265768" y="35761"/>
                  <a:pt x="4492031" y="0"/>
                </a:cubicBezTo>
                <a:cubicBezTo>
                  <a:pt x="4744573" y="10299"/>
                  <a:pt x="5037922" y="23382"/>
                  <a:pt x="5273254" y="0"/>
                </a:cubicBezTo>
                <a:cubicBezTo>
                  <a:pt x="5500515" y="-23700"/>
                  <a:pt x="5789941" y="-14908"/>
                  <a:pt x="5924273" y="0"/>
                </a:cubicBezTo>
                <a:cubicBezTo>
                  <a:pt x="6080819" y="35681"/>
                  <a:pt x="6357610" y="22951"/>
                  <a:pt x="6510190" y="0"/>
                </a:cubicBezTo>
                <a:cubicBezTo>
                  <a:pt x="6510389" y="16945"/>
                  <a:pt x="6511780" y="22651"/>
                  <a:pt x="6510190" y="36576"/>
                </a:cubicBezTo>
                <a:cubicBezTo>
                  <a:pt x="6428569" y="-1538"/>
                  <a:pt x="6138952" y="14767"/>
                  <a:pt x="5989375" y="36576"/>
                </a:cubicBezTo>
                <a:cubicBezTo>
                  <a:pt x="5784590" y="49776"/>
                  <a:pt x="5573900" y="14043"/>
                  <a:pt x="5208152" y="36576"/>
                </a:cubicBezTo>
                <a:cubicBezTo>
                  <a:pt x="4824749" y="53009"/>
                  <a:pt x="4944194" y="44649"/>
                  <a:pt x="4687337" y="36576"/>
                </a:cubicBezTo>
                <a:cubicBezTo>
                  <a:pt x="4427662" y="12202"/>
                  <a:pt x="4435611" y="62164"/>
                  <a:pt x="4231623" y="36576"/>
                </a:cubicBezTo>
                <a:cubicBezTo>
                  <a:pt x="4013542" y="30360"/>
                  <a:pt x="3912566" y="50743"/>
                  <a:pt x="3775910" y="36576"/>
                </a:cubicBezTo>
                <a:cubicBezTo>
                  <a:pt x="3656136" y="51209"/>
                  <a:pt x="3429930" y="34080"/>
                  <a:pt x="3059789" y="36576"/>
                </a:cubicBezTo>
                <a:cubicBezTo>
                  <a:pt x="2731192" y="15498"/>
                  <a:pt x="2718075" y="17171"/>
                  <a:pt x="2604076" y="36576"/>
                </a:cubicBezTo>
                <a:cubicBezTo>
                  <a:pt x="2516199" y="110796"/>
                  <a:pt x="2185132" y="79706"/>
                  <a:pt x="1953057" y="36576"/>
                </a:cubicBezTo>
                <a:cubicBezTo>
                  <a:pt x="1704117" y="-23126"/>
                  <a:pt x="1529624" y="30687"/>
                  <a:pt x="1432242" y="36576"/>
                </a:cubicBezTo>
                <a:cubicBezTo>
                  <a:pt x="1324320" y="51696"/>
                  <a:pt x="999476" y="86348"/>
                  <a:pt x="781223" y="36576"/>
                </a:cubicBezTo>
                <a:cubicBezTo>
                  <a:pt x="526096" y="74251"/>
                  <a:pt x="218029" y="44550"/>
                  <a:pt x="0" y="36576"/>
                </a:cubicBezTo>
                <a:cubicBezTo>
                  <a:pt x="-333" y="24109"/>
                  <a:pt x="1741" y="7662"/>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6510190"/>
                      <a:gd name="connsiteY0" fmla="*/ 0 h 36576"/>
                      <a:gd name="connsiteX1" fmla="*/ 651019 w 6510190"/>
                      <a:gd name="connsiteY1" fmla="*/ 0 h 36576"/>
                      <a:gd name="connsiteX2" fmla="*/ 1302038 w 6510190"/>
                      <a:gd name="connsiteY2" fmla="*/ 0 h 36576"/>
                      <a:gd name="connsiteX3" fmla="*/ 1953057 w 6510190"/>
                      <a:gd name="connsiteY3" fmla="*/ 0 h 36576"/>
                      <a:gd name="connsiteX4" fmla="*/ 2734280 w 6510190"/>
                      <a:gd name="connsiteY4" fmla="*/ 0 h 36576"/>
                      <a:gd name="connsiteX5" fmla="*/ 3450401 w 6510190"/>
                      <a:gd name="connsiteY5" fmla="*/ 0 h 36576"/>
                      <a:gd name="connsiteX6" fmla="*/ 3906114 w 6510190"/>
                      <a:gd name="connsiteY6" fmla="*/ 0 h 36576"/>
                      <a:gd name="connsiteX7" fmla="*/ 4492031 w 6510190"/>
                      <a:gd name="connsiteY7" fmla="*/ 0 h 36576"/>
                      <a:gd name="connsiteX8" fmla="*/ 5273254 w 6510190"/>
                      <a:gd name="connsiteY8" fmla="*/ 0 h 36576"/>
                      <a:gd name="connsiteX9" fmla="*/ 5924273 w 6510190"/>
                      <a:gd name="connsiteY9" fmla="*/ 0 h 36576"/>
                      <a:gd name="connsiteX10" fmla="*/ 6510190 w 6510190"/>
                      <a:gd name="connsiteY10" fmla="*/ 0 h 36576"/>
                      <a:gd name="connsiteX11" fmla="*/ 6510190 w 6510190"/>
                      <a:gd name="connsiteY11" fmla="*/ 36576 h 36576"/>
                      <a:gd name="connsiteX12" fmla="*/ 5989375 w 6510190"/>
                      <a:gd name="connsiteY12" fmla="*/ 36576 h 36576"/>
                      <a:gd name="connsiteX13" fmla="*/ 5208152 w 6510190"/>
                      <a:gd name="connsiteY13" fmla="*/ 36576 h 36576"/>
                      <a:gd name="connsiteX14" fmla="*/ 4687337 w 6510190"/>
                      <a:gd name="connsiteY14" fmla="*/ 36576 h 36576"/>
                      <a:gd name="connsiteX15" fmla="*/ 4231623 w 6510190"/>
                      <a:gd name="connsiteY15" fmla="*/ 36576 h 36576"/>
                      <a:gd name="connsiteX16" fmla="*/ 3775910 w 6510190"/>
                      <a:gd name="connsiteY16" fmla="*/ 36576 h 36576"/>
                      <a:gd name="connsiteX17" fmla="*/ 3059789 w 6510190"/>
                      <a:gd name="connsiteY17" fmla="*/ 36576 h 36576"/>
                      <a:gd name="connsiteX18" fmla="*/ 2604076 w 6510190"/>
                      <a:gd name="connsiteY18" fmla="*/ 36576 h 36576"/>
                      <a:gd name="connsiteX19" fmla="*/ 1953057 w 6510190"/>
                      <a:gd name="connsiteY19" fmla="*/ 36576 h 36576"/>
                      <a:gd name="connsiteX20" fmla="*/ 1432242 w 6510190"/>
                      <a:gd name="connsiteY20" fmla="*/ 36576 h 36576"/>
                      <a:gd name="connsiteX21" fmla="*/ 781223 w 6510190"/>
                      <a:gd name="connsiteY21" fmla="*/ 36576 h 36576"/>
                      <a:gd name="connsiteX22" fmla="*/ 0 w 6510190"/>
                      <a:gd name="connsiteY22" fmla="*/ 36576 h 36576"/>
                      <a:gd name="connsiteX23" fmla="*/ 0 w 6510190"/>
                      <a:gd name="connsiteY23" fmla="*/ 0 h 3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510190" h="36576" fill="none" extrusionOk="0">
                        <a:moveTo>
                          <a:pt x="0" y="0"/>
                        </a:moveTo>
                        <a:cubicBezTo>
                          <a:pt x="161111" y="-2097"/>
                          <a:pt x="501055" y="-465"/>
                          <a:pt x="651019" y="0"/>
                        </a:cubicBezTo>
                        <a:cubicBezTo>
                          <a:pt x="800983" y="465"/>
                          <a:pt x="997901" y="-18459"/>
                          <a:pt x="1302038" y="0"/>
                        </a:cubicBezTo>
                        <a:cubicBezTo>
                          <a:pt x="1606175" y="18459"/>
                          <a:pt x="1662008" y="955"/>
                          <a:pt x="1953057" y="0"/>
                        </a:cubicBezTo>
                        <a:cubicBezTo>
                          <a:pt x="2244106" y="-955"/>
                          <a:pt x="2398681" y="-29506"/>
                          <a:pt x="2734280" y="0"/>
                        </a:cubicBezTo>
                        <a:cubicBezTo>
                          <a:pt x="3069879" y="29506"/>
                          <a:pt x="3152053" y="12243"/>
                          <a:pt x="3450401" y="0"/>
                        </a:cubicBezTo>
                        <a:cubicBezTo>
                          <a:pt x="3748749" y="-12243"/>
                          <a:pt x="3717867" y="-748"/>
                          <a:pt x="3906114" y="0"/>
                        </a:cubicBezTo>
                        <a:cubicBezTo>
                          <a:pt x="4094361" y="748"/>
                          <a:pt x="4281847" y="13415"/>
                          <a:pt x="4492031" y="0"/>
                        </a:cubicBezTo>
                        <a:cubicBezTo>
                          <a:pt x="4702215" y="-13415"/>
                          <a:pt x="5025379" y="20366"/>
                          <a:pt x="5273254" y="0"/>
                        </a:cubicBezTo>
                        <a:cubicBezTo>
                          <a:pt x="5521129" y="-20366"/>
                          <a:pt x="5771612" y="-29898"/>
                          <a:pt x="5924273" y="0"/>
                        </a:cubicBezTo>
                        <a:cubicBezTo>
                          <a:pt x="6076934" y="29898"/>
                          <a:pt x="6354559" y="-8644"/>
                          <a:pt x="6510190" y="0"/>
                        </a:cubicBezTo>
                        <a:cubicBezTo>
                          <a:pt x="6509475" y="15537"/>
                          <a:pt x="6511555" y="22375"/>
                          <a:pt x="6510190" y="36576"/>
                        </a:cubicBezTo>
                        <a:cubicBezTo>
                          <a:pt x="6403695" y="20240"/>
                          <a:pt x="6135058" y="33081"/>
                          <a:pt x="5989375" y="36576"/>
                        </a:cubicBezTo>
                        <a:cubicBezTo>
                          <a:pt x="5843692" y="40071"/>
                          <a:pt x="5581730" y="19446"/>
                          <a:pt x="5208152" y="36576"/>
                        </a:cubicBezTo>
                        <a:cubicBezTo>
                          <a:pt x="4834574" y="53706"/>
                          <a:pt x="4947691" y="51777"/>
                          <a:pt x="4687337" y="36576"/>
                        </a:cubicBezTo>
                        <a:cubicBezTo>
                          <a:pt x="4426984" y="21375"/>
                          <a:pt x="4440451" y="59338"/>
                          <a:pt x="4231623" y="36576"/>
                        </a:cubicBezTo>
                        <a:cubicBezTo>
                          <a:pt x="4022795" y="13814"/>
                          <a:pt x="3895021" y="37706"/>
                          <a:pt x="3775910" y="36576"/>
                        </a:cubicBezTo>
                        <a:cubicBezTo>
                          <a:pt x="3656799" y="35446"/>
                          <a:pt x="3387310" y="59361"/>
                          <a:pt x="3059789" y="36576"/>
                        </a:cubicBezTo>
                        <a:cubicBezTo>
                          <a:pt x="2732268" y="13791"/>
                          <a:pt x="2719596" y="17090"/>
                          <a:pt x="2604076" y="36576"/>
                        </a:cubicBezTo>
                        <a:cubicBezTo>
                          <a:pt x="2488556" y="56062"/>
                          <a:pt x="2206902" y="68226"/>
                          <a:pt x="1953057" y="36576"/>
                        </a:cubicBezTo>
                        <a:cubicBezTo>
                          <a:pt x="1699212" y="4926"/>
                          <a:pt x="1552383" y="31975"/>
                          <a:pt x="1432242" y="36576"/>
                        </a:cubicBezTo>
                        <a:cubicBezTo>
                          <a:pt x="1312102" y="41177"/>
                          <a:pt x="1012740" y="46297"/>
                          <a:pt x="781223" y="36576"/>
                        </a:cubicBezTo>
                        <a:cubicBezTo>
                          <a:pt x="549706" y="26855"/>
                          <a:pt x="239878" y="73540"/>
                          <a:pt x="0" y="36576"/>
                        </a:cubicBezTo>
                        <a:cubicBezTo>
                          <a:pt x="-1386" y="23779"/>
                          <a:pt x="1769" y="8239"/>
                          <a:pt x="0" y="0"/>
                        </a:cubicBezTo>
                        <a:close/>
                      </a:path>
                      <a:path w="6510190" h="36576" stroke="0" extrusionOk="0">
                        <a:moveTo>
                          <a:pt x="0" y="0"/>
                        </a:moveTo>
                        <a:cubicBezTo>
                          <a:pt x="207071" y="-14617"/>
                          <a:pt x="444194" y="-15606"/>
                          <a:pt x="585917" y="0"/>
                        </a:cubicBezTo>
                        <a:cubicBezTo>
                          <a:pt x="727640" y="15606"/>
                          <a:pt x="908078" y="6034"/>
                          <a:pt x="1041630" y="0"/>
                        </a:cubicBezTo>
                        <a:cubicBezTo>
                          <a:pt x="1175182" y="-6034"/>
                          <a:pt x="1490887" y="38691"/>
                          <a:pt x="1822853" y="0"/>
                        </a:cubicBezTo>
                        <a:cubicBezTo>
                          <a:pt x="2154819" y="-38691"/>
                          <a:pt x="2235404" y="-3172"/>
                          <a:pt x="2408770" y="0"/>
                        </a:cubicBezTo>
                        <a:cubicBezTo>
                          <a:pt x="2582136" y="3172"/>
                          <a:pt x="2820108" y="26514"/>
                          <a:pt x="2994687" y="0"/>
                        </a:cubicBezTo>
                        <a:cubicBezTo>
                          <a:pt x="3169266" y="-26514"/>
                          <a:pt x="3544431" y="-38940"/>
                          <a:pt x="3775910" y="0"/>
                        </a:cubicBezTo>
                        <a:cubicBezTo>
                          <a:pt x="4007389" y="38940"/>
                          <a:pt x="4105698" y="7408"/>
                          <a:pt x="4296725" y="0"/>
                        </a:cubicBezTo>
                        <a:cubicBezTo>
                          <a:pt x="4487752" y="-7408"/>
                          <a:pt x="4851891" y="-25167"/>
                          <a:pt x="5077948" y="0"/>
                        </a:cubicBezTo>
                        <a:cubicBezTo>
                          <a:pt x="5304005" y="25167"/>
                          <a:pt x="5507082" y="26354"/>
                          <a:pt x="5859171" y="0"/>
                        </a:cubicBezTo>
                        <a:cubicBezTo>
                          <a:pt x="6211260" y="-26354"/>
                          <a:pt x="6286793" y="584"/>
                          <a:pt x="6510190" y="0"/>
                        </a:cubicBezTo>
                        <a:cubicBezTo>
                          <a:pt x="6510731" y="12097"/>
                          <a:pt x="6511051" y="29008"/>
                          <a:pt x="6510190" y="36576"/>
                        </a:cubicBezTo>
                        <a:cubicBezTo>
                          <a:pt x="6162526" y="22753"/>
                          <a:pt x="6109599" y="46968"/>
                          <a:pt x="5794069" y="36576"/>
                        </a:cubicBezTo>
                        <a:cubicBezTo>
                          <a:pt x="5478539" y="26184"/>
                          <a:pt x="5341679" y="23264"/>
                          <a:pt x="5012846" y="36576"/>
                        </a:cubicBezTo>
                        <a:cubicBezTo>
                          <a:pt x="4684013" y="49888"/>
                          <a:pt x="4420613" y="37104"/>
                          <a:pt x="4231623" y="36576"/>
                        </a:cubicBezTo>
                        <a:cubicBezTo>
                          <a:pt x="4042633" y="36048"/>
                          <a:pt x="3824332" y="16640"/>
                          <a:pt x="3710808" y="36576"/>
                        </a:cubicBezTo>
                        <a:cubicBezTo>
                          <a:pt x="3597284" y="56512"/>
                          <a:pt x="3353238" y="61001"/>
                          <a:pt x="3059789" y="36576"/>
                        </a:cubicBezTo>
                        <a:cubicBezTo>
                          <a:pt x="2766340" y="12151"/>
                          <a:pt x="2599388" y="45085"/>
                          <a:pt x="2278567" y="36576"/>
                        </a:cubicBezTo>
                        <a:cubicBezTo>
                          <a:pt x="1957746" y="28067"/>
                          <a:pt x="1913835" y="47318"/>
                          <a:pt x="1627548" y="36576"/>
                        </a:cubicBezTo>
                        <a:cubicBezTo>
                          <a:pt x="1341261" y="25834"/>
                          <a:pt x="1364107" y="52564"/>
                          <a:pt x="1171834" y="36576"/>
                        </a:cubicBezTo>
                        <a:cubicBezTo>
                          <a:pt x="979561" y="20588"/>
                          <a:pt x="844677" y="45277"/>
                          <a:pt x="651019" y="36576"/>
                        </a:cubicBezTo>
                        <a:cubicBezTo>
                          <a:pt x="457362" y="27875"/>
                          <a:pt x="244555" y="31711"/>
                          <a:pt x="0" y="36576"/>
                        </a:cubicBezTo>
                        <a:cubicBezTo>
                          <a:pt x="-1549" y="24953"/>
                          <a:pt x="-1602" y="881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Miscategorize products (e.g., water ≠ coke, but both quench thirst).…"/>
          <p:cNvSpPr txBox="1">
            <a:spLocks noGrp="1"/>
          </p:cNvSpPr>
          <p:nvPr>
            <p:ph type="body" sz="quarter" idx="1"/>
          </p:nvPr>
        </p:nvSpPr>
        <p:spPr>
          <a:xfrm>
            <a:off x="1261872" y="5321808"/>
            <a:ext cx="9637776" cy="7095744"/>
          </a:xfrm>
          <a:prstGeom prst="rect">
            <a:avLst/>
          </a:prstGeom>
        </p:spPr>
        <p:txBody>
          <a:bodyPr vert="horz" lIns="91440" tIns="45720" rIns="91440" bIns="45720" rtlCol="0" anchor="t">
            <a:normAutofit/>
          </a:bodyPr>
          <a:lstStyle/>
          <a:p>
            <a:pPr marL="571500" indent="-571500" algn="l" defTabSz="914400">
              <a:spcAft>
                <a:spcPts val="600"/>
              </a:spcAft>
              <a:buFont typeface="Arial" panose="020B0604020202020204" pitchFamily="34" charset="0"/>
              <a:buChar char="•"/>
              <a:defRPr sz="4800"/>
            </a:pPr>
            <a:r>
              <a:rPr lang="en-US" sz="4400" dirty="0"/>
              <a:t>Consumers </a:t>
            </a:r>
            <a:r>
              <a:rPr lang="en-US" sz="4400" dirty="0" err="1"/>
              <a:t>miscategorize</a:t>
            </a:r>
            <a:r>
              <a:rPr lang="en-US" sz="4400" dirty="0"/>
              <a:t> products (e.g., water ≠ coke, but both quench thirst).</a:t>
            </a:r>
          </a:p>
          <a:p>
            <a:pPr marL="571500" indent="-571500" algn="l" defTabSz="914400">
              <a:spcAft>
                <a:spcPts val="600"/>
              </a:spcAft>
              <a:buFont typeface="Arial" panose="020B0604020202020204" pitchFamily="34" charset="0"/>
              <a:buChar char="•"/>
              <a:defRPr sz="4800"/>
            </a:pPr>
            <a:r>
              <a:rPr lang="en-US" sz="4400" dirty="0"/>
              <a:t>Consumers compare only similar products.</a:t>
            </a:r>
          </a:p>
          <a:p>
            <a:pPr marL="571500" indent="-571500" algn="l" defTabSz="914400">
              <a:spcAft>
                <a:spcPts val="600"/>
              </a:spcAft>
              <a:buFont typeface="Arial" panose="020B0604020202020204" pitchFamily="34" charset="0"/>
              <a:buChar char="•"/>
              <a:defRPr sz="4800"/>
            </a:pPr>
            <a:r>
              <a:rPr lang="en-US" sz="4400" dirty="0"/>
              <a:t>Recall bias.</a:t>
            </a:r>
          </a:p>
          <a:p>
            <a:pPr marL="571500" indent="-571500" algn="l" defTabSz="914400">
              <a:spcAft>
                <a:spcPts val="600"/>
              </a:spcAft>
              <a:buFont typeface="Arial" panose="020B0604020202020204" pitchFamily="34" charset="0"/>
              <a:buChar char="•"/>
              <a:defRPr sz="4800"/>
            </a:pPr>
            <a:r>
              <a:rPr lang="en-US" sz="4400" dirty="0"/>
              <a:t>Framing effects (i.e., how we think about a category). </a:t>
            </a:r>
          </a:p>
        </p:txBody>
      </p:sp>
      <p:pic>
        <p:nvPicPr>
          <p:cNvPr id="5122" name="Picture 2" descr="50 famous memes and what they mean | Stacker">
            <a:extLst>
              <a:ext uri="{FF2B5EF4-FFF2-40B4-BE49-F238E27FC236}">
                <a16:creationId xmlns:a16="http://schemas.microsoft.com/office/drawing/2014/main" id="{018E8FC8-1F94-1348-AC9C-ECBB61823610}"/>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12198096" y="2968485"/>
            <a:ext cx="10917936" cy="77790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Framing"/>
          <p:cNvSpPr txBox="1">
            <a:spLocks noGrp="1"/>
          </p:cNvSpPr>
          <p:nvPr>
            <p:ph type="title"/>
          </p:nvPr>
        </p:nvSpPr>
        <p:spPr>
          <a:xfrm>
            <a:off x="1689100" y="355600"/>
            <a:ext cx="21005800" cy="1386933"/>
          </a:xfrm>
          <a:prstGeom prst="rect">
            <a:avLst/>
          </a:prstGeom>
        </p:spPr>
        <p:txBody>
          <a:bodyPr/>
          <a:lstStyle>
            <a:lvl1pPr defTabSz="627379">
              <a:defRPr sz="8512"/>
            </a:lvl1pPr>
          </a:lstStyle>
          <a:p>
            <a:pPr algn="ctr"/>
            <a:r>
              <a:rPr dirty="0"/>
              <a:t>Framing</a:t>
            </a:r>
            <a:r>
              <a:rPr lang="en-US" dirty="0"/>
              <a:t> Effects</a:t>
            </a:r>
            <a:endParaRPr dirty="0"/>
          </a:p>
        </p:txBody>
      </p:sp>
      <p:pic>
        <p:nvPicPr>
          <p:cNvPr id="288" name="Image" descr="Image"/>
          <p:cNvPicPr>
            <a:picLocks noChangeAspect="1"/>
          </p:cNvPicPr>
          <p:nvPr/>
        </p:nvPicPr>
        <p:blipFill>
          <a:blip r:embed="rId3"/>
          <a:stretch>
            <a:fillRect/>
          </a:stretch>
        </p:blipFill>
        <p:spPr>
          <a:xfrm>
            <a:off x="12876941" y="1763193"/>
            <a:ext cx="11435718" cy="11967614"/>
          </a:xfrm>
          <a:prstGeom prst="rect">
            <a:avLst/>
          </a:prstGeom>
          <a:ln w="12700">
            <a:miter lim="400000"/>
          </a:ln>
        </p:spPr>
      </p:pic>
      <p:pic>
        <p:nvPicPr>
          <p:cNvPr id="289" name="Image" descr="Image"/>
          <p:cNvPicPr>
            <a:picLocks noChangeAspect="1"/>
          </p:cNvPicPr>
          <p:nvPr/>
        </p:nvPicPr>
        <p:blipFill>
          <a:blip r:embed="rId4"/>
          <a:stretch>
            <a:fillRect/>
          </a:stretch>
        </p:blipFill>
        <p:spPr>
          <a:xfrm>
            <a:off x="321277" y="1763194"/>
            <a:ext cx="11435718" cy="1196761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9" name="Rectangle 198">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Product Choice"/>
          <p:cNvSpPr txBox="1">
            <a:spLocks noGrp="1"/>
          </p:cNvSpPr>
          <p:nvPr>
            <p:ph type="title"/>
          </p:nvPr>
        </p:nvSpPr>
        <p:spPr>
          <a:xfrm>
            <a:off x="2272794" y="1004042"/>
            <a:ext cx="9919206" cy="3285938"/>
          </a:xfrm>
          <a:prstGeom prst="rect">
            <a:avLst/>
          </a:prstGeom>
        </p:spPr>
        <p:txBody>
          <a:bodyPr vert="horz" lIns="91440" tIns="45720" rIns="91440" bIns="45720" rtlCol="0" anchor="b">
            <a:normAutofit/>
          </a:bodyPr>
          <a:lstStyle/>
          <a:p>
            <a:pPr defTabSz="914400"/>
            <a:r>
              <a:rPr lang="en-US" sz="8000" kern="1200">
                <a:solidFill>
                  <a:schemeClr val="tx1"/>
                </a:solidFill>
              </a:rPr>
              <a:t>Product Choice</a:t>
            </a:r>
          </a:p>
        </p:txBody>
      </p:sp>
      <p:sp>
        <p:nvSpPr>
          <p:cNvPr id="295" name="Once we assemble and evaluate relevant options from a category, we must choose among them.…"/>
          <p:cNvSpPr txBox="1">
            <a:spLocks noGrp="1"/>
          </p:cNvSpPr>
          <p:nvPr>
            <p:ph type="body" sz="quarter" idx="1"/>
          </p:nvPr>
        </p:nvSpPr>
        <p:spPr>
          <a:xfrm>
            <a:off x="2272794" y="4836816"/>
            <a:ext cx="9919206" cy="7045138"/>
          </a:xfrm>
          <a:prstGeom prst="rect">
            <a:avLst/>
          </a:prstGeom>
        </p:spPr>
        <p:txBody>
          <a:bodyPr vert="horz" lIns="91440" tIns="45720" rIns="91440" bIns="45720" rtlCol="0" anchor="ctr">
            <a:normAutofit/>
          </a:bodyPr>
          <a:lstStyle/>
          <a:p>
            <a:pPr marL="571500" indent="-571500" algn="l" defTabSz="914400">
              <a:spcAft>
                <a:spcPts val="600"/>
              </a:spcAft>
              <a:buFont typeface="Arial" panose="020B0604020202020204" pitchFamily="34" charset="0"/>
              <a:buChar char="•"/>
              <a:defRPr sz="4800"/>
            </a:pPr>
            <a:r>
              <a:rPr lang="en-US" sz="4000" dirty="0"/>
              <a:t>Once we assemble and evaluate relevant options from a category, we must choose among them.</a:t>
            </a:r>
          </a:p>
          <a:p>
            <a:pPr marL="571500" indent="-571500" algn="l" defTabSz="914400">
              <a:spcAft>
                <a:spcPts val="600"/>
              </a:spcAft>
              <a:buFont typeface="Arial" panose="020B0604020202020204" pitchFamily="34" charset="0"/>
              <a:buChar char="•"/>
              <a:defRPr sz="4800"/>
            </a:pPr>
            <a:endParaRPr lang="en-US" sz="4000" dirty="0"/>
          </a:p>
          <a:p>
            <a:pPr marL="571500" indent="-571500" algn="l" defTabSz="914400">
              <a:spcAft>
                <a:spcPts val="600"/>
              </a:spcAft>
              <a:buFont typeface="Arial" panose="020B0604020202020204" pitchFamily="34" charset="0"/>
              <a:buChar char="•"/>
              <a:defRPr sz="4800"/>
            </a:pPr>
            <a:r>
              <a:rPr lang="en-US" sz="4000" dirty="0"/>
              <a:t>Decision rules for product choice can be very simple or very complicated.</a:t>
            </a:r>
          </a:p>
        </p:txBody>
      </p:sp>
      <p:pic>
        <p:nvPicPr>
          <p:cNvPr id="6146" name="Picture 2" descr="5 Important Steps to Choosing your Path after High School | Lutherwood">
            <a:extLst>
              <a:ext uri="{FF2B5EF4-FFF2-40B4-BE49-F238E27FC236}">
                <a16:creationId xmlns:a16="http://schemas.microsoft.com/office/drawing/2014/main" id="{D7E6CD18-61B9-2F4A-97B5-DA241B124A9A}"/>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13024884" y="1243220"/>
            <a:ext cx="10402046" cy="10402046"/>
          </a:xfrm>
          <a:prstGeom prst="rect">
            <a:avLst/>
          </a:prstGeom>
          <a:noFill/>
          <a:extLst>
            <a:ext uri="{909E8E84-426E-40DD-AFC4-6F175D3DCCD1}">
              <a14:hiddenFill xmlns:a14="http://schemas.microsoft.com/office/drawing/2010/main">
                <a:solidFill>
                  <a:srgbClr val="FFFFFF"/>
                </a:solidFill>
              </a14:hiddenFill>
            </a:ext>
          </a:extLst>
        </p:spPr>
      </p:pic>
      <p:sp>
        <p:nvSpPr>
          <p:cNvPr id="201" name="Rectangle 200">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12801598"/>
            <a:ext cx="24384000" cy="91354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202">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77200" y="12801598"/>
            <a:ext cx="16306796" cy="913544"/>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62</TotalTime>
  <Words>478</Words>
  <Application>Microsoft Macintosh PowerPoint</Application>
  <PresentationFormat>Custom</PresentationFormat>
  <Paragraphs>36</Paragraphs>
  <Slides>5</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Avenir Book</vt:lpstr>
      <vt:lpstr>Calibri</vt:lpstr>
      <vt:lpstr>Helvetica Neue</vt:lpstr>
      <vt:lpstr>Office Theme</vt:lpstr>
      <vt:lpstr>Evaluating Alternatives</vt:lpstr>
      <vt:lpstr>Evaluating Alternatives</vt:lpstr>
      <vt:lpstr>But…</vt:lpstr>
      <vt:lpstr>Framing Effects</vt:lpstr>
      <vt:lpstr>Product Choice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Individual Decision Making</dc:title>
  <cp:lastModifiedBy>Alexander Mitchell</cp:lastModifiedBy>
  <cp:revision>9</cp:revision>
  <dcterms:modified xsi:type="dcterms:W3CDTF">2021-08-25T00:05:08Z</dcterms:modified>
</cp:coreProperties>
</file>