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notesMasterIdLst>
    <p:notesMasterId r:id="rId54"/>
  </p:notesMasterIdLst>
  <p:sldIdLst>
    <p:sldId id="256" r:id="rId2"/>
    <p:sldId id="258" r:id="rId3"/>
    <p:sldId id="259" r:id="rId4"/>
    <p:sldId id="313" r:id="rId5"/>
    <p:sldId id="261" r:id="rId6"/>
    <p:sldId id="315" r:id="rId7"/>
    <p:sldId id="316" r:id="rId8"/>
    <p:sldId id="317" r:id="rId9"/>
    <p:sldId id="265" r:id="rId10"/>
    <p:sldId id="266" r:id="rId11"/>
    <p:sldId id="267" r:id="rId12"/>
    <p:sldId id="268" r:id="rId13"/>
    <p:sldId id="309" r:id="rId14"/>
    <p:sldId id="270" r:id="rId15"/>
    <p:sldId id="271" r:id="rId16"/>
    <p:sldId id="272" r:id="rId17"/>
    <p:sldId id="273" r:id="rId18"/>
    <p:sldId id="274" r:id="rId19"/>
    <p:sldId id="275" r:id="rId20"/>
    <p:sldId id="310" r:id="rId21"/>
    <p:sldId id="311" r:id="rId22"/>
    <p:sldId id="312" r:id="rId23"/>
    <p:sldId id="279" r:id="rId24"/>
    <p:sldId id="280" r:id="rId25"/>
    <p:sldId id="281" r:id="rId26"/>
    <p:sldId id="282" r:id="rId27"/>
    <p:sldId id="283" r:id="rId28"/>
    <p:sldId id="318" r:id="rId29"/>
    <p:sldId id="285" r:id="rId30"/>
    <p:sldId id="319" r:id="rId31"/>
    <p:sldId id="287" r:id="rId32"/>
    <p:sldId id="320" r:id="rId33"/>
    <p:sldId id="321" r:id="rId34"/>
    <p:sldId id="322" r:id="rId35"/>
    <p:sldId id="291" r:id="rId36"/>
    <p:sldId id="325" r:id="rId37"/>
    <p:sldId id="293" r:id="rId38"/>
    <p:sldId id="326" r:id="rId39"/>
    <p:sldId id="327" r:id="rId40"/>
    <p:sldId id="328" r:id="rId41"/>
    <p:sldId id="297" r:id="rId42"/>
    <p:sldId id="298" r:id="rId43"/>
    <p:sldId id="329" r:id="rId44"/>
    <p:sldId id="300" r:id="rId45"/>
    <p:sldId id="301" r:id="rId46"/>
    <p:sldId id="302" r:id="rId47"/>
    <p:sldId id="330" r:id="rId48"/>
    <p:sldId id="331" r:id="rId49"/>
    <p:sldId id="332" r:id="rId50"/>
    <p:sldId id="306" r:id="rId51"/>
    <p:sldId id="333" r:id="rId52"/>
    <p:sldId id="308"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9" autoAdjust="0"/>
    <p:restoredTop sz="85131" autoAdjust="0"/>
  </p:normalViewPr>
  <p:slideViewPr>
    <p:cSldViewPr>
      <p:cViewPr varScale="1">
        <p:scale>
          <a:sx n="78" d="100"/>
          <a:sy n="78" d="100"/>
        </p:scale>
        <p:origin x="-582" y="-90"/>
      </p:cViewPr>
      <p:guideLst>
        <p:guide orient="horz" pos="2160"/>
        <p:guide pos="3840"/>
      </p:guideLst>
    </p:cSldViewPr>
  </p:slideViewPr>
  <p:outlineViewPr>
    <p:cViewPr>
      <p:scale>
        <a:sx n="33" d="100"/>
        <a:sy n="33" d="100"/>
      </p:scale>
      <p:origin x="0" y="319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3A0376-402D-42B9-81D3-7605E38E9A8E}" type="datetimeFigureOut">
              <a:rPr lang="en-US" smtClean="0"/>
              <a:t>6/9/2016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D22C8-FD2C-407D-8A68-66817680CA91}" type="slidenum">
              <a:rPr lang="en-US" smtClean="0"/>
              <a:t>‹#›</a:t>
            </a:fld>
            <a:endParaRPr lang="en-US"/>
          </a:p>
        </p:txBody>
      </p:sp>
    </p:spTree>
    <p:extLst>
      <p:ext uri="{BB962C8B-B14F-4D97-AF65-F5344CB8AC3E}">
        <p14:creationId xmlns:p14="http://schemas.microsoft.com/office/powerpoint/2010/main" val="2801594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n.wikipedia.org/wiki/The_Truman_Show"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Horace:</a:t>
            </a:r>
            <a:r>
              <a:rPr lang="en-US" baseline="0" dirty="0"/>
              <a:t> By Anton von Werner - Scan by </a:t>
            </a:r>
            <a:r>
              <a:rPr lang="en-US" baseline="0" dirty="0" err="1"/>
              <a:t>User:Gabor</a:t>
            </a:r>
            <a:r>
              <a:rPr lang="en-US" baseline="0" dirty="0"/>
              <a:t> from the book </a:t>
            </a:r>
            <a:r>
              <a:rPr lang="en-US" baseline="0" dirty="0" err="1"/>
              <a:t>Bibliothek</a:t>
            </a:r>
            <a:r>
              <a:rPr lang="en-US" baseline="0" dirty="0"/>
              <a:t> des </a:t>
            </a:r>
            <a:r>
              <a:rPr lang="en-US" baseline="0" dirty="0" err="1"/>
              <a:t>allgemeinen</a:t>
            </a:r>
            <a:r>
              <a:rPr lang="en-US" baseline="0" dirty="0"/>
              <a:t> und </a:t>
            </a:r>
            <a:r>
              <a:rPr lang="en-US" baseline="0" dirty="0" err="1"/>
              <a:t>praktischen</a:t>
            </a:r>
            <a:r>
              <a:rPr lang="en-US" baseline="0" dirty="0"/>
              <a:t> </a:t>
            </a:r>
            <a:r>
              <a:rPr lang="en-US" baseline="0" dirty="0" err="1"/>
              <a:t>Wissens</a:t>
            </a:r>
            <a:r>
              <a:rPr lang="en-US" baseline="0" dirty="0"/>
              <a:t>. Bd. 5 (1905), </a:t>
            </a:r>
            <a:r>
              <a:rPr lang="en-US" baseline="0" dirty="0" err="1"/>
              <a:t>Abriß</a:t>
            </a:r>
            <a:r>
              <a:rPr lang="en-US" baseline="0" dirty="0"/>
              <a:t> der </a:t>
            </a:r>
            <a:r>
              <a:rPr lang="en-US" baseline="0" dirty="0" err="1"/>
              <a:t>Weltliteratur</a:t>
            </a:r>
            <a:r>
              <a:rPr lang="en-US" baseline="0" dirty="0"/>
              <a:t>, </a:t>
            </a:r>
            <a:r>
              <a:rPr lang="en-US" baseline="0" dirty="0" err="1"/>
              <a:t>Seite</a:t>
            </a:r>
            <a:r>
              <a:rPr lang="en-US" baseline="0" dirty="0"/>
              <a:t> 51., Public Domain, https://commons.wikimedia.org/w/index.php?curid=52353 </a:t>
            </a:r>
            <a:endParaRPr dirty="0"/>
          </a:p>
        </p:txBody>
      </p:sp>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4302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0959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0" name="Shape 15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Satire employs a wide variety of tools or literary devices; some of the most common are overstatement, also called hyperbole, understatement, sarcasm, invective, irony, and parody.</a:t>
            </a:r>
          </a:p>
        </p:txBody>
      </p:sp>
      <p:sp>
        <p:nvSpPr>
          <p:cNvPr id="151" name="Shape 15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3" name="Shape 16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Image: </a:t>
            </a:r>
            <a:r>
              <a:rPr lang="en-US" sz="1200" b="0" i="0" u="none" strike="noStrike" cap="none" dirty="0" err="1">
                <a:solidFill>
                  <a:schemeClr val="dk1"/>
                </a:solidFill>
                <a:latin typeface="Calibri"/>
                <a:ea typeface="Calibri"/>
                <a:cs typeface="Calibri"/>
                <a:sym typeface="Calibri"/>
              </a:rPr>
              <a:t>Pixabay</a:t>
            </a:r>
            <a:endParaRPr lang="en-US" sz="1200" b="0" i="0" u="none" strike="noStrike" cap="none" dirty="0">
              <a:solidFill>
                <a:schemeClr val="dk1"/>
              </a:solidFill>
              <a:latin typeface="Calibri"/>
              <a:ea typeface="Calibri"/>
              <a:cs typeface="Calibri"/>
              <a:sym typeface="Calibri"/>
            </a:endParaRPr>
          </a:p>
        </p:txBody>
      </p:sp>
      <p:sp>
        <p:nvSpPr>
          <p:cNvPr id="164" name="Shape 16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3" name="Shape 16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Image: </a:t>
            </a:r>
            <a:r>
              <a:rPr lang="en-US" sz="1200" b="0" i="0" u="none" strike="noStrike" cap="none" dirty="0" err="1">
                <a:solidFill>
                  <a:schemeClr val="dk1"/>
                </a:solidFill>
                <a:latin typeface="Calibri"/>
                <a:ea typeface="Calibri"/>
                <a:cs typeface="Calibri"/>
                <a:sym typeface="Calibri"/>
              </a:rPr>
              <a:t>Pixabay</a:t>
            </a:r>
            <a:endParaRPr lang="en-US" sz="1200" b="0" i="0" u="none" strike="noStrike" cap="none" dirty="0">
              <a:solidFill>
                <a:schemeClr val="dk1"/>
              </a:solidFill>
              <a:latin typeface="Calibri"/>
              <a:ea typeface="Calibri"/>
              <a:cs typeface="Calibri"/>
              <a:sym typeface="Calibri"/>
            </a:endParaRPr>
          </a:p>
        </p:txBody>
      </p:sp>
      <p:sp>
        <p:nvSpPr>
          <p:cNvPr id="164" name="Shape 16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1457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6" name="Shape 17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77" name="Shape 17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3" name="Shape 18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84" name="Shape 18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0" name="Shape 19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91" name="Shape 19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7" name="Shape 19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98" name="Shape 19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04" name="Shape 2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0" name="Shape 21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Such as saying that the atomic bomb might cause a few problems.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Image: Flickr Commons, poster created with Motifake.com</a:t>
            </a:r>
          </a:p>
        </p:txBody>
      </p:sp>
      <p:sp>
        <p:nvSpPr>
          <p:cNvPr id="211" name="Shape 21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0" name="Shape 21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lang="en-US" sz="1200" b="0" i="0" u="none" strike="noStrike" cap="none" dirty="0">
              <a:solidFill>
                <a:schemeClr val="dk1"/>
              </a:solidFill>
              <a:latin typeface="Calibri"/>
              <a:ea typeface="Calibri"/>
              <a:cs typeface="Calibri"/>
              <a:sym typeface="Calibri"/>
            </a:endParaRPr>
          </a:p>
        </p:txBody>
      </p:sp>
      <p:sp>
        <p:nvSpPr>
          <p:cNvPr id="211" name="Shape 21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4124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4" name="Shape 22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Image Wikipedia – Public Domain</a:t>
            </a:r>
          </a:p>
        </p:txBody>
      </p:sp>
      <p:sp>
        <p:nvSpPr>
          <p:cNvPr id="225" name="Shape 22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191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4" name="Shape 22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Image Wikipedia – Public Domain</a:t>
            </a:r>
          </a:p>
        </p:txBody>
      </p:sp>
      <p:sp>
        <p:nvSpPr>
          <p:cNvPr id="225" name="Shape 22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660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0" name="Shape 24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41" name="Shape 24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3" name="Shape 25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Such as this excerpt from the Miami Herald where Leonard Pitts is criticizing politicians. </a:t>
            </a:r>
          </a:p>
        </p:txBody>
      </p:sp>
      <p:sp>
        <p:nvSpPr>
          <p:cNvPr id="254" name="Shape 25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60" name="Shape 2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2" name="Shape 27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We understand that Groucho Marx means the exact opposite of his statement that television is educational.</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Image: By ABC Photo - eBay, Public Domain, https://commons.wikimedia.org/w/index.php?curid=20403474 </a:t>
            </a:r>
          </a:p>
        </p:txBody>
      </p:sp>
      <p:sp>
        <p:nvSpPr>
          <p:cNvPr id="273" name="Shape 27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2551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80" name="Shape 2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 classic example of situational irony occurs in a short story by O. Henry called “The Gift of the Magi,” where the young husband and wife, Jim and Della, each sell their most prized possession to buy a Christmas gift for the other. Della cuts off and sells her long beautiful hair to buy Jim an expensive chain for his pocket watch, only to discover that Jim sold his watch to buy her an expensive hair clip for her long hair.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Images: Pixabay</a:t>
            </a:r>
          </a:p>
        </p:txBody>
      </p:sp>
      <p:sp>
        <p:nvSpPr>
          <p:cNvPr id="295" name="Shape 2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A classic example of situational irony occurs in a short story by O. Henry called “The Gift of the Magi,” where the young husband and wife, Jim and Della, each sell their most prized possession to buy a Christmas gift for the other. Della cuts off and sells her long beautiful hair to buy Jim an expensive chain for his pocket watch, only to discover that Jim sold his watch to buy her an expensive hair clip for her long hair. </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Images: </a:t>
            </a:r>
            <a:r>
              <a:rPr lang="en-US" sz="1200" b="0" i="0" u="none" strike="noStrike" cap="none" dirty="0" err="1">
                <a:solidFill>
                  <a:schemeClr val="dk1"/>
                </a:solidFill>
                <a:latin typeface="Calibri"/>
                <a:ea typeface="Calibri"/>
                <a:cs typeface="Calibri"/>
                <a:sym typeface="Calibri"/>
              </a:rPr>
              <a:t>Pixabay</a:t>
            </a:r>
            <a:endParaRPr lang="en-US" sz="1200" b="0" i="0" u="none" strike="noStrike" cap="none" dirty="0">
              <a:solidFill>
                <a:schemeClr val="dk1"/>
              </a:solidFill>
              <a:latin typeface="Calibri"/>
              <a:ea typeface="Calibri"/>
              <a:cs typeface="Calibri"/>
              <a:sym typeface="Calibri"/>
            </a:endParaRPr>
          </a:p>
        </p:txBody>
      </p:sp>
      <p:sp>
        <p:nvSpPr>
          <p:cNvPr id="295" name="Shape 2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4209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A classic example of situational irony occurs in a short story by O. Henry called “The Gift of the Magi,” where the young husband and wife, Jim and Della, each sell their most prized possession to buy a Christmas gift for the other. Della cuts off and sells her long beautiful hair to buy Jim an expensive chain for his pocket watch, only to discover that Jim sold his watch to buy her an expensive hair clip for her long hair. </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Images: </a:t>
            </a:r>
            <a:r>
              <a:rPr lang="en-US" sz="1200" b="0" i="0" u="none" strike="noStrike" cap="none" dirty="0" err="1">
                <a:solidFill>
                  <a:schemeClr val="dk1"/>
                </a:solidFill>
                <a:latin typeface="Calibri"/>
                <a:ea typeface="Calibri"/>
                <a:cs typeface="Calibri"/>
                <a:sym typeface="Calibri"/>
              </a:rPr>
              <a:t>Pixabay</a:t>
            </a:r>
            <a:endParaRPr lang="en-US" sz="1200" b="0" i="0" u="none" strike="noStrike" cap="none" dirty="0">
              <a:solidFill>
                <a:schemeClr val="dk1"/>
              </a:solidFill>
              <a:latin typeface="Calibri"/>
              <a:ea typeface="Calibri"/>
              <a:cs typeface="Calibri"/>
              <a:sym typeface="Calibri"/>
            </a:endParaRPr>
          </a:p>
        </p:txBody>
      </p:sp>
      <p:sp>
        <p:nvSpPr>
          <p:cNvPr id="295" name="Shape 2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46251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 classic example of situational irony occurs in a short story by O. Henry called “The Gift of the Magi,” where the young husband and wife, Jim and Della, each sell their most prized possession to buy a Christmas gift for the other. Della cuts off and sells her long beautiful hair to buy Jim an expensive chain for his pocket watch, only to discover that Jim sold his watch to buy her an expensive hair clip for her long hair.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Images: Pixabay</a:t>
            </a:r>
          </a:p>
        </p:txBody>
      </p:sp>
      <p:sp>
        <p:nvSpPr>
          <p:cNvPr id="295" name="Shape 2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25671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61" name="Shape 3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2D22C8-FD2C-407D-8A68-66817680CA91}" type="slidenum">
              <a:rPr lang="en-US" smtClean="0"/>
              <a:t>36</a:t>
            </a:fld>
            <a:endParaRPr lang="en-US"/>
          </a:p>
        </p:txBody>
      </p:sp>
    </p:spTree>
    <p:extLst>
      <p:ext uri="{BB962C8B-B14F-4D97-AF65-F5344CB8AC3E}">
        <p14:creationId xmlns:p14="http://schemas.microsoft.com/office/powerpoint/2010/main" val="2497550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7" name="Shape 37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Wikipedia - fair use license, no restrictions - "Trumanshow". Via Wikipedia - https://en.wikipedia.org/wiki/File:Trumanshow.jpg#/media/File:Trumanshow.jpg</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https://en.wikipedia.org/wiki/File:Trumanshow.jpg</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Fair use in </a:t>
            </a:r>
            <a:r>
              <a:rPr lang="en-US" sz="1200" b="0" i="0" u="sng" strike="noStrike" cap="none">
                <a:solidFill>
                  <a:schemeClr val="hlink"/>
                </a:solidFill>
                <a:latin typeface="Calibri"/>
                <a:ea typeface="Calibri"/>
                <a:cs typeface="Calibri"/>
                <a:sym typeface="Calibri"/>
                <a:hlinkClick r:id="rId3"/>
              </a:rPr>
              <a:t>The Truman Show:</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image illustrates the text next to which it appears, which describes the film in question for which it promotes.</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It does not limit the copyright owner's rights to market or sell the film in any way.</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image is of lower resolution than the original poster (copies made from it will be of inferior quality).</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image is being used in an informative way and does not detract from the film.</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No free or public domain images have been located for this film.</a:t>
            </a:r>
          </a:p>
        </p:txBody>
      </p:sp>
      <p:sp>
        <p:nvSpPr>
          <p:cNvPr id="378" name="Shape 37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5" name="Shape 38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Irony is often determined by context. For example, misspelling a word isn’t ironic – but misspelling a word on an announcement about a spelling bee is ironic. </a:t>
            </a:r>
          </a:p>
        </p:txBody>
      </p:sp>
      <p:sp>
        <p:nvSpPr>
          <p:cNvPr id="386" name="Shape 38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7400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5" name="Shape 38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Irony is often determined by context. For example, misspelling a word isn’t ironic – but misspelling a word on an announcement about a spelling bee is ironic. </a:t>
            </a: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200" b="0" i="0" u="none" strike="noStrike" cap="none" dirty="0">
                <a:solidFill>
                  <a:schemeClr val="dk1"/>
                </a:solidFill>
                <a:latin typeface="+mn-lt"/>
                <a:ea typeface="Calibri"/>
                <a:cs typeface="Calibri"/>
                <a:sym typeface="Calibri"/>
              </a:rPr>
              <a:t>Image courtesy of </a:t>
            </a:r>
            <a:r>
              <a:rPr lang="en-US" sz="1200" b="0" i="0" u="none" strike="noStrike" cap="none" dirty="0" err="1">
                <a:solidFill>
                  <a:schemeClr val="dk1"/>
                </a:solidFill>
                <a:latin typeface="+mn-lt"/>
                <a:ea typeface="Calibri"/>
                <a:cs typeface="Calibri"/>
                <a:sym typeface="Calibri"/>
              </a:rPr>
              <a:t>Pixabay</a:t>
            </a:r>
            <a:endParaRPr lang="en-US" sz="1200" b="0" i="0" u="none" strike="noStrike" cap="none" dirty="0">
              <a:solidFill>
                <a:schemeClr val="dk1"/>
              </a:solidFill>
              <a:latin typeface="+mn-lt"/>
              <a:ea typeface="Calibri"/>
              <a:cs typeface="Calibri"/>
              <a:sym typeface="Calibri"/>
            </a:endParaRPr>
          </a:p>
          <a:p>
            <a:pPr marL="0" marR="0" lvl="0" indent="0" algn="l" rtl="0">
              <a:spcBef>
                <a:spcPts val="0"/>
              </a:spcBef>
              <a:buSzPct val="25000"/>
              <a:buNone/>
            </a:pPr>
            <a:endParaRPr lang="en-US" sz="1200" b="0" i="0" u="none" strike="noStrike" cap="none" dirty="0">
              <a:solidFill>
                <a:schemeClr val="dk1"/>
              </a:solidFill>
              <a:latin typeface="Calibri"/>
              <a:ea typeface="Calibri"/>
              <a:cs typeface="Calibri"/>
              <a:sym typeface="Calibri"/>
            </a:endParaRPr>
          </a:p>
        </p:txBody>
      </p:sp>
      <p:sp>
        <p:nvSpPr>
          <p:cNvPr id="386" name="Shape 38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9553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5" name="Shape 38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Irony is often determined by context. For example, misspelling a word isn’t ironic – but misspelling a word on an announcement about a spelling bee is ironic. </a:t>
            </a: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200" b="0" i="0" u="none" strike="noStrike" cap="none" dirty="0">
                <a:solidFill>
                  <a:schemeClr val="dk1"/>
                </a:solidFill>
                <a:latin typeface="+mn-lt"/>
                <a:ea typeface="Calibri"/>
                <a:cs typeface="Calibri"/>
                <a:sym typeface="Calibri"/>
              </a:rPr>
              <a:t>Image courtesy of </a:t>
            </a:r>
            <a:r>
              <a:rPr lang="en-US" sz="1200" b="0" i="0" u="none" strike="noStrike" cap="none" dirty="0" err="1">
                <a:solidFill>
                  <a:schemeClr val="dk1"/>
                </a:solidFill>
                <a:latin typeface="+mn-lt"/>
                <a:ea typeface="Calibri"/>
                <a:cs typeface="Calibri"/>
                <a:sym typeface="Calibri"/>
              </a:rPr>
              <a:t>Pixabay</a:t>
            </a:r>
            <a:endParaRPr lang="en-US" sz="1200" b="0" i="0" u="none" strike="noStrike" cap="none" dirty="0">
              <a:solidFill>
                <a:schemeClr val="dk1"/>
              </a:solidFill>
              <a:latin typeface="+mn-lt"/>
              <a:ea typeface="Calibri"/>
              <a:cs typeface="Calibri"/>
              <a:sym typeface="Calibri"/>
            </a:endParaRPr>
          </a:p>
          <a:p>
            <a:pPr marL="0" marR="0" lvl="0" indent="0" algn="l" rtl="0">
              <a:spcBef>
                <a:spcPts val="0"/>
              </a:spcBef>
              <a:buSzPct val="25000"/>
              <a:buNone/>
            </a:pPr>
            <a:endParaRPr lang="en-US" sz="1200" b="0" i="0" u="none" strike="noStrike" cap="none" dirty="0">
              <a:solidFill>
                <a:schemeClr val="dk1"/>
              </a:solidFill>
              <a:latin typeface="Calibri"/>
              <a:ea typeface="Calibri"/>
              <a:cs typeface="Calibri"/>
              <a:sym typeface="Calibri"/>
            </a:endParaRPr>
          </a:p>
        </p:txBody>
      </p:sp>
      <p:sp>
        <p:nvSpPr>
          <p:cNvPr id="386" name="Shape 38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2668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Shape 4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07" name="Shape 4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413" name="Shape 4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413" name="Shape 4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76120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Shape 4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35" name="Shape 4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Shape 4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41" name="Shape 4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Shape 4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47" name="Shape 4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Shape 4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53" name="Shape 4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0081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Shape 4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Comedian Reggie Brown impersonating President Barack Obama. </a:t>
            </a:r>
          </a:p>
          <a:p>
            <a:pPr marL="0" marR="0" lvl="0" indent="0" algn="l" rtl="0">
              <a:spcBef>
                <a:spcPts val="0"/>
              </a:spcBef>
              <a:buSzPct val="25000"/>
              <a:buNone/>
            </a:pPr>
            <a:endParaRPr lang="en-US" sz="1200" b="0" i="0" u="none" strike="noStrike" cap="none" dirty="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Image Reggie Brown, a voice actor and Barack Obama impersonator: attribute: "Reggie Brown by Gage Skidmore 2" by Gage Skidmore. Licensed under CC BY-SA 3.0 via Commons - https://commons.wikimedia.org/wiki/File:Reggie_Brown_by_Gage_Skidmore_2.jpg#/media/File:Reggie_Brown_by_Gage_Skidmore_2.jpg</a:t>
            </a: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Image Barack Obama – Wikipedia – public domain: "President Barack Obama" by Official White House Photo by Pete Souza - P120612PS-0463 (direct link). Licensed under Public Domain via Commons - https://commons.wikimedia.org/wiki/File:President_Barack_Obama.jpg#/media/File:President_Barack_Obama.jpg</a:t>
            </a:r>
          </a:p>
          <a:p>
            <a:pPr lvl="0">
              <a:spcBef>
                <a:spcPts val="0"/>
              </a:spcBef>
              <a:buNone/>
            </a:pPr>
            <a:endParaRPr dirty="0"/>
          </a:p>
        </p:txBody>
      </p:sp>
      <p:sp>
        <p:nvSpPr>
          <p:cNvPr id="453" name="Shape 4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40091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Shape 4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453" name="Shape 4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57504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Shape 47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76" name="Shape 4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2" name="Shape 48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http://public-domain.pictures -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Donald Trump: Photo By &lt;a target='_blank' href='http://www.flickr.com/photos/47422005@N04/11360500826/'&gt;DonkeyHotey&lt;/a&gt; via &lt;a href="http://public-domain.pictures/" target="_blank"&gt;http://public-domain.pictures/&lt;/a&gt;</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Hillary Clinton: Photo By &lt;a target='_blank' href='http://www.flickr.com/photos/47422005@N04/5621847849/'&gt;DonkeyHotey&lt;/a&gt; via &lt;a href="http://public-domain.pictures/" target="_blank"&gt;http://public-domain.pictures/&lt;/a&gt;</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Barack Obama Photo By &lt;a target='_blank' href='http://www.flickr.com/photos/47422005@N04/5548467691/'&gt;DonkeyHotey&lt;/a&gt; via &lt;a href="http://public-domain.pictures/" target="_blank"&gt;http://public-domain.pictures/&lt;/a&gt;</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 </a:t>
            </a:r>
          </a:p>
        </p:txBody>
      </p:sp>
      <p:sp>
        <p:nvSpPr>
          <p:cNvPr id="483" name="Shape 48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51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201216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Shape 4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91" name="Shape 49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fontAlgn="base"/>
            <a:endParaRPr lang="en-US" sz="1200" b="0" i="0" kern="1200" dirty="0">
              <a:solidFill>
                <a:schemeClr val="tx1"/>
              </a:solidFill>
              <a:effectLst/>
              <a:latin typeface="+mn-lt"/>
              <a:ea typeface="+mn-ea"/>
              <a:cs typeface="+mn-cs"/>
            </a:endParaRPr>
          </a:p>
        </p:txBody>
      </p:sp>
      <p:sp>
        <p:nvSpPr>
          <p:cNvPr id="492" name="Shape 49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52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210627"/>
      </p:ext>
    </p:extLst>
  </p:cSld>
  <p:clrMapOvr>
    <a:masterClrMapping/>
  </p:clrMapOvr>
  <p:extLst>
    <p:ext uri="{DCECCB84-F9BA-43D5-87BE-67443E8EF086}">
      <p15:sldGuideLst xmlns=""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0037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981219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0325660"/>
      </p:ext>
    </p:extLst>
  </p:cSld>
  <p:clrMapOvr>
    <a:masterClrMapping/>
  </p:clrMapOvr>
  <p:extLst mod="1">
    <p:ext uri="{DCECCB84-F9BA-43D5-87BE-67443E8EF086}">
      <p15:sldGuideLst xmlns=""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72246485"/>
      </p:ext>
    </p:extLst>
  </p:cSld>
  <p:clrMapOvr>
    <a:masterClrMapping/>
  </p:clrMapOvr>
  <p:extLst mod="1">
    <p:ext uri="{DCECCB84-F9BA-43D5-87BE-67443E8EF086}">
      <p15:sldGuideLst xmlns=""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Picture Placeholder 6"/>
          <p:cNvSpPr>
            <a:spLocks noGrp="1"/>
          </p:cNvSpPr>
          <p:nvPr>
            <p:ph type="pic" sz="quarter" idx="10"/>
          </p:nvPr>
        </p:nvSpPr>
        <p:spPr>
          <a:xfrm>
            <a:off x="1524000" y="990600"/>
            <a:ext cx="9372600" cy="5715000"/>
          </a:xfrm>
        </p:spPr>
        <p:txBody>
          <a:bodyPr/>
          <a:lstStyle/>
          <a:p>
            <a:endParaRPr lang="en-US"/>
          </a:p>
        </p:txBody>
      </p:sp>
    </p:spTree>
    <p:extLst>
      <p:ext uri="{BB962C8B-B14F-4D97-AF65-F5344CB8AC3E}">
        <p14:creationId xmlns:p14="http://schemas.microsoft.com/office/powerpoint/2010/main" val="963093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3068584"/>
      </p:ext>
    </p:extLst>
  </p:cSld>
  <p:clrMapOvr>
    <a:masterClrMapping/>
  </p:clrMapOvr>
  <p:extLst>
    <p:ext uri="{DCECCB84-F9BA-43D5-87BE-67443E8EF086}">
      <p15:sldGuideLst xmlns=""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50858427"/>
      </p:ext>
    </p:extLst>
  </p:cSld>
  <p:clrMapOvr>
    <a:masterClrMapping/>
  </p:clrMapOvr>
  <p:extLst mod="1">
    <p:ext uri="{DCECCB84-F9BA-43D5-87BE-67443E8EF086}">
      <p15:sldGuideLst xmlns="" xmlns:p15="http://schemas.microsoft.com/office/powerpoint/2012/main">
        <p15:guide id="1" orient="horz" pos="69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165890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244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4585797"/>
      </p:ext>
    </p:extLst>
  </p:cSld>
  <p:clrMapOvr>
    <a:masterClrMapping/>
  </p:clrMapOvr>
  <p:extLst>
    <p:ext uri="{DCECCB84-F9BA-43D5-87BE-67443E8EF086}">
      <p15:sldGuideLst xmlns=""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0C8FDC18-94C6-424D-BDA0-702358EDDB15}" type="datetimeFigureOut">
              <a:rPr lang="en-US" smtClean="0"/>
              <a:t>6/9/2016</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9F49A181-20B2-4E4F-9708-32E0A475EDC0}"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0427305"/>
      </p:ext>
    </p:extLst>
  </p:cSld>
  <p:clrMap bg1="dk1" tx1="lt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Wingdings" panose="05000000000000000000" pitchFamily="2" charset="2"/>
        <a:buChar char="v"/>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Wingdings" panose="05000000000000000000" pitchFamily="2" charset="2"/>
        <a:buChar char="v"/>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Wingdings" panose="05000000000000000000" pitchFamily="2" charset="2"/>
        <a:buChar char="v"/>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Wingdings" panose="05000000000000000000" pitchFamily="2" charset="2"/>
        <a:buChar char="v"/>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Wingdings" panose="05000000000000000000" pitchFamily="2" charset="2"/>
        <a:buChar char="v"/>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7" pos="1056" userDrawn="1">
          <p15:clr>
            <a:srgbClr val="F26B43"/>
          </p15:clr>
        </p15:guide>
        <p15:guide id="8" pos="9600" userDrawn="1">
          <p15:clr>
            <a:srgbClr val="F26B43"/>
          </p15:clr>
        </p15:guide>
        <p15:guide id="9" pos="792" userDrawn="1">
          <p15:clr>
            <a:srgbClr val="F26B43"/>
          </p15:clr>
        </p15:guide>
        <p15:guide id="10" pos="7200" userDrawn="1">
          <p15:clr>
            <a:srgbClr val="F26B43"/>
          </p15:clr>
        </p15:guide>
        <p15:guide id="11" orient="horz" pos="4008" userDrawn="1">
          <p15:clr>
            <a:srgbClr val="F26B43"/>
          </p15:clr>
        </p15:guide>
        <p15:guide id="12" orient="horz" pos="1440" userDrawn="1">
          <p15:clr>
            <a:srgbClr val="F26B43"/>
          </p15:clr>
        </p15:guide>
        <p15:guide id="13" orient="horz" pos="3720" userDrawn="1">
          <p15:clr>
            <a:srgbClr val="F26B43"/>
          </p15:clr>
        </p15:guide>
        <p15:guide id="14" orient="horz" pos="2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3800" dirty="0"/>
              <a:t>Satire</a:t>
            </a:r>
            <a:endParaRPr lang="en-US" sz="14400" dirty="0"/>
          </a:p>
        </p:txBody>
      </p:sp>
      <p:sp>
        <p:nvSpPr>
          <p:cNvPr id="3" name="Subtitle 2"/>
          <p:cNvSpPr>
            <a:spLocks noGrp="1"/>
          </p:cNvSpPr>
          <p:nvPr>
            <p:ph type="subTitle" idx="1"/>
          </p:nvPr>
        </p:nvSpPr>
        <p:spPr/>
        <p:txBody>
          <a:bodyPr/>
          <a:lstStyle/>
          <a:p>
            <a:r>
              <a:rPr lang="en-US" dirty="0"/>
              <a:t>an Introduction</a:t>
            </a:r>
          </a:p>
        </p:txBody>
      </p:sp>
    </p:spTree>
    <p:extLst>
      <p:ext uri="{BB962C8B-B14F-4D97-AF65-F5344CB8AC3E}">
        <p14:creationId xmlns:p14="http://schemas.microsoft.com/office/powerpoint/2010/main" val="20637800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Satire Defined</a:t>
            </a:r>
          </a:p>
        </p:txBody>
      </p:sp>
      <p:sp>
        <p:nvSpPr>
          <p:cNvPr id="90" name="Shape 90"/>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4800" dirty="0">
                <a:solidFill>
                  <a:schemeClr val="lt1"/>
                </a:solidFill>
                <a:latin typeface="Arial"/>
                <a:ea typeface="Arial"/>
                <a:cs typeface="Arial"/>
                <a:sym typeface="Arial"/>
              </a:rPr>
              <a:t>Satire</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A technique employed with the intent to expose and criticize foolishness and corruption of individuals, institutions, or societies by using humor, irony, exaggeration, and/or </a:t>
            </a:r>
            <a:r>
              <a:rPr lang="en-US" sz="2800" dirty="0" smtClean="0">
                <a:solidFill>
                  <a:schemeClr val="lt1"/>
                </a:solidFill>
                <a:latin typeface="Arial"/>
                <a:ea typeface="Arial"/>
                <a:cs typeface="Arial"/>
                <a:sym typeface="Arial"/>
              </a:rPr>
              <a:t>ridicule.</a:t>
            </a:r>
            <a:endParaRPr lang="en-US" sz="2800" dirty="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Satire Defined </a:t>
            </a:r>
            <a:r>
              <a:rPr lang="en-US" sz="1400" cap="none" dirty="0">
                <a:solidFill>
                  <a:schemeClr val="lt1"/>
                </a:solidFill>
                <a:latin typeface="Arial"/>
                <a:ea typeface="Arial"/>
                <a:cs typeface="Arial"/>
                <a:sym typeface="Arial"/>
              </a:rPr>
              <a:t>2</a:t>
            </a:r>
          </a:p>
        </p:txBody>
      </p:sp>
      <p:sp>
        <p:nvSpPr>
          <p:cNvPr id="96" name="Shape 96"/>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4800">
                <a:solidFill>
                  <a:schemeClr val="lt1"/>
                </a:solidFill>
                <a:latin typeface="Arial"/>
                <a:ea typeface="Arial"/>
                <a:cs typeface="Arial"/>
                <a:sym typeface="Arial"/>
              </a:rPr>
              <a:t>Satire</a:t>
            </a:r>
          </a:p>
          <a:p>
            <a:pPr marL="0" indent="0" algn="ctr">
              <a:spcBef>
                <a:spcPts val="560"/>
              </a:spcBef>
              <a:buClr>
                <a:schemeClr val="lt1"/>
              </a:buClr>
              <a:buSzPct val="25000"/>
              <a:buNone/>
            </a:pPr>
            <a:r>
              <a:rPr lang="en-US" sz="2800">
                <a:solidFill>
                  <a:schemeClr val="lt1"/>
                </a:solidFill>
                <a:latin typeface="Arial"/>
                <a:ea typeface="Arial"/>
                <a:cs typeface="Arial"/>
                <a:sym typeface="Arial"/>
              </a:rPr>
              <a:t>Satire has been around for a long time; one of the earliest records of Greek satire dates back to 500 B.C. </a:t>
            </a:r>
          </a:p>
          <a:p>
            <a:pPr marL="0" indent="0" algn="ctr">
              <a:spcBef>
                <a:spcPts val="560"/>
              </a:spcBef>
              <a:buClr>
                <a:schemeClr val="lt1"/>
              </a:buClr>
              <a:buSzPct val="25000"/>
              <a:buNone/>
            </a:pPr>
            <a:endParaRPr sz="280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51678" y="382385"/>
            <a:ext cx="10178322" cy="989215"/>
          </a:xfrm>
        </p:spPr>
        <p:txBody>
          <a:bodyPr/>
          <a:lstStyle/>
          <a:p>
            <a:r>
              <a:rPr lang="en-US" dirty="0"/>
              <a:t>Satire today</a:t>
            </a:r>
          </a:p>
        </p:txBody>
      </p:sp>
      <p:sp>
        <p:nvSpPr>
          <p:cNvPr id="6" name="Content Placeholder 5"/>
          <p:cNvSpPr>
            <a:spLocks noGrp="1"/>
          </p:cNvSpPr>
          <p:nvPr>
            <p:ph sz="half" idx="1"/>
          </p:nvPr>
        </p:nvSpPr>
        <p:spPr>
          <a:xfrm>
            <a:off x="1257300" y="1874517"/>
            <a:ext cx="4800600" cy="4030983"/>
          </a:xfrm>
        </p:spPr>
        <p:txBody>
          <a:bodyPr>
            <a:normAutofit/>
          </a:bodyPr>
          <a:lstStyle/>
          <a:p>
            <a:pPr marL="0" lvl="0" indent="0">
              <a:lnSpc>
                <a:spcPct val="80000"/>
              </a:lnSpc>
              <a:spcBef>
                <a:spcPts val="0"/>
              </a:spcBef>
              <a:buClr>
                <a:prstClr val="white"/>
              </a:buClr>
              <a:buSzPct val="25000"/>
              <a:buNone/>
            </a:pPr>
            <a:r>
              <a:rPr lang="en-US" sz="2400" dirty="0">
                <a:solidFill>
                  <a:schemeClr val="tx1"/>
                </a:solidFill>
                <a:ea typeface="Arial"/>
                <a:cs typeface="Arial"/>
                <a:sym typeface="Arial"/>
              </a:rPr>
              <a:t>Satire is still a popular technique today. Some modern examples of satire include: </a:t>
            </a:r>
          </a:p>
          <a:p>
            <a:pPr marL="0" lvl="0" indent="0">
              <a:lnSpc>
                <a:spcPct val="80000"/>
              </a:lnSpc>
              <a:spcBef>
                <a:spcPts val="350"/>
              </a:spcBef>
              <a:buClr>
                <a:prstClr val="white"/>
              </a:buClr>
              <a:buSzPct val="25000"/>
              <a:buNone/>
            </a:pPr>
            <a:endParaRPr lang="en-US" sz="1750" dirty="0">
              <a:solidFill>
                <a:schemeClr val="tx1"/>
              </a:solidFill>
              <a:ea typeface="Arial"/>
              <a:cs typeface="Arial"/>
              <a:sym typeface="Arial"/>
            </a:endParaRPr>
          </a:p>
          <a:p>
            <a:pPr marL="285750" lvl="0" indent="-285750">
              <a:lnSpc>
                <a:spcPct val="80000"/>
              </a:lnSpc>
              <a:spcBef>
                <a:spcPts val="350"/>
              </a:spcBef>
              <a:buClr>
                <a:prstClr val="white"/>
              </a:buClr>
              <a:buSzPct val="97222"/>
              <a:buFont typeface="Arial" panose="020B0604020202020204" pitchFamily="34" charset="0"/>
              <a:buChar char="•"/>
            </a:pPr>
            <a:r>
              <a:rPr lang="en-US" sz="1800" b="1" i="1" dirty="0">
                <a:solidFill>
                  <a:schemeClr val="tx1"/>
                </a:solidFill>
                <a:ea typeface="Arial"/>
                <a:cs typeface="Arial"/>
                <a:sym typeface="Arial"/>
              </a:rPr>
              <a:t>The Daily Show</a:t>
            </a:r>
          </a:p>
          <a:p>
            <a:pPr marL="285750" lvl="0" indent="-285750">
              <a:lnSpc>
                <a:spcPct val="80000"/>
              </a:lnSpc>
              <a:spcBef>
                <a:spcPts val="350"/>
              </a:spcBef>
              <a:buClr>
                <a:prstClr val="white"/>
              </a:buClr>
              <a:buSzPct val="97222"/>
              <a:buFont typeface="Arial" panose="020B0604020202020204" pitchFamily="34" charset="0"/>
              <a:buChar char="•"/>
            </a:pPr>
            <a:r>
              <a:rPr lang="en-US" sz="1800" b="1" i="1" dirty="0">
                <a:solidFill>
                  <a:schemeClr val="tx1"/>
                </a:solidFill>
                <a:ea typeface="Arial"/>
                <a:cs typeface="Arial"/>
                <a:sym typeface="Arial"/>
              </a:rPr>
              <a:t>Saturday Night Live</a:t>
            </a:r>
          </a:p>
          <a:p>
            <a:pPr marL="285750" lvl="0" indent="-285750">
              <a:lnSpc>
                <a:spcPct val="80000"/>
              </a:lnSpc>
              <a:spcBef>
                <a:spcPts val="350"/>
              </a:spcBef>
              <a:buClr>
                <a:prstClr val="white"/>
              </a:buClr>
              <a:buSzPct val="97222"/>
              <a:buFont typeface="Arial" panose="020B0604020202020204" pitchFamily="34" charset="0"/>
              <a:buChar char="•"/>
            </a:pPr>
            <a:r>
              <a:rPr lang="en-US" sz="1800" b="1" i="1" dirty="0">
                <a:solidFill>
                  <a:schemeClr val="tx1"/>
                </a:solidFill>
                <a:ea typeface="Arial"/>
                <a:cs typeface="Arial"/>
                <a:sym typeface="Arial"/>
              </a:rPr>
              <a:t>The Colbert Report</a:t>
            </a:r>
          </a:p>
          <a:p>
            <a:pPr marL="285750" lvl="0" indent="-285750">
              <a:lnSpc>
                <a:spcPct val="80000"/>
              </a:lnSpc>
              <a:spcBef>
                <a:spcPts val="350"/>
              </a:spcBef>
              <a:buClr>
                <a:prstClr val="white"/>
              </a:buClr>
              <a:buSzPct val="97222"/>
              <a:buFont typeface="Arial" panose="020B0604020202020204" pitchFamily="34" charset="0"/>
              <a:buChar char="•"/>
            </a:pPr>
            <a:r>
              <a:rPr lang="en-US" sz="1800" b="1" i="1" dirty="0">
                <a:solidFill>
                  <a:schemeClr val="tx1"/>
                </a:solidFill>
                <a:ea typeface="Arial"/>
                <a:cs typeface="Arial"/>
                <a:sym typeface="Arial"/>
              </a:rPr>
              <a:t>The Simpsons</a:t>
            </a:r>
          </a:p>
          <a:p>
            <a:pPr marL="285750" lvl="0" indent="-285750">
              <a:lnSpc>
                <a:spcPct val="80000"/>
              </a:lnSpc>
              <a:spcBef>
                <a:spcPts val="350"/>
              </a:spcBef>
              <a:buClr>
                <a:prstClr val="white"/>
              </a:buClr>
              <a:buSzPct val="97222"/>
              <a:buFont typeface="Arial" panose="020B0604020202020204" pitchFamily="34" charset="0"/>
              <a:buChar char="•"/>
            </a:pPr>
            <a:r>
              <a:rPr lang="en-US" sz="1800" b="1" i="1" dirty="0">
                <a:solidFill>
                  <a:schemeClr val="tx1"/>
                </a:solidFill>
                <a:ea typeface="Arial"/>
                <a:cs typeface="Arial"/>
                <a:sym typeface="Arial"/>
              </a:rPr>
              <a:t>South Park</a:t>
            </a:r>
          </a:p>
          <a:p>
            <a:pPr marL="285750" lvl="0" indent="-285750">
              <a:lnSpc>
                <a:spcPct val="80000"/>
              </a:lnSpc>
              <a:spcBef>
                <a:spcPts val="350"/>
              </a:spcBef>
              <a:buClr>
                <a:prstClr val="white"/>
              </a:buClr>
              <a:buSzPct val="97222"/>
              <a:buFont typeface="Arial" panose="020B0604020202020204" pitchFamily="34" charset="0"/>
              <a:buChar char="•"/>
            </a:pPr>
            <a:r>
              <a:rPr lang="en-US" sz="1800" b="1" dirty="0">
                <a:solidFill>
                  <a:schemeClr val="tx1"/>
                </a:solidFill>
                <a:ea typeface="Arial"/>
                <a:cs typeface="Arial"/>
                <a:sym typeface="Arial"/>
              </a:rPr>
              <a:t>Political cartoons</a:t>
            </a:r>
          </a:p>
          <a:p>
            <a:pPr marL="285750" lvl="0" indent="-285750">
              <a:lnSpc>
                <a:spcPct val="80000"/>
              </a:lnSpc>
              <a:spcBef>
                <a:spcPts val="350"/>
              </a:spcBef>
              <a:buClr>
                <a:prstClr val="white"/>
              </a:buClr>
              <a:buSzPct val="97222"/>
              <a:buFont typeface="Arial" panose="020B0604020202020204" pitchFamily="34" charset="0"/>
              <a:buChar char="•"/>
            </a:pPr>
            <a:r>
              <a:rPr lang="en-US" sz="1800" b="1" dirty="0">
                <a:solidFill>
                  <a:schemeClr val="tx1"/>
                </a:solidFill>
                <a:ea typeface="Arial"/>
                <a:cs typeface="Arial"/>
                <a:sym typeface="Arial"/>
              </a:rPr>
              <a:t>Comic strips </a:t>
            </a:r>
            <a:r>
              <a:rPr lang="en-US" sz="1800" dirty="0">
                <a:solidFill>
                  <a:schemeClr val="tx1"/>
                </a:solidFill>
                <a:ea typeface="Arial"/>
                <a:cs typeface="Arial"/>
                <a:sym typeface="Arial"/>
              </a:rPr>
              <a:t>– </a:t>
            </a:r>
            <a:r>
              <a:rPr lang="en-US" sz="1800" i="1" dirty="0">
                <a:solidFill>
                  <a:schemeClr val="tx1"/>
                </a:solidFill>
                <a:ea typeface="Arial"/>
                <a:cs typeface="Arial"/>
                <a:sym typeface="Arial"/>
              </a:rPr>
              <a:t>Dilbert, The Boondocks</a:t>
            </a:r>
          </a:p>
          <a:p>
            <a:pPr marL="285750" lvl="0" indent="-285750">
              <a:lnSpc>
                <a:spcPct val="80000"/>
              </a:lnSpc>
              <a:spcBef>
                <a:spcPts val="350"/>
              </a:spcBef>
              <a:buClr>
                <a:prstClr val="white"/>
              </a:buClr>
              <a:buSzPct val="97222"/>
              <a:buFont typeface="Arial" panose="020B0604020202020204" pitchFamily="34" charset="0"/>
              <a:buChar char="•"/>
            </a:pPr>
            <a:r>
              <a:rPr lang="en-US" sz="1800" b="1" dirty="0">
                <a:solidFill>
                  <a:schemeClr val="tx1"/>
                </a:solidFill>
                <a:ea typeface="Arial"/>
                <a:cs typeface="Arial"/>
                <a:sym typeface="Arial"/>
              </a:rPr>
              <a:t>Movies</a:t>
            </a:r>
            <a:r>
              <a:rPr lang="en-US" sz="1800" dirty="0">
                <a:solidFill>
                  <a:schemeClr val="tx1"/>
                </a:solidFill>
                <a:ea typeface="Arial"/>
                <a:cs typeface="Arial"/>
                <a:sym typeface="Arial"/>
              </a:rPr>
              <a:t> – </a:t>
            </a:r>
            <a:r>
              <a:rPr lang="en-US" sz="1800" i="1" dirty="0">
                <a:solidFill>
                  <a:schemeClr val="tx1"/>
                </a:solidFill>
                <a:ea typeface="Arial"/>
                <a:cs typeface="Arial"/>
                <a:sym typeface="Arial"/>
              </a:rPr>
              <a:t>Scary Movie</a:t>
            </a:r>
            <a:r>
              <a:rPr lang="en-US" sz="1800" dirty="0">
                <a:solidFill>
                  <a:schemeClr val="tx1"/>
                </a:solidFill>
                <a:ea typeface="Arial"/>
                <a:cs typeface="Arial"/>
                <a:sym typeface="Arial"/>
              </a:rPr>
              <a:t>, </a:t>
            </a:r>
            <a:r>
              <a:rPr lang="en-US" sz="1800" i="1" dirty="0">
                <a:solidFill>
                  <a:schemeClr val="tx1"/>
                </a:solidFill>
                <a:ea typeface="Arial"/>
                <a:cs typeface="Arial"/>
                <a:sym typeface="Arial"/>
              </a:rPr>
              <a:t>Not Another Teen Movie</a:t>
            </a:r>
          </a:p>
          <a:p>
            <a:pPr marL="285750" lvl="0" indent="-285750">
              <a:lnSpc>
                <a:spcPct val="80000"/>
              </a:lnSpc>
              <a:spcBef>
                <a:spcPts val="350"/>
              </a:spcBef>
              <a:buClr>
                <a:prstClr val="white"/>
              </a:buClr>
              <a:buSzPct val="97222"/>
              <a:buFont typeface="Arial" panose="020B0604020202020204" pitchFamily="34" charset="0"/>
              <a:buChar char="•"/>
            </a:pPr>
            <a:r>
              <a:rPr lang="en-US" sz="1800" b="1" dirty="0">
                <a:solidFill>
                  <a:schemeClr val="tx1"/>
                </a:solidFill>
                <a:ea typeface="Arial"/>
                <a:cs typeface="Arial"/>
                <a:sym typeface="Arial"/>
              </a:rPr>
              <a:t>Internet</a:t>
            </a:r>
            <a:r>
              <a:rPr lang="en-US" sz="1800" dirty="0">
                <a:solidFill>
                  <a:schemeClr val="tx1"/>
                </a:solidFill>
                <a:ea typeface="Arial"/>
                <a:cs typeface="Arial"/>
                <a:sym typeface="Arial"/>
              </a:rPr>
              <a:t> – </a:t>
            </a:r>
            <a:r>
              <a:rPr lang="en-US" sz="1800" i="1" dirty="0" err="1">
                <a:solidFill>
                  <a:schemeClr val="tx1"/>
                </a:solidFill>
                <a:ea typeface="Arial"/>
                <a:cs typeface="Arial"/>
                <a:sym typeface="Arial"/>
              </a:rPr>
              <a:t>Uncyclopedia</a:t>
            </a:r>
            <a:r>
              <a:rPr lang="en-US" sz="1800" i="1" dirty="0">
                <a:solidFill>
                  <a:schemeClr val="tx1"/>
                </a:solidFill>
                <a:ea typeface="Arial"/>
                <a:cs typeface="Arial"/>
                <a:sym typeface="Arial"/>
              </a:rPr>
              <a:t>, The Onion</a:t>
            </a:r>
          </a:p>
          <a:p>
            <a:pPr marL="0" indent="0">
              <a:buNone/>
            </a:pPr>
            <a:endParaRPr lang="en-US" dirty="0"/>
          </a:p>
        </p:txBody>
      </p:sp>
      <p:pic>
        <p:nvPicPr>
          <p:cNvPr id="8" name="Picture 7" descr="The Simpsons, standing together for a family portrait.&#10;"/>
          <p:cNvPicPr>
            <a:picLocks noChangeAspect="1"/>
          </p:cNvPicPr>
          <p:nvPr/>
        </p:nvPicPr>
        <p:blipFill>
          <a:blip r:embed="rId2"/>
          <a:stretch>
            <a:fillRect/>
          </a:stretch>
        </p:blipFill>
        <p:spPr>
          <a:xfrm>
            <a:off x="6057900" y="2943348"/>
            <a:ext cx="2536156" cy="2981202"/>
          </a:xfrm>
          <a:prstGeom prst="rect">
            <a:avLst/>
          </a:prstGeom>
        </p:spPr>
      </p:pic>
      <p:pic>
        <p:nvPicPr>
          <p:cNvPr id="10" name="Shape 103" descr="The Colbert Report logo."/>
          <p:cNvPicPr preferRelativeResize="0"/>
          <p:nvPr/>
        </p:nvPicPr>
        <p:blipFill rotWithShape="1">
          <a:blip r:embed="rId3">
            <a:alphaModFix/>
          </a:blip>
          <a:srcRect/>
          <a:stretch/>
        </p:blipFill>
        <p:spPr>
          <a:xfrm>
            <a:off x="9111884" y="815920"/>
            <a:ext cx="2057400" cy="1007268"/>
          </a:xfrm>
          <a:prstGeom prst="rect">
            <a:avLst/>
          </a:prstGeom>
          <a:noFill/>
          <a:ln>
            <a:noFill/>
          </a:ln>
        </p:spPr>
      </p:pic>
      <p:pic>
        <p:nvPicPr>
          <p:cNvPr id="11" name="Shape 104" descr="The Daily Show with Trevor Noah logo."/>
          <p:cNvPicPr preferRelativeResize="0"/>
          <p:nvPr/>
        </p:nvPicPr>
        <p:blipFill rotWithShape="1">
          <a:blip r:embed="rId4">
            <a:alphaModFix/>
          </a:blip>
          <a:srcRect/>
          <a:stretch/>
        </p:blipFill>
        <p:spPr>
          <a:xfrm>
            <a:off x="7886700" y="2030985"/>
            <a:ext cx="3543300" cy="939799"/>
          </a:xfrm>
          <a:prstGeom prst="rect">
            <a:avLst/>
          </a:prstGeom>
          <a:noFill/>
          <a:ln>
            <a:noFill/>
          </a:ln>
        </p:spPr>
      </p:pic>
      <p:pic>
        <p:nvPicPr>
          <p:cNvPr id="12" name="Picture 11" descr="Characters from South Park standing in a snowy area; an American flag waves in the foreground."/>
          <p:cNvPicPr>
            <a:picLocks noChangeAspect="1"/>
          </p:cNvPicPr>
          <p:nvPr/>
        </p:nvPicPr>
        <p:blipFill>
          <a:blip r:embed="rId5"/>
          <a:stretch>
            <a:fillRect/>
          </a:stretch>
        </p:blipFill>
        <p:spPr>
          <a:xfrm>
            <a:off x="8710948" y="3191213"/>
            <a:ext cx="2719052" cy="1530229"/>
          </a:xfrm>
          <a:prstGeom prst="rect">
            <a:avLst/>
          </a:prstGeom>
        </p:spPr>
      </p:pic>
      <p:pic>
        <p:nvPicPr>
          <p:cNvPr id="13" name="Picture 12" descr="Saturday Night Live sign"/>
          <p:cNvPicPr>
            <a:picLocks noChangeAspect="1"/>
          </p:cNvPicPr>
          <p:nvPr/>
        </p:nvPicPr>
        <p:blipFill>
          <a:blip r:embed="rId6"/>
          <a:stretch>
            <a:fillRect/>
          </a:stretch>
        </p:blipFill>
        <p:spPr>
          <a:xfrm>
            <a:off x="8671962" y="4871096"/>
            <a:ext cx="2859272" cy="1024217"/>
          </a:xfrm>
          <a:prstGeom prst="rect">
            <a:avLst/>
          </a:prstGeom>
        </p:spPr>
      </p:pic>
    </p:spTree>
    <p:extLst>
      <p:ext uri="{BB962C8B-B14F-4D97-AF65-F5344CB8AC3E}">
        <p14:creationId xmlns:p14="http://schemas.microsoft.com/office/powerpoint/2010/main" val="265755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4" name="Title 3"/>
          <p:cNvSpPr>
            <a:spLocks noGrp="1"/>
          </p:cNvSpPr>
          <p:nvPr>
            <p:ph type="title"/>
          </p:nvPr>
        </p:nvSpPr>
        <p:spPr>
          <a:xfrm>
            <a:off x="1251678" y="382385"/>
            <a:ext cx="10178322" cy="684415"/>
          </a:xfrm>
        </p:spPr>
        <p:txBody>
          <a:bodyPr>
            <a:noAutofit/>
          </a:bodyPr>
          <a:lstStyle/>
          <a:p>
            <a:r>
              <a:rPr lang="en-US" sz="4000" dirty="0"/>
              <a:t>Juvenalian Satire - Harsh</a:t>
            </a:r>
          </a:p>
        </p:txBody>
      </p:sp>
      <p:sp>
        <p:nvSpPr>
          <p:cNvPr id="5" name="Content Placeholder 4"/>
          <p:cNvSpPr>
            <a:spLocks noGrp="1"/>
          </p:cNvSpPr>
          <p:nvPr>
            <p:ph sz="half" idx="1"/>
          </p:nvPr>
        </p:nvSpPr>
        <p:spPr>
          <a:xfrm>
            <a:off x="1524000" y="1325880"/>
            <a:ext cx="5067300" cy="4457700"/>
          </a:xfrm>
        </p:spPr>
        <p:txBody>
          <a:bodyPr>
            <a:normAutofit/>
          </a:bodyPr>
          <a:lstStyle/>
          <a:p>
            <a:pPr marL="0" lvl="0" indent="0">
              <a:lnSpc>
                <a:spcPct val="80000"/>
              </a:lnSpc>
              <a:spcBef>
                <a:spcPts val="0"/>
              </a:spcBef>
              <a:buClr>
                <a:prstClr val="white"/>
              </a:buClr>
              <a:buSzPct val="25000"/>
              <a:buNone/>
            </a:pPr>
            <a:r>
              <a:rPr lang="en-US" sz="2200" dirty="0">
                <a:solidFill>
                  <a:prstClr val="white"/>
                </a:solidFill>
                <a:ea typeface="Arial"/>
                <a:cs typeface="Arial"/>
                <a:sym typeface="Arial"/>
              </a:rPr>
              <a:t>Juvenalian  satire is named after Juvenal, a Roman satirist from the 1st -2</a:t>
            </a:r>
            <a:r>
              <a:rPr lang="en-US" sz="2200" baseline="30000" dirty="0">
                <a:solidFill>
                  <a:prstClr val="white"/>
                </a:solidFill>
                <a:ea typeface="Arial"/>
                <a:cs typeface="Arial"/>
                <a:sym typeface="Arial"/>
              </a:rPr>
              <a:t>nd</a:t>
            </a:r>
            <a:r>
              <a:rPr lang="en-US" sz="2200" dirty="0">
                <a:solidFill>
                  <a:prstClr val="white"/>
                </a:solidFill>
                <a:ea typeface="Arial"/>
                <a:cs typeface="Arial"/>
                <a:sym typeface="Arial"/>
              </a:rPr>
              <a:t> century CE.</a:t>
            </a:r>
          </a:p>
          <a:p>
            <a:pPr marL="0" lvl="0" indent="0">
              <a:lnSpc>
                <a:spcPct val="80000"/>
              </a:lnSpc>
              <a:spcBef>
                <a:spcPts val="518"/>
              </a:spcBef>
              <a:buClr>
                <a:prstClr val="white"/>
              </a:buClr>
              <a:buSzPct val="25000"/>
              <a:buNone/>
            </a:pPr>
            <a:endParaRPr lang="en-US" sz="2200" dirty="0">
              <a:solidFill>
                <a:prstClr val="white"/>
              </a:solidFill>
              <a:ea typeface="Arial"/>
              <a:cs typeface="Arial"/>
              <a:sym typeface="Arial"/>
            </a:endParaRPr>
          </a:p>
          <a:p>
            <a:pPr marL="0" lvl="0" indent="0">
              <a:lnSpc>
                <a:spcPct val="80000"/>
              </a:lnSpc>
              <a:spcBef>
                <a:spcPts val="518"/>
              </a:spcBef>
              <a:buClr>
                <a:prstClr val="white"/>
              </a:buClr>
              <a:buSzPct val="25000"/>
              <a:buNone/>
            </a:pPr>
            <a:r>
              <a:rPr lang="en-US" sz="2200" dirty="0">
                <a:solidFill>
                  <a:prstClr val="white"/>
                </a:solidFill>
                <a:ea typeface="Arial"/>
                <a:cs typeface="Arial"/>
                <a:sym typeface="Arial"/>
              </a:rPr>
              <a:t>Juvenalian satire is a </a:t>
            </a:r>
            <a:r>
              <a:rPr lang="en-US" sz="2200" b="1" i="1" dirty="0">
                <a:solidFill>
                  <a:prstClr val="white"/>
                </a:solidFill>
                <a:ea typeface="Arial"/>
                <a:cs typeface="Arial"/>
                <a:sym typeface="Arial"/>
              </a:rPr>
              <a:t>harsh</a:t>
            </a:r>
            <a:r>
              <a:rPr lang="en-US" sz="2200" dirty="0">
                <a:solidFill>
                  <a:prstClr val="white"/>
                </a:solidFill>
                <a:ea typeface="Arial"/>
                <a:cs typeface="Arial"/>
                <a:sym typeface="Arial"/>
              </a:rPr>
              <a:t> form of satire in which the author/narrator mercilessly ridicules or criticizes certain practices or characters. It generally employs less humor than Horatian satire and often uses some type of metaphor or allegory. </a:t>
            </a:r>
          </a:p>
          <a:p>
            <a:pPr marL="0" lvl="0" indent="0">
              <a:lnSpc>
                <a:spcPct val="80000"/>
              </a:lnSpc>
              <a:spcBef>
                <a:spcPts val="518"/>
              </a:spcBef>
              <a:buClr>
                <a:prstClr val="white"/>
              </a:buClr>
              <a:buSzPct val="25000"/>
              <a:buNone/>
            </a:pPr>
            <a:endParaRPr lang="en-US" sz="2200" dirty="0">
              <a:solidFill>
                <a:prstClr val="white"/>
              </a:solidFill>
              <a:ea typeface="Arial"/>
              <a:cs typeface="Arial"/>
              <a:sym typeface="Arial"/>
            </a:endParaRPr>
          </a:p>
          <a:p>
            <a:pPr marL="0" lvl="0" indent="0">
              <a:lnSpc>
                <a:spcPct val="80000"/>
              </a:lnSpc>
              <a:spcBef>
                <a:spcPts val="518"/>
              </a:spcBef>
              <a:buClr>
                <a:prstClr val="white"/>
              </a:buClr>
              <a:buSzPct val="25000"/>
              <a:buNone/>
            </a:pPr>
            <a:r>
              <a:rPr lang="en-US" sz="2200" dirty="0">
                <a:solidFill>
                  <a:prstClr val="white"/>
                </a:solidFill>
                <a:ea typeface="Arial"/>
                <a:cs typeface="Arial"/>
                <a:sym typeface="Arial"/>
              </a:rPr>
              <a:t>This type of satire is not as popular today as it once was. </a:t>
            </a:r>
          </a:p>
          <a:p>
            <a:pPr marL="0" indent="0">
              <a:buNone/>
            </a:pPr>
            <a:endParaRPr lang="en-US" dirty="0"/>
          </a:p>
        </p:txBody>
      </p:sp>
      <p:pic>
        <p:nvPicPr>
          <p:cNvPr id="7" name="Content Placeholder 6" descr="Artwork representation of Roman satirist Juvenal talking with a woman; both are dressed in the clothing of ancient Rom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15200" y="1295400"/>
            <a:ext cx="2843776" cy="44577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400" dirty="0"/>
              <a:t>Juvenalian</a:t>
            </a:r>
            <a:r>
              <a:rPr lang="en-US" sz="5400" dirty="0"/>
              <a:t> </a:t>
            </a:r>
            <a:r>
              <a:rPr lang="en-US" sz="4000" dirty="0"/>
              <a:t>Satire</a:t>
            </a:r>
            <a:r>
              <a:rPr lang="en-US" sz="5400" dirty="0"/>
              <a:t> </a:t>
            </a:r>
            <a:r>
              <a:rPr lang="en-US" sz="4000" dirty="0"/>
              <a:t>–</a:t>
            </a:r>
            <a:r>
              <a:rPr lang="en-US" sz="5400" dirty="0"/>
              <a:t> </a:t>
            </a:r>
            <a:r>
              <a:rPr lang="en-US" sz="4000" dirty="0"/>
              <a:t>Harsh </a:t>
            </a:r>
            <a:r>
              <a:rPr lang="en-US" sz="1400" dirty="0"/>
              <a:t>2</a:t>
            </a:r>
            <a:r>
              <a:rPr lang="en-US" sz="4000" dirty="0"/>
              <a:t> </a:t>
            </a:r>
          </a:p>
        </p:txBody>
      </p:sp>
      <p:sp>
        <p:nvSpPr>
          <p:cNvPr id="8" name="Content Placeholder 7"/>
          <p:cNvSpPr>
            <a:spLocks noGrp="1"/>
          </p:cNvSpPr>
          <p:nvPr>
            <p:ph idx="1"/>
          </p:nvPr>
        </p:nvSpPr>
        <p:spPr>
          <a:xfrm>
            <a:off x="1251678" y="1874517"/>
            <a:ext cx="10178322" cy="4005075"/>
          </a:xfrm>
        </p:spPr>
        <p:txBody>
          <a:bodyPr/>
          <a:lstStyle/>
          <a:p>
            <a:pPr marL="0" indent="0">
              <a:buNone/>
            </a:pPr>
            <a:r>
              <a:rPr lang="en-US" sz="2400" dirty="0">
                <a:solidFill>
                  <a:schemeClr val="lt1"/>
                </a:solidFill>
                <a:ea typeface="Arial"/>
                <a:cs typeface="Arial"/>
                <a:sym typeface="Arial"/>
              </a:rPr>
              <a:t>Some well-known examples of Juvenalian satiric literature are George Orwell’s </a:t>
            </a:r>
            <a:r>
              <a:rPr lang="en-US" sz="2400" i="1" dirty="0">
                <a:solidFill>
                  <a:schemeClr val="lt1"/>
                </a:solidFill>
                <a:ea typeface="Arial"/>
                <a:cs typeface="Arial"/>
                <a:sym typeface="Arial"/>
              </a:rPr>
              <a:t>Animal Farm </a:t>
            </a:r>
            <a:r>
              <a:rPr lang="en-US" sz="2400" dirty="0">
                <a:solidFill>
                  <a:schemeClr val="lt1"/>
                </a:solidFill>
                <a:ea typeface="Arial"/>
                <a:cs typeface="Arial"/>
                <a:sym typeface="Arial"/>
              </a:rPr>
              <a:t>and </a:t>
            </a:r>
            <a:r>
              <a:rPr lang="en-US" sz="2400" i="1" dirty="0">
                <a:solidFill>
                  <a:schemeClr val="lt1"/>
                </a:solidFill>
                <a:ea typeface="Arial"/>
                <a:cs typeface="Arial"/>
                <a:sym typeface="Arial"/>
              </a:rPr>
              <a:t>1984</a:t>
            </a:r>
            <a:r>
              <a:rPr lang="en-US" sz="2400" dirty="0">
                <a:solidFill>
                  <a:schemeClr val="lt1"/>
                </a:solidFill>
                <a:ea typeface="Arial"/>
                <a:cs typeface="Arial"/>
                <a:sym typeface="Arial"/>
              </a:rPr>
              <a:t>,  Jonathan Swift’s famous essay </a:t>
            </a:r>
            <a:r>
              <a:rPr lang="en-US" sz="2400" dirty="0" smtClean="0">
                <a:solidFill>
                  <a:schemeClr val="lt1"/>
                </a:solidFill>
                <a:ea typeface="Arial"/>
                <a:cs typeface="Arial"/>
                <a:sym typeface="Arial"/>
              </a:rPr>
              <a:t>“A </a:t>
            </a:r>
            <a:r>
              <a:rPr lang="en-US" sz="2400" dirty="0">
                <a:solidFill>
                  <a:schemeClr val="lt1"/>
                </a:solidFill>
                <a:ea typeface="Arial"/>
                <a:cs typeface="Arial"/>
                <a:sym typeface="Arial"/>
              </a:rPr>
              <a:t>Modest </a:t>
            </a:r>
            <a:r>
              <a:rPr lang="en-US" sz="2400" dirty="0" smtClean="0">
                <a:solidFill>
                  <a:schemeClr val="lt1"/>
                </a:solidFill>
                <a:ea typeface="Arial"/>
                <a:cs typeface="Arial"/>
                <a:sym typeface="Arial"/>
              </a:rPr>
              <a:t>Proposal”, </a:t>
            </a:r>
            <a:r>
              <a:rPr lang="en-US" sz="2400" dirty="0">
                <a:solidFill>
                  <a:schemeClr val="lt1"/>
                </a:solidFill>
                <a:ea typeface="Arial"/>
                <a:cs typeface="Arial"/>
                <a:sym typeface="Arial"/>
              </a:rPr>
              <a:t>and Joseph Heller’s novel </a:t>
            </a:r>
            <a:r>
              <a:rPr lang="en-US" sz="2400" i="1" dirty="0">
                <a:solidFill>
                  <a:schemeClr val="lt1"/>
                </a:solidFill>
                <a:ea typeface="Arial"/>
                <a:cs typeface="Arial"/>
                <a:sym typeface="Arial"/>
              </a:rPr>
              <a:t>Catch-22</a:t>
            </a:r>
            <a:r>
              <a:rPr lang="en-US" sz="2400" dirty="0">
                <a:solidFill>
                  <a:schemeClr val="lt1"/>
                </a:solidFill>
                <a:ea typeface="Arial"/>
                <a:cs typeface="Arial"/>
                <a:sym typeface="Arial"/>
              </a:rPr>
              <a:t>. </a:t>
            </a:r>
          </a:p>
          <a:p>
            <a:pPr marL="0" indent="0">
              <a:buNone/>
            </a:pPr>
            <a:endParaRPr lang="en-US" dirty="0"/>
          </a:p>
        </p:txBody>
      </p:sp>
      <p:pic>
        <p:nvPicPr>
          <p:cNvPr id="9" name="Picture 8" descr="Book cover: Animal Farm by George Orwell"/>
          <p:cNvPicPr>
            <a:picLocks noChangeAspect="1"/>
          </p:cNvPicPr>
          <p:nvPr/>
        </p:nvPicPr>
        <p:blipFill>
          <a:blip r:embed="rId2"/>
          <a:stretch>
            <a:fillRect/>
          </a:stretch>
        </p:blipFill>
        <p:spPr>
          <a:xfrm>
            <a:off x="2289219" y="3527853"/>
            <a:ext cx="1621677" cy="2389839"/>
          </a:xfrm>
          <a:prstGeom prst="rect">
            <a:avLst/>
          </a:prstGeom>
        </p:spPr>
      </p:pic>
      <p:pic>
        <p:nvPicPr>
          <p:cNvPr id="10" name="Picture 9" descr="Book cover: Nineteen Eighty-Four by George Orwell"/>
          <p:cNvPicPr>
            <a:picLocks noChangeAspect="1"/>
          </p:cNvPicPr>
          <p:nvPr/>
        </p:nvPicPr>
        <p:blipFill>
          <a:blip r:embed="rId3"/>
          <a:stretch>
            <a:fillRect/>
          </a:stretch>
        </p:blipFill>
        <p:spPr>
          <a:xfrm>
            <a:off x="4495800" y="3527853"/>
            <a:ext cx="1603387" cy="2389839"/>
          </a:xfrm>
          <a:prstGeom prst="rect">
            <a:avLst/>
          </a:prstGeom>
        </p:spPr>
      </p:pic>
      <p:pic>
        <p:nvPicPr>
          <p:cNvPr id="11" name="Picture 10" descr="Title page: A Modest Proposal by Jonathan Swift"/>
          <p:cNvPicPr>
            <a:picLocks noChangeAspect="1"/>
          </p:cNvPicPr>
          <p:nvPr/>
        </p:nvPicPr>
        <p:blipFill>
          <a:blip r:embed="rId4"/>
          <a:stretch>
            <a:fillRect/>
          </a:stretch>
        </p:blipFill>
        <p:spPr>
          <a:xfrm>
            <a:off x="6771029" y="3594915"/>
            <a:ext cx="1329043" cy="2322777"/>
          </a:xfrm>
          <a:prstGeom prst="rect">
            <a:avLst/>
          </a:prstGeom>
        </p:spPr>
      </p:pic>
      <p:pic>
        <p:nvPicPr>
          <p:cNvPr id="12" name="Picture 11" descr="Book cover: Catch-22 by Joseph Heller"/>
          <p:cNvPicPr>
            <a:picLocks noChangeAspect="1"/>
          </p:cNvPicPr>
          <p:nvPr/>
        </p:nvPicPr>
        <p:blipFill>
          <a:blip r:embed="rId5"/>
          <a:stretch>
            <a:fillRect/>
          </a:stretch>
        </p:blipFill>
        <p:spPr>
          <a:xfrm>
            <a:off x="8771914" y="3527853"/>
            <a:ext cx="1597290" cy="2389839"/>
          </a:xfrm>
          <a:prstGeom prst="rect">
            <a:avLst/>
          </a:prstGeom>
        </p:spPr>
      </p:pic>
    </p:spTree>
    <p:extLst>
      <p:ext uri="{BB962C8B-B14F-4D97-AF65-F5344CB8AC3E}">
        <p14:creationId xmlns:p14="http://schemas.microsoft.com/office/powerpoint/2010/main" val="3831273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Horatian satire - gentle</a:t>
            </a:r>
          </a:p>
        </p:txBody>
      </p:sp>
      <p:sp>
        <p:nvSpPr>
          <p:cNvPr id="4" name="Content Placeholder 3"/>
          <p:cNvSpPr>
            <a:spLocks noGrp="1"/>
          </p:cNvSpPr>
          <p:nvPr>
            <p:ph sz="half" idx="1"/>
          </p:nvPr>
        </p:nvSpPr>
        <p:spPr>
          <a:xfrm>
            <a:off x="1257300" y="1874517"/>
            <a:ext cx="4800600" cy="4030983"/>
          </a:xfrm>
        </p:spPr>
        <p:txBody>
          <a:bodyPr>
            <a:normAutofit fontScale="85000" lnSpcReduction="10000"/>
          </a:bodyPr>
          <a:lstStyle/>
          <a:p>
            <a:pPr marL="0" lvl="0" indent="0">
              <a:spcBef>
                <a:spcPts val="0"/>
              </a:spcBef>
              <a:buClr>
                <a:prstClr val="white"/>
              </a:buClr>
              <a:buSzPct val="25000"/>
              <a:buNone/>
            </a:pPr>
            <a:r>
              <a:rPr lang="en-US" sz="2800" dirty="0">
                <a:solidFill>
                  <a:prstClr val="white"/>
                </a:solidFill>
                <a:ea typeface="Arial"/>
                <a:cs typeface="Arial"/>
                <a:sym typeface="Arial"/>
              </a:rPr>
              <a:t>Horatian satire is named after Roman satirist Horace (65 BCE</a:t>
            </a:r>
            <a:r>
              <a:rPr lang="en-US" sz="2800" dirty="0" smtClean="0">
                <a:solidFill>
                  <a:prstClr val="white"/>
                </a:solidFill>
                <a:ea typeface="Arial"/>
                <a:cs typeface="Arial"/>
                <a:sym typeface="Arial"/>
              </a:rPr>
              <a:t>).</a:t>
            </a:r>
            <a:endParaRPr lang="en-US" sz="2800" dirty="0">
              <a:solidFill>
                <a:prstClr val="white"/>
              </a:solidFill>
              <a:ea typeface="Arial"/>
              <a:cs typeface="Arial"/>
              <a:sym typeface="Arial"/>
            </a:endParaRPr>
          </a:p>
          <a:p>
            <a:pPr marL="0" lvl="0" indent="0">
              <a:spcBef>
                <a:spcPts val="560"/>
              </a:spcBef>
              <a:buClr>
                <a:prstClr val="white"/>
              </a:buClr>
              <a:buSzPct val="25000"/>
              <a:buNone/>
            </a:pPr>
            <a:endParaRPr lang="en-US" sz="2800" dirty="0">
              <a:solidFill>
                <a:prstClr val="white"/>
              </a:solidFill>
              <a:ea typeface="Arial"/>
              <a:cs typeface="Arial"/>
              <a:sym typeface="Arial"/>
            </a:endParaRPr>
          </a:p>
          <a:p>
            <a:pPr marL="0" lvl="0" indent="0">
              <a:spcBef>
                <a:spcPts val="560"/>
              </a:spcBef>
              <a:buClr>
                <a:prstClr val="white"/>
              </a:buClr>
              <a:buSzPct val="25000"/>
              <a:buNone/>
            </a:pPr>
            <a:r>
              <a:rPr lang="en-US" sz="2800" dirty="0">
                <a:solidFill>
                  <a:prstClr val="white"/>
                </a:solidFill>
                <a:ea typeface="Arial"/>
                <a:cs typeface="Arial"/>
                <a:sym typeface="Arial"/>
              </a:rPr>
              <a:t>This is a gentle form of satire in which the author/narrator mildly pokes fun at the subject.  It is meant to draw attention to the ridiculousness of a particular concept by exaggerating it to an absurd extreme. </a:t>
            </a:r>
          </a:p>
          <a:p>
            <a:pPr marL="0" indent="0">
              <a:buNone/>
            </a:pPr>
            <a:endParaRPr lang="en-US" dirty="0"/>
          </a:p>
        </p:txBody>
      </p:sp>
      <p:pic>
        <p:nvPicPr>
          <p:cNvPr id="6" name="Content Placeholder 5" descr="Roman satirist Horace, dressed in Roman clothing and seated under an arch."/>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515810" y="1647513"/>
            <a:ext cx="2456280" cy="4484989"/>
          </a:xfrm>
        </p:spPr>
      </p:pic>
    </p:spTree>
    <p:extLst>
      <p:ext uri="{BB962C8B-B14F-4D97-AF65-F5344CB8AC3E}">
        <p14:creationId xmlns:p14="http://schemas.microsoft.com/office/powerpoint/2010/main" val="419732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Horatian satire – gentle </a:t>
            </a:r>
            <a:r>
              <a:rPr lang="en-US" sz="1400" dirty="0"/>
              <a:t>2</a:t>
            </a:r>
          </a:p>
        </p:txBody>
      </p:sp>
      <p:sp>
        <p:nvSpPr>
          <p:cNvPr id="7" name="Content Placeholder 6"/>
          <p:cNvSpPr>
            <a:spLocks noGrp="1"/>
          </p:cNvSpPr>
          <p:nvPr>
            <p:ph idx="1"/>
          </p:nvPr>
        </p:nvSpPr>
        <p:spPr>
          <a:xfrm>
            <a:off x="1251678" y="1752601"/>
            <a:ext cx="10178322" cy="4126992"/>
          </a:xfrm>
        </p:spPr>
        <p:txBody>
          <a:bodyPr/>
          <a:lstStyle/>
          <a:p>
            <a:pPr marL="0" indent="0">
              <a:buNone/>
            </a:pPr>
            <a:r>
              <a:rPr lang="en-US" dirty="0">
                <a:solidFill>
                  <a:schemeClr val="lt1"/>
                </a:solidFill>
                <a:ea typeface="Arial"/>
                <a:cs typeface="Arial"/>
                <a:sym typeface="Arial"/>
              </a:rPr>
              <a:t>Modern examples of Horatian satire include </a:t>
            </a:r>
            <a:r>
              <a:rPr lang="en-US" i="1" dirty="0">
                <a:solidFill>
                  <a:schemeClr val="lt1"/>
                </a:solidFill>
                <a:ea typeface="Arial"/>
                <a:cs typeface="Arial"/>
                <a:sym typeface="Arial"/>
              </a:rPr>
              <a:t>The Simpsons</a:t>
            </a:r>
            <a:r>
              <a:rPr lang="en-US" dirty="0">
                <a:solidFill>
                  <a:schemeClr val="lt1"/>
                </a:solidFill>
                <a:ea typeface="Arial"/>
                <a:cs typeface="Arial"/>
                <a:sym typeface="Arial"/>
              </a:rPr>
              <a:t>, </a:t>
            </a:r>
            <a:r>
              <a:rPr lang="en-US" i="1" dirty="0" err="1">
                <a:solidFill>
                  <a:schemeClr val="lt1"/>
                </a:solidFill>
                <a:ea typeface="Arial"/>
                <a:cs typeface="Arial"/>
                <a:sym typeface="Arial"/>
              </a:rPr>
              <a:t>Southpark</a:t>
            </a:r>
            <a:r>
              <a:rPr lang="en-US" dirty="0">
                <a:solidFill>
                  <a:schemeClr val="lt1"/>
                </a:solidFill>
                <a:ea typeface="Arial"/>
                <a:cs typeface="Arial"/>
                <a:sym typeface="Arial"/>
              </a:rPr>
              <a:t>, and </a:t>
            </a:r>
            <a:r>
              <a:rPr lang="en-US" i="1" dirty="0">
                <a:solidFill>
                  <a:schemeClr val="lt1"/>
                </a:solidFill>
                <a:ea typeface="Arial"/>
                <a:cs typeface="Arial"/>
                <a:sym typeface="Arial"/>
              </a:rPr>
              <a:t>The Onion</a:t>
            </a:r>
            <a:r>
              <a:rPr lang="en-US" dirty="0">
                <a:solidFill>
                  <a:schemeClr val="lt1"/>
                </a:solidFill>
                <a:ea typeface="Arial"/>
                <a:cs typeface="Arial"/>
                <a:sym typeface="Arial"/>
              </a:rPr>
              <a:t> (an online “news” source that reports satirical news pieces commenting on political, economic, and social issues). </a:t>
            </a:r>
            <a:endParaRPr lang="en-US" dirty="0"/>
          </a:p>
          <a:p>
            <a:pPr marL="0" indent="0">
              <a:buNone/>
            </a:pPr>
            <a:endParaRPr lang="en-US" dirty="0"/>
          </a:p>
        </p:txBody>
      </p:sp>
      <p:pic>
        <p:nvPicPr>
          <p:cNvPr id="8" name="Picture 7" descr="The Simpsons, standing together for a family portrait."/>
          <p:cNvPicPr>
            <a:picLocks noChangeAspect="1"/>
          </p:cNvPicPr>
          <p:nvPr/>
        </p:nvPicPr>
        <p:blipFill>
          <a:blip r:embed="rId3"/>
          <a:stretch>
            <a:fillRect/>
          </a:stretch>
        </p:blipFill>
        <p:spPr>
          <a:xfrm>
            <a:off x="4893306" y="2923239"/>
            <a:ext cx="2514600" cy="2956354"/>
          </a:xfrm>
          <a:prstGeom prst="rect">
            <a:avLst/>
          </a:prstGeom>
        </p:spPr>
      </p:pic>
      <p:pic>
        <p:nvPicPr>
          <p:cNvPr id="9" name="Picture 8" descr="Characters from South Park standing in a snowy area; an American flag waves in the foreground."/>
          <p:cNvPicPr>
            <a:picLocks noChangeAspect="1"/>
          </p:cNvPicPr>
          <p:nvPr/>
        </p:nvPicPr>
        <p:blipFill>
          <a:blip r:embed="rId4"/>
          <a:stretch>
            <a:fillRect/>
          </a:stretch>
        </p:blipFill>
        <p:spPr>
          <a:xfrm>
            <a:off x="7407906" y="3244733"/>
            <a:ext cx="3503495" cy="1963842"/>
          </a:xfrm>
          <a:prstGeom prst="rect">
            <a:avLst/>
          </a:prstGeom>
        </p:spPr>
      </p:pic>
      <p:pic>
        <p:nvPicPr>
          <p:cNvPr id="10" name="Picture 9" descr="The Onion logo with tag line: America's Finest News Source"/>
          <p:cNvPicPr>
            <a:picLocks noChangeAspect="1"/>
          </p:cNvPicPr>
          <p:nvPr/>
        </p:nvPicPr>
        <p:blipFill>
          <a:blip r:embed="rId5"/>
          <a:stretch>
            <a:fillRect/>
          </a:stretch>
        </p:blipFill>
        <p:spPr>
          <a:xfrm>
            <a:off x="1608486" y="3816097"/>
            <a:ext cx="3284820" cy="901715"/>
          </a:xfrm>
          <a:prstGeom prst="rect">
            <a:avLst/>
          </a:prstGeom>
        </p:spPr>
      </p:pic>
    </p:spTree>
    <p:extLst>
      <p:ext uri="{BB962C8B-B14F-4D97-AF65-F5344CB8AC3E}">
        <p14:creationId xmlns:p14="http://schemas.microsoft.com/office/powerpoint/2010/main" val="2603487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ea typeface="Arial"/>
                <a:cs typeface="Arial"/>
                <a:sym typeface="Arial"/>
              </a:rPr>
              <a:t>SATIRE’S</a:t>
            </a:r>
            <a:r>
              <a:rPr lang="en-US" sz="4000" cap="none" dirty="0">
                <a:solidFill>
                  <a:schemeClr val="lt1"/>
                </a:solidFill>
                <a:latin typeface="Arial"/>
                <a:ea typeface="Arial"/>
                <a:cs typeface="Arial"/>
                <a:sym typeface="Arial"/>
              </a:rPr>
              <a:t> PURPOSE</a:t>
            </a:r>
          </a:p>
        </p:txBody>
      </p:sp>
      <p:sp>
        <p:nvSpPr>
          <p:cNvPr id="147" name="Shape 147"/>
          <p:cNvSpPr txBox="1">
            <a:spLocks noGrp="1"/>
          </p:cNvSpPr>
          <p:nvPr>
            <p:ph idx="1"/>
          </p:nvPr>
        </p:nvSpPr>
        <p:spPr>
          <a:prstGeom prst="rect">
            <a:avLst/>
          </a:prstGeom>
          <a:noFill/>
          <a:ln>
            <a:noFill/>
          </a:ln>
        </p:spPr>
        <p:txBody>
          <a:bodyPr vert="horz" lIns="91425" tIns="45700" rIns="91425" bIns="45700" rtlCol="0" anchor="t" anchorCtr="0">
            <a:noAutofit/>
          </a:bodyPr>
          <a:lstStyle/>
          <a:p>
            <a:pPr marL="342900" indent="-342900">
              <a:spcBef>
                <a:spcPts val="0"/>
              </a:spcBef>
              <a:buClr>
                <a:schemeClr val="lt1"/>
              </a:buClr>
              <a:buSzPct val="25000"/>
              <a:buNone/>
            </a:pPr>
            <a:r>
              <a:rPr lang="en-US" sz="2800" dirty="0">
                <a:solidFill>
                  <a:schemeClr val="lt1"/>
                </a:solidFill>
                <a:ea typeface="Arial"/>
                <a:cs typeface="Arial"/>
                <a:sym typeface="Arial"/>
              </a:rPr>
              <a:t>Satire's </a:t>
            </a:r>
            <a:r>
              <a:rPr lang="en-US" sz="2800" b="1" dirty="0">
                <a:solidFill>
                  <a:schemeClr val="lt1"/>
                </a:solidFill>
                <a:ea typeface="Arial"/>
                <a:cs typeface="Arial"/>
                <a:sym typeface="Arial"/>
              </a:rPr>
              <a:t>main purpose </a:t>
            </a:r>
            <a:r>
              <a:rPr lang="en-US" sz="2800" dirty="0">
                <a:solidFill>
                  <a:schemeClr val="lt1"/>
                </a:solidFill>
                <a:ea typeface="Arial"/>
                <a:cs typeface="Arial"/>
                <a:sym typeface="Arial"/>
              </a:rPr>
              <a:t>is usually political, social, or moral; the purpose of satire is often to point out what the satirist perceives as a </a:t>
            </a:r>
            <a:r>
              <a:rPr lang="en-US" sz="2800" i="1" dirty="0">
                <a:solidFill>
                  <a:schemeClr val="lt1"/>
                </a:solidFill>
                <a:ea typeface="Arial"/>
                <a:cs typeface="Arial"/>
                <a:sym typeface="Arial"/>
              </a:rPr>
              <a:t>need for change.</a:t>
            </a:r>
            <a:r>
              <a:rPr lang="en-US" sz="2800" dirty="0">
                <a:solidFill>
                  <a:schemeClr val="lt1"/>
                </a:solidFill>
                <a:ea typeface="Arial"/>
                <a:cs typeface="Arial"/>
                <a:sym typeface="Arial"/>
              </a:rPr>
              <a:t> Because of this, the subject matter of satire is often very serious. </a:t>
            </a:r>
          </a:p>
          <a:p>
            <a:pPr marL="342900" indent="-342900">
              <a:spcBef>
                <a:spcPts val="560"/>
              </a:spcBef>
              <a:buClr>
                <a:schemeClr val="lt1"/>
              </a:buClr>
              <a:buSzPct val="25000"/>
              <a:buNone/>
            </a:pPr>
            <a:endParaRPr sz="2800" dirty="0">
              <a:solidFill>
                <a:schemeClr val="lt1"/>
              </a:solidFill>
              <a:ea typeface="Arial"/>
              <a:cs typeface="Arial"/>
              <a:sym typeface="Arial"/>
            </a:endParaRPr>
          </a:p>
          <a:p>
            <a:pPr marL="342900" indent="-342900">
              <a:spcBef>
                <a:spcPts val="560"/>
              </a:spcBef>
              <a:buClr>
                <a:schemeClr val="lt1"/>
              </a:buClr>
              <a:buSzPct val="25000"/>
              <a:buNone/>
            </a:pPr>
            <a:r>
              <a:rPr lang="en-US" sz="2800" dirty="0">
                <a:solidFill>
                  <a:schemeClr val="lt1"/>
                </a:solidFill>
                <a:ea typeface="Arial"/>
                <a:cs typeface="Arial"/>
                <a:sym typeface="Arial"/>
              </a:rPr>
              <a:t>Although humor is NOT the main purpose of satire, satire often IS humorous, even when the subject matter is not. </a:t>
            </a:r>
          </a:p>
          <a:p>
            <a:pPr marL="342900" indent="-342900">
              <a:spcBef>
                <a:spcPts val="560"/>
              </a:spcBef>
              <a:buClr>
                <a:schemeClr val="lt1"/>
              </a:buClr>
              <a:buSzPct val="25000"/>
              <a:buNone/>
            </a:pPr>
            <a:endParaRPr sz="2800" dirty="0">
              <a:solidFill>
                <a:schemeClr val="lt1"/>
              </a:solidFill>
              <a:latin typeface="Arial"/>
              <a:ea typeface="Arial"/>
              <a:cs typeface="Arial"/>
              <a:sym typeface="Arial"/>
            </a:endParaRPr>
          </a:p>
          <a:p>
            <a:pPr marL="342900" indent="-342900">
              <a:spcBef>
                <a:spcPts val="560"/>
              </a:spcBef>
              <a:buClr>
                <a:schemeClr val="lt1"/>
              </a:buClr>
              <a:buSzPct val="25000"/>
              <a:buNone/>
            </a:pPr>
            <a:endParaRPr sz="2800" dirty="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ea typeface="Arial"/>
                <a:cs typeface="Arial"/>
                <a:sym typeface="Arial"/>
              </a:rPr>
              <a:t>SOME TOOLS OF SATIRE</a:t>
            </a:r>
          </a:p>
        </p:txBody>
      </p:sp>
      <p:sp>
        <p:nvSpPr>
          <p:cNvPr id="154" name="Shape 154"/>
          <p:cNvSpPr txBox="1">
            <a:spLocks noGrp="1"/>
          </p:cNvSpPr>
          <p:nvPr>
            <p:ph idx="1"/>
          </p:nvPr>
        </p:nvSpPr>
        <p:spPr>
          <a:xfrm>
            <a:off x="1251678" y="2286001"/>
            <a:ext cx="10178322" cy="3733799"/>
          </a:xfrm>
          <a:prstGeom prst="rect">
            <a:avLst/>
          </a:prstGeom>
          <a:noFill/>
          <a:ln>
            <a:noFill/>
          </a:ln>
        </p:spPr>
        <p:txBody>
          <a:bodyPr vert="horz" lIns="91425" tIns="45700" rIns="91425" bIns="45700" rtlCol="0" anchor="t" anchorCtr="0">
            <a:noAutofit/>
          </a:bodyPr>
          <a:lstStyle/>
          <a:p>
            <a:pPr marL="342900" indent="-342900">
              <a:spcBef>
                <a:spcPts val="0"/>
              </a:spcBef>
              <a:buClr>
                <a:schemeClr val="lt1"/>
              </a:buClr>
              <a:buSzPct val="100000"/>
              <a:buFont typeface="Arial"/>
              <a:buChar char="•"/>
            </a:pPr>
            <a:r>
              <a:rPr lang="en-US" sz="2800" dirty="0">
                <a:solidFill>
                  <a:schemeClr val="lt1"/>
                </a:solidFill>
                <a:ea typeface="Arial"/>
                <a:cs typeface="Arial"/>
                <a:sym typeface="Arial"/>
              </a:rPr>
              <a:t>Overstatement (hyperbole)</a:t>
            </a:r>
          </a:p>
          <a:p>
            <a:pPr marL="342900" indent="-342900">
              <a:spcBef>
                <a:spcPts val="560"/>
              </a:spcBef>
              <a:buClr>
                <a:schemeClr val="lt1"/>
              </a:buClr>
              <a:buSzPct val="100000"/>
              <a:buFont typeface="Arial"/>
              <a:buChar char="•"/>
            </a:pPr>
            <a:r>
              <a:rPr lang="en-US" sz="2800" dirty="0">
                <a:solidFill>
                  <a:schemeClr val="lt1"/>
                </a:solidFill>
                <a:ea typeface="Arial"/>
                <a:cs typeface="Arial"/>
                <a:sym typeface="Arial"/>
              </a:rPr>
              <a:t>Understatement</a:t>
            </a:r>
          </a:p>
          <a:p>
            <a:pPr marL="342900" indent="-342900">
              <a:spcBef>
                <a:spcPts val="560"/>
              </a:spcBef>
              <a:buClr>
                <a:schemeClr val="lt1"/>
              </a:buClr>
              <a:buSzPct val="100000"/>
              <a:buFont typeface="Arial"/>
              <a:buChar char="•"/>
            </a:pPr>
            <a:r>
              <a:rPr lang="en-US" sz="2800" dirty="0">
                <a:solidFill>
                  <a:schemeClr val="lt1"/>
                </a:solidFill>
                <a:ea typeface="Arial"/>
                <a:cs typeface="Arial"/>
                <a:sym typeface="Arial"/>
              </a:rPr>
              <a:t>Sarcasm</a:t>
            </a:r>
          </a:p>
          <a:p>
            <a:pPr marL="342900" indent="-342900">
              <a:spcBef>
                <a:spcPts val="560"/>
              </a:spcBef>
              <a:buClr>
                <a:schemeClr val="lt1"/>
              </a:buClr>
              <a:buSzPct val="100000"/>
              <a:buFont typeface="Arial"/>
              <a:buChar char="•"/>
            </a:pPr>
            <a:r>
              <a:rPr lang="en-US" sz="2800" dirty="0">
                <a:solidFill>
                  <a:schemeClr val="lt1"/>
                </a:solidFill>
                <a:ea typeface="Arial"/>
                <a:cs typeface="Arial"/>
                <a:sym typeface="Arial"/>
              </a:rPr>
              <a:t>Invective</a:t>
            </a:r>
          </a:p>
          <a:p>
            <a:pPr marL="342900" indent="-342900">
              <a:spcBef>
                <a:spcPts val="560"/>
              </a:spcBef>
              <a:buClr>
                <a:schemeClr val="lt1"/>
              </a:buClr>
              <a:buSzPct val="100000"/>
              <a:buFont typeface="Arial"/>
              <a:buChar char="•"/>
            </a:pPr>
            <a:r>
              <a:rPr lang="en-US" sz="2800" dirty="0">
                <a:solidFill>
                  <a:schemeClr val="lt1"/>
                </a:solidFill>
                <a:ea typeface="Arial"/>
                <a:cs typeface="Arial"/>
                <a:sym typeface="Arial"/>
              </a:rPr>
              <a:t>Irony</a:t>
            </a:r>
          </a:p>
          <a:p>
            <a:pPr marL="342900" indent="-342900">
              <a:spcBef>
                <a:spcPts val="560"/>
              </a:spcBef>
              <a:buClr>
                <a:schemeClr val="lt1"/>
              </a:buClr>
              <a:buSzPct val="100000"/>
              <a:buFont typeface="Arial"/>
              <a:buChar char="•"/>
            </a:pPr>
            <a:r>
              <a:rPr lang="en-US" sz="2800" dirty="0">
                <a:solidFill>
                  <a:schemeClr val="lt1"/>
                </a:solidFill>
                <a:ea typeface="Arial"/>
                <a:cs typeface="Arial"/>
                <a:sym typeface="Arial"/>
              </a:rPr>
              <a:t>Parody</a:t>
            </a:r>
          </a:p>
          <a:p>
            <a:pPr marL="342900" indent="-342900">
              <a:spcBef>
                <a:spcPts val="560"/>
              </a:spcBef>
              <a:buClr>
                <a:schemeClr val="lt1"/>
              </a:buClr>
              <a:buSzPct val="100000"/>
              <a:buFont typeface="Arial"/>
              <a:buChar char="•"/>
            </a:pPr>
            <a:r>
              <a:rPr lang="en-US" sz="2800" dirty="0">
                <a:solidFill>
                  <a:schemeClr val="lt1"/>
                </a:solidFill>
                <a:ea typeface="Arial"/>
                <a:cs typeface="Arial"/>
                <a:sym typeface="Arial"/>
              </a:rPr>
              <a:t>Caricature</a:t>
            </a:r>
          </a:p>
          <a:p>
            <a:pPr marL="342900" indent="-342900">
              <a:spcBef>
                <a:spcPts val="560"/>
              </a:spcBef>
              <a:buClr>
                <a:schemeClr val="lt1"/>
              </a:buClr>
              <a:buSzPct val="100000"/>
              <a:buNone/>
            </a:pPr>
            <a:endParaRPr sz="2800" dirty="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Overstatement (hyperbole)</a:t>
            </a:r>
          </a:p>
        </p:txBody>
      </p:sp>
      <p:sp>
        <p:nvSpPr>
          <p:cNvPr id="160" name="Shape 160"/>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4800" dirty="0">
                <a:solidFill>
                  <a:schemeClr val="lt1"/>
                </a:solidFill>
                <a:latin typeface="Arial"/>
                <a:ea typeface="Arial"/>
                <a:cs typeface="Arial"/>
                <a:sym typeface="Arial"/>
              </a:rPr>
              <a:t>Overstatement</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Exaggeration used to emphasize a </a:t>
            </a:r>
            <a:r>
              <a:rPr lang="en-US" sz="2800" dirty="0" smtClean="0">
                <a:solidFill>
                  <a:schemeClr val="lt1"/>
                </a:solidFill>
                <a:latin typeface="Arial"/>
                <a:ea typeface="Arial"/>
                <a:cs typeface="Arial"/>
                <a:sym typeface="Arial"/>
              </a:rPr>
              <a:t>point, </a:t>
            </a:r>
            <a:r>
              <a:rPr lang="en-US" sz="2800" dirty="0">
                <a:solidFill>
                  <a:schemeClr val="lt1"/>
                </a:solidFill>
                <a:latin typeface="Arial"/>
                <a:ea typeface="Arial"/>
                <a:cs typeface="Arial"/>
                <a:sym typeface="Arial"/>
              </a:rPr>
              <a:t>also called </a:t>
            </a:r>
            <a:r>
              <a:rPr lang="en-US" sz="2800" b="1" i="1" dirty="0">
                <a:solidFill>
                  <a:schemeClr val="lt1"/>
                </a:solidFill>
                <a:latin typeface="Arial"/>
                <a:ea typeface="Arial"/>
                <a:cs typeface="Arial"/>
                <a:sym typeface="Arial"/>
              </a:rPr>
              <a:t>hyperbole </a:t>
            </a:r>
            <a:r>
              <a:rPr lang="en-US" sz="2800" i="1" dirty="0">
                <a:solidFill>
                  <a:schemeClr val="lt1"/>
                </a:solidFill>
                <a:latin typeface="Arial"/>
                <a:ea typeface="Arial"/>
                <a:cs typeface="Arial"/>
                <a:sym typeface="Arial"/>
              </a:rPr>
              <a:t>(pronounced hi-PER-</a:t>
            </a:r>
            <a:r>
              <a:rPr lang="en-US" sz="2800" i="1" dirty="0" err="1">
                <a:solidFill>
                  <a:schemeClr val="lt1"/>
                </a:solidFill>
                <a:latin typeface="Arial"/>
                <a:ea typeface="Arial"/>
                <a:cs typeface="Arial"/>
                <a:sym typeface="Arial"/>
              </a:rPr>
              <a:t>bo</a:t>
            </a:r>
            <a:r>
              <a:rPr lang="en-US" sz="2800" i="1" dirty="0">
                <a:solidFill>
                  <a:schemeClr val="lt1"/>
                </a:solidFill>
                <a:latin typeface="Arial"/>
                <a:ea typeface="Arial"/>
                <a:cs typeface="Arial"/>
                <a:sym typeface="Arial"/>
              </a:rPr>
              <a:t>-lee)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Overstatement (hyperbole)</a:t>
            </a:r>
            <a:endParaRPr lang="en-US" sz="2400" dirty="0"/>
          </a:p>
        </p:txBody>
      </p:sp>
      <p:sp>
        <p:nvSpPr>
          <p:cNvPr id="4" name="Content Placeholder 3"/>
          <p:cNvSpPr>
            <a:spLocks noGrp="1"/>
          </p:cNvSpPr>
          <p:nvPr>
            <p:ph sz="half" idx="1"/>
          </p:nvPr>
        </p:nvSpPr>
        <p:spPr>
          <a:xfrm>
            <a:off x="1257300" y="1874517"/>
            <a:ext cx="4800600" cy="4030983"/>
          </a:xfrm>
        </p:spPr>
        <p:txBody>
          <a:bodyPr>
            <a:normAutofit/>
          </a:bodyPr>
          <a:lstStyle/>
          <a:p>
            <a:pPr marL="0" indent="0">
              <a:buNone/>
            </a:pPr>
            <a:endParaRPr lang="en-US" sz="2400" dirty="0"/>
          </a:p>
          <a:p>
            <a:pPr marL="0" indent="0">
              <a:buNone/>
            </a:pPr>
            <a:r>
              <a:rPr lang="en-US" sz="2400" dirty="0"/>
              <a:t>Although it might feel like it will take centuries to get through the ticket line at a concert, it really won’t; to say that it will is </a:t>
            </a:r>
            <a:r>
              <a:rPr lang="en-US" sz="2400" b="1" i="1" dirty="0"/>
              <a:t>hyperbole</a:t>
            </a:r>
            <a:r>
              <a:rPr lang="en-US" sz="2400" dirty="0"/>
              <a:t>. </a:t>
            </a:r>
          </a:p>
        </p:txBody>
      </p:sp>
      <p:pic>
        <p:nvPicPr>
          <p:cNvPr id="6" name="Content Placeholder 5" descr="Long line of people next to a building; girl with thought-bubble that reads, &quot;It will take centuries to get through this line.&quo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87106" y="1874517"/>
            <a:ext cx="5361944" cy="4021458"/>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Overstatement (hyperbole)</a:t>
            </a:r>
            <a:r>
              <a:rPr lang="en-US" sz="1400" dirty="0"/>
              <a:t>2</a:t>
            </a:r>
          </a:p>
        </p:txBody>
      </p:sp>
      <p:sp>
        <p:nvSpPr>
          <p:cNvPr id="5" name="Content Placeholder 4"/>
          <p:cNvSpPr>
            <a:spLocks noGrp="1"/>
          </p:cNvSpPr>
          <p:nvPr>
            <p:ph sz="half" idx="1"/>
          </p:nvPr>
        </p:nvSpPr>
        <p:spPr>
          <a:xfrm>
            <a:off x="1257300" y="1524000"/>
            <a:ext cx="4385439" cy="4381500"/>
          </a:xfrm>
        </p:spPr>
        <p:txBody>
          <a:bodyPr>
            <a:normAutofit/>
          </a:bodyPr>
          <a:lstStyle/>
          <a:p>
            <a:pPr marL="0" indent="0">
              <a:buNone/>
            </a:pPr>
            <a:endParaRPr lang="en-US" sz="2400" dirty="0"/>
          </a:p>
          <a:p>
            <a:pPr marL="0" indent="0">
              <a:buNone/>
            </a:pPr>
            <a:r>
              <a:rPr lang="en-US" sz="2400" dirty="0"/>
              <a:t>No matter how annoying it is for someone to use hyperbole incorrectly, you will not die from it – and neither will this guy. He is overstating his case (or using hyperbole correctly). </a:t>
            </a:r>
          </a:p>
        </p:txBody>
      </p:sp>
      <p:pic>
        <p:nvPicPr>
          <p:cNvPr id="7" name="Content Placeholder 6" descr="Man looking over the top of a counter;  his eyes are opened wide and the word bubble above him says, &quot;I will LITERALLY DIE if you do not stop using hyperbole incorrectly. "/>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42739" y="1524000"/>
            <a:ext cx="5802833" cy="4381500"/>
          </a:xfrm>
        </p:spPr>
      </p:pic>
    </p:spTree>
    <p:extLst>
      <p:ext uri="{BB962C8B-B14F-4D97-AF65-F5344CB8AC3E}">
        <p14:creationId xmlns:p14="http://schemas.microsoft.com/office/powerpoint/2010/main" val="9550638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a:solidFill>
                  <a:schemeClr val="lt1"/>
                </a:solidFill>
                <a:latin typeface="Arial"/>
                <a:ea typeface="Arial"/>
                <a:cs typeface="Arial"/>
                <a:sym typeface="Arial"/>
              </a:rPr>
              <a:t>Satirical Example of Overstatement</a:t>
            </a:r>
          </a:p>
        </p:txBody>
      </p:sp>
      <p:sp>
        <p:nvSpPr>
          <p:cNvPr id="180" name="Shape 180"/>
          <p:cNvSpPr txBox="1">
            <a:spLocks noGrp="1"/>
          </p:cNvSpPr>
          <p:nvPr>
            <p:ph idx="1"/>
          </p:nvPr>
        </p:nvSpPr>
        <p:spPr>
          <a:xfrm>
            <a:off x="1251678" y="1874517"/>
            <a:ext cx="10178322" cy="4005075"/>
          </a:xfrm>
          <a:prstGeom prst="rect">
            <a:avLst/>
          </a:prstGeom>
          <a:noFill/>
          <a:ln>
            <a:noFill/>
          </a:ln>
        </p:spPr>
        <p:txBody>
          <a:bodyPr vert="horz" lIns="91425" tIns="45700" rIns="91425" bIns="45700" rtlCol="0" anchor="t" anchorCtr="0">
            <a:noAutofit/>
          </a:bodyPr>
          <a:lstStyle/>
          <a:p>
            <a:pPr marL="0" indent="0">
              <a:spcBef>
                <a:spcPts val="0"/>
              </a:spcBef>
              <a:buClr>
                <a:schemeClr val="lt1"/>
              </a:buClr>
              <a:buSzPct val="25000"/>
              <a:buNone/>
            </a:pPr>
            <a:r>
              <a:rPr lang="en-US" dirty="0">
                <a:solidFill>
                  <a:schemeClr val="lt1"/>
                </a:solidFill>
                <a:latin typeface="Arial"/>
                <a:ea typeface="Arial"/>
                <a:cs typeface="Arial"/>
                <a:sym typeface="Arial"/>
              </a:rPr>
              <a:t>From </a:t>
            </a:r>
            <a:r>
              <a:rPr lang="en-US" i="1" dirty="0">
                <a:solidFill>
                  <a:schemeClr val="lt1"/>
                </a:solidFill>
                <a:latin typeface="Arial"/>
                <a:ea typeface="Arial"/>
                <a:cs typeface="Arial"/>
                <a:sym typeface="Arial"/>
              </a:rPr>
              <a:t>The Onion</a:t>
            </a:r>
            <a:r>
              <a:rPr lang="en-US" dirty="0">
                <a:solidFill>
                  <a:schemeClr val="lt1"/>
                </a:solidFill>
                <a:latin typeface="Arial"/>
                <a:ea typeface="Arial"/>
                <a:cs typeface="Arial"/>
                <a:sym typeface="Arial"/>
              </a:rPr>
              <a:t>:</a:t>
            </a:r>
          </a:p>
          <a:p>
            <a:pPr marL="0" indent="0">
              <a:spcBef>
                <a:spcPts val="520"/>
              </a:spcBef>
              <a:buClr>
                <a:schemeClr val="lt1"/>
              </a:buClr>
              <a:buSzPct val="25000"/>
              <a:buNone/>
            </a:pPr>
            <a:endParaRPr dirty="0">
              <a:solidFill>
                <a:schemeClr val="lt1"/>
              </a:solidFill>
              <a:latin typeface="Arial"/>
              <a:ea typeface="Arial"/>
              <a:cs typeface="Arial"/>
              <a:sym typeface="Arial"/>
            </a:endParaRPr>
          </a:p>
          <a:p>
            <a:pPr marL="0" indent="0" algn="ctr">
              <a:spcBef>
                <a:spcPts val="520"/>
              </a:spcBef>
              <a:buClr>
                <a:schemeClr val="lt1"/>
              </a:buClr>
              <a:buSzPct val="25000"/>
              <a:buNone/>
            </a:pPr>
            <a:r>
              <a:rPr lang="en-US" sz="2400" dirty="0">
                <a:solidFill>
                  <a:schemeClr val="lt1"/>
                </a:solidFill>
                <a:latin typeface="Arial"/>
                <a:ea typeface="Arial"/>
                <a:cs typeface="Arial"/>
                <a:sym typeface="Arial"/>
              </a:rPr>
              <a:t>“Stressing the importance of physical and mental preparation for their upcoming game against UNLV, a wild-eyed, frenzied Jim Harbaugh reportedly informed all University of Michigan players Saturday that they would have to kill their pregame meal themselves. ‘You have four hours to track, catch, and slaughter your food before kickoff’” (</a:t>
            </a:r>
            <a:r>
              <a:rPr lang="en-US" sz="2400" i="1" dirty="0">
                <a:solidFill>
                  <a:schemeClr val="lt1"/>
                </a:solidFill>
                <a:latin typeface="Arial"/>
                <a:ea typeface="Arial"/>
                <a:cs typeface="Arial"/>
                <a:sym typeface="Arial"/>
              </a:rPr>
              <a:t>The Onion</a:t>
            </a:r>
            <a:r>
              <a:rPr lang="en-US" sz="2400" dirty="0">
                <a:solidFill>
                  <a:schemeClr val="lt1"/>
                </a:solidFill>
                <a:latin typeface="Arial"/>
                <a:ea typeface="Arial"/>
                <a:cs typeface="Arial"/>
                <a:sym typeface="Arial"/>
              </a:rPr>
              <a:t>).</a:t>
            </a:r>
          </a:p>
          <a:p>
            <a:pPr marL="0" indent="0">
              <a:spcBef>
                <a:spcPts val="320"/>
              </a:spcBef>
              <a:buClr>
                <a:schemeClr val="lt1"/>
              </a:buClr>
              <a:buSzPct val="25000"/>
              <a:buNone/>
            </a:pPr>
            <a:endParaRPr sz="1400" dirty="0">
              <a:solidFill>
                <a:schemeClr val="lt1"/>
              </a:solidFill>
              <a:latin typeface="Arial"/>
              <a:ea typeface="Arial"/>
              <a:cs typeface="Arial"/>
              <a:sym typeface="Arial"/>
            </a:endParaRPr>
          </a:p>
          <a:p>
            <a:pPr marL="0" indent="0">
              <a:spcBef>
                <a:spcPts val="320"/>
              </a:spcBef>
              <a:buClr>
                <a:schemeClr val="lt1"/>
              </a:buClr>
              <a:buSzPct val="25000"/>
              <a:buNone/>
            </a:pPr>
            <a:r>
              <a:rPr lang="en-US" sz="1400" dirty="0">
                <a:solidFill>
                  <a:schemeClr val="lt1"/>
                </a:solidFill>
                <a:latin typeface="Arial"/>
                <a:ea typeface="Arial"/>
                <a:cs typeface="Arial"/>
                <a:sym typeface="Arial"/>
              </a:rPr>
              <a:t>"Wild-Eyed Jim Harbaugh Informs Players They Must Kill Their Pregame Meal." </a:t>
            </a:r>
            <a:r>
              <a:rPr lang="en-US" sz="1400" i="1" dirty="0">
                <a:solidFill>
                  <a:schemeClr val="lt1"/>
                </a:solidFill>
                <a:latin typeface="Arial"/>
                <a:ea typeface="Arial"/>
                <a:cs typeface="Arial"/>
                <a:sym typeface="Arial"/>
              </a:rPr>
              <a:t>- The Onion</a:t>
            </a:r>
            <a:r>
              <a:rPr lang="en-US" sz="1400" dirty="0">
                <a:solidFill>
                  <a:schemeClr val="lt1"/>
                </a:solidFill>
                <a:latin typeface="Arial"/>
                <a:ea typeface="Arial"/>
                <a:cs typeface="Arial"/>
                <a:sym typeface="Arial"/>
              </a:rPr>
              <a:t>. </a:t>
            </a:r>
            <a:r>
              <a:rPr lang="en-US" sz="1400" dirty="0" err="1">
                <a:solidFill>
                  <a:schemeClr val="lt1"/>
                </a:solidFill>
                <a:latin typeface="Arial"/>
                <a:ea typeface="Arial"/>
                <a:cs typeface="Arial"/>
                <a:sym typeface="Arial"/>
              </a:rPr>
              <a:t>N.p</a:t>
            </a:r>
            <a:r>
              <a:rPr lang="en-US" sz="1400" dirty="0">
                <a:solidFill>
                  <a:schemeClr val="lt1"/>
                </a:solidFill>
                <a:latin typeface="Arial"/>
                <a:ea typeface="Arial"/>
                <a:cs typeface="Arial"/>
                <a:sym typeface="Arial"/>
              </a:rPr>
              <a:t>., 26 Sept. 2015. Web. 26 Sept. 2015. &lt;http://www.theonion.com/article/wild-eyed-jim-harbaugh-informs-players-they-must-k-51397</a:t>
            </a:r>
            <a:r>
              <a:rPr lang="en-US" sz="1600" dirty="0">
                <a:solidFill>
                  <a:schemeClr val="lt1"/>
                </a:solidFill>
                <a:latin typeface="Arial"/>
                <a:ea typeface="Arial"/>
                <a:cs typeface="Arial"/>
                <a:sym typeface="Arial"/>
              </a:rPr>
              <a:t>&gt;.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a:solidFill>
                  <a:schemeClr val="lt1"/>
                </a:solidFill>
                <a:latin typeface="Arial"/>
                <a:ea typeface="Arial"/>
                <a:cs typeface="Arial"/>
                <a:sym typeface="Arial"/>
              </a:rPr>
              <a:t>Literary Example of Overstatement</a:t>
            </a:r>
          </a:p>
        </p:txBody>
      </p:sp>
      <p:sp>
        <p:nvSpPr>
          <p:cNvPr id="187" name="Shape 187"/>
          <p:cNvSpPr txBox="1">
            <a:spLocks noGrp="1"/>
          </p:cNvSpPr>
          <p:nvPr>
            <p:ph idx="1"/>
          </p:nvPr>
        </p:nvSpPr>
        <p:spPr>
          <a:xfrm>
            <a:off x="1981200" y="1447800"/>
            <a:ext cx="8229600" cy="4953000"/>
          </a:xfrm>
          <a:prstGeom prst="rect">
            <a:avLst/>
          </a:prstGeom>
          <a:noFill/>
          <a:ln>
            <a:noFill/>
          </a:ln>
        </p:spPr>
        <p:txBody>
          <a:bodyPr vert="horz" lIns="91425" tIns="45700" rIns="91425" bIns="45700" rtlCol="0" anchor="t" anchorCtr="0">
            <a:noAutofit/>
          </a:bodyPr>
          <a:lstStyle/>
          <a:p>
            <a:pPr marL="0" indent="0">
              <a:spcBef>
                <a:spcPts val="0"/>
              </a:spcBef>
              <a:buClr>
                <a:schemeClr val="lt1"/>
              </a:buClr>
              <a:buSzPct val="25000"/>
              <a:buNone/>
            </a:pPr>
            <a:endParaRPr sz="2600">
              <a:solidFill>
                <a:schemeClr val="lt1"/>
              </a:solidFill>
              <a:latin typeface="Arial"/>
              <a:ea typeface="Arial"/>
              <a:cs typeface="Arial"/>
              <a:sym typeface="Arial"/>
            </a:endParaRPr>
          </a:p>
          <a:p>
            <a:pPr marL="0" indent="0">
              <a:spcBef>
                <a:spcPts val="520"/>
              </a:spcBef>
              <a:buClr>
                <a:schemeClr val="lt1"/>
              </a:buClr>
              <a:buSzPct val="25000"/>
              <a:buNone/>
            </a:pPr>
            <a:endParaRPr sz="2600">
              <a:solidFill>
                <a:schemeClr val="lt1"/>
              </a:solidFill>
              <a:latin typeface="Arial"/>
              <a:ea typeface="Arial"/>
              <a:cs typeface="Arial"/>
              <a:sym typeface="Arial"/>
            </a:endParaRPr>
          </a:p>
          <a:p>
            <a:pPr marL="0" indent="0" algn="ctr">
              <a:spcBef>
                <a:spcPts val="520"/>
              </a:spcBef>
              <a:buClr>
                <a:schemeClr val="lt1"/>
              </a:buClr>
              <a:buSzPct val="25000"/>
              <a:buNone/>
            </a:pPr>
            <a:r>
              <a:rPr lang="en-US" sz="2600">
                <a:solidFill>
                  <a:schemeClr val="lt1"/>
                </a:solidFill>
                <a:latin typeface="Arial"/>
                <a:ea typeface="Arial"/>
                <a:cs typeface="Arial"/>
                <a:sym typeface="Arial"/>
              </a:rPr>
              <a:t>“It’s a slow burg. I spent a couple of weeks there one day.”</a:t>
            </a:r>
          </a:p>
          <a:p>
            <a:pPr marL="0" indent="0" algn="ctr">
              <a:spcBef>
                <a:spcPts val="520"/>
              </a:spcBef>
              <a:buClr>
                <a:schemeClr val="lt1"/>
              </a:buClr>
              <a:buSzPct val="25000"/>
              <a:buNone/>
            </a:pPr>
            <a:endParaRPr sz="2600">
              <a:solidFill>
                <a:schemeClr val="lt1"/>
              </a:solidFill>
              <a:latin typeface="Arial"/>
              <a:ea typeface="Arial"/>
              <a:cs typeface="Arial"/>
              <a:sym typeface="Arial"/>
            </a:endParaRPr>
          </a:p>
          <a:p>
            <a:pPr marL="0" indent="0" algn="ctr">
              <a:spcBef>
                <a:spcPts val="520"/>
              </a:spcBef>
              <a:buClr>
                <a:schemeClr val="lt1"/>
              </a:buClr>
              <a:buSzPct val="25000"/>
              <a:buNone/>
            </a:pPr>
            <a:endParaRPr sz="2600">
              <a:solidFill>
                <a:schemeClr val="lt1"/>
              </a:solidFill>
              <a:latin typeface="Arial"/>
              <a:ea typeface="Arial"/>
              <a:cs typeface="Arial"/>
              <a:sym typeface="Arial"/>
            </a:endParaRPr>
          </a:p>
          <a:p>
            <a:pPr marL="0" indent="0" algn="ctr">
              <a:spcBef>
                <a:spcPts val="360"/>
              </a:spcBef>
              <a:buClr>
                <a:schemeClr val="lt1"/>
              </a:buClr>
              <a:buSzPct val="25000"/>
              <a:buNone/>
            </a:pPr>
            <a:r>
              <a:rPr lang="en-US" sz="1800">
                <a:solidFill>
                  <a:schemeClr val="lt1"/>
                </a:solidFill>
                <a:latin typeface="Arial"/>
                <a:ea typeface="Arial"/>
                <a:cs typeface="Arial"/>
                <a:sym typeface="Arial"/>
              </a:rPr>
              <a:t>From “The People, Yes” by Carl Sandburg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Literary Example of Overstatement </a:t>
            </a:r>
            <a:r>
              <a:rPr lang="en-US" sz="1400" cap="none" dirty="0">
                <a:solidFill>
                  <a:schemeClr val="lt1"/>
                </a:solidFill>
                <a:latin typeface="Arial"/>
                <a:ea typeface="Arial"/>
                <a:cs typeface="Arial"/>
                <a:sym typeface="Arial"/>
              </a:rPr>
              <a:t>2</a:t>
            </a:r>
          </a:p>
        </p:txBody>
      </p:sp>
      <p:sp>
        <p:nvSpPr>
          <p:cNvPr id="194" name="Shape 194"/>
          <p:cNvSpPr txBox="1">
            <a:spLocks noGrp="1"/>
          </p:cNvSpPr>
          <p:nvPr>
            <p:ph idx="1"/>
          </p:nvPr>
        </p:nvSpPr>
        <p:spPr>
          <a:xfrm>
            <a:off x="1981200" y="1447800"/>
            <a:ext cx="8229600" cy="4953000"/>
          </a:xfrm>
          <a:prstGeom prst="rect">
            <a:avLst/>
          </a:prstGeom>
          <a:noFill/>
          <a:ln>
            <a:noFill/>
          </a:ln>
        </p:spPr>
        <p:txBody>
          <a:bodyPr vert="horz" lIns="91425" tIns="45700" rIns="91425" bIns="45700" rtlCol="0" anchor="t" anchorCtr="0">
            <a:noAutofit/>
          </a:bodyPr>
          <a:lstStyle/>
          <a:p>
            <a:pPr marL="0" indent="0">
              <a:spcBef>
                <a:spcPts val="0"/>
              </a:spcBef>
              <a:buClr>
                <a:schemeClr val="lt1"/>
              </a:buClr>
              <a:buSzPct val="25000"/>
              <a:buNone/>
            </a:pPr>
            <a:endParaRPr sz="2600">
              <a:solidFill>
                <a:schemeClr val="lt1"/>
              </a:solidFill>
              <a:latin typeface="Arial"/>
              <a:ea typeface="Arial"/>
              <a:cs typeface="Arial"/>
              <a:sym typeface="Arial"/>
            </a:endParaRPr>
          </a:p>
          <a:p>
            <a:pPr marL="0" indent="0">
              <a:spcBef>
                <a:spcPts val="520"/>
              </a:spcBef>
              <a:buClr>
                <a:schemeClr val="lt1"/>
              </a:buClr>
              <a:buSzPct val="25000"/>
              <a:buNone/>
            </a:pPr>
            <a:endParaRPr sz="2600">
              <a:solidFill>
                <a:schemeClr val="lt1"/>
              </a:solidFill>
              <a:latin typeface="Arial"/>
              <a:ea typeface="Arial"/>
              <a:cs typeface="Arial"/>
              <a:sym typeface="Arial"/>
            </a:endParaRPr>
          </a:p>
          <a:p>
            <a:pPr marL="36576" indent="-11176" algn="ctr">
              <a:spcBef>
                <a:spcPts val="560"/>
              </a:spcBef>
              <a:buClr>
                <a:schemeClr val="lt1"/>
              </a:buClr>
              <a:buSzPct val="25000"/>
              <a:buNone/>
            </a:pPr>
            <a:r>
              <a:rPr lang="en-US" sz="2600">
                <a:solidFill>
                  <a:schemeClr val="lt1"/>
                </a:solidFill>
                <a:latin typeface="Arial"/>
                <a:ea typeface="Arial"/>
                <a:cs typeface="Arial"/>
                <a:sym typeface="Arial"/>
              </a:rPr>
              <a:t>“</a:t>
            </a:r>
            <a:r>
              <a:rPr lang="en-US" sz="2800">
                <a:solidFill>
                  <a:schemeClr val="lt1"/>
                </a:solidFill>
                <a:latin typeface="Arial"/>
                <a:ea typeface="Arial"/>
                <a:cs typeface="Arial"/>
                <a:sym typeface="Arial"/>
              </a:rPr>
              <a:t>I'll love you, dear, I'll love you </a:t>
            </a:r>
          </a:p>
          <a:p>
            <a:pPr marL="36576" indent="-11176" algn="ctr">
              <a:spcBef>
                <a:spcPts val="560"/>
              </a:spcBef>
              <a:buClr>
                <a:schemeClr val="lt1"/>
              </a:buClr>
              <a:buSzPct val="25000"/>
              <a:buNone/>
            </a:pPr>
            <a:r>
              <a:rPr lang="en-US" sz="2800">
                <a:solidFill>
                  <a:schemeClr val="lt1"/>
                </a:solidFill>
                <a:latin typeface="Arial"/>
                <a:ea typeface="Arial"/>
                <a:cs typeface="Arial"/>
                <a:sym typeface="Arial"/>
              </a:rPr>
              <a:t> Till China and Africa meet, </a:t>
            </a:r>
          </a:p>
          <a:p>
            <a:pPr marL="36576" indent="-11176" algn="ctr">
              <a:spcBef>
                <a:spcPts val="560"/>
              </a:spcBef>
              <a:buClr>
                <a:schemeClr val="lt1"/>
              </a:buClr>
              <a:buSzPct val="25000"/>
              <a:buNone/>
            </a:pPr>
            <a:r>
              <a:rPr lang="en-US" sz="2800">
                <a:solidFill>
                  <a:schemeClr val="lt1"/>
                </a:solidFill>
                <a:latin typeface="Arial"/>
                <a:ea typeface="Arial"/>
                <a:cs typeface="Arial"/>
                <a:sym typeface="Arial"/>
              </a:rPr>
              <a:t> And the river jumps over the mountain </a:t>
            </a:r>
          </a:p>
          <a:p>
            <a:pPr marL="36576" indent="-11176" algn="ctr">
              <a:spcBef>
                <a:spcPts val="560"/>
              </a:spcBef>
              <a:buClr>
                <a:schemeClr val="lt1"/>
              </a:buClr>
              <a:buSzPct val="25000"/>
              <a:buNone/>
            </a:pPr>
            <a:r>
              <a:rPr lang="en-US" sz="2800">
                <a:solidFill>
                  <a:schemeClr val="lt1"/>
                </a:solidFill>
                <a:latin typeface="Arial"/>
                <a:ea typeface="Arial"/>
                <a:cs typeface="Arial"/>
                <a:sym typeface="Arial"/>
              </a:rPr>
              <a:t> And the salmon sing in the street.”</a:t>
            </a:r>
          </a:p>
          <a:p>
            <a:pPr marL="0" indent="0" algn="ctr">
              <a:spcBef>
                <a:spcPts val="520"/>
              </a:spcBef>
              <a:buClr>
                <a:schemeClr val="lt1"/>
              </a:buClr>
              <a:buSzPct val="25000"/>
              <a:buNone/>
            </a:pPr>
            <a:endParaRPr sz="2600">
              <a:solidFill>
                <a:schemeClr val="lt1"/>
              </a:solidFill>
              <a:latin typeface="Arial"/>
              <a:ea typeface="Arial"/>
              <a:cs typeface="Arial"/>
              <a:sym typeface="Arial"/>
            </a:endParaRPr>
          </a:p>
          <a:p>
            <a:pPr marL="0" indent="0" algn="ctr">
              <a:spcBef>
                <a:spcPts val="520"/>
              </a:spcBef>
              <a:buClr>
                <a:schemeClr val="lt1"/>
              </a:buClr>
              <a:buSzPct val="25000"/>
              <a:buNone/>
            </a:pPr>
            <a:endParaRPr sz="2600">
              <a:solidFill>
                <a:schemeClr val="lt1"/>
              </a:solidFill>
              <a:latin typeface="Arial"/>
              <a:ea typeface="Arial"/>
              <a:cs typeface="Arial"/>
              <a:sym typeface="Arial"/>
            </a:endParaRPr>
          </a:p>
          <a:p>
            <a:pPr marL="0" indent="0" algn="ctr">
              <a:spcBef>
                <a:spcPts val="360"/>
              </a:spcBef>
              <a:buClr>
                <a:schemeClr val="lt1"/>
              </a:buClr>
              <a:buSzPct val="25000"/>
              <a:buNone/>
            </a:pPr>
            <a:r>
              <a:rPr lang="en-US" sz="1800">
                <a:solidFill>
                  <a:schemeClr val="lt1"/>
                </a:solidFill>
                <a:latin typeface="Arial"/>
                <a:ea typeface="Arial"/>
                <a:cs typeface="Arial"/>
                <a:sym typeface="Arial"/>
              </a:rPr>
              <a:t>From “As I Walked Out One Evening” by W.H. Auden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Literary Example of Overstatement </a:t>
            </a:r>
            <a:r>
              <a:rPr lang="en-US" sz="1400" cap="none" dirty="0">
                <a:solidFill>
                  <a:schemeClr val="lt1"/>
                </a:solidFill>
                <a:latin typeface="Arial"/>
                <a:ea typeface="Arial"/>
                <a:cs typeface="Arial"/>
                <a:sym typeface="Arial"/>
              </a:rPr>
              <a:t>3</a:t>
            </a:r>
          </a:p>
        </p:txBody>
      </p:sp>
      <p:sp>
        <p:nvSpPr>
          <p:cNvPr id="201" name="Shape 201"/>
          <p:cNvSpPr txBox="1">
            <a:spLocks noGrp="1"/>
          </p:cNvSpPr>
          <p:nvPr>
            <p:ph idx="1"/>
          </p:nvPr>
        </p:nvSpPr>
        <p:spPr>
          <a:xfrm>
            <a:off x="1981200" y="1447800"/>
            <a:ext cx="8229600" cy="4953000"/>
          </a:xfrm>
          <a:prstGeom prst="rect">
            <a:avLst/>
          </a:prstGeom>
          <a:noFill/>
          <a:ln>
            <a:noFill/>
          </a:ln>
        </p:spPr>
        <p:txBody>
          <a:bodyPr vert="horz" lIns="91425" tIns="45700" rIns="91425" bIns="45700" rtlCol="0" anchor="t" anchorCtr="0">
            <a:noAutofit/>
          </a:bodyPr>
          <a:lstStyle/>
          <a:p>
            <a:pPr marL="0" indent="0">
              <a:spcBef>
                <a:spcPts val="0"/>
              </a:spcBef>
              <a:buClr>
                <a:schemeClr val="lt1"/>
              </a:buClr>
              <a:buSzPct val="25000"/>
              <a:buNone/>
            </a:pPr>
            <a:endParaRPr sz="2600">
              <a:solidFill>
                <a:schemeClr val="lt1"/>
              </a:solidFill>
              <a:latin typeface="Arial"/>
              <a:ea typeface="Arial"/>
              <a:cs typeface="Arial"/>
              <a:sym typeface="Arial"/>
            </a:endParaRPr>
          </a:p>
          <a:p>
            <a:pPr marL="0" indent="0">
              <a:spcBef>
                <a:spcPts val="520"/>
              </a:spcBef>
              <a:buClr>
                <a:schemeClr val="lt1"/>
              </a:buClr>
              <a:buSzPct val="25000"/>
              <a:buNone/>
            </a:pPr>
            <a:endParaRPr sz="2600">
              <a:solidFill>
                <a:schemeClr val="lt1"/>
              </a:solidFill>
              <a:latin typeface="Arial"/>
              <a:ea typeface="Arial"/>
              <a:cs typeface="Arial"/>
              <a:sym typeface="Arial"/>
            </a:endParaRPr>
          </a:p>
          <a:p>
            <a:pPr marL="36576" indent="-11176" algn="ctr">
              <a:spcBef>
                <a:spcPts val="560"/>
              </a:spcBef>
              <a:buClr>
                <a:schemeClr val="lt1"/>
              </a:buClr>
              <a:buSzPct val="25000"/>
              <a:buNone/>
            </a:pPr>
            <a:r>
              <a:rPr lang="en-US" sz="2600">
                <a:solidFill>
                  <a:schemeClr val="lt1"/>
                </a:solidFill>
                <a:latin typeface="Arial"/>
                <a:ea typeface="Arial"/>
                <a:cs typeface="Arial"/>
                <a:sym typeface="Arial"/>
              </a:rPr>
              <a:t>“</a:t>
            </a:r>
            <a:r>
              <a:rPr lang="en-US" sz="2800">
                <a:solidFill>
                  <a:schemeClr val="lt1"/>
                </a:solidFill>
                <a:latin typeface="Arial"/>
                <a:ea typeface="Arial"/>
                <a:cs typeface="Arial"/>
                <a:sym typeface="Arial"/>
              </a:rPr>
              <a:t>Why does a boy who’s fast as a jet take all day and sometimes two to get to school?”</a:t>
            </a:r>
          </a:p>
          <a:p>
            <a:pPr marL="0" indent="0" algn="ctr">
              <a:spcBef>
                <a:spcPts val="520"/>
              </a:spcBef>
              <a:buClr>
                <a:schemeClr val="lt1"/>
              </a:buClr>
              <a:buSzPct val="25000"/>
              <a:buNone/>
            </a:pPr>
            <a:endParaRPr sz="2600">
              <a:solidFill>
                <a:schemeClr val="lt1"/>
              </a:solidFill>
              <a:latin typeface="Arial"/>
              <a:ea typeface="Arial"/>
              <a:cs typeface="Arial"/>
              <a:sym typeface="Arial"/>
            </a:endParaRPr>
          </a:p>
          <a:p>
            <a:pPr marL="0" indent="0" algn="ctr">
              <a:spcBef>
                <a:spcPts val="520"/>
              </a:spcBef>
              <a:buClr>
                <a:schemeClr val="lt1"/>
              </a:buClr>
              <a:buSzPct val="25000"/>
              <a:buNone/>
            </a:pPr>
            <a:endParaRPr sz="2600">
              <a:solidFill>
                <a:schemeClr val="lt1"/>
              </a:solidFill>
              <a:latin typeface="Arial"/>
              <a:ea typeface="Arial"/>
              <a:cs typeface="Arial"/>
              <a:sym typeface="Arial"/>
            </a:endParaRPr>
          </a:p>
          <a:p>
            <a:pPr marL="0" indent="0" algn="ctr">
              <a:spcBef>
                <a:spcPts val="360"/>
              </a:spcBef>
              <a:buClr>
                <a:schemeClr val="lt1"/>
              </a:buClr>
              <a:buSzPct val="25000"/>
              <a:buNone/>
            </a:pPr>
            <a:r>
              <a:rPr lang="en-US" sz="1800">
                <a:solidFill>
                  <a:schemeClr val="lt1"/>
                </a:solidFill>
                <a:latin typeface="Arial"/>
                <a:ea typeface="Arial"/>
                <a:cs typeface="Arial"/>
                <a:sym typeface="Arial"/>
              </a:rPr>
              <a:t>From “Speed Adjustments” by John Ciardi</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Understatement</a:t>
            </a:r>
          </a:p>
        </p:txBody>
      </p:sp>
      <p:sp>
        <p:nvSpPr>
          <p:cNvPr id="207" name="Shape 207"/>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4800" dirty="0">
                <a:solidFill>
                  <a:schemeClr val="lt1"/>
                </a:solidFill>
                <a:latin typeface="Arial"/>
                <a:ea typeface="Arial"/>
                <a:cs typeface="Arial"/>
                <a:sym typeface="Arial"/>
              </a:rPr>
              <a:t>Understatement</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Minimizing of a fact in order to emphasize it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cap="none" dirty="0">
                <a:solidFill>
                  <a:prstClr val="white"/>
                </a:solidFill>
                <a:ea typeface="Arial"/>
                <a:cs typeface="Arial"/>
                <a:sym typeface="Arial"/>
              </a:rPr>
              <a:t>Understatement</a:t>
            </a:r>
            <a:endParaRPr lang="en-US" sz="2400" dirty="0"/>
          </a:p>
        </p:txBody>
      </p:sp>
      <p:pic>
        <p:nvPicPr>
          <p:cNvPr id="6" name="Picture Placeholder 5" descr="An atomic bomb explosion; the words under the picture read, &quot;THE ATOMIC BOMB Yeah, that might cause a few problems.&quot;"/>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57300" y="1437991"/>
            <a:ext cx="6286500" cy="4299316"/>
          </a:xfrm>
        </p:spPr>
      </p:pic>
      <p:sp>
        <p:nvSpPr>
          <p:cNvPr id="7" name="Content Placeholder 6"/>
          <p:cNvSpPr>
            <a:spLocks noGrp="1"/>
          </p:cNvSpPr>
          <p:nvPr>
            <p:ph sz="half" idx="2"/>
          </p:nvPr>
        </p:nvSpPr>
        <p:spPr>
          <a:xfrm>
            <a:off x="7696200" y="2026642"/>
            <a:ext cx="3733800" cy="3619500"/>
          </a:xfrm>
        </p:spPr>
        <p:txBody>
          <a:bodyPr>
            <a:normAutofit/>
          </a:bodyPr>
          <a:lstStyle/>
          <a:p>
            <a:pPr marL="0" indent="0">
              <a:buNone/>
            </a:pPr>
            <a:endParaRPr lang="en-US" sz="2800" dirty="0"/>
          </a:p>
          <a:p>
            <a:pPr marL="0" indent="0">
              <a:buNone/>
            </a:pPr>
            <a:r>
              <a:rPr lang="en-US" sz="2800" dirty="0"/>
              <a:t>An atomic bomb explosion is, of course, likely to cause more than “a few problems.”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cap="none" dirty="0">
                <a:solidFill>
                  <a:prstClr val="white"/>
                </a:solidFill>
                <a:ea typeface="Arial"/>
                <a:cs typeface="Arial"/>
                <a:sym typeface="Arial"/>
              </a:rPr>
              <a:t>Understatement</a:t>
            </a:r>
            <a:r>
              <a:rPr lang="en-US" sz="2400" dirty="0"/>
              <a:t> </a:t>
            </a:r>
            <a:r>
              <a:rPr lang="en-US" sz="1400" dirty="0"/>
              <a:t>2</a:t>
            </a:r>
            <a:r>
              <a:rPr lang="en-US" sz="2400" dirty="0"/>
              <a:t/>
            </a:r>
            <a:br>
              <a:rPr lang="en-US" sz="2400" dirty="0"/>
            </a:br>
            <a:endParaRPr lang="en-US" sz="2400" dirty="0"/>
          </a:p>
        </p:txBody>
      </p:sp>
      <p:pic>
        <p:nvPicPr>
          <p:cNvPr id="7" name="Picture Placeholder 6" descr="A sales ad clipping with a picture of a car with the left front smashed and mostly missing; the ad under it reads, &quot;'06 Nissa Altima 16k, 4cyl, auto - left side ding.&quot;"/>
          <p:cNvPicPr>
            <a:picLocks noGrp="1" noChangeAspect="1"/>
          </p:cNvPicPr>
          <p:nvPr>
            <p:ph sz="half" idx="1"/>
          </p:nvPr>
        </p:nvPicPr>
        <p:blipFill rotWithShape="1">
          <a:blip r:embed="rId3">
            <a:extLst>
              <a:ext uri="{28A0092B-C50C-407E-A947-70E740481C1C}">
                <a14:useLocalDpi xmlns:a14="http://schemas.microsoft.com/office/drawing/2010/main" val="0"/>
              </a:ext>
            </a:extLst>
          </a:blip>
          <a:stretch/>
        </p:blipFill>
        <p:spPr>
          <a:xfrm>
            <a:off x="1257300" y="1524000"/>
            <a:ext cx="5846744" cy="4362863"/>
          </a:xfrm>
        </p:spPr>
      </p:pic>
      <p:sp>
        <p:nvSpPr>
          <p:cNvPr id="8" name="Content Placeholder 7"/>
          <p:cNvSpPr>
            <a:spLocks noGrp="1"/>
          </p:cNvSpPr>
          <p:nvPr>
            <p:ph sz="half" idx="2"/>
          </p:nvPr>
        </p:nvSpPr>
        <p:spPr>
          <a:xfrm>
            <a:off x="7315200" y="1524000"/>
            <a:ext cx="4133196" cy="4381500"/>
          </a:xfrm>
        </p:spPr>
        <p:txBody>
          <a:bodyPr>
            <a:normAutofit/>
          </a:bodyPr>
          <a:lstStyle/>
          <a:p>
            <a:pPr marL="0" indent="0">
              <a:buNone/>
            </a:pPr>
            <a:endParaRPr lang="en-US" sz="2800" dirty="0"/>
          </a:p>
          <a:p>
            <a:pPr marL="0" indent="0">
              <a:buNone/>
            </a:pPr>
            <a:r>
              <a:rPr lang="en-US" sz="2800" dirty="0"/>
              <a:t>To have half the left front of your car missing and refer to it as a “left side ding” is most certainly an understatement. </a:t>
            </a:r>
          </a:p>
        </p:txBody>
      </p:sp>
    </p:spTree>
    <p:extLst>
      <p:ext uri="{BB962C8B-B14F-4D97-AF65-F5344CB8AC3E}">
        <p14:creationId xmlns:p14="http://schemas.microsoft.com/office/powerpoint/2010/main" val="38711886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 name="Title 1"/>
          <p:cNvSpPr>
            <a:spLocks noGrp="1"/>
          </p:cNvSpPr>
          <p:nvPr>
            <p:ph type="title"/>
          </p:nvPr>
        </p:nvSpPr>
        <p:spPr>
          <a:xfrm>
            <a:off x="1251678" y="382385"/>
            <a:ext cx="10178322" cy="760615"/>
          </a:xfrm>
        </p:spPr>
        <p:txBody>
          <a:bodyPr/>
          <a:lstStyle/>
          <a:p>
            <a:r>
              <a:rPr lang="en-US" sz="4000" cap="none" dirty="0">
                <a:solidFill>
                  <a:prstClr val="white"/>
                </a:solidFill>
                <a:ea typeface="Arial"/>
                <a:cs typeface="Arial"/>
                <a:sym typeface="Arial"/>
              </a:rPr>
              <a:t>Understatement</a:t>
            </a:r>
            <a:r>
              <a:rPr lang="en-US" sz="2400" dirty="0"/>
              <a:t> </a:t>
            </a:r>
            <a:r>
              <a:rPr lang="en-US" sz="1400" dirty="0"/>
              <a:t>3</a:t>
            </a:r>
          </a:p>
        </p:txBody>
      </p:sp>
      <p:sp>
        <p:nvSpPr>
          <p:cNvPr id="3" name="Content Placeholder 2"/>
          <p:cNvSpPr>
            <a:spLocks noGrp="1"/>
          </p:cNvSpPr>
          <p:nvPr>
            <p:ph sz="half" idx="1"/>
          </p:nvPr>
        </p:nvSpPr>
        <p:spPr>
          <a:xfrm>
            <a:off x="1257300" y="1524000"/>
            <a:ext cx="4800600" cy="4381500"/>
          </a:xfrm>
        </p:spPr>
        <p:txBody>
          <a:bodyPr>
            <a:normAutofit fontScale="92500" lnSpcReduction="10000"/>
          </a:bodyPr>
          <a:lstStyle/>
          <a:p>
            <a:pPr marL="0" lvl="0" indent="0" defTabSz="457200">
              <a:lnSpc>
                <a:spcPct val="100000"/>
              </a:lnSpc>
              <a:spcBef>
                <a:spcPts val="0"/>
              </a:spcBef>
              <a:buClrTx/>
              <a:buSzPct val="25000"/>
              <a:buNone/>
            </a:pPr>
            <a:r>
              <a:rPr lang="en-US" sz="5400" dirty="0">
                <a:solidFill>
                  <a:srgbClr val="FFFFFF"/>
                </a:solidFill>
                <a:ea typeface="Calibri"/>
                <a:cs typeface="Calibri"/>
                <a:sym typeface="Calibri"/>
              </a:rPr>
              <a:t>“It was rather a serious evening, you know.”</a:t>
            </a:r>
          </a:p>
          <a:p>
            <a:pPr marL="0" lvl="0" indent="0" defTabSz="457200">
              <a:lnSpc>
                <a:spcPct val="100000"/>
              </a:lnSpc>
              <a:spcBef>
                <a:spcPts val="0"/>
              </a:spcBef>
              <a:buClrTx/>
              <a:buSzPct val="25000"/>
              <a:buNone/>
            </a:pPr>
            <a:endParaRPr lang="en-US" sz="5400" dirty="0">
              <a:solidFill>
                <a:srgbClr val="FFFFFF"/>
              </a:solidFill>
              <a:ea typeface="Calibri"/>
              <a:cs typeface="Calibri"/>
              <a:sym typeface="Calibri"/>
            </a:endParaRPr>
          </a:p>
          <a:p>
            <a:pPr marL="0" lvl="0" indent="0" defTabSz="457200">
              <a:lnSpc>
                <a:spcPct val="100000"/>
              </a:lnSpc>
              <a:spcBef>
                <a:spcPts val="0"/>
              </a:spcBef>
              <a:buClrTx/>
              <a:buSzPct val="25000"/>
              <a:buNone/>
            </a:pPr>
            <a:r>
              <a:rPr lang="en-US" sz="2200" dirty="0">
                <a:solidFill>
                  <a:srgbClr val="FFFFFF"/>
                </a:solidFill>
                <a:ea typeface="Calibri"/>
                <a:cs typeface="Calibri"/>
                <a:sym typeface="Calibri"/>
              </a:rPr>
              <a:t>Sir Cosmo Duff Gordon, describing</a:t>
            </a:r>
          </a:p>
          <a:p>
            <a:pPr marL="0" lvl="0" indent="0" defTabSz="457200">
              <a:lnSpc>
                <a:spcPct val="100000"/>
              </a:lnSpc>
              <a:spcBef>
                <a:spcPts val="0"/>
              </a:spcBef>
              <a:buClrTx/>
              <a:buSzPct val="25000"/>
              <a:buNone/>
            </a:pPr>
            <a:r>
              <a:rPr lang="en-US" sz="2200" dirty="0">
                <a:solidFill>
                  <a:srgbClr val="FFFFFF"/>
                </a:solidFill>
                <a:ea typeface="Calibri"/>
                <a:cs typeface="Calibri"/>
                <a:sym typeface="Calibri"/>
              </a:rPr>
              <a:t>his survival of the sinking</a:t>
            </a:r>
          </a:p>
          <a:p>
            <a:pPr marL="0" lvl="0" indent="0" defTabSz="457200">
              <a:lnSpc>
                <a:spcPct val="100000"/>
              </a:lnSpc>
              <a:spcBef>
                <a:spcPts val="0"/>
              </a:spcBef>
              <a:buClrTx/>
              <a:buSzPct val="25000"/>
              <a:buNone/>
            </a:pPr>
            <a:r>
              <a:rPr lang="en-US" sz="2200" dirty="0">
                <a:solidFill>
                  <a:srgbClr val="FFFFFF"/>
                </a:solidFill>
                <a:ea typeface="Calibri"/>
                <a:cs typeface="Calibri"/>
                <a:sym typeface="Calibri"/>
              </a:rPr>
              <a:t>of the Titanic. </a:t>
            </a:r>
          </a:p>
          <a:p>
            <a:pPr marL="0" lvl="0" indent="0" defTabSz="457200">
              <a:lnSpc>
                <a:spcPct val="100000"/>
              </a:lnSpc>
              <a:spcBef>
                <a:spcPts val="0"/>
              </a:spcBef>
              <a:buClrTx/>
              <a:buSzPct val="25000"/>
              <a:buNone/>
            </a:pPr>
            <a:endParaRPr lang="en-US" sz="5400" dirty="0">
              <a:solidFill>
                <a:srgbClr val="FFFFFF"/>
              </a:solidFill>
              <a:ea typeface="Calibri"/>
              <a:cs typeface="Calibri"/>
              <a:sym typeface="Calibri"/>
            </a:endParaRPr>
          </a:p>
          <a:p>
            <a:pPr marL="0" indent="0">
              <a:buNone/>
            </a:pPr>
            <a:endParaRPr lang="en-US" dirty="0"/>
          </a:p>
        </p:txBody>
      </p:sp>
      <p:pic>
        <p:nvPicPr>
          <p:cNvPr id="6" name="Content Placeholder 5" descr="Sir Cosmo Duff, dressed in a top-hat and dress clothes of the early 20th century."/>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17658" y="838200"/>
            <a:ext cx="3462183" cy="5067300"/>
          </a:xfrm>
        </p:spPr>
      </p:pic>
    </p:spTree>
    <p:extLst>
      <p:ext uri="{BB962C8B-B14F-4D97-AF65-F5344CB8AC3E}">
        <p14:creationId xmlns:p14="http://schemas.microsoft.com/office/powerpoint/2010/main" val="16070539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 name="Title 1"/>
          <p:cNvSpPr>
            <a:spLocks noGrp="1"/>
          </p:cNvSpPr>
          <p:nvPr>
            <p:ph type="title"/>
          </p:nvPr>
        </p:nvSpPr>
        <p:spPr>
          <a:xfrm>
            <a:off x="1251678" y="382385"/>
            <a:ext cx="10178322" cy="760615"/>
          </a:xfrm>
        </p:spPr>
        <p:txBody>
          <a:bodyPr/>
          <a:lstStyle/>
          <a:p>
            <a:r>
              <a:rPr lang="en-US" sz="4000" cap="none" dirty="0">
                <a:solidFill>
                  <a:prstClr val="white"/>
                </a:solidFill>
                <a:ea typeface="Arial"/>
                <a:cs typeface="Arial"/>
                <a:sym typeface="Arial"/>
              </a:rPr>
              <a:t>Understatement</a:t>
            </a:r>
            <a:r>
              <a:rPr lang="en-US" sz="2400" dirty="0"/>
              <a:t> </a:t>
            </a:r>
            <a:r>
              <a:rPr lang="en-US" sz="1400" dirty="0"/>
              <a:t>4</a:t>
            </a:r>
          </a:p>
        </p:txBody>
      </p:sp>
      <p:sp>
        <p:nvSpPr>
          <p:cNvPr id="3" name="Content Placeholder 2"/>
          <p:cNvSpPr>
            <a:spLocks noGrp="1"/>
          </p:cNvSpPr>
          <p:nvPr>
            <p:ph sz="half" idx="1"/>
          </p:nvPr>
        </p:nvSpPr>
        <p:spPr>
          <a:xfrm>
            <a:off x="1257300" y="1524000"/>
            <a:ext cx="4800600" cy="4648200"/>
          </a:xfrm>
        </p:spPr>
        <p:txBody>
          <a:bodyPr>
            <a:normAutofit fontScale="92500" lnSpcReduction="20000"/>
          </a:bodyPr>
          <a:lstStyle/>
          <a:p>
            <a:pPr marL="0" lvl="0" indent="0" defTabSz="457200">
              <a:lnSpc>
                <a:spcPct val="100000"/>
              </a:lnSpc>
              <a:spcBef>
                <a:spcPts val="0"/>
              </a:spcBef>
              <a:buClrTx/>
              <a:buSzPct val="25000"/>
              <a:buNone/>
            </a:pPr>
            <a:r>
              <a:rPr lang="en-US" sz="5800" dirty="0">
                <a:solidFill>
                  <a:srgbClr val="FFFFFF"/>
                </a:solidFill>
                <a:ea typeface="Calibri"/>
                <a:cs typeface="Calibri"/>
                <a:sym typeface="Calibri"/>
              </a:rPr>
              <a:t>“I am just going outside and may be some time.”</a:t>
            </a:r>
          </a:p>
          <a:p>
            <a:pPr marL="0" lvl="0" indent="0" defTabSz="457200">
              <a:lnSpc>
                <a:spcPct val="100000"/>
              </a:lnSpc>
              <a:spcBef>
                <a:spcPts val="0"/>
              </a:spcBef>
              <a:buClrTx/>
              <a:buSzPct val="25000"/>
              <a:buNone/>
            </a:pPr>
            <a:endParaRPr lang="en-US" sz="5400" dirty="0">
              <a:solidFill>
                <a:srgbClr val="FFFFFF"/>
              </a:solidFill>
              <a:ea typeface="Calibri"/>
              <a:cs typeface="Calibri"/>
              <a:sym typeface="Calibri"/>
            </a:endParaRPr>
          </a:p>
          <a:p>
            <a:pPr marL="0" indent="0">
              <a:buNone/>
            </a:pPr>
            <a:r>
              <a:rPr lang="en-US" sz="2400" dirty="0"/>
              <a:t>Antarctic explorer Laurence Oates, before sacrificing himself by walking out into a blizzard to increase his companions’ chances of survival. </a:t>
            </a:r>
          </a:p>
          <a:p>
            <a:pPr marL="0" indent="0">
              <a:buNone/>
            </a:pPr>
            <a:endParaRPr lang="en-US" dirty="0"/>
          </a:p>
        </p:txBody>
      </p:sp>
      <p:pic>
        <p:nvPicPr>
          <p:cNvPr id="5" name="Content Placeholder 4" descr="Laurence Oates, dressed in a sweate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73153" y="609600"/>
            <a:ext cx="4151193" cy="5562600"/>
          </a:xfrm>
        </p:spPr>
      </p:pic>
    </p:spTree>
    <p:extLst>
      <p:ext uri="{BB962C8B-B14F-4D97-AF65-F5344CB8AC3E}">
        <p14:creationId xmlns:p14="http://schemas.microsoft.com/office/powerpoint/2010/main" val="21680319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3200" cap="none" dirty="0">
                <a:solidFill>
                  <a:schemeClr val="lt1"/>
                </a:solidFill>
                <a:latin typeface="Arial"/>
                <a:ea typeface="Arial"/>
                <a:cs typeface="Arial"/>
                <a:sym typeface="Arial"/>
              </a:rPr>
              <a:t>Literary Example of Understatement in </a:t>
            </a:r>
            <a:r>
              <a:rPr lang="en-US" sz="3200" i="1" cap="none" dirty="0">
                <a:solidFill>
                  <a:schemeClr val="lt1"/>
                </a:solidFill>
                <a:latin typeface="Arial"/>
                <a:ea typeface="Arial"/>
                <a:cs typeface="Arial"/>
                <a:sym typeface="Arial"/>
              </a:rPr>
              <a:t>Beowulf</a:t>
            </a:r>
          </a:p>
        </p:txBody>
      </p:sp>
      <p:sp>
        <p:nvSpPr>
          <p:cNvPr id="244" name="Shape 244"/>
          <p:cNvSpPr txBox="1">
            <a:spLocks noGrp="1"/>
          </p:cNvSpPr>
          <p:nvPr>
            <p:ph idx="1"/>
          </p:nvPr>
        </p:nvSpPr>
        <p:spPr>
          <a:xfrm>
            <a:off x="1251678" y="1874517"/>
            <a:ext cx="10178322" cy="4373883"/>
          </a:xfrm>
          <a:prstGeom prst="rect">
            <a:avLst/>
          </a:prstGeom>
          <a:noFill/>
          <a:ln>
            <a:noFill/>
          </a:ln>
        </p:spPr>
        <p:txBody>
          <a:bodyPr vert="horz" lIns="91425" tIns="45700" rIns="91425" bIns="45700" rtlCol="0" anchor="t" anchorCtr="0">
            <a:noAutofit/>
          </a:bodyPr>
          <a:lstStyle/>
          <a:p>
            <a:pPr marL="0" indent="0">
              <a:spcBef>
                <a:spcPts val="0"/>
              </a:spcBef>
              <a:buClr>
                <a:schemeClr val="lt1"/>
              </a:buClr>
              <a:buSzPct val="25000"/>
              <a:buNone/>
            </a:pPr>
            <a:r>
              <a:rPr lang="en-US" sz="2400" dirty="0">
                <a:solidFill>
                  <a:schemeClr val="lt1"/>
                </a:solidFill>
                <a:latin typeface="Arial"/>
                <a:ea typeface="Arial"/>
                <a:cs typeface="Arial"/>
                <a:sym typeface="Arial"/>
              </a:rPr>
              <a:t>Remember that the epic poem </a:t>
            </a:r>
            <a:r>
              <a:rPr lang="en-US" sz="2400" i="1" dirty="0">
                <a:solidFill>
                  <a:schemeClr val="lt1"/>
                </a:solidFill>
                <a:latin typeface="Arial"/>
                <a:ea typeface="Arial"/>
                <a:cs typeface="Arial"/>
                <a:sym typeface="Arial"/>
              </a:rPr>
              <a:t>Beowulf</a:t>
            </a:r>
            <a:r>
              <a:rPr lang="en-US" sz="2400" dirty="0">
                <a:solidFill>
                  <a:schemeClr val="lt1"/>
                </a:solidFill>
                <a:latin typeface="Arial"/>
                <a:ea typeface="Arial"/>
                <a:cs typeface="Arial"/>
                <a:sym typeface="Arial"/>
              </a:rPr>
              <a:t> was using literary devices over 1,000 years ago? Read the passage and note the last line (in italics) for an example of understatement.</a:t>
            </a:r>
            <a:endParaRPr sz="1800" dirty="0">
              <a:solidFill>
                <a:schemeClr val="lt1"/>
              </a:solidFill>
              <a:latin typeface="Arial"/>
              <a:ea typeface="Arial"/>
              <a:cs typeface="Arial"/>
              <a:sym typeface="Arial"/>
            </a:endParaRPr>
          </a:p>
          <a:p>
            <a:pPr marL="0" indent="0">
              <a:spcBef>
                <a:spcPts val="320"/>
              </a:spcBef>
              <a:buClr>
                <a:schemeClr val="lt1"/>
              </a:buClr>
              <a:buSzPct val="25000"/>
              <a:buNone/>
            </a:pPr>
            <a:endParaRPr sz="1600" dirty="0">
              <a:solidFill>
                <a:schemeClr val="lt1"/>
              </a:solidFill>
              <a:latin typeface="Arial"/>
              <a:ea typeface="Arial"/>
              <a:cs typeface="Arial"/>
              <a:sym typeface="Arial"/>
            </a:endParaRPr>
          </a:p>
          <a:p>
            <a:pPr marL="0" indent="0" algn="ctr">
              <a:spcBef>
                <a:spcPts val="400"/>
              </a:spcBef>
              <a:buClr>
                <a:schemeClr val="lt1"/>
              </a:buClr>
              <a:buSzPct val="25000"/>
              <a:buNone/>
            </a:pPr>
            <a:r>
              <a:rPr lang="en-US" dirty="0">
                <a:solidFill>
                  <a:schemeClr val="lt1"/>
                </a:solidFill>
                <a:latin typeface="Arial"/>
                <a:ea typeface="Arial"/>
                <a:cs typeface="Arial"/>
                <a:sym typeface="Arial"/>
              </a:rPr>
              <a:t>There was Shield Sheafson, scourge of many tribes,</a:t>
            </a:r>
            <a:br>
              <a:rPr lang="en-US" dirty="0">
                <a:solidFill>
                  <a:schemeClr val="lt1"/>
                </a:solidFill>
                <a:latin typeface="Arial"/>
                <a:ea typeface="Arial"/>
                <a:cs typeface="Arial"/>
                <a:sym typeface="Arial"/>
              </a:rPr>
            </a:br>
            <a:r>
              <a:rPr lang="en-US" dirty="0">
                <a:solidFill>
                  <a:schemeClr val="lt1"/>
                </a:solidFill>
                <a:latin typeface="Arial"/>
                <a:ea typeface="Arial"/>
                <a:cs typeface="Arial"/>
                <a:sym typeface="Arial"/>
              </a:rPr>
              <a:t>A wrecker of mead-benches, rampaging among foes.</a:t>
            </a:r>
            <a:br>
              <a:rPr lang="en-US" dirty="0">
                <a:solidFill>
                  <a:schemeClr val="lt1"/>
                </a:solidFill>
                <a:latin typeface="Arial"/>
                <a:ea typeface="Arial"/>
                <a:cs typeface="Arial"/>
                <a:sym typeface="Arial"/>
              </a:rPr>
            </a:br>
            <a:r>
              <a:rPr lang="en-US" dirty="0">
                <a:solidFill>
                  <a:schemeClr val="lt1"/>
                </a:solidFill>
                <a:latin typeface="Arial"/>
                <a:ea typeface="Arial"/>
                <a:cs typeface="Arial"/>
                <a:sym typeface="Arial"/>
              </a:rPr>
              <a:t>This terror of the hall-troops had come far.</a:t>
            </a:r>
            <a:br>
              <a:rPr lang="en-US" dirty="0">
                <a:solidFill>
                  <a:schemeClr val="lt1"/>
                </a:solidFill>
                <a:latin typeface="Arial"/>
                <a:ea typeface="Arial"/>
                <a:cs typeface="Arial"/>
                <a:sym typeface="Arial"/>
              </a:rPr>
            </a:br>
            <a:r>
              <a:rPr lang="en-US" dirty="0">
                <a:solidFill>
                  <a:schemeClr val="lt1"/>
                </a:solidFill>
                <a:latin typeface="Arial"/>
                <a:ea typeface="Arial"/>
                <a:cs typeface="Arial"/>
                <a:sym typeface="Arial"/>
              </a:rPr>
              <a:t>A foundling to start with, he would flourish later on</a:t>
            </a:r>
            <a:br>
              <a:rPr lang="en-US" dirty="0">
                <a:solidFill>
                  <a:schemeClr val="lt1"/>
                </a:solidFill>
                <a:latin typeface="Arial"/>
                <a:ea typeface="Arial"/>
                <a:cs typeface="Arial"/>
                <a:sym typeface="Arial"/>
              </a:rPr>
            </a:br>
            <a:r>
              <a:rPr lang="en-US" dirty="0">
                <a:solidFill>
                  <a:schemeClr val="lt1"/>
                </a:solidFill>
                <a:latin typeface="Arial"/>
                <a:ea typeface="Arial"/>
                <a:cs typeface="Arial"/>
                <a:sym typeface="Arial"/>
              </a:rPr>
              <a:t>As his powers waxed and his worth was proved.</a:t>
            </a:r>
            <a:br>
              <a:rPr lang="en-US" dirty="0">
                <a:solidFill>
                  <a:schemeClr val="lt1"/>
                </a:solidFill>
                <a:latin typeface="Arial"/>
                <a:ea typeface="Arial"/>
                <a:cs typeface="Arial"/>
                <a:sym typeface="Arial"/>
              </a:rPr>
            </a:br>
            <a:r>
              <a:rPr lang="en-US" dirty="0">
                <a:solidFill>
                  <a:schemeClr val="lt1"/>
                </a:solidFill>
                <a:latin typeface="Arial"/>
                <a:ea typeface="Arial"/>
                <a:cs typeface="Arial"/>
                <a:sym typeface="Arial"/>
              </a:rPr>
              <a:t>In the end each clan on the outlying coasts</a:t>
            </a:r>
            <a:br>
              <a:rPr lang="en-US" dirty="0">
                <a:solidFill>
                  <a:schemeClr val="lt1"/>
                </a:solidFill>
                <a:latin typeface="Arial"/>
                <a:ea typeface="Arial"/>
                <a:cs typeface="Arial"/>
                <a:sym typeface="Arial"/>
              </a:rPr>
            </a:br>
            <a:r>
              <a:rPr lang="en-US" dirty="0">
                <a:solidFill>
                  <a:schemeClr val="lt1"/>
                </a:solidFill>
                <a:latin typeface="Arial"/>
                <a:ea typeface="Arial"/>
                <a:cs typeface="Arial"/>
                <a:sym typeface="Arial"/>
              </a:rPr>
              <a:t>Beyond the whale-road had to yield to him</a:t>
            </a:r>
            <a:br>
              <a:rPr lang="en-US" dirty="0">
                <a:solidFill>
                  <a:schemeClr val="lt1"/>
                </a:solidFill>
                <a:latin typeface="Arial"/>
                <a:ea typeface="Arial"/>
                <a:cs typeface="Arial"/>
                <a:sym typeface="Arial"/>
              </a:rPr>
            </a:br>
            <a:r>
              <a:rPr lang="en-US" dirty="0">
                <a:solidFill>
                  <a:schemeClr val="lt1"/>
                </a:solidFill>
                <a:latin typeface="Arial"/>
                <a:ea typeface="Arial"/>
                <a:cs typeface="Arial"/>
                <a:sym typeface="Arial"/>
              </a:rPr>
              <a:t>And begin to pay tribute.  </a:t>
            </a:r>
            <a:r>
              <a:rPr lang="en-US" b="1" i="1" dirty="0">
                <a:solidFill>
                  <a:schemeClr val="lt1"/>
                </a:solidFill>
                <a:latin typeface="Arial"/>
                <a:ea typeface="Arial"/>
                <a:cs typeface="Arial"/>
                <a:sym typeface="Arial"/>
              </a:rPr>
              <a:t>That was a good king.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Invective</a:t>
            </a:r>
          </a:p>
        </p:txBody>
      </p:sp>
      <p:sp>
        <p:nvSpPr>
          <p:cNvPr id="250" name="Shape 250"/>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4800" dirty="0">
                <a:solidFill>
                  <a:schemeClr val="lt1"/>
                </a:solidFill>
                <a:latin typeface="Arial"/>
                <a:ea typeface="Arial"/>
                <a:cs typeface="Arial"/>
                <a:sym typeface="Arial"/>
              </a:rPr>
              <a:t>Invective</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Violent verbal assault; vehement denunciation of something or someone; name-calling, swearing. A long invective is called a DIATRIBE.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prstClr val="white"/>
                </a:solidFill>
                <a:ea typeface="Arial"/>
                <a:cs typeface="Arial"/>
                <a:sym typeface="Arial"/>
              </a:rPr>
              <a:t>Invective</a:t>
            </a:r>
            <a:r>
              <a:rPr lang="en-US" sz="2400" cap="none" dirty="0">
                <a:solidFill>
                  <a:schemeClr val="lt1"/>
                </a:solidFill>
                <a:latin typeface="Arial"/>
                <a:ea typeface="Arial"/>
                <a:cs typeface="Arial"/>
                <a:sym typeface="Arial"/>
              </a:rPr>
              <a:t>: Criticizing Politicians</a:t>
            </a:r>
          </a:p>
        </p:txBody>
      </p:sp>
      <p:sp>
        <p:nvSpPr>
          <p:cNvPr id="257" name="Shape 257"/>
          <p:cNvSpPr txBox="1">
            <a:spLocks noGrp="1"/>
          </p:cNvSpPr>
          <p:nvPr>
            <p:ph idx="1"/>
          </p:nvPr>
        </p:nvSpPr>
        <p:spPr>
          <a:xfrm>
            <a:off x="1251678" y="1981200"/>
            <a:ext cx="10178322" cy="4236720"/>
          </a:xfrm>
          <a:prstGeom prst="rect">
            <a:avLst/>
          </a:prstGeom>
          <a:noFill/>
          <a:ln>
            <a:noFill/>
          </a:ln>
        </p:spPr>
        <p:txBody>
          <a:bodyPr vert="horz" lIns="91425" tIns="45700" rIns="91425" bIns="45700" rtlCol="0" anchor="t" anchorCtr="0">
            <a:noAutofit/>
          </a:bodyPr>
          <a:lstStyle/>
          <a:p>
            <a:pPr marL="0" indent="0">
              <a:lnSpc>
                <a:spcPct val="90000"/>
              </a:lnSpc>
              <a:spcBef>
                <a:spcPts val="0"/>
              </a:spcBef>
              <a:buClr>
                <a:schemeClr val="lt1"/>
              </a:buClr>
              <a:buSzPct val="25000"/>
              <a:buNone/>
            </a:pPr>
            <a:r>
              <a:rPr lang="en-US" sz="2400" dirty="0">
                <a:solidFill>
                  <a:schemeClr val="lt1"/>
                </a:solidFill>
                <a:latin typeface="Arial"/>
                <a:ea typeface="Arial"/>
                <a:cs typeface="Arial"/>
                <a:sym typeface="Arial"/>
              </a:rPr>
              <a:t>	“I do know a con when I see one. And in politics, I see them all the time.</a:t>
            </a:r>
          </a:p>
          <a:p>
            <a:pPr marL="0" indent="0">
              <a:lnSpc>
                <a:spcPct val="90000"/>
              </a:lnSpc>
              <a:spcBef>
                <a:spcPts val="560"/>
              </a:spcBef>
              <a:buClr>
                <a:schemeClr val="lt1"/>
              </a:buClr>
              <a:buSzPct val="25000"/>
              <a:buNone/>
            </a:pPr>
            <a:r>
              <a:rPr lang="en-US" sz="2400" dirty="0">
                <a:solidFill>
                  <a:schemeClr val="lt1"/>
                </a:solidFill>
                <a:latin typeface="Arial"/>
                <a:ea typeface="Arial"/>
                <a:cs typeface="Arial"/>
                <a:sym typeface="Arial"/>
              </a:rPr>
              <a:t>	We are courted by </a:t>
            </a:r>
            <a:r>
              <a:rPr lang="en-US" sz="3200" i="1" dirty="0">
                <a:solidFill>
                  <a:schemeClr val="tx1"/>
                </a:solidFill>
                <a:latin typeface="Arial"/>
                <a:ea typeface="Arial"/>
                <a:cs typeface="Arial"/>
                <a:sym typeface="Arial"/>
              </a:rPr>
              <a:t>blow-dried, focus-grouped, stage-managed, photo-</a:t>
            </a:r>
            <a:r>
              <a:rPr lang="en-US" sz="3200" i="1" dirty="0" err="1">
                <a:solidFill>
                  <a:schemeClr val="tx1"/>
                </a:solidFill>
                <a:latin typeface="Arial"/>
                <a:ea typeface="Arial"/>
                <a:cs typeface="Arial"/>
                <a:sym typeface="Arial"/>
              </a:rPr>
              <a:t>opped</a:t>
            </a:r>
            <a:r>
              <a:rPr lang="en-US" sz="3200" i="1" dirty="0">
                <a:solidFill>
                  <a:schemeClr val="tx1"/>
                </a:solidFill>
                <a:latin typeface="Arial"/>
                <a:ea typeface="Arial"/>
                <a:cs typeface="Arial"/>
                <a:sym typeface="Arial"/>
              </a:rPr>
              <a:t>, sloganeering, false-smiling, hand-clasping, back-slapping would-be </a:t>
            </a:r>
            <a:r>
              <a:rPr lang="en-US" sz="2400" dirty="0">
                <a:solidFill>
                  <a:schemeClr val="lt1"/>
                </a:solidFill>
                <a:latin typeface="Arial"/>
                <a:ea typeface="Arial"/>
                <a:cs typeface="Arial"/>
                <a:sym typeface="Arial"/>
              </a:rPr>
              <a:t>leaders who say they feel our pain and understand our concerns and maybe sometimes they do, but all too often, it seems they feel little and understand less.</a:t>
            </a:r>
          </a:p>
          <a:p>
            <a:pPr marL="0" indent="0">
              <a:lnSpc>
                <a:spcPct val="90000"/>
              </a:lnSpc>
              <a:buClr>
                <a:schemeClr val="lt1"/>
              </a:buClr>
              <a:buSzPct val="25000"/>
              <a:buNone/>
            </a:pPr>
            <a:r>
              <a:rPr lang="en-US" sz="2400" dirty="0">
                <a:solidFill>
                  <a:schemeClr val="lt1"/>
                </a:solidFill>
                <a:latin typeface="Arial"/>
                <a:ea typeface="Arial"/>
                <a:cs typeface="Arial"/>
                <a:sym typeface="Arial"/>
              </a:rPr>
              <a:t>	</a:t>
            </a:r>
            <a:r>
              <a:rPr lang="en-US" sz="3500" i="1" dirty="0">
                <a:solidFill>
                  <a:schemeClr val="tx1"/>
                </a:solidFill>
                <a:latin typeface="Arial"/>
                <a:ea typeface="Arial"/>
                <a:cs typeface="Arial"/>
                <a:sym typeface="Arial"/>
              </a:rPr>
              <a:t>Superficiality</a:t>
            </a:r>
            <a:r>
              <a:rPr lang="en-US" sz="3500" dirty="0">
                <a:solidFill>
                  <a:schemeClr val="lt1"/>
                </a:solidFill>
                <a:latin typeface="Arial"/>
                <a:ea typeface="Arial"/>
                <a:cs typeface="Arial"/>
                <a:sym typeface="Arial"/>
              </a:rPr>
              <a:t> </a:t>
            </a:r>
            <a:r>
              <a:rPr lang="en-US" sz="2400" dirty="0">
                <a:solidFill>
                  <a:schemeClr val="lt1"/>
                </a:solidFill>
                <a:latin typeface="Arial"/>
                <a:ea typeface="Arial"/>
                <a:cs typeface="Arial"/>
                <a:sym typeface="Arial"/>
              </a:rPr>
              <a:t>gleams in their perfect teeth and </a:t>
            </a:r>
            <a:r>
              <a:rPr lang="en-US" sz="3500" i="1" dirty="0">
                <a:solidFill>
                  <a:schemeClr val="tx1"/>
                </a:solidFill>
                <a:latin typeface="Arial"/>
                <a:ea typeface="Arial"/>
                <a:cs typeface="Arial"/>
                <a:sym typeface="Arial"/>
              </a:rPr>
              <a:t>scripted lines</a:t>
            </a:r>
            <a:r>
              <a:rPr lang="en-US" sz="2400" i="1" dirty="0">
                <a:solidFill>
                  <a:schemeClr val="tx1"/>
                </a:solidFill>
                <a:latin typeface="Arial"/>
                <a:ea typeface="Arial"/>
                <a:cs typeface="Arial"/>
                <a:sym typeface="Arial"/>
              </a:rPr>
              <a:t>.</a:t>
            </a:r>
            <a:r>
              <a:rPr lang="en-US" sz="2400" dirty="0">
                <a:solidFill>
                  <a:schemeClr val="lt1"/>
                </a:solidFill>
                <a:latin typeface="Arial"/>
                <a:ea typeface="Arial"/>
                <a:cs typeface="Arial"/>
                <a:sym typeface="Arial"/>
              </a:rPr>
              <a:t> They work hard to make style look just like substance.”  </a:t>
            </a:r>
          </a:p>
          <a:p>
            <a:pPr marL="0" indent="0" algn="r">
              <a:lnSpc>
                <a:spcPct val="90000"/>
              </a:lnSpc>
              <a:spcBef>
                <a:spcPts val="480"/>
              </a:spcBef>
              <a:buClr>
                <a:schemeClr val="lt1"/>
              </a:buClr>
              <a:buSzPct val="25000"/>
              <a:buNone/>
            </a:pPr>
            <a:r>
              <a:rPr lang="en-US" sz="2400" dirty="0">
                <a:solidFill>
                  <a:schemeClr val="lt1"/>
                </a:solidFill>
                <a:latin typeface="Arial"/>
                <a:ea typeface="Arial"/>
                <a:cs typeface="Arial"/>
                <a:sym typeface="Arial"/>
              </a:rPr>
              <a:t>- Leonard Pitts, </a:t>
            </a:r>
            <a:r>
              <a:rPr lang="en-US" sz="2400" i="1" dirty="0">
                <a:solidFill>
                  <a:schemeClr val="lt1"/>
                </a:solidFill>
                <a:latin typeface="Arial"/>
                <a:ea typeface="Arial"/>
                <a:cs typeface="Arial"/>
                <a:sym typeface="Arial"/>
              </a:rPr>
              <a:t>Miami Herald</a:t>
            </a:r>
          </a:p>
          <a:p>
            <a:pPr marL="457200" lvl="1" indent="0">
              <a:lnSpc>
                <a:spcPct val="90000"/>
              </a:lnSpc>
              <a:spcBef>
                <a:spcPts val="400"/>
              </a:spcBef>
              <a:buClr>
                <a:schemeClr val="lt1"/>
              </a:buClr>
              <a:buSzPct val="25000"/>
              <a:buNone/>
            </a:pPr>
            <a:endParaRPr sz="2000" dirty="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Irony</a:t>
            </a:r>
          </a:p>
        </p:txBody>
      </p:sp>
      <p:sp>
        <p:nvSpPr>
          <p:cNvPr id="263" name="Shape 263"/>
          <p:cNvSpPr txBox="1">
            <a:spLocks noGrp="1"/>
          </p:cNvSpPr>
          <p:nvPr>
            <p:ph idx="1"/>
          </p:nvPr>
        </p:nvSpPr>
        <p:spPr>
          <a:xfrm>
            <a:off x="1251678" y="1600200"/>
            <a:ext cx="10178322" cy="4419599"/>
          </a:xfrm>
          <a:prstGeom prst="rect">
            <a:avLst/>
          </a:prstGeom>
          <a:noFill/>
          <a:ln>
            <a:noFill/>
          </a:ln>
        </p:spPr>
        <p:txBody>
          <a:bodyPr vert="horz" lIns="91425" tIns="45700" rIns="91425" bIns="45700" rtlCol="0" anchor="t" anchorCtr="0">
            <a:noAutofit/>
          </a:bodyPr>
          <a:lstStyle/>
          <a:p>
            <a:pPr marL="36576" indent="-11176" algn="ctr">
              <a:lnSpc>
                <a:spcPct val="80000"/>
              </a:lnSpc>
              <a:spcBef>
                <a:spcPts val="0"/>
              </a:spcBef>
              <a:buClr>
                <a:schemeClr val="lt1"/>
              </a:buClr>
              <a:buSzPct val="25000"/>
              <a:buNone/>
            </a:pPr>
            <a:r>
              <a:rPr lang="en-US" sz="5920" dirty="0">
                <a:solidFill>
                  <a:schemeClr val="lt1"/>
                </a:solidFill>
                <a:latin typeface="Arial"/>
                <a:ea typeface="Arial"/>
                <a:cs typeface="Arial"/>
                <a:sym typeface="Arial"/>
              </a:rPr>
              <a:t>Irony</a:t>
            </a:r>
          </a:p>
          <a:p>
            <a:pPr marL="36576" indent="-11176" algn="ctr">
              <a:lnSpc>
                <a:spcPct val="80000"/>
              </a:lnSpc>
              <a:spcBef>
                <a:spcPts val="518"/>
              </a:spcBef>
              <a:buClr>
                <a:schemeClr val="lt1"/>
              </a:buClr>
              <a:buSzPct val="25000"/>
              <a:buNone/>
            </a:pPr>
            <a:r>
              <a:rPr lang="en-US" sz="2590" dirty="0">
                <a:solidFill>
                  <a:schemeClr val="lt1"/>
                </a:solidFill>
                <a:latin typeface="Arial"/>
                <a:ea typeface="Arial"/>
                <a:cs typeface="Arial"/>
                <a:sym typeface="Arial"/>
              </a:rPr>
              <a:t>The basis of irony is </a:t>
            </a:r>
            <a:r>
              <a:rPr lang="en-US" sz="2590" b="1" i="1" dirty="0">
                <a:solidFill>
                  <a:schemeClr val="lt1"/>
                </a:solidFill>
                <a:latin typeface="Arial"/>
                <a:ea typeface="Arial"/>
                <a:cs typeface="Arial"/>
                <a:sym typeface="Arial"/>
              </a:rPr>
              <a:t>inversion</a:t>
            </a:r>
            <a:r>
              <a:rPr lang="en-US" sz="2590" dirty="0">
                <a:solidFill>
                  <a:schemeClr val="lt1"/>
                </a:solidFill>
                <a:latin typeface="Arial"/>
                <a:ea typeface="Arial"/>
                <a:cs typeface="Arial"/>
                <a:sym typeface="Arial"/>
              </a:rPr>
              <a:t> or </a:t>
            </a:r>
            <a:r>
              <a:rPr lang="en-US" sz="2590" b="1" i="1" dirty="0">
                <a:solidFill>
                  <a:schemeClr val="lt1"/>
                </a:solidFill>
                <a:latin typeface="Arial"/>
                <a:ea typeface="Arial"/>
                <a:cs typeface="Arial"/>
                <a:sym typeface="Arial"/>
              </a:rPr>
              <a:t>reversal</a:t>
            </a:r>
            <a:r>
              <a:rPr lang="en-US" sz="2590" dirty="0">
                <a:solidFill>
                  <a:schemeClr val="lt1"/>
                </a:solidFill>
                <a:latin typeface="Arial"/>
                <a:ea typeface="Arial"/>
                <a:cs typeface="Arial"/>
                <a:sym typeface="Arial"/>
              </a:rPr>
              <a:t>, doing or saying the opposite or the unexpected</a:t>
            </a:r>
          </a:p>
          <a:p>
            <a:pPr marL="36576" indent="-11176" algn="ctr">
              <a:lnSpc>
                <a:spcPct val="80000"/>
              </a:lnSpc>
              <a:spcBef>
                <a:spcPts val="518"/>
              </a:spcBef>
              <a:buClr>
                <a:schemeClr val="lt1"/>
              </a:buClr>
              <a:buSzPct val="25000"/>
              <a:buNone/>
            </a:pPr>
            <a:endParaRPr sz="2590" dirty="0">
              <a:solidFill>
                <a:schemeClr val="lt1"/>
              </a:solidFill>
              <a:latin typeface="Arial"/>
              <a:ea typeface="Arial"/>
              <a:cs typeface="Arial"/>
              <a:sym typeface="Arial"/>
            </a:endParaRPr>
          </a:p>
          <a:p>
            <a:pPr marL="36576" indent="-11176" algn="ctr">
              <a:lnSpc>
                <a:spcPct val="80000"/>
              </a:lnSpc>
              <a:spcBef>
                <a:spcPts val="518"/>
              </a:spcBef>
              <a:buClr>
                <a:schemeClr val="lt1"/>
              </a:buClr>
              <a:buSzPct val="25000"/>
              <a:buNone/>
            </a:pPr>
            <a:r>
              <a:rPr lang="en-US" sz="2590" dirty="0">
                <a:solidFill>
                  <a:schemeClr val="lt1"/>
                </a:solidFill>
                <a:latin typeface="Arial"/>
                <a:ea typeface="Arial"/>
                <a:cs typeface="Arial"/>
                <a:sym typeface="Arial"/>
              </a:rPr>
              <a:t>Irony is perhaps the satirist’s most powerful weapon. </a:t>
            </a:r>
          </a:p>
          <a:p>
            <a:pPr marL="36576" indent="-11176" algn="ctr">
              <a:lnSpc>
                <a:spcPct val="80000"/>
              </a:lnSpc>
              <a:spcBef>
                <a:spcPts val="518"/>
              </a:spcBef>
              <a:buClr>
                <a:schemeClr val="lt1"/>
              </a:buClr>
              <a:buSzPct val="25000"/>
              <a:buNone/>
            </a:pPr>
            <a:endParaRPr sz="2590" dirty="0">
              <a:solidFill>
                <a:schemeClr val="lt1"/>
              </a:solidFill>
              <a:latin typeface="Arial"/>
              <a:ea typeface="Arial"/>
              <a:cs typeface="Arial"/>
              <a:sym typeface="Arial"/>
            </a:endParaRPr>
          </a:p>
          <a:p>
            <a:pPr marL="36576" indent="-11176" algn="ctr">
              <a:lnSpc>
                <a:spcPct val="80000"/>
              </a:lnSpc>
              <a:spcBef>
                <a:spcPts val="518"/>
              </a:spcBef>
              <a:buClr>
                <a:schemeClr val="lt1"/>
              </a:buClr>
              <a:buSzPct val="25000"/>
              <a:buNone/>
            </a:pPr>
            <a:r>
              <a:rPr lang="en-US" sz="2590" dirty="0">
                <a:solidFill>
                  <a:schemeClr val="lt1"/>
                </a:solidFill>
                <a:latin typeface="Arial"/>
                <a:ea typeface="Arial"/>
                <a:cs typeface="Arial"/>
                <a:sym typeface="Arial"/>
              </a:rPr>
              <a:t>There are three types of irony:</a:t>
            </a:r>
          </a:p>
          <a:p>
            <a:pPr marL="448056" lvl="1" indent="-3555" algn="ctr">
              <a:lnSpc>
                <a:spcPct val="80000"/>
              </a:lnSpc>
              <a:spcBef>
                <a:spcPts val="444"/>
              </a:spcBef>
              <a:buClr>
                <a:schemeClr val="lt1"/>
              </a:buClr>
              <a:buSzPct val="25000"/>
              <a:buNone/>
            </a:pPr>
            <a:r>
              <a:rPr lang="en-US" sz="2220" dirty="0">
                <a:solidFill>
                  <a:schemeClr val="lt1"/>
                </a:solidFill>
                <a:latin typeface="Arial"/>
                <a:ea typeface="Arial"/>
                <a:cs typeface="Arial"/>
                <a:sym typeface="Arial"/>
              </a:rPr>
              <a:t>Verbal</a:t>
            </a:r>
          </a:p>
          <a:p>
            <a:pPr marL="448056" lvl="1" indent="-3555" algn="ctr">
              <a:lnSpc>
                <a:spcPct val="80000"/>
              </a:lnSpc>
              <a:spcBef>
                <a:spcPts val="444"/>
              </a:spcBef>
              <a:buClr>
                <a:schemeClr val="lt1"/>
              </a:buClr>
              <a:buSzPct val="25000"/>
              <a:buNone/>
            </a:pPr>
            <a:r>
              <a:rPr lang="en-US" sz="2220" dirty="0">
                <a:solidFill>
                  <a:schemeClr val="lt1"/>
                </a:solidFill>
                <a:latin typeface="Arial"/>
                <a:ea typeface="Arial"/>
                <a:cs typeface="Arial"/>
                <a:sym typeface="Arial"/>
              </a:rPr>
              <a:t>Situational</a:t>
            </a:r>
          </a:p>
          <a:p>
            <a:pPr marL="448056" lvl="1" indent="-3555" algn="ctr">
              <a:lnSpc>
                <a:spcPct val="80000"/>
              </a:lnSpc>
              <a:spcBef>
                <a:spcPts val="444"/>
              </a:spcBef>
              <a:buClr>
                <a:schemeClr val="lt1"/>
              </a:buClr>
              <a:buSzPct val="25000"/>
              <a:buNone/>
            </a:pPr>
            <a:r>
              <a:rPr lang="en-US" sz="2220" dirty="0">
                <a:solidFill>
                  <a:schemeClr val="lt1"/>
                </a:solidFill>
                <a:latin typeface="Arial"/>
                <a:ea typeface="Arial"/>
                <a:cs typeface="Arial"/>
                <a:sym typeface="Arial"/>
              </a:rPr>
              <a:t>Dramatic</a:t>
            </a:r>
          </a:p>
          <a:p>
            <a:pPr marL="36576" indent="-11176" algn="ctr">
              <a:lnSpc>
                <a:spcPct val="80000"/>
              </a:lnSpc>
              <a:spcBef>
                <a:spcPts val="518"/>
              </a:spcBef>
              <a:buClr>
                <a:schemeClr val="lt1"/>
              </a:buClr>
              <a:buSzPct val="25000"/>
              <a:buNone/>
            </a:pPr>
            <a:endParaRPr sz="2590" dirty="0">
              <a:solidFill>
                <a:schemeClr val="lt1"/>
              </a:solidFill>
              <a:latin typeface="Arial"/>
              <a:ea typeface="Arial"/>
              <a:cs typeface="Arial"/>
              <a:sym typeface="Arial"/>
            </a:endParaRPr>
          </a:p>
          <a:p>
            <a:pPr marL="36576" indent="-11176" algn="ctr">
              <a:lnSpc>
                <a:spcPct val="80000"/>
              </a:lnSpc>
              <a:spcBef>
                <a:spcPts val="518"/>
              </a:spcBef>
              <a:buClr>
                <a:schemeClr val="lt1"/>
              </a:buClr>
              <a:buSzPct val="25000"/>
              <a:buNone/>
            </a:pPr>
            <a:endParaRPr sz="2590" dirty="0">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Shape 268"/>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Verbal Irony</a:t>
            </a:r>
          </a:p>
        </p:txBody>
      </p:sp>
      <p:sp>
        <p:nvSpPr>
          <p:cNvPr id="269" name="Shape 269"/>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400" dirty="0">
                <a:solidFill>
                  <a:schemeClr val="lt1"/>
                </a:solidFill>
                <a:latin typeface="Arial"/>
                <a:ea typeface="Arial"/>
                <a:cs typeface="Arial"/>
                <a:sym typeface="Arial"/>
              </a:rPr>
              <a:t>Verbal Irony</a:t>
            </a:r>
          </a:p>
          <a:p>
            <a:pPr marL="457200" lvl="1" indent="0" algn="ctr">
              <a:spcBef>
                <a:spcPts val="480"/>
              </a:spcBef>
              <a:buClr>
                <a:schemeClr val="lt1"/>
              </a:buClr>
              <a:buSzPct val="25000"/>
              <a:buNone/>
            </a:pPr>
            <a:r>
              <a:rPr lang="en-US" sz="2400" dirty="0">
                <a:solidFill>
                  <a:schemeClr val="lt1"/>
                </a:solidFill>
                <a:latin typeface="Arial"/>
                <a:ea typeface="Arial"/>
                <a:cs typeface="Arial"/>
                <a:sym typeface="Arial"/>
              </a:rPr>
              <a:t>Irony in which a person says one thing and means another, or words </a:t>
            </a:r>
            <a:r>
              <a:rPr lang="en-US" sz="2400" dirty="0" smtClean="0">
                <a:solidFill>
                  <a:schemeClr val="lt1"/>
                </a:solidFill>
                <a:latin typeface="Arial"/>
                <a:ea typeface="Arial"/>
                <a:cs typeface="Arial"/>
                <a:sym typeface="Arial"/>
              </a:rPr>
              <a:t>used </a:t>
            </a:r>
            <a:r>
              <a:rPr lang="en-US" sz="2400" dirty="0">
                <a:solidFill>
                  <a:schemeClr val="lt1"/>
                </a:solidFill>
                <a:latin typeface="Arial"/>
                <a:ea typeface="Arial"/>
                <a:cs typeface="Arial"/>
                <a:sym typeface="Arial"/>
              </a:rPr>
              <a:t>to convey a meaning opposite of the literal meaning</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4" name="Title 3"/>
          <p:cNvSpPr>
            <a:spLocks noGrp="1"/>
          </p:cNvSpPr>
          <p:nvPr>
            <p:ph type="title"/>
          </p:nvPr>
        </p:nvSpPr>
        <p:spPr>
          <a:xfrm>
            <a:off x="1251678" y="382385"/>
            <a:ext cx="10178322" cy="989215"/>
          </a:xfrm>
        </p:spPr>
        <p:txBody>
          <a:bodyPr>
            <a:noAutofit/>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Verbal Irony</a:t>
            </a:r>
            <a:endParaRPr lang="en-US" sz="4000" dirty="0"/>
          </a:p>
        </p:txBody>
      </p:sp>
      <p:sp>
        <p:nvSpPr>
          <p:cNvPr id="5" name="Content Placeholder 4"/>
          <p:cNvSpPr>
            <a:spLocks noGrp="1"/>
          </p:cNvSpPr>
          <p:nvPr>
            <p:ph sz="half" idx="1"/>
          </p:nvPr>
        </p:nvSpPr>
        <p:spPr>
          <a:xfrm>
            <a:off x="1257300" y="1828801"/>
            <a:ext cx="4800600" cy="4137660"/>
          </a:xfrm>
        </p:spPr>
        <p:txBody>
          <a:bodyPr>
            <a:normAutofit fontScale="92500" lnSpcReduction="20000"/>
          </a:bodyPr>
          <a:lstStyle/>
          <a:p>
            <a:pPr marL="0" lvl="0" indent="0" algn="r" defTabSz="457200">
              <a:lnSpc>
                <a:spcPct val="100000"/>
              </a:lnSpc>
              <a:spcBef>
                <a:spcPts val="0"/>
              </a:spcBef>
              <a:buClrTx/>
              <a:buSzPct val="25000"/>
              <a:buNone/>
            </a:pPr>
            <a:r>
              <a:rPr lang="en-US" sz="3000" dirty="0">
                <a:solidFill>
                  <a:prstClr val="white"/>
                </a:solidFill>
                <a:latin typeface="Calibri"/>
                <a:ea typeface="Calibri"/>
                <a:cs typeface="Calibri"/>
                <a:sym typeface="Calibri"/>
              </a:rPr>
              <a:t>“I must say I find television very educational. The minute somebody turns it on I go to the library and read a good book.” </a:t>
            </a:r>
          </a:p>
          <a:p>
            <a:pPr marL="0" lvl="0" indent="0" algn="r" defTabSz="457200">
              <a:lnSpc>
                <a:spcPct val="100000"/>
              </a:lnSpc>
              <a:spcBef>
                <a:spcPts val="0"/>
              </a:spcBef>
              <a:buClrTx/>
              <a:buSzPct val="25000"/>
              <a:buNone/>
            </a:pPr>
            <a:r>
              <a:rPr lang="en-US" sz="3000" i="1" dirty="0">
                <a:solidFill>
                  <a:prstClr val="white"/>
                </a:solidFill>
                <a:latin typeface="Calibri"/>
                <a:ea typeface="Calibri"/>
                <a:cs typeface="Calibri"/>
                <a:sym typeface="Calibri"/>
              </a:rPr>
              <a:t>Groucho Marx</a:t>
            </a:r>
          </a:p>
          <a:p>
            <a:pPr marL="0" lvl="0" indent="0" algn="r" defTabSz="457200">
              <a:lnSpc>
                <a:spcPct val="100000"/>
              </a:lnSpc>
              <a:spcBef>
                <a:spcPts val="0"/>
              </a:spcBef>
              <a:buClrTx/>
              <a:buSzPct val="25000"/>
              <a:buNone/>
            </a:pPr>
            <a:endParaRPr lang="en-US" sz="2800" i="1" dirty="0">
              <a:solidFill>
                <a:prstClr val="white"/>
              </a:solidFill>
              <a:latin typeface="Calibri"/>
              <a:ea typeface="Calibri"/>
              <a:cs typeface="Calibri"/>
              <a:sym typeface="Calibri"/>
            </a:endParaRPr>
          </a:p>
          <a:p>
            <a:pPr marL="0" indent="0">
              <a:buNone/>
            </a:pPr>
            <a:r>
              <a:rPr lang="en-US" sz="2400" dirty="0">
                <a:solidFill>
                  <a:schemeClr val="lt1"/>
                </a:solidFill>
                <a:latin typeface="Calibri"/>
                <a:ea typeface="Calibri"/>
                <a:cs typeface="Calibri"/>
                <a:sym typeface="Calibri"/>
              </a:rPr>
              <a:t>Groucho Marx is saying that he thinks television is educational, but it is clear that this is the opposite of what he really thinks.</a:t>
            </a:r>
            <a:endParaRPr lang="en-US" sz="2400" dirty="0"/>
          </a:p>
        </p:txBody>
      </p:sp>
      <p:pic>
        <p:nvPicPr>
          <p:cNvPr id="7" name="Content Placeholder 6" descr="Groucho Marx, wearing glasses, with a cigar between his teeth."/>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69829" y="1828800"/>
            <a:ext cx="3557841" cy="4137025"/>
          </a:xfrm>
        </p:spPr>
      </p:pic>
    </p:spTree>
    <p:extLst>
      <p:ext uri="{BB962C8B-B14F-4D97-AF65-F5344CB8AC3E}">
        <p14:creationId xmlns:p14="http://schemas.microsoft.com/office/powerpoint/2010/main" val="27325573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Shape 282"/>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Situational Irony</a:t>
            </a:r>
          </a:p>
        </p:txBody>
      </p:sp>
      <p:sp>
        <p:nvSpPr>
          <p:cNvPr id="283" name="Shape 283"/>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400">
                <a:solidFill>
                  <a:schemeClr val="lt1"/>
                </a:solidFill>
                <a:latin typeface="Arial"/>
                <a:ea typeface="Arial"/>
                <a:cs typeface="Arial"/>
                <a:sym typeface="Arial"/>
              </a:rPr>
              <a:t>Situational Irony</a:t>
            </a:r>
          </a:p>
          <a:p>
            <a:pPr marL="457200" lvl="1" indent="0" algn="ctr">
              <a:spcBef>
                <a:spcPts val="480"/>
              </a:spcBef>
              <a:buClr>
                <a:schemeClr val="lt1"/>
              </a:buClr>
              <a:buSzPct val="25000"/>
              <a:buNone/>
            </a:pPr>
            <a:r>
              <a:rPr lang="en-US" sz="2400">
                <a:solidFill>
                  <a:schemeClr val="lt1"/>
                </a:solidFill>
                <a:latin typeface="Arial"/>
                <a:ea typeface="Arial"/>
                <a:cs typeface="Arial"/>
                <a:sym typeface="Arial"/>
              </a:rPr>
              <a:t>A situation in which the outcome is the opposite of or in sharp contrast to what is expected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Situational Irony</a:t>
            </a:r>
            <a:endParaRPr lang="en-US" sz="3600" dirty="0"/>
          </a:p>
        </p:txBody>
      </p:sp>
      <p:pic>
        <p:nvPicPr>
          <p:cNvPr id="7" name="Content Placeholder 6" descr="Book cover for &quot;The Gift of the Magi.&quot; Man and woman are embrac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05824" y="1874838"/>
            <a:ext cx="3503552" cy="4030662"/>
          </a:xfrm>
        </p:spPr>
      </p:pic>
      <p:sp>
        <p:nvSpPr>
          <p:cNvPr id="6" name="Content Placeholder 5"/>
          <p:cNvSpPr>
            <a:spLocks noGrp="1"/>
          </p:cNvSpPr>
          <p:nvPr>
            <p:ph sz="half" idx="2"/>
          </p:nvPr>
        </p:nvSpPr>
        <p:spPr>
          <a:xfrm>
            <a:off x="6647796" y="1874517"/>
            <a:ext cx="4800600" cy="4030983"/>
          </a:xfrm>
        </p:spPr>
        <p:txBody>
          <a:bodyPr/>
          <a:lstStyle/>
          <a:p>
            <a:pPr marL="0" indent="0">
              <a:buNone/>
            </a:pPr>
            <a:r>
              <a:rPr lang="en-US" sz="3200" dirty="0"/>
              <a:t>A classic literary example of situational irony occurs in a short story by O. Henry called “The Gift of the Magi.”</a:t>
            </a:r>
          </a:p>
          <a:p>
            <a:pPr marL="0" indent="0">
              <a:buNone/>
            </a:pPr>
            <a:endParaRPr lang="en-US" dirty="0"/>
          </a:p>
        </p:txBody>
      </p:sp>
    </p:spTree>
    <p:extLst>
      <p:ext uri="{BB962C8B-B14F-4D97-AF65-F5344CB8AC3E}">
        <p14:creationId xmlns:p14="http://schemas.microsoft.com/office/powerpoint/2010/main" val="11951070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Shape 298"/>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Situational Irony: </a:t>
            </a:r>
            <a:r>
              <a:rPr lang="en-US" sz="4000" cap="none" dirty="0" smtClean="0">
                <a:solidFill>
                  <a:schemeClr val="lt1"/>
                </a:solidFill>
                <a:latin typeface="Arial"/>
                <a:ea typeface="Arial"/>
                <a:cs typeface="Arial"/>
                <a:sym typeface="Arial"/>
              </a:rPr>
              <a:t>“The </a:t>
            </a:r>
            <a:r>
              <a:rPr lang="en-US" sz="4000" cap="none" dirty="0">
                <a:solidFill>
                  <a:schemeClr val="lt1"/>
                </a:solidFill>
                <a:latin typeface="Arial"/>
                <a:ea typeface="Arial"/>
                <a:cs typeface="Arial"/>
                <a:sym typeface="Arial"/>
              </a:rPr>
              <a:t>Gift of the </a:t>
            </a:r>
            <a:r>
              <a:rPr lang="en-US" sz="4000" cap="none" dirty="0" smtClean="0">
                <a:solidFill>
                  <a:schemeClr val="lt1"/>
                </a:solidFill>
                <a:latin typeface="Arial"/>
                <a:ea typeface="Arial"/>
                <a:cs typeface="Arial"/>
                <a:sym typeface="Arial"/>
              </a:rPr>
              <a:t>Magi”</a:t>
            </a:r>
            <a:endParaRPr lang="en-US" sz="4000" cap="none" dirty="0">
              <a:solidFill>
                <a:schemeClr val="lt1"/>
              </a:solidFill>
              <a:latin typeface="Arial"/>
              <a:ea typeface="Arial"/>
              <a:cs typeface="Arial"/>
              <a:sym typeface="Arial"/>
            </a:endParaRPr>
          </a:p>
        </p:txBody>
      </p:sp>
      <p:sp>
        <p:nvSpPr>
          <p:cNvPr id="4" name="Content Placeholder 3"/>
          <p:cNvSpPr>
            <a:spLocks noGrp="1"/>
          </p:cNvSpPr>
          <p:nvPr>
            <p:ph idx="1"/>
          </p:nvPr>
        </p:nvSpPr>
        <p:spPr>
          <a:xfrm>
            <a:off x="1251678" y="1676401"/>
            <a:ext cx="10178322" cy="4203192"/>
          </a:xfrm>
        </p:spPr>
        <p:txBody>
          <a:bodyPr/>
          <a:lstStyle/>
          <a:p>
            <a:pPr marL="0" indent="0">
              <a:buNone/>
            </a:pPr>
            <a:r>
              <a:rPr lang="en-US" dirty="0"/>
              <a:t>The young husband and wife, Jim and Della, each sell their most prized possession to buy a Christmas gift for the other. </a:t>
            </a:r>
          </a:p>
        </p:txBody>
      </p:sp>
      <p:pic>
        <p:nvPicPr>
          <p:cNvPr id="5" name="Picture 4" descr="Silhouette of young woman and young man facing each other. Woman's pony-tail has been cut off. "/>
          <p:cNvPicPr>
            <a:picLocks noChangeAspect="1"/>
          </p:cNvPicPr>
          <p:nvPr/>
        </p:nvPicPr>
        <p:blipFill rotWithShape="1">
          <a:blip r:embed="rId3">
            <a:extLst>
              <a:ext uri="{28A0092B-C50C-407E-A947-70E740481C1C}">
                <a14:useLocalDpi xmlns:a14="http://schemas.microsoft.com/office/drawing/2010/main" val="0"/>
              </a:ext>
            </a:extLst>
          </a:blip>
          <a:srcRect t="36689"/>
          <a:stretch/>
        </p:blipFill>
        <p:spPr>
          <a:xfrm>
            <a:off x="1517507" y="2667000"/>
            <a:ext cx="9156986" cy="362432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Shape 298"/>
          <p:cNvSpPr txBox="1">
            <a:spLocks noGrp="1"/>
          </p:cNvSpPr>
          <p:nvPr>
            <p:ph type="title"/>
          </p:nvPr>
        </p:nvSpPr>
        <p:spPr>
          <a:xfrm>
            <a:off x="1251678" y="382385"/>
            <a:ext cx="10330722" cy="1492132"/>
          </a:xfrm>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Situational Irony: </a:t>
            </a:r>
            <a:r>
              <a:rPr lang="en-US" sz="4000" cap="none" dirty="0" smtClean="0">
                <a:solidFill>
                  <a:schemeClr val="lt1"/>
                </a:solidFill>
                <a:latin typeface="Arial"/>
                <a:ea typeface="Arial"/>
                <a:cs typeface="Arial"/>
                <a:sym typeface="Arial"/>
              </a:rPr>
              <a:t>“The </a:t>
            </a:r>
            <a:r>
              <a:rPr lang="en-US" sz="4000" cap="none" dirty="0">
                <a:solidFill>
                  <a:schemeClr val="lt1"/>
                </a:solidFill>
                <a:latin typeface="Arial"/>
                <a:ea typeface="Arial"/>
                <a:cs typeface="Arial"/>
                <a:sym typeface="Arial"/>
              </a:rPr>
              <a:t>Gift of the </a:t>
            </a:r>
            <a:r>
              <a:rPr lang="en-US" sz="4000" cap="none" dirty="0" smtClean="0">
                <a:solidFill>
                  <a:schemeClr val="lt1"/>
                </a:solidFill>
                <a:latin typeface="Arial"/>
                <a:ea typeface="Arial"/>
                <a:cs typeface="Arial"/>
                <a:sym typeface="Arial"/>
              </a:rPr>
              <a:t>Magi” </a:t>
            </a:r>
            <a:r>
              <a:rPr lang="en-US" sz="1400" cap="none" dirty="0" smtClean="0">
                <a:solidFill>
                  <a:schemeClr val="lt1"/>
                </a:solidFill>
                <a:latin typeface="Arial"/>
                <a:ea typeface="Arial"/>
                <a:cs typeface="Arial"/>
                <a:sym typeface="Arial"/>
              </a:rPr>
              <a:t>2</a:t>
            </a:r>
            <a:endParaRPr lang="en-US" sz="1400" cap="none" dirty="0">
              <a:solidFill>
                <a:schemeClr val="lt1"/>
              </a:solidFill>
              <a:latin typeface="Arial"/>
              <a:ea typeface="Arial"/>
              <a:cs typeface="Arial"/>
              <a:sym typeface="Arial"/>
            </a:endParaRPr>
          </a:p>
        </p:txBody>
      </p:sp>
      <p:sp>
        <p:nvSpPr>
          <p:cNvPr id="4" name="Content Placeholder 3"/>
          <p:cNvSpPr>
            <a:spLocks noGrp="1"/>
          </p:cNvSpPr>
          <p:nvPr>
            <p:ph sz="half" idx="1"/>
          </p:nvPr>
        </p:nvSpPr>
        <p:spPr>
          <a:xfrm>
            <a:off x="1257300" y="1874517"/>
            <a:ext cx="3771900" cy="4030983"/>
          </a:xfrm>
        </p:spPr>
        <p:txBody>
          <a:bodyPr>
            <a:normAutofit/>
          </a:bodyPr>
          <a:lstStyle/>
          <a:p>
            <a:pPr marL="0" indent="0">
              <a:buNone/>
            </a:pPr>
            <a:r>
              <a:rPr lang="en-US" sz="2800" dirty="0"/>
              <a:t>Della cuts off and sells her long beautiful hair to buy Jim an expensive chain for his pocket watch…</a:t>
            </a:r>
          </a:p>
        </p:txBody>
      </p:sp>
      <p:pic>
        <p:nvPicPr>
          <p:cNvPr id="6" name="Content Placeholder 5" descr="Young man and woman facing each other. Above the woman's head is a picture of long hair with a red X over it; next to that is an image of a gold pocketwatch with a chain. The woman's speech bubble says, &quot;I sold my hair to buy you this expensive watch chain.&quot;"/>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3159" t="12992" r="5813" b="5330"/>
          <a:stretch/>
        </p:blipFill>
        <p:spPr>
          <a:xfrm>
            <a:off x="5410200" y="1408063"/>
            <a:ext cx="6038850" cy="4107395"/>
          </a:xfrm>
        </p:spPr>
      </p:pic>
    </p:spTree>
    <p:extLst>
      <p:ext uri="{BB962C8B-B14F-4D97-AF65-F5344CB8AC3E}">
        <p14:creationId xmlns:p14="http://schemas.microsoft.com/office/powerpoint/2010/main" val="5885702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Shape 298"/>
          <p:cNvSpPr txBox="1">
            <a:spLocks noGrp="1"/>
          </p:cNvSpPr>
          <p:nvPr>
            <p:ph type="title"/>
          </p:nvPr>
        </p:nvSpPr>
        <p:spPr>
          <a:xfrm>
            <a:off x="1251678" y="382385"/>
            <a:ext cx="10254522" cy="1492132"/>
          </a:xfrm>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Situational Irony: </a:t>
            </a:r>
            <a:r>
              <a:rPr lang="en-US" sz="4000" cap="none" dirty="0" smtClean="0">
                <a:solidFill>
                  <a:schemeClr val="lt1"/>
                </a:solidFill>
                <a:latin typeface="Arial"/>
                <a:ea typeface="Arial"/>
                <a:cs typeface="Arial"/>
                <a:sym typeface="Arial"/>
              </a:rPr>
              <a:t>“The </a:t>
            </a:r>
            <a:r>
              <a:rPr lang="en-US" sz="4000" cap="none" dirty="0">
                <a:solidFill>
                  <a:schemeClr val="lt1"/>
                </a:solidFill>
                <a:latin typeface="Arial"/>
                <a:ea typeface="Arial"/>
                <a:cs typeface="Arial"/>
                <a:sym typeface="Arial"/>
              </a:rPr>
              <a:t>Gift of the </a:t>
            </a:r>
            <a:r>
              <a:rPr lang="en-US" sz="4000" cap="none" dirty="0" smtClean="0">
                <a:solidFill>
                  <a:schemeClr val="lt1"/>
                </a:solidFill>
                <a:latin typeface="Arial"/>
                <a:ea typeface="Arial"/>
                <a:cs typeface="Arial"/>
                <a:sym typeface="Arial"/>
              </a:rPr>
              <a:t>Magi” </a:t>
            </a:r>
            <a:r>
              <a:rPr lang="en-US" sz="1400" cap="none" dirty="0">
                <a:solidFill>
                  <a:schemeClr val="lt1"/>
                </a:solidFill>
                <a:latin typeface="Arial"/>
                <a:ea typeface="Arial"/>
                <a:cs typeface="Arial"/>
                <a:sym typeface="Arial"/>
              </a:rPr>
              <a:t>3</a:t>
            </a:r>
          </a:p>
        </p:txBody>
      </p:sp>
      <p:sp>
        <p:nvSpPr>
          <p:cNvPr id="4" name="Content Placeholder 3"/>
          <p:cNvSpPr>
            <a:spLocks noGrp="1"/>
          </p:cNvSpPr>
          <p:nvPr>
            <p:ph sz="half" idx="1"/>
          </p:nvPr>
        </p:nvSpPr>
        <p:spPr>
          <a:xfrm>
            <a:off x="1257300" y="1874517"/>
            <a:ext cx="3771900" cy="4030983"/>
          </a:xfrm>
        </p:spPr>
        <p:txBody>
          <a:bodyPr>
            <a:normAutofit/>
          </a:bodyPr>
          <a:lstStyle/>
          <a:p>
            <a:pPr marL="0" indent="0">
              <a:buNone/>
            </a:pPr>
            <a:r>
              <a:rPr lang="en-US" sz="2800" dirty="0"/>
              <a:t>…only to discover that Jim sold his watch to buy her an expensive hair clip for her long hair.</a:t>
            </a:r>
          </a:p>
        </p:txBody>
      </p:sp>
      <p:pic>
        <p:nvPicPr>
          <p:cNvPr id="3" name="Content Placeholder 2" descr="Young man and woman facing each other. Above the man's head is a picture of a pocket watch with a red X over it; next to that is an image of a gold hair clip. The man's speech bubble says, &quot;I sold my hair to buy you this expensive watch chain.&quot;"/>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736" t="16122" r="25182"/>
          <a:stretch/>
        </p:blipFill>
        <p:spPr>
          <a:xfrm>
            <a:off x="5410201" y="1497526"/>
            <a:ext cx="5585018" cy="4407975"/>
          </a:xfrm>
        </p:spPr>
      </p:pic>
    </p:spTree>
    <p:extLst>
      <p:ext uri="{BB962C8B-B14F-4D97-AF65-F5344CB8AC3E}">
        <p14:creationId xmlns:p14="http://schemas.microsoft.com/office/powerpoint/2010/main" val="12570100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Shape 298"/>
          <p:cNvSpPr txBox="1">
            <a:spLocks noGrp="1"/>
          </p:cNvSpPr>
          <p:nvPr>
            <p:ph type="title"/>
          </p:nvPr>
        </p:nvSpPr>
        <p:spPr>
          <a:xfrm>
            <a:off x="1251678" y="382385"/>
            <a:ext cx="10330722" cy="1492132"/>
          </a:xfrm>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Situational Irony: </a:t>
            </a:r>
            <a:r>
              <a:rPr lang="en-US" sz="4000" cap="none" dirty="0" smtClean="0">
                <a:solidFill>
                  <a:schemeClr val="lt1"/>
                </a:solidFill>
                <a:latin typeface="Arial"/>
                <a:ea typeface="Arial"/>
                <a:cs typeface="Arial"/>
                <a:sym typeface="Arial"/>
              </a:rPr>
              <a:t>“The </a:t>
            </a:r>
            <a:r>
              <a:rPr lang="en-US" sz="4000" cap="none" dirty="0">
                <a:solidFill>
                  <a:schemeClr val="lt1"/>
                </a:solidFill>
                <a:latin typeface="Arial"/>
                <a:ea typeface="Arial"/>
                <a:cs typeface="Arial"/>
                <a:sym typeface="Arial"/>
              </a:rPr>
              <a:t>Gift of the </a:t>
            </a:r>
            <a:r>
              <a:rPr lang="en-US" sz="4000" cap="none" dirty="0" smtClean="0">
                <a:solidFill>
                  <a:schemeClr val="lt1"/>
                </a:solidFill>
                <a:latin typeface="Arial"/>
                <a:ea typeface="Arial"/>
                <a:cs typeface="Arial"/>
                <a:sym typeface="Arial"/>
              </a:rPr>
              <a:t>Magi” </a:t>
            </a:r>
            <a:r>
              <a:rPr lang="en-US" sz="1400" cap="none" dirty="0">
                <a:solidFill>
                  <a:schemeClr val="lt1"/>
                </a:solidFill>
                <a:latin typeface="Arial"/>
                <a:ea typeface="Arial"/>
                <a:cs typeface="Arial"/>
                <a:sym typeface="Arial"/>
              </a:rPr>
              <a:t>4</a:t>
            </a:r>
          </a:p>
        </p:txBody>
      </p:sp>
      <p:sp>
        <p:nvSpPr>
          <p:cNvPr id="4" name="Content Placeholder 3"/>
          <p:cNvSpPr>
            <a:spLocks noGrp="1"/>
          </p:cNvSpPr>
          <p:nvPr>
            <p:ph idx="1"/>
          </p:nvPr>
        </p:nvSpPr>
        <p:spPr>
          <a:xfrm>
            <a:off x="1251678" y="1676401"/>
            <a:ext cx="10178322" cy="4678682"/>
          </a:xfrm>
        </p:spPr>
        <p:txBody>
          <a:bodyPr>
            <a:normAutofit/>
          </a:bodyPr>
          <a:lstStyle/>
          <a:p>
            <a:pPr marL="0" indent="0" algn="ctr">
              <a:buNone/>
            </a:pPr>
            <a:r>
              <a:rPr lang="en-US" sz="2400" dirty="0"/>
              <a:t>(Spoiler alert: It has a happy ending.)</a:t>
            </a:r>
          </a:p>
          <a:p>
            <a:pPr marL="0" indent="0" algn="ctr">
              <a:buNone/>
            </a:pPr>
            <a:endParaRPr lang="en-US" sz="2800" dirty="0"/>
          </a:p>
        </p:txBody>
      </p:sp>
      <p:pic>
        <p:nvPicPr>
          <p:cNvPr id="3" name="Picture 2" descr="Silhouette of young woman and young man kissing. There are hearts over their heads, and each has a speech bubble that says, &quot;I love you!&quot;"/>
          <p:cNvPicPr>
            <a:picLocks noChangeAspect="1"/>
          </p:cNvPicPr>
          <p:nvPr/>
        </p:nvPicPr>
        <p:blipFill rotWithShape="1">
          <a:blip r:embed="rId3">
            <a:extLst>
              <a:ext uri="{28A0092B-C50C-407E-A947-70E740481C1C}">
                <a14:useLocalDpi xmlns:a14="http://schemas.microsoft.com/office/drawing/2010/main" val="0"/>
              </a:ext>
            </a:extLst>
          </a:blip>
          <a:srcRect t="22917" b="3960"/>
          <a:stretch/>
        </p:blipFill>
        <p:spPr>
          <a:xfrm>
            <a:off x="1756249" y="2133600"/>
            <a:ext cx="9169179" cy="4221483"/>
          </a:xfrm>
          <a:prstGeom prst="rect">
            <a:avLst/>
          </a:prstGeom>
        </p:spPr>
      </p:pic>
    </p:spTree>
    <p:extLst>
      <p:ext uri="{BB962C8B-B14F-4D97-AF65-F5344CB8AC3E}">
        <p14:creationId xmlns:p14="http://schemas.microsoft.com/office/powerpoint/2010/main" val="22238536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Shape 363"/>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Dramatic Irony</a:t>
            </a:r>
          </a:p>
        </p:txBody>
      </p:sp>
      <p:sp>
        <p:nvSpPr>
          <p:cNvPr id="364" name="Shape 364"/>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400">
                <a:solidFill>
                  <a:schemeClr val="lt1"/>
                </a:solidFill>
                <a:latin typeface="Arial"/>
                <a:ea typeface="Arial"/>
                <a:cs typeface="Arial"/>
                <a:sym typeface="Arial"/>
              </a:rPr>
              <a:t>Dramatic Irony</a:t>
            </a:r>
          </a:p>
          <a:p>
            <a:pPr marL="457200" lvl="1" indent="0" algn="ctr">
              <a:spcBef>
                <a:spcPts val="480"/>
              </a:spcBef>
              <a:buClr>
                <a:schemeClr val="lt1"/>
              </a:buClr>
              <a:buSzPct val="25000"/>
              <a:buNone/>
            </a:pPr>
            <a:r>
              <a:rPr lang="en-US" sz="2400">
                <a:solidFill>
                  <a:schemeClr val="lt1"/>
                </a:solidFill>
                <a:latin typeface="Arial"/>
                <a:ea typeface="Arial"/>
                <a:cs typeface="Arial"/>
                <a:sym typeface="Arial"/>
              </a:rPr>
              <a:t>When the audience has information that characters in the story do not have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Dramatic Irony</a:t>
            </a:r>
            <a:endParaRPr lang="en-US" dirty="0"/>
          </a:p>
        </p:txBody>
      </p:sp>
      <p:sp>
        <p:nvSpPr>
          <p:cNvPr id="5" name="Content Placeholder 4"/>
          <p:cNvSpPr>
            <a:spLocks noGrp="1"/>
          </p:cNvSpPr>
          <p:nvPr>
            <p:ph sz="half" idx="1"/>
          </p:nvPr>
        </p:nvSpPr>
        <p:spPr>
          <a:xfrm>
            <a:off x="1257300" y="1874517"/>
            <a:ext cx="4800600" cy="4030983"/>
          </a:xfrm>
        </p:spPr>
        <p:txBody>
          <a:bodyPr/>
          <a:lstStyle/>
          <a:p>
            <a:pPr marL="0" lvl="0" indent="0">
              <a:buClr>
                <a:srgbClr val="F3F3F2"/>
              </a:buClr>
              <a:buNone/>
            </a:pPr>
            <a:endParaRPr lang="en-US" sz="2600" dirty="0">
              <a:solidFill>
                <a:prstClr val="white">
                  <a:lumMod val="65000"/>
                  <a:lumOff val="35000"/>
                </a:prstClr>
              </a:solidFill>
            </a:endParaRPr>
          </a:p>
          <a:p>
            <a:pPr marL="0" lvl="0" indent="0">
              <a:buClr>
                <a:srgbClr val="F3F3F2"/>
              </a:buClr>
              <a:buNone/>
            </a:pPr>
            <a:r>
              <a:rPr lang="en-US" sz="2600" dirty="0">
                <a:solidFill>
                  <a:prstClr val="white">
                    <a:lumMod val="65000"/>
                    <a:lumOff val="35000"/>
                  </a:prstClr>
                </a:solidFill>
              </a:rPr>
              <a:t>For example, in this situation, this character thinks he is about to take over the world; but we, the audience, know that he’s actually about to be flattened by a piano. </a:t>
            </a:r>
          </a:p>
          <a:p>
            <a:pPr marL="0" indent="0">
              <a:buNone/>
            </a:pPr>
            <a:endParaRPr lang="en-US" dirty="0"/>
          </a:p>
        </p:txBody>
      </p:sp>
      <p:pic>
        <p:nvPicPr>
          <p:cNvPr id="7" name="Content Placeholder 6" descr="A stick figure waving a flag and standing with his back to a staircase. A piano is flying down the stairs toward him as he says, &quot;I am victorious! I am unstoppable! I will rule the world!&quot;"/>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57900" y="2065272"/>
            <a:ext cx="5391150" cy="3649793"/>
          </a:xfrm>
        </p:spPr>
      </p:pic>
    </p:spTree>
    <p:extLst>
      <p:ext uri="{BB962C8B-B14F-4D97-AF65-F5344CB8AC3E}">
        <p14:creationId xmlns:p14="http://schemas.microsoft.com/office/powerpoint/2010/main" val="35938008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Shape 380"/>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Dramatic Irony </a:t>
            </a:r>
            <a:r>
              <a:rPr lang="en-US" sz="1400" cap="none" dirty="0">
                <a:solidFill>
                  <a:schemeClr val="lt1"/>
                </a:solidFill>
                <a:latin typeface="Arial"/>
                <a:ea typeface="Arial"/>
                <a:cs typeface="Arial"/>
                <a:sym typeface="Arial"/>
              </a:rPr>
              <a:t>2</a:t>
            </a:r>
          </a:p>
        </p:txBody>
      </p:sp>
      <p:sp>
        <p:nvSpPr>
          <p:cNvPr id="2" name="Content Placeholder 1"/>
          <p:cNvSpPr>
            <a:spLocks noGrp="1"/>
          </p:cNvSpPr>
          <p:nvPr>
            <p:ph sz="half" idx="1"/>
          </p:nvPr>
        </p:nvSpPr>
        <p:spPr>
          <a:xfrm>
            <a:off x="1257300" y="2286000"/>
            <a:ext cx="5143500" cy="3619500"/>
          </a:xfrm>
        </p:spPr>
        <p:txBody>
          <a:bodyPr/>
          <a:lstStyle/>
          <a:p>
            <a:pPr marL="0" lvl="0" indent="0" defTabSz="457200">
              <a:lnSpc>
                <a:spcPct val="100000"/>
              </a:lnSpc>
              <a:spcBef>
                <a:spcPts val="0"/>
              </a:spcBef>
              <a:buClrTx/>
              <a:buSzPct val="25000"/>
              <a:buNone/>
            </a:pPr>
            <a:endParaRPr lang="en-US" sz="2600" dirty="0">
              <a:solidFill>
                <a:srgbClr val="FFFFFF"/>
              </a:solidFill>
              <a:ea typeface="Calibri"/>
              <a:cs typeface="Calibri"/>
              <a:sym typeface="Calibri"/>
            </a:endParaRPr>
          </a:p>
          <a:p>
            <a:pPr marL="0" lvl="0" indent="0" defTabSz="457200">
              <a:lnSpc>
                <a:spcPct val="100000"/>
              </a:lnSpc>
              <a:spcBef>
                <a:spcPts val="0"/>
              </a:spcBef>
              <a:buClrTx/>
              <a:buSzPct val="25000"/>
              <a:buNone/>
            </a:pPr>
            <a:r>
              <a:rPr lang="en-US" sz="2600" dirty="0">
                <a:solidFill>
                  <a:srgbClr val="FFFFFF"/>
                </a:solidFill>
                <a:ea typeface="Calibri"/>
                <a:cs typeface="Calibri"/>
                <a:sym typeface="Calibri"/>
              </a:rPr>
              <a:t>In the movie </a:t>
            </a:r>
            <a:r>
              <a:rPr lang="en-US" sz="2600" i="1" dirty="0">
                <a:solidFill>
                  <a:srgbClr val="FFFFFF"/>
                </a:solidFill>
                <a:ea typeface="Calibri"/>
                <a:cs typeface="Calibri"/>
                <a:sym typeface="Calibri"/>
              </a:rPr>
              <a:t>The Truman Show</a:t>
            </a:r>
            <a:r>
              <a:rPr lang="en-US" sz="2600" dirty="0">
                <a:solidFill>
                  <a:srgbClr val="FFFFFF"/>
                </a:solidFill>
                <a:ea typeface="Calibri"/>
                <a:cs typeface="Calibri"/>
                <a:sym typeface="Calibri"/>
              </a:rPr>
              <a:t>, the main character’s life is the subject of a television show, and everyone knows it except for him. </a:t>
            </a:r>
          </a:p>
          <a:p>
            <a:pPr marL="0" indent="0">
              <a:buNone/>
            </a:pPr>
            <a:endParaRPr lang="en-US" dirty="0"/>
          </a:p>
        </p:txBody>
      </p:sp>
      <p:pic>
        <p:nvPicPr>
          <p:cNvPr id="4" name="Content Placeholder 3" descr="The Truman Show  movie poster. A man  (Jim Carrey) sleeping; his face is on a huge television screen with the words &quot;Live, Day 10,904, the TRUMAN show&quot; around the screen.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86600" y="1874517"/>
            <a:ext cx="2616944" cy="36195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4" name="Title 3"/>
          <p:cNvSpPr>
            <a:spLocks noGrp="1"/>
          </p:cNvSpPr>
          <p:nvPr>
            <p:ph type="title"/>
          </p:nvPr>
        </p:nvSpPr>
        <p:spPr/>
        <p:txBody>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Irony</a:t>
            </a:r>
            <a:endParaRPr lang="en-US" dirty="0"/>
          </a:p>
        </p:txBody>
      </p:sp>
      <p:sp>
        <p:nvSpPr>
          <p:cNvPr id="5" name="Content Placeholder 4"/>
          <p:cNvSpPr>
            <a:spLocks noGrp="1"/>
          </p:cNvSpPr>
          <p:nvPr>
            <p:ph sz="half" idx="1"/>
          </p:nvPr>
        </p:nvSpPr>
        <p:spPr/>
        <p:txBody>
          <a:bodyPr/>
          <a:lstStyle/>
          <a:p>
            <a:pPr marL="0" indent="0">
              <a:buNone/>
            </a:pPr>
            <a:r>
              <a:rPr lang="en-US" sz="2800" dirty="0"/>
              <a:t>Irony is often determined by </a:t>
            </a:r>
            <a:r>
              <a:rPr lang="en-US" sz="2800" i="1" dirty="0"/>
              <a:t>context</a:t>
            </a:r>
            <a:r>
              <a:rPr lang="en-US" sz="2800" dirty="0"/>
              <a:t>. For example, misspelling a word isn’t ironic – but misspelling a word on an announcement about a spelling bee is ironic. </a:t>
            </a:r>
          </a:p>
          <a:p>
            <a:pPr marL="0" indent="0">
              <a:buNone/>
            </a:pPr>
            <a:endParaRPr lang="en-US" dirty="0"/>
          </a:p>
        </p:txBody>
      </p:sp>
      <p:pic>
        <p:nvPicPr>
          <p:cNvPr id="9" name="Content Placeholder 8" descr="A newspaper clipping with the headline &quot;County spelling bee postoned one more time.&quot; A red arrow points to the misspelled word &quot;postoned.&quo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10350" y="2286000"/>
            <a:ext cx="4800600" cy="3196438"/>
          </a:xfrm>
        </p:spPr>
      </p:pic>
    </p:spTree>
    <p:extLst>
      <p:ext uri="{BB962C8B-B14F-4D97-AF65-F5344CB8AC3E}">
        <p14:creationId xmlns:p14="http://schemas.microsoft.com/office/powerpoint/2010/main" val="27005732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4" name="Title 3"/>
          <p:cNvSpPr>
            <a:spLocks noGrp="1"/>
          </p:cNvSpPr>
          <p:nvPr>
            <p:ph type="title"/>
          </p:nvPr>
        </p:nvSpPr>
        <p:spPr/>
        <p:txBody>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Irony </a:t>
            </a:r>
            <a:r>
              <a:rPr lang="en-US" sz="1400" cap="none" dirty="0">
                <a:solidFill>
                  <a:prstClr val="white"/>
                </a:solidFill>
                <a:ea typeface="Arial"/>
                <a:cs typeface="Arial"/>
                <a:sym typeface="Arial"/>
              </a:rPr>
              <a:t>2</a:t>
            </a:r>
            <a:endParaRPr lang="en-US" sz="1400" dirty="0"/>
          </a:p>
        </p:txBody>
      </p:sp>
      <p:sp>
        <p:nvSpPr>
          <p:cNvPr id="5" name="Content Placeholder 4"/>
          <p:cNvSpPr>
            <a:spLocks noGrp="1"/>
          </p:cNvSpPr>
          <p:nvPr>
            <p:ph sz="half" idx="1"/>
          </p:nvPr>
        </p:nvSpPr>
        <p:spPr/>
        <p:txBody>
          <a:bodyPr/>
          <a:lstStyle/>
          <a:p>
            <a:pPr marL="0" indent="0">
              <a:buNone/>
            </a:pPr>
            <a:r>
              <a:rPr lang="en-US" sz="2800" dirty="0"/>
              <a:t>The saying “nothing is written in stone” (meaning that nothing is permanent) isn’t ironic – UNLESS the saying itself is, in fact, written in stone. </a:t>
            </a:r>
          </a:p>
          <a:p>
            <a:pPr marL="0" indent="0">
              <a:buNone/>
            </a:pPr>
            <a:endParaRPr lang="en-US" dirty="0"/>
          </a:p>
        </p:txBody>
      </p:sp>
      <p:pic>
        <p:nvPicPr>
          <p:cNvPr id="3" name="Content Placeholder 2" descr="A smooth gray stone with the words on it &quot;Nothing is Written in Stone.&quo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58000" y="2286000"/>
            <a:ext cx="4200144" cy="3090672"/>
          </a:xfrm>
        </p:spPr>
      </p:pic>
    </p:spTree>
    <p:extLst>
      <p:ext uri="{BB962C8B-B14F-4D97-AF65-F5344CB8AC3E}">
        <p14:creationId xmlns:p14="http://schemas.microsoft.com/office/powerpoint/2010/main" val="30494350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4" name="Title 3"/>
          <p:cNvSpPr>
            <a:spLocks noGrp="1"/>
          </p:cNvSpPr>
          <p:nvPr>
            <p:ph type="title"/>
          </p:nvPr>
        </p:nvSpPr>
        <p:spPr/>
        <p:txBody>
          <a:bodyPr/>
          <a:lstStyle/>
          <a:p>
            <a:r>
              <a:rPr lang="en-US" sz="4000" cap="none" dirty="0">
                <a:solidFill>
                  <a:prstClr val="white"/>
                </a:solidFill>
                <a:ea typeface="Arial"/>
                <a:cs typeface="Arial"/>
                <a:sym typeface="Arial"/>
              </a:rPr>
              <a:t/>
            </a:r>
            <a:br>
              <a:rPr lang="en-US" sz="4000" cap="none" dirty="0">
                <a:solidFill>
                  <a:prstClr val="white"/>
                </a:solidFill>
                <a:ea typeface="Arial"/>
                <a:cs typeface="Arial"/>
                <a:sym typeface="Arial"/>
              </a:rPr>
            </a:br>
            <a:r>
              <a:rPr lang="en-US" sz="4000" cap="none" dirty="0">
                <a:solidFill>
                  <a:prstClr val="white"/>
                </a:solidFill>
                <a:ea typeface="Arial"/>
                <a:cs typeface="Arial"/>
                <a:sym typeface="Arial"/>
              </a:rPr>
              <a:t>Irony </a:t>
            </a:r>
            <a:r>
              <a:rPr lang="en-US" sz="1400" cap="none" dirty="0">
                <a:solidFill>
                  <a:prstClr val="white"/>
                </a:solidFill>
                <a:ea typeface="Arial"/>
                <a:cs typeface="Arial"/>
                <a:sym typeface="Arial"/>
              </a:rPr>
              <a:t>3</a:t>
            </a:r>
            <a:endParaRPr lang="en-US" sz="1400" dirty="0"/>
          </a:p>
        </p:txBody>
      </p:sp>
      <p:sp>
        <p:nvSpPr>
          <p:cNvPr id="5" name="Content Placeholder 4"/>
          <p:cNvSpPr>
            <a:spLocks noGrp="1"/>
          </p:cNvSpPr>
          <p:nvPr>
            <p:ph sz="half" idx="1"/>
          </p:nvPr>
        </p:nvSpPr>
        <p:spPr/>
        <p:txBody>
          <a:bodyPr/>
          <a:lstStyle/>
          <a:p>
            <a:pPr marL="0" indent="0">
              <a:buNone/>
            </a:pPr>
            <a:r>
              <a:rPr lang="en-US" sz="2800" dirty="0"/>
              <a:t>It’s ironic to post a sign on public property that tells people not to post signs on public property. </a:t>
            </a:r>
          </a:p>
          <a:p>
            <a:pPr marL="0" indent="0">
              <a:buNone/>
            </a:pPr>
            <a:endParaRPr lang="en-US" dirty="0"/>
          </a:p>
        </p:txBody>
      </p:sp>
      <p:pic>
        <p:nvPicPr>
          <p:cNvPr id="6" name="Content Placeholder 5" descr="A sign in a parking lot that reads, &quot;No posting of signs on public property.&quo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58000" y="2286000"/>
            <a:ext cx="4368113" cy="3277843"/>
          </a:xfrm>
        </p:spPr>
      </p:pic>
    </p:spTree>
    <p:extLst>
      <p:ext uri="{BB962C8B-B14F-4D97-AF65-F5344CB8AC3E}">
        <p14:creationId xmlns:p14="http://schemas.microsoft.com/office/powerpoint/2010/main" val="2385427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Shape 409"/>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Sarcasm</a:t>
            </a:r>
          </a:p>
        </p:txBody>
      </p:sp>
      <p:sp>
        <p:nvSpPr>
          <p:cNvPr id="410" name="Shape 410"/>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000" dirty="0">
                <a:solidFill>
                  <a:schemeClr val="lt1"/>
                </a:solidFill>
                <a:latin typeface="Arial"/>
                <a:ea typeface="Arial"/>
                <a:cs typeface="Arial"/>
                <a:sym typeface="Arial"/>
              </a:rPr>
              <a:t>Sarcasm</a:t>
            </a:r>
          </a:p>
          <a:p>
            <a:pPr marL="36576" indent="-11176" algn="ctr">
              <a:spcBef>
                <a:spcPts val="560"/>
              </a:spcBef>
              <a:buClr>
                <a:schemeClr val="lt1"/>
              </a:buClr>
              <a:buSzPct val="25000"/>
              <a:buNone/>
            </a:pPr>
            <a:r>
              <a:rPr lang="en-US" sz="2400" dirty="0">
                <a:solidFill>
                  <a:schemeClr val="lt1"/>
                </a:solidFill>
                <a:latin typeface="Arial"/>
                <a:ea typeface="Arial"/>
                <a:cs typeface="Arial"/>
                <a:sym typeface="Arial"/>
              </a:rPr>
              <a:t>Often a cutting personal remark; from the Greek </a:t>
            </a:r>
            <a:r>
              <a:rPr lang="en-US" sz="2400" i="1" dirty="0" err="1">
                <a:solidFill>
                  <a:schemeClr val="lt1"/>
                </a:solidFill>
                <a:latin typeface="Arial"/>
                <a:ea typeface="Arial"/>
                <a:cs typeface="Arial"/>
                <a:sym typeface="Arial"/>
              </a:rPr>
              <a:t>sarkazein</a:t>
            </a:r>
            <a:r>
              <a:rPr lang="en-US" sz="2400" dirty="0">
                <a:solidFill>
                  <a:schemeClr val="lt1"/>
                </a:solidFill>
                <a:latin typeface="Arial"/>
                <a:ea typeface="Arial"/>
                <a:cs typeface="Arial"/>
                <a:sym typeface="Arial"/>
              </a:rPr>
              <a:t>, “to tear flesh” </a:t>
            </a:r>
          </a:p>
          <a:p>
            <a:pPr marL="36576" indent="-11176" algn="ctr">
              <a:spcBef>
                <a:spcPts val="560"/>
              </a:spcBef>
              <a:buClr>
                <a:schemeClr val="lt1"/>
              </a:buClr>
              <a:buSzPct val="25000"/>
              <a:buNone/>
            </a:pPr>
            <a:endParaRPr sz="2400" dirty="0">
              <a:solidFill>
                <a:schemeClr val="lt1"/>
              </a:solidFill>
              <a:latin typeface="Arial"/>
              <a:ea typeface="Arial"/>
              <a:cs typeface="Arial"/>
              <a:sym typeface="Arial"/>
            </a:endParaRPr>
          </a:p>
          <a:p>
            <a:pPr marL="36576" indent="-11176" algn="ctr">
              <a:spcBef>
                <a:spcPts val="560"/>
              </a:spcBef>
              <a:buClr>
                <a:schemeClr val="lt1"/>
              </a:buClr>
              <a:buSzPct val="25000"/>
              <a:buNone/>
            </a:pPr>
            <a:r>
              <a:rPr lang="en-US" sz="2400" dirty="0">
                <a:solidFill>
                  <a:schemeClr val="lt1"/>
                </a:solidFill>
                <a:latin typeface="Arial"/>
                <a:ea typeface="Arial"/>
                <a:cs typeface="Arial"/>
                <a:sym typeface="Arial"/>
              </a:rPr>
              <a:t>Usually sarcasm comes in the form of saying something that sounds like praise or concern while meaning the opposite.</a:t>
            </a:r>
          </a:p>
          <a:p>
            <a:pPr marL="36576" indent="-11176" algn="ctr">
              <a:spcBef>
                <a:spcPts val="560"/>
              </a:spcBef>
              <a:buClr>
                <a:schemeClr val="lt1"/>
              </a:buClr>
              <a:buSzPct val="25000"/>
              <a:buNone/>
            </a:pPr>
            <a:endParaRPr sz="2400" dirty="0">
              <a:solidFill>
                <a:schemeClr val="lt1"/>
              </a:solidFill>
              <a:latin typeface="Arial"/>
              <a:ea typeface="Arial"/>
              <a:cs typeface="Arial"/>
              <a:sym typeface="Arial"/>
            </a:endParaRPr>
          </a:p>
          <a:p>
            <a:pPr marL="36576" indent="-11176" algn="ctr">
              <a:spcBef>
                <a:spcPts val="560"/>
              </a:spcBef>
              <a:buClr>
                <a:schemeClr val="lt1"/>
              </a:buClr>
              <a:buSzPct val="25000"/>
              <a:buNone/>
            </a:pPr>
            <a:r>
              <a:rPr lang="en-US" sz="2400" dirty="0">
                <a:solidFill>
                  <a:schemeClr val="lt1"/>
                </a:solidFill>
                <a:latin typeface="Arial"/>
                <a:ea typeface="Arial"/>
                <a:cs typeface="Arial"/>
                <a:sym typeface="Arial"/>
              </a:rPr>
              <a:t>Sarcasm is a form of verbal irony.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Sarcasm</a:t>
            </a:r>
          </a:p>
        </p:txBody>
      </p:sp>
      <p:sp>
        <p:nvSpPr>
          <p:cNvPr id="7" name="Content Placeholder 6"/>
          <p:cNvSpPr>
            <a:spLocks noGrp="1"/>
          </p:cNvSpPr>
          <p:nvPr>
            <p:ph sz="half" idx="1"/>
          </p:nvPr>
        </p:nvSpPr>
        <p:spPr>
          <a:xfrm>
            <a:off x="1257300" y="2286000"/>
            <a:ext cx="3683255" cy="3619500"/>
          </a:xfrm>
        </p:spPr>
        <p:txBody>
          <a:bodyPr>
            <a:normAutofit/>
          </a:bodyPr>
          <a:lstStyle/>
          <a:p>
            <a:pPr marL="0" indent="0">
              <a:buNone/>
            </a:pPr>
            <a:endParaRPr lang="en-US" sz="2800" dirty="0"/>
          </a:p>
          <a:p>
            <a:pPr marL="0" indent="0">
              <a:buNone/>
            </a:pPr>
            <a:r>
              <a:rPr lang="en-US" sz="2800" dirty="0"/>
              <a:t>Sarcasm is a familiar tool in modern situational comedies (as well as in real life).</a:t>
            </a:r>
          </a:p>
        </p:txBody>
      </p:sp>
      <p:pic>
        <p:nvPicPr>
          <p:cNvPr id="9" name="Content Placeholder 8" descr="A young man with a sarcastic smile saying, &quot;I am so glad I talked to you. I was on the verge of having a good day, but you've saved me the hassle. Thank you so much!&quo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05536" y="2438400"/>
            <a:ext cx="7016491" cy="3090917"/>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4000" cap="none" dirty="0">
                <a:solidFill>
                  <a:schemeClr val="lt1"/>
                </a:solidFill>
                <a:latin typeface="Arial"/>
                <a:ea typeface="Arial"/>
                <a:cs typeface="Arial"/>
                <a:sym typeface="Arial"/>
              </a:rPr>
              <a:t>Sarcasm </a:t>
            </a:r>
            <a:r>
              <a:rPr lang="en-US" sz="1400" cap="none" dirty="0">
                <a:solidFill>
                  <a:schemeClr val="lt1"/>
                </a:solidFill>
                <a:latin typeface="Arial"/>
                <a:ea typeface="Arial"/>
                <a:cs typeface="Arial"/>
                <a:sym typeface="Arial"/>
              </a:rPr>
              <a:t>2</a:t>
            </a:r>
          </a:p>
        </p:txBody>
      </p:sp>
      <p:sp>
        <p:nvSpPr>
          <p:cNvPr id="7" name="Content Placeholder 6"/>
          <p:cNvSpPr>
            <a:spLocks noGrp="1"/>
          </p:cNvSpPr>
          <p:nvPr>
            <p:ph sz="half" idx="1"/>
          </p:nvPr>
        </p:nvSpPr>
        <p:spPr>
          <a:xfrm>
            <a:off x="1257300" y="2286000"/>
            <a:ext cx="3683255" cy="3619500"/>
          </a:xfrm>
        </p:spPr>
        <p:txBody>
          <a:bodyPr>
            <a:normAutofit lnSpcReduction="10000"/>
          </a:bodyPr>
          <a:lstStyle/>
          <a:p>
            <a:pPr marL="0" indent="0">
              <a:buNone/>
            </a:pPr>
            <a:r>
              <a:rPr lang="en-US" sz="2800" dirty="0"/>
              <a:t>Although sarcasm is a </a:t>
            </a:r>
            <a:r>
              <a:rPr lang="en-US" sz="2800" i="1" dirty="0"/>
              <a:t>form</a:t>
            </a:r>
            <a:r>
              <a:rPr lang="en-US" sz="2800" dirty="0"/>
              <a:t> of verbal irony, sarcasm is distinguished by its intent: sarcasm is meant to mock or attack; it’s at least a little mean.</a:t>
            </a:r>
          </a:p>
        </p:txBody>
      </p:sp>
      <p:pic>
        <p:nvPicPr>
          <p:cNvPr id="3" name="Content Placeholder 2" descr="A young man with a sarcastic smile saying, &quot;Oh, I'm sorry. Did the middle of my sentence interrupt the beginning of yours?&quo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35979" y="2286000"/>
            <a:ext cx="6613072" cy="3124199"/>
          </a:xfrm>
        </p:spPr>
      </p:pic>
    </p:spTree>
    <p:extLst>
      <p:ext uri="{BB962C8B-B14F-4D97-AF65-F5344CB8AC3E}">
        <p14:creationId xmlns:p14="http://schemas.microsoft.com/office/powerpoint/2010/main" val="23687766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Shape 437"/>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Parody</a:t>
            </a:r>
          </a:p>
        </p:txBody>
      </p:sp>
      <p:sp>
        <p:nvSpPr>
          <p:cNvPr id="438" name="Shape 438"/>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400" dirty="0">
                <a:solidFill>
                  <a:schemeClr val="lt1"/>
                </a:solidFill>
                <a:latin typeface="Arial"/>
                <a:ea typeface="Arial"/>
                <a:cs typeface="Arial"/>
                <a:sym typeface="Arial"/>
              </a:rPr>
              <a:t>Parody</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A form of satire that </a:t>
            </a:r>
            <a:r>
              <a:rPr lang="en-US" sz="2800" b="1" dirty="0">
                <a:solidFill>
                  <a:schemeClr val="lt1"/>
                </a:solidFill>
                <a:latin typeface="Arial"/>
                <a:ea typeface="Arial"/>
                <a:cs typeface="Arial"/>
                <a:sym typeface="Arial"/>
              </a:rPr>
              <a:t>imitates </a:t>
            </a:r>
            <a:r>
              <a:rPr lang="en-US" sz="2800" dirty="0">
                <a:solidFill>
                  <a:schemeClr val="lt1"/>
                </a:solidFill>
                <a:latin typeface="Arial"/>
                <a:ea typeface="Arial"/>
                <a:cs typeface="Arial"/>
                <a:sym typeface="Arial"/>
              </a:rPr>
              <a:t>a </a:t>
            </a:r>
            <a:r>
              <a:rPr lang="en-US" sz="2800" i="1" dirty="0">
                <a:solidFill>
                  <a:schemeClr val="lt1"/>
                </a:solidFill>
                <a:latin typeface="Arial"/>
                <a:ea typeface="Arial"/>
                <a:cs typeface="Arial"/>
                <a:sym typeface="Arial"/>
              </a:rPr>
              <a:t>specific</a:t>
            </a:r>
            <a:r>
              <a:rPr lang="en-US" sz="2800" dirty="0">
                <a:solidFill>
                  <a:schemeClr val="lt1"/>
                </a:solidFill>
                <a:latin typeface="Arial"/>
                <a:ea typeface="Arial"/>
                <a:cs typeface="Arial"/>
                <a:sym typeface="Arial"/>
              </a:rPr>
              <a:t> piece of work or a </a:t>
            </a:r>
            <a:r>
              <a:rPr lang="en-US" sz="2800" i="1" dirty="0">
                <a:solidFill>
                  <a:schemeClr val="lt1"/>
                </a:solidFill>
                <a:latin typeface="Arial"/>
                <a:ea typeface="Arial"/>
                <a:cs typeface="Arial"/>
                <a:sym typeface="Arial"/>
              </a:rPr>
              <a:t>specific</a:t>
            </a:r>
            <a:r>
              <a:rPr lang="en-US" sz="2800" dirty="0">
                <a:solidFill>
                  <a:schemeClr val="lt1"/>
                </a:solidFill>
                <a:latin typeface="Arial"/>
                <a:ea typeface="Arial"/>
                <a:cs typeface="Arial"/>
                <a:sym typeface="Arial"/>
              </a:rPr>
              <a:t> person, often for the purpose of ridicule (or at least humor)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Shape 443"/>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Parody </a:t>
            </a:r>
            <a:r>
              <a:rPr lang="en-US" sz="1400" cap="none" dirty="0">
                <a:solidFill>
                  <a:schemeClr val="lt1"/>
                </a:solidFill>
                <a:latin typeface="Arial"/>
                <a:ea typeface="Arial"/>
                <a:cs typeface="Arial"/>
                <a:sym typeface="Arial"/>
              </a:rPr>
              <a:t>2</a:t>
            </a:r>
          </a:p>
        </p:txBody>
      </p:sp>
      <p:sp>
        <p:nvSpPr>
          <p:cNvPr id="444" name="Shape 444"/>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400" dirty="0">
                <a:solidFill>
                  <a:schemeClr val="lt1"/>
                </a:solidFill>
                <a:latin typeface="Arial"/>
                <a:ea typeface="Arial"/>
                <a:cs typeface="Arial"/>
                <a:sym typeface="Arial"/>
              </a:rPr>
              <a:t>Parody</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Unlike other forms of satire, the main purpose of a parody is frequently just to be humorous.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Shape 449"/>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Parody </a:t>
            </a:r>
            <a:r>
              <a:rPr lang="en-US" sz="1400" cap="none" dirty="0">
                <a:solidFill>
                  <a:schemeClr val="lt1"/>
                </a:solidFill>
                <a:latin typeface="Arial"/>
                <a:ea typeface="Arial"/>
                <a:cs typeface="Arial"/>
                <a:sym typeface="Arial"/>
              </a:rPr>
              <a:t>3</a:t>
            </a:r>
          </a:p>
        </p:txBody>
      </p:sp>
      <p:sp>
        <p:nvSpPr>
          <p:cNvPr id="450" name="Shape 450"/>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400" dirty="0">
                <a:solidFill>
                  <a:schemeClr val="lt1"/>
                </a:solidFill>
                <a:latin typeface="Arial"/>
                <a:ea typeface="Arial"/>
                <a:cs typeface="Arial"/>
                <a:sym typeface="Arial"/>
              </a:rPr>
              <a:t>Parody</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Parody can be part of  larger work of satire: for example, a satire about consumerism in America can include a parody of a specific person (like Steve Jobs) or a specific product (like the iPhone).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5400" cap="none" dirty="0">
                <a:solidFill>
                  <a:schemeClr val="lt1"/>
                </a:solidFill>
                <a:ea typeface="Arial"/>
                <a:cs typeface="Arial"/>
                <a:sym typeface="Arial"/>
              </a:rPr>
              <a:t/>
            </a:r>
            <a:br>
              <a:rPr lang="en-US" sz="5400" cap="none" dirty="0">
                <a:solidFill>
                  <a:schemeClr val="lt1"/>
                </a:solidFill>
                <a:ea typeface="Arial"/>
                <a:cs typeface="Arial"/>
                <a:sym typeface="Arial"/>
              </a:rPr>
            </a:br>
            <a:r>
              <a:rPr lang="en-US" sz="5400" cap="none" dirty="0">
                <a:solidFill>
                  <a:schemeClr val="lt1"/>
                </a:solidFill>
                <a:ea typeface="Arial"/>
                <a:cs typeface="Arial"/>
                <a:sym typeface="Arial"/>
              </a:rPr>
              <a:t>Parody</a:t>
            </a:r>
            <a:endParaRPr lang="en-US" dirty="0"/>
          </a:p>
        </p:txBody>
      </p:sp>
      <p:sp>
        <p:nvSpPr>
          <p:cNvPr id="4" name="Content Placeholder 3"/>
          <p:cNvSpPr>
            <a:spLocks noGrp="1"/>
          </p:cNvSpPr>
          <p:nvPr>
            <p:ph sz="half" idx="1"/>
          </p:nvPr>
        </p:nvSpPr>
        <p:spPr>
          <a:xfrm>
            <a:off x="1257300" y="2029296"/>
            <a:ext cx="4533900" cy="3876204"/>
          </a:xfrm>
        </p:spPr>
        <p:txBody>
          <a:bodyPr>
            <a:normAutofit/>
          </a:bodyPr>
          <a:lstStyle/>
          <a:p>
            <a:pPr marL="0" indent="0">
              <a:buNone/>
            </a:pPr>
            <a:endParaRPr lang="en-US" sz="2800" dirty="0"/>
          </a:p>
          <a:p>
            <a:pPr marL="0" indent="0">
              <a:buNone/>
            </a:pPr>
            <a:r>
              <a:rPr lang="en-US" sz="2800" dirty="0"/>
              <a:t>The Harvard Lampoon’s </a:t>
            </a:r>
            <a:r>
              <a:rPr lang="en-US" sz="2800" i="1" dirty="0"/>
              <a:t>The Hunger Pains </a:t>
            </a:r>
            <a:r>
              <a:rPr lang="en-US" sz="2800" dirty="0"/>
              <a:t>is a parody of the best-selling novel </a:t>
            </a:r>
            <a:r>
              <a:rPr lang="en-US" sz="2800" i="1" dirty="0"/>
              <a:t>The Hunger Games</a:t>
            </a:r>
            <a:r>
              <a:rPr lang="en-US" sz="2800" dirty="0"/>
              <a:t>. </a:t>
            </a:r>
          </a:p>
        </p:txBody>
      </p:sp>
      <p:pic>
        <p:nvPicPr>
          <p:cNvPr id="6" name="Content Placeholder 5" descr="Two book covers: one is The Hunger Games by Suzanne Collins, and the other is The Hunger Pains by The Harvard Lampoon."/>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56744" y="1874517"/>
            <a:ext cx="5492306" cy="3945559"/>
          </a:xfrm>
        </p:spPr>
      </p:pic>
    </p:spTree>
    <p:extLst>
      <p:ext uri="{BB962C8B-B14F-4D97-AF65-F5344CB8AC3E}">
        <p14:creationId xmlns:p14="http://schemas.microsoft.com/office/powerpoint/2010/main" val="26598373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5400" cap="none" dirty="0">
                <a:solidFill>
                  <a:schemeClr val="lt1"/>
                </a:solidFill>
                <a:ea typeface="Arial"/>
                <a:cs typeface="Arial"/>
                <a:sym typeface="Arial"/>
              </a:rPr>
              <a:t/>
            </a:r>
            <a:br>
              <a:rPr lang="en-US" sz="5400" cap="none" dirty="0">
                <a:solidFill>
                  <a:schemeClr val="lt1"/>
                </a:solidFill>
                <a:ea typeface="Arial"/>
                <a:cs typeface="Arial"/>
                <a:sym typeface="Arial"/>
              </a:rPr>
            </a:br>
            <a:r>
              <a:rPr lang="en-US" sz="5400" cap="none" dirty="0">
                <a:solidFill>
                  <a:schemeClr val="lt1"/>
                </a:solidFill>
                <a:ea typeface="Arial"/>
                <a:cs typeface="Arial"/>
                <a:sym typeface="Arial"/>
              </a:rPr>
              <a:t>Parody </a:t>
            </a:r>
            <a:r>
              <a:rPr lang="en-US" sz="1600" cap="none" dirty="0">
                <a:solidFill>
                  <a:schemeClr val="lt1"/>
                </a:solidFill>
                <a:ea typeface="Arial"/>
                <a:cs typeface="Arial"/>
                <a:sym typeface="Arial"/>
              </a:rPr>
              <a:t>2</a:t>
            </a:r>
            <a:endParaRPr lang="en-US" sz="1600" dirty="0"/>
          </a:p>
        </p:txBody>
      </p:sp>
      <p:sp>
        <p:nvSpPr>
          <p:cNvPr id="4" name="Content Placeholder 3"/>
          <p:cNvSpPr>
            <a:spLocks noGrp="1"/>
          </p:cNvSpPr>
          <p:nvPr>
            <p:ph sz="half" idx="1"/>
          </p:nvPr>
        </p:nvSpPr>
        <p:spPr>
          <a:xfrm>
            <a:off x="1257300" y="2029296"/>
            <a:ext cx="4533900" cy="3876204"/>
          </a:xfrm>
        </p:spPr>
        <p:txBody>
          <a:bodyPr>
            <a:normAutofit/>
          </a:bodyPr>
          <a:lstStyle/>
          <a:p>
            <a:pPr marL="0" indent="0">
              <a:buNone/>
            </a:pPr>
            <a:endParaRPr lang="en-US" sz="2800" dirty="0"/>
          </a:p>
          <a:p>
            <a:pPr marL="0" indent="0">
              <a:buNone/>
            </a:pPr>
            <a:r>
              <a:rPr lang="en-US" sz="2800" dirty="0"/>
              <a:t>Comedian Reggie Brown impersonating President Barack Obama is an example of parody. </a:t>
            </a:r>
          </a:p>
        </p:txBody>
      </p:sp>
      <p:pic>
        <p:nvPicPr>
          <p:cNvPr id="5" name="Content Placeholder 4" descr="Two images side-by-side: Comedian Reggie Brown standing in front of a microphone impersonating President Barack Obama next to an image of  Barack Obama standing in front of an American flag, smiling with his arms folded.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84612" y="2029296"/>
            <a:ext cx="5464438" cy="3685216"/>
          </a:xfrm>
        </p:spPr>
      </p:pic>
    </p:spTree>
    <p:extLst>
      <p:ext uri="{BB962C8B-B14F-4D97-AF65-F5344CB8AC3E}">
        <p14:creationId xmlns:p14="http://schemas.microsoft.com/office/powerpoint/2010/main" val="26475066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5400" cap="none" dirty="0">
                <a:solidFill>
                  <a:schemeClr val="lt1"/>
                </a:solidFill>
                <a:ea typeface="Arial"/>
                <a:cs typeface="Arial"/>
                <a:sym typeface="Arial"/>
              </a:rPr>
              <a:t/>
            </a:r>
            <a:br>
              <a:rPr lang="en-US" sz="5400" cap="none" dirty="0">
                <a:solidFill>
                  <a:schemeClr val="lt1"/>
                </a:solidFill>
                <a:ea typeface="Arial"/>
                <a:cs typeface="Arial"/>
                <a:sym typeface="Arial"/>
              </a:rPr>
            </a:br>
            <a:r>
              <a:rPr lang="en-US" sz="5400" cap="none" dirty="0">
                <a:solidFill>
                  <a:schemeClr val="lt1"/>
                </a:solidFill>
                <a:ea typeface="Arial"/>
                <a:cs typeface="Arial"/>
                <a:sym typeface="Arial"/>
              </a:rPr>
              <a:t>Parody </a:t>
            </a:r>
            <a:r>
              <a:rPr lang="en-US" sz="1600" cap="none" dirty="0">
                <a:solidFill>
                  <a:schemeClr val="lt1"/>
                </a:solidFill>
                <a:ea typeface="Arial"/>
                <a:cs typeface="Arial"/>
                <a:sym typeface="Arial"/>
              </a:rPr>
              <a:t>3</a:t>
            </a:r>
            <a:endParaRPr lang="en-US" sz="1600" dirty="0"/>
          </a:p>
        </p:txBody>
      </p:sp>
      <p:sp>
        <p:nvSpPr>
          <p:cNvPr id="4" name="Content Placeholder 3"/>
          <p:cNvSpPr>
            <a:spLocks noGrp="1"/>
          </p:cNvSpPr>
          <p:nvPr>
            <p:ph sz="half" idx="1"/>
          </p:nvPr>
        </p:nvSpPr>
        <p:spPr>
          <a:xfrm>
            <a:off x="1257300" y="2029296"/>
            <a:ext cx="4533900" cy="3876204"/>
          </a:xfrm>
        </p:spPr>
        <p:txBody>
          <a:bodyPr>
            <a:normAutofit/>
          </a:bodyPr>
          <a:lstStyle/>
          <a:p>
            <a:pPr marL="0" indent="0">
              <a:buNone/>
            </a:pPr>
            <a:endParaRPr lang="en-US" sz="2800" dirty="0"/>
          </a:p>
          <a:p>
            <a:pPr marL="0" indent="0">
              <a:buNone/>
            </a:pPr>
            <a:r>
              <a:rPr lang="en-US" sz="2800" dirty="0"/>
              <a:t>A parody of artist Grant Wood’s iconic painting </a:t>
            </a:r>
            <a:r>
              <a:rPr lang="en-US" sz="2800" i="1"/>
              <a:t>American </a:t>
            </a:r>
            <a:r>
              <a:rPr lang="en-US" sz="2800" i="1" smtClean="0"/>
              <a:t>Gothic</a:t>
            </a:r>
            <a:endParaRPr lang="en-US" sz="2800" dirty="0"/>
          </a:p>
        </p:txBody>
      </p:sp>
      <p:pic>
        <p:nvPicPr>
          <p:cNvPr id="6" name="Content Placeholder 5" descr="Two images: one is the painting American Gothic - a farmer and his wife stand in front of their house; both are severely dressed and unsmiling; the farmer holds a pitchfork. In the second image, both the famer and his wife are using cell phones and the farmer's pitchfork has been replaced with a golf club.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76537" y="2029297"/>
            <a:ext cx="5772513" cy="3537330"/>
          </a:xfrm>
        </p:spPr>
      </p:pic>
    </p:spTree>
    <p:extLst>
      <p:ext uri="{BB962C8B-B14F-4D97-AF65-F5344CB8AC3E}">
        <p14:creationId xmlns:p14="http://schemas.microsoft.com/office/powerpoint/2010/main" val="24032567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Shape 478"/>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2400" cap="none" dirty="0">
                <a:solidFill>
                  <a:schemeClr val="lt1"/>
                </a:solidFill>
                <a:latin typeface="Arial"/>
                <a:ea typeface="Arial"/>
                <a:cs typeface="Arial"/>
                <a:sym typeface="Arial"/>
              </a:rPr>
              <a:t>Tools of Satire: Caricature</a:t>
            </a:r>
          </a:p>
        </p:txBody>
      </p:sp>
      <p:sp>
        <p:nvSpPr>
          <p:cNvPr id="479" name="Shape 479"/>
          <p:cNvSpPr txBox="1">
            <a:spLocks noGrp="1"/>
          </p:cNvSpPr>
          <p:nvPr>
            <p:ph idx="1"/>
          </p:nvPr>
        </p:nvSpPr>
        <p:spPr>
          <a:prstGeom prst="rect">
            <a:avLst/>
          </a:prstGeom>
          <a:noFill/>
          <a:ln>
            <a:noFill/>
          </a:ln>
        </p:spPr>
        <p:txBody>
          <a:bodyPr vert="horz" lIns="91425" tIns="45700" rIns="91425" bIns="45700" rtlCol="0" anchor="t" anchorCtr="0">
            <a:noAutofit/>
          </a:bodyPr>
          <a:lstStyle/>
          <a:p>
            <a:pPr marL="36576" indent="-11176" algn="ctr">
              <a:spcBef>
                <a:spcPts val="0"/>
              </a:spcBef>
              <a:buClr>
                <a:schemeClr val="lt1"/>
              </a:buClr>
              <a:buSzPct val="25000"/>
              <a:buNone/>
            </a:pPr>
            <a:r>
              <a:rPr lang="en-US" sz="6400" dirty="0">
                <a:solidFill>
                  <a:schemeClr val="lt1"/>
                </a:solidFill>
                <a:latin typeface="Arial"/>
                <a:ea typeface="Arial"/>
                <a:cs typeface="Arial"/>
                <a:sym typeface="Arial"/>
              </a:rPr>
              <a:t>Caricature</a:t>
            </a:r>
          </a:p>
          <a:p>
            <a:pPr marL="36576" indent="-11176" algn="ctr">
              <a:spcBef>
                <a:spcPts val="560"/>
              </a:spcBef>
              <a:buClr>
                <a:schemeClr val="lt1"/>
              </a:buClr>
              <a:buSzPct val="25000"/>
              <a:buNone/>
            </a:pPr>
            <a:r>
              <a:rPr lang="en-US" sz="2800" dirty="0">
                <a:solidFill>
                  <a:schemeClr val="lt1"/>
                </a:solidFill>
                <a:latin typeface="Arial"/>
                <a:ea typeface="Arial"/>
                <a:cs typeface="Arial"/>
                <a:sym typeface="Arial"/>
              </a:rPr>
              <a:t>Exaggerating, for comic effect, a particular characteristic or characteristics of the target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3" name="Title 2"/>
          <p:cNvSpPr>
            <a:spLocks noGrp="1"/>
          </p:cNvSpPr>
          <p:nvPr>
            <p:ph type="title"/>
          </p:nvPr>
        </p:nvSpPr>
        <p:spPr/>
        <p:txBody>
          <a:bodyPr/>
          <a:lstStyle/>
          <a:p>
            <a:r>
              <a:rPr lang="en-US" sz="4900" cap="none" dirty="0">
                <a:solidFill>
                  <a:prstClr val="white"/>
                </a:solidFill>
                <a:ea typeface="Arial"/>
                <a:cs typeface="Arial"/>
                <a:sym typeface="Arial"/>
              </a:rPr>
              <a:t/>
            </a:r>
            <a:br>
              <a:rPr lang="en-US" sz="4900" cap="none" dirty="0">
                <a:solidFill>
                  <a:prstClr val="white"/>
                </a:solidFill>
                <a:ea typeface="Arial"/>
                <a:cs typeface="Arial"/>
                <a:sym typeface="Arial"/>
              </a:rPr>
            </a:br>
            <a:r>
              <a:rPr lang="en-US" sz="4900" cap="none" dirty="0">
                <a:solidFill>
                  <a:prstClr val="white"/>
                </a:solidFill>
                <a:ea typeface="Arial"/>
                <a:cs typeface="Arial"/>
                <a:sym typeface="Arial"/>
              </a:rPr>
              <a:t>Caricature - artwork</a:t>
            </a:r>
            <a:endParaRPr lang="en-US" dirty="0"/>
          </a:p>
        </p:txBody>
      </p:sp>
      <p:sp>
        <p:nvSpPr>
          <p:cNvPr id="4" name="Content Placeholder 3"/>
          <p:cNvSpPr>
            <a:spLocks noGrp="1"/>
          </p:cNvSpPr>
          <p:nvPr>
            <p:ph sz="half" idx="1"/>
          </p:nvPr>
        </p:nvSpPr>
        <p:spPr>
          <a:xfrm>
            <a:off x="1257300" y="2286000"/>
            <a:ext cx="4076700" cy="3619500"/>
          </a:xfrm>
        </p:spPr>
        <p:txBody>
          <a:bodyPr>
            <a:normAutofit/>
          </a:bodyPr>
          <a:lstStyle/>
          <a:p>
            <a:pPr marL="0" indent="0">
              <a:buNone/>
            </a:pPr>
            <a:r>
              <a:rPr lang="en-US" sz="2800" dirty="0"/>
              <a:t>Political figures are often the subject of caricature. </a:t>
            </a:r>
          </a:p>
        </p:txBody>
      </p:sp>
      <p:pic>
        <p:nvPicPr>
          <p:cNvPr id="7" name="Content Placeholder 6" descr="Caricature artwork of the faces of Hillary Clinton, Donald Trump, and Barack Obama.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24523" y="2286000"/>
            <a:ext cx="6424528" cy="3276600"/>
          </a:xfrm>
        </p:spPr>
      </p:pic>
    </p:spTree>
    <p:extLst>
      <p:ext uri="{BB962C8B-B14F-4D97-AF65-F5344CB8AC3E}">
        <p14:creationId xmlns:p14="http://schemas.microsoft.com/office/powerpoint/2010/main" val="28038617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Shape 494"/>
          <p:cNvSpPr txBox="1">
            <a:spLocks noGrp="1"/>
          </p:cNvSpPr>
          <p:nvPr>
            <p:ph type="title"/>
          </p:nvPr>
        </p:nvSpPr>
        <p:spPr>
          <a:prstGeom prst="rect">
            <a:avLst/>
          </a:prstGeom>
          <a:noFill/>
          <a:ln>
            <a:noFill/>
          </a:ln>
        </p:spPr>
        <p:txBody>
          <a:bodyPr vert="horz" lIns="91425" tIns="45700" rIns="91425" bIns="45700" rtlCol="0" anchor="ctr" anchorCtr="0">
            <a:noAutofit/>
          </a:bodyPr>
          <a:lstStyle/>
          <a:p>
            <a:pPr>
              <a:spcBef>
                <a:spcPts val="0"/>
              </a:spcBef>
              <a:buClr>
                <a:schemeClr val="lt1"/>
              </a:buClr>
              <a:buSzPct val="25000"/>
            </a:pPr>
            <a:r>
              <a:rPr lang="en-US" sz="5900" cap="none">
                <a:solidFill>
                  <a:schemeClr val="lt1"/>
                </a:solidFill>
                <a:latin typeface="Arial"/>
                <a:ea typeface="Arial"/>
                <a:cs typeface="Arial"/>
                <a:sym typeface="Arial"/>
              </a:rPr>
              <a:t>Caricature - verbal</a:t>
            </a:r>
          </a:p>
        </p:txBody>
      </p:sp>
      <p:sp>
        <p:nvSpPr>
          <p:cNvPr id="2" name="Content Placeholder 1"/>
          <p:cNvSpPr>
            <a:spLocks noGrp="1"/>
          </p:cNvSpPr>
          <p:nvPr>
            <p:ph sz="half" idx="1"/>
          </p:nvPr>
        </p:nvSpPr>
        <p:spPr>
          <a:xfrm>
            <a:off x="1257300" y="1676400"/>
            <a:ext cx="5067300" cy="4724400"/>
          </a:xfrm>
          <a:solidFill>
            <a:schemeClr val="accent3">
              <a:lumMod val="60000"/>
              <a:lumOff val="40000"/>
            </a:schemeClr>
          </a:solidFill>
        </p:spPr>
        <p:txBody>
          <a:bodyPr>
            <a:normAutofit fontScale="85000" lnSpcReduction="20000"/>
          </a:bodyPr>
          <a:lstStyle/>
          <a:p>
            <a:pPr marL="0" indent="0" algn="ctr">
              <a:buNone/>
            </a:pPr>
            <a:r>
              <a:rPr lang="en-US" dirty="0" smtClean="0">
                <a:solidFill>
                  <a:schemeClr val="bg1"/>
                </a:solidFill>
              </a:rPr>
              <a:t>"They wear down-filled coats in public. Out on the ski slopes they look like hand grenades. They have 'audio systems' in their homes and know the names of hit albums. They drive two-door cars with instrument panels like an F-16's. They like High-Tech furniture, track lighting, glass, and brass. They actually go to plays in New York and follow professional sports. The down-filled men wear turtleneck sweaters and Gucci belts and loafers and cover parts of their ears with their hair. The down-filled women still wear cowl-necked sweaters and carry Louis Vuitton handbags. The down-filled people strip wood and have interior walls removed. They put on old clothes before the workmen come over."</a:t>
            </a:r>
            <a:br>
              <a:rPr lang="en-US" dirty="0" smtClean="0">
                <a:solidFill>
                  <a:schemeClr val="bg1"/>
                </a:solidFill>
              </a:rPr>
            </a:br>
            <a:endParaRPr lang="en-US" dirty="0" smtClean="0">
              <a:solidFill>
                <a:schemeClr val="bg1"/>
              </a:solidFill>
            </a:endParaRPr>
          </a:p>
          <a:p>
            <a:pPr marL="0" indent="0">
              <a:buNone/>
            </a:pPr>
            <a:r>
              <a:rPr lang="en-US" i="1" dirty="0" smtClean="0">
                <a:solidFill>
                  <a:schemeClr val="bg1"/>
                </a:solidFill>
              </a:rPr>
              <a:t>(Tom Wolfe, "The Down-Filled People." In Our Time, Farrar Straus Giroux, 1980)</a:t>
            </a:r>
          </a:p>
          <a:p>
            <a:pPr marL="0" indent="0">
              <a:buNone/>
            </a:pPr>
            <a:endParaRPr lang="en-US" dirty="0"/>
          </a:p>
        </p:txBody>
      </p:sp>
      <p:sp>
        <p:nvSpPr>
          <p:cNvPr id="3" name="Content Placeholder 2"/>
          <p:cNvSpPr>
            <a:spLocks noGrp="1"/>
          </p:cNvSpPr>
          <p:nvPr>
            <p:ph sz="half" idx="2"/>
          </p:nvPr>
        </p:nvSpPr>
        <p:spPr/>
        <p:txBody>
          <a:bodyPr>
            <a:noAutofit/>
          </a:bodyPr>
          <a:lstStyle/>
          <a:p>
            <a:pPr marL="0" indent="0">
              <a:buNone/>
            </a:pPr>
            <a:r>
              <a:rPr lang="en-US" sz="2800" dirty="0"/>
              <a:t>Notice how particular characteristics of the people in this passage are emphasized and exaggerated for the purpose of ridicule, just like in the caricature artwork.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TM10001106[[fn=Badge]]</Template>
  <TotalTime>463</TotalTime>
  <Words>2818</Words>
  <Application>Microsoft Office PowerPoint</Application>
  <PresentationFormat>Custom</PresentationFormat>
  <Paragraphs>269</Paragraphs>
  <Slides>52</Slides>
  <Notes>48</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Badge</vt:lpstr>
      <vt:lpstr>Satire</vt:lpstr>
      <vt:lpstr>Satire Defined</vt:lpstr>
      <vt:lpstr>Satire Defined 2</vt:lpstr>
      <vt:lpstr>Satire today</vt:lpstr>
      <vt:lpstr>Juvenalian Satire - Harsh</vt:lpstr>
      <vt:lpstr>Juvenalian Satire – Harsh 2 </vt:lpstr>
      <vt:lpstr>Horatian satire - gentle</vt:lpstr>
      <vt:lpstr>Horatian satire – gentle 2</vt:lpstr>
      <vt:lpstr>SATIRE’S PURPOSE</vt:lpstr>
      <vt:lpstr>SOME TOOLS OF SATIRE</vt:lpstr>
      <vt:lpstr>Tools of Satire: Overstatement (hyperbole)</vt:lpstr>
      <vt:lpstr> Overstatement (hyperbole)</vt:lpstr>
      <vt:lpstr> Overstatement (hyperbole)2</vt:lpstr>
      <vt:lpstr>Satirical Example of Overstatement</vt:lpstr>
      <vt:lpstr>Literary Example of Overstatement</vt:lpstr>
      <vt:lpstr>Literary Example of Overstatement 2</vt:lpstr>
      <vt:lpstr>Literary Example of Overstatement 3</vt:lpstr>
      <vt:lpstr>Tools of Satire: Understatement</vt:lpstr>
      <vt:lpstr>Understatement</vt:lpstr>
      <vt:lpstr>Understatement 2 </vt:lpstr>
      <vt:lpstr>Understatement 3</vt:lpstr>
      <vt:lpstr>Understatement 4</vt:lpstr>
      <vt:lpstr>Literary Example of Understatement in Beowulf</vt:lpstr>
      <vt:lpstr>Tools of Satire: Invective</vt:lpstr>
      <vt:lpstr>Invective: Criticizing Politicians</vt:lpstr>
      <vt:lpstr>Tools of Satire: Irony</vt:lpstr>
      <vt:lpstr>Tools of Satire: Verbal Irony</vt:lpstr>
      <vt:lpstr> Verbal Irony</vt:lpstr>
      <vt:lpstr>Tools of Satire: Situational Irony</vt:lpstr>
      <vt:lpstr> Situational Irony</vt:lpstr>
      <vt:lpstr>Situational Irony: “The Gift of the Magi”</vt:lpstr>
      <vt:lpstr>Situational Irony: “The Gift of the Magi” 2</vt:lpstr>
      <vt:lpstr>Situational Irony: “The Gift of the Magi” 3</vt:lpstr>
      <vt:lpstr>Situational Irony: “The Gift of the Magi” 4</vt:lpstr>
      <vt:lpstr>Tools of Satire: Dramatic Irony</vt:lpstr>
      <vt:lpstr> Dramatic Irony</vt:lpstr>
      <vt:lpstr>Dramatic Irony 2</vt:lpstr>
      <vt:lpstr> Irony</vt:lpstr>
      <vt:lpstr> Irony 2</vt:lpstr>
      <vt:lpstr> Irony 3</vt:lpstr>
      <vt:lpstr>Tools of Satire: Sarcasm</vt:lpstr>
      <vt:lpstr>Sarcasm</vt:lpstr>
      <vt:lpstr>Sarcasm 2</vt:lpstr>
      <vt:lpstr>Tools of Satire: Parody</vt:lpstr>
      <vt:lpstr>Tools of Satire: Parody 2</vt:lpstr>
      <vt:lpstr>Tools of Satire: Parody 3</vt:lpstr>
      <vt:lpstr> Parody</vt:lpstr>
      <vt:lpstr> Parody 2</vt:lpstr>
      <vt:lpstr> Parody 3</vt:lpstr>
      <vt:lpstr>Tools of Satire: Caricature</vt:lpstr>
      <vt:lpstr> Caricature - artwork</vt:lpstr>
      <vt:lpstr>Caricature - verbal</vt:lpstr>
    </vt:vector>
  </TitlesOfParts>
  <Company>Plano ISD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Satire</dc:title>
  <dc:creator>Brigitte Lehman</dc:creator>
  <cp:lastModifiedBy>Patti Stewart</cp:lastModifiedBy>
  <cp:revision>54</cp:revision>
  <dcterms:created xsi:type="dcterms:W3CDTF">2016-04-07T21:04:02Z</dcterms:created>
  <dcterms:modified xsi:type="dcterms:W3CDTF">2016-06-09T13:54:19Z</dcterms:modified>
</cp:coreProperties>
</file>