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56" r:id="rId2"/>
    <p:sldId id="315" r:id="rId3"/>
    <p:sldId id="316" r:id="rId4"/>
    <p:sldId id="318" r:id="rId5"/>
    <p:sldId id="317" r:id="rId6"/>
    <p:sldId id="319" r:id="rId7"/>
    <p:sldId id="320" r:id="rId8"/>
    <p:sldId id="321" r:id="rId9"/>
    <p:sldId id="362" r:id="rId10"/>
    <p:sldId id="363" r:id="rId11"/>
    <p:sldId id="364" r:id="rId12"/>
    <p:sldId id="322" r:id="rId13"/>
    <p:sldId id="323" r:id="rId14"/>
    <p:sldId id="365" r:id="rId15"/>
    <p:sldId id="361" r:id="rId16"/>
    <p:sldId id="312" r:id="rId17"/>
    <p:sldId id="324" r:id="rId18"/>
    <p:sldId id="367" r:id="rId19"/>
    <p:sldId id="368" r:id="rId20"/>
    <p:sldId id="369" r:id="rId21"/>
    <p:sldId id="407" r:id="rId22"/>
    <p:sldId id="409" r:id="rId23"/>
    <p:sldId id="410" r:id="rId24"/>
    <p:sldId id="411" r:id="rId25"/>
    <p:sldId id="412" r:id="rId26"/>
    <p:sldId id="413" r:id="rId27"/>
    <p:sldId id="414" r:id="rId28"/>
    <p:sldId id="415" r:id="rId29"/>
    <p:sldId id="416" r:id="rId30"/>
    <p:sldId id="417" r:id="rId31"/>
    <p:sldId id="418" r:id="rId32"/>
    <p:sldId id="419" r:id="rId33"/>
    <p:sldId id="420" r:id="rId34"/>
    <p:sldId id="421" r:id="rId35"/>
    <p:sldId id="422" r:id="rId36"/>
    <p:sldId id="423" r:id="rId37"/>
    <p:sldId id="424" r:id="rId38"/>
    <p:sldId id="425" r:id="rId39"/>
    <p:sldId id="426" r:id="rId40"/>
    <p:sldId id="427" r:id="rId41"/>
    <p:sldId id="428" r:id="rId42"/>
    <p:sldId id="429" r:id="rId43"/>
    <p:sldId id="430" r:id="rId44"/>
    <p:sldId id="431" r:id="rId45"/>
    <p:sldId id="432" r:id="rId46"/>
    <p:sldId id="403" r:id="rId47"/>
    <p:sldId id="404"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202" autoAdjust="0"/>
  </p:normalViewPr>
  <p:slideViewPr>
    <p:cSldViewPr>
      <p:cViewPr varScale="1">
        <p:scale>
          <a:sx n="79" d="100"/>
          <a:sy n="79" d="100"/>
        </p:scale>
        <p:origin x="1656" y="96"/>
      </p:cViewPr>
      <p:guideLst>
        <p:guide orient="horz" pos="2160"/>
        <p:guide pos="2880"/>
      </p:guideLst>
    </p:cSldViewPr>
  </p:slideViewPr>
  <p:notesTextViewPr>
    <p:cViewPr>
      <p:scale>
        <a:sx n="1" d="1"/>
        <a:sy n="1" d="1"/>
      </p:scale>
      <p:origin x="0" y="0"/>
    </p:cViewPr>
  </p:notesTextViewPr>
  <p:sorterViewPr>
    <p:cViewPr>
      <p:scale>
        <a:sx n="80" d="100"/>
        <a:sy n="80" d="100"/>
      </p:scale>
      <p:origin x="0" y="-4686"/>
    </p:cViewPr>
  </p:sorterViewPr>
  <p:notesViewPr>
    <p:cSldViewPr>
      <p:cViewPr>
        <p:scale>
          <a:sx n="80" d="100"/>
          <a:sy n="80" d="100"/>
        </p:scale>
        <p:origin x="2958" y="-29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B5BCEC-E36B-414A-934F-DAE9B7E9C7E6}" type="datetimeFigureOut">
              <a:rPr lang="en-US" smtClean="0"/>
              <a:t>1/14/2019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D24C57-2CAF-45C1-831C-83B7E1999049}" type="slidenum">
              <a:rPr lang="en-US" smtClean="0"/>
              <a:t>‹#›</a:t>
            </a:fld>
            <a:endParaRPr lang="en-US"/>
          </a:p>
        </p:txBody>
      </p:sp>
    </p:spTree>
    <p:extLst>
      <p:ext uri="{BB962C8B-B14F-4D97-AF65-F5344CB8AC3E}">
        <p14:creationId xmlns:p14="http://schemas.microsoft.com/office/powerpoint/2010/main" val="2205955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9D24C57-2CAF-45C1-831C-83B7E1999049}" type="slidenum">
              <a:rPr lang="en-US" smtClean="0"/>
              <a:t>1</a:t>
            </a:fld>
            <a:endParaRPr lang="en-US"/>
          </a:p>
        </p:txBody>
      </p:sp>
    </p:spTree>
    <p:extLst>
      <p:ext uri="{BB962C8B-B14F-4D97-AF65-F5344CB8AC3E}">
        <p14:creationId xmlns:p14="http://schemas.microsoft.com/office/powerpoint/2010/main" val="2441785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7C6D17A5-C2B6-44EF-AFF9-C13C2F757DC5}" type="slidenum">
              <a:rPr lang="en-US" smtClean="0"/>
              <a:pPr/>
              <a:t>2</a:t>
            </a:fld>
            <a:endParaRPr lang="en-US"/>
          </a:p>
        </p:txBody>
      </p:sp>
    </p:spTree>
    <p:extLst>
      <p:ext uri="{BB962C8B-B14F-4D97-AF65-F5344CB8AC3E}">
        <p14:creationId xmlns:p14="http://schemas.microsoft.com/office/powerpoint/2010/main" val="136543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19</a:t>
            </a:r>
            <a:r>
              <a:rPr lang="en-US" b="1" baseline="30000" dirty="0" smtClean="0"/>
              <a:t>th</a:t>
            </a:r>
            <a:r>
              <a:rPr lang="en-US" b="1" dirty="0" smtClean="0"/>
              <a:t> century General Store in Colorado</a:t>
            </a:r>
            <a:endParaRPr lang="en-US" b="0" baseline="0" dirty="0" smtClean="0"/>
          </a:p>
          <a:p>
            <a:endParaRPr lang="en-US" b="0" dirty="0" smtClean="0"/>
          </a:p>
          <a:p>
            <a:endParaRPr lang="en-US" b="0" dirty="0" smtClean="0"/>
          </a:p>
          <a:p>
            <a:endParaRPr lang="en-US" b="0" dirty="0"/>
          </a:p>
        </p:txBody>
      </p:sp>
      <p:sp>
        <p:nvSpPr>
          <p:cNvPr id="4" name="Slide Number Placeholder 3"/>
          <p:cNvSpPr>
            <a:spLocks noGrp="1"/>
          </p:cNvSpPr>
          <p:nvPr>
            <p:ph type="sldNum" sz="quarter" idx="10"/>
          </p:nvPr>
        </p:nvSpPr>
        <p:spPr/>
        <p:txBody>
          <a:bodyPr/>
          <a:lstStyle/>
          <a:p>
            <a:fld id="{7C6D17A5-C2B6-44EF-AFF9-C13C2F757DC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Missouri town 1885</a:t>
            </a:r>
          </a:p>
          <a:p>
            <a:endParaRPr lang="en-US" b="1" dirty="0" smtClean="0"/>
          </a:p>
        </p:txBody>
      </p:sp>
      <p:sp>
        <p:nvSpPr>
          <p:cNvPr id="4" name="Slide Number Placeholder 3"/>
          <p:cNvSpPr>
            <a:spLocks noGrp="1"/>
          </p:cNvSpPr>
          <p:nvPr>
            <p:ph type="sldNum" sz="quarter" idx="10"/>
          </p:nvPr>
        </p:nvSpPr>
        <p:spPr/>
        <p:txBody>
          <a:bodyPr/>
          <a:lstStyle/>
          <a:p>
            <a:fld id="{7C6D17A5-C2B6-44EF-AFF9-C13C2F757DC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German</a:t>
            </a:r>
            <a:r>
              <a:rPr lang="en-US" b="1" baseline="0" dirty="0" smtClean="0"/>
              <a:t> emigration 1874</a:t>
            </a: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7C6D17A5-C2B6-44EF-AFF9-C13C2F757DC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Little Italy, New York</a:t>
            </a:r>
            <a:r>
              <a:rPr lang="en-US" b="1" baseline="0" dirty="0" smtClean="0"/>
              <a:t> City c. 1900 </a:t>
            </a:r>
          </a:p>
          <a:p>
            <a:endParaRPr lang="en-US" b="1" baseline="0" dirty="0" smtClean="0"/>
          </a:p>
        </p:txBody>
      </p:sp>
      <p:sp>
        <p:nvSpPr>
          <p:cNvPr id="4" name="Slide Number Placeholder 3"/>
          <p:cNvSpPr>
            <a:spLocks noGrp="1"/>
          </p:cNvSpPr>
          <p:nvPr>
            <p:ph type="sldNum" sz="quarter" idx="10"/>
          </p:nvPr>
        </p:nvSpPr>
        <p:spPr/>
        <p:txBody>
          <a:bodyPr/>
          <a:lstStyle/>
          <a:p>
            <a:fld id="{7C6D17A5-C2B6-44EF-AFF9-C13C2F757DC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18</a:t>
            </a:r>
            <a:r>
              <a:rPr lang="en-US" b="1" baseline="30000" dirty="0" smtClean="0"/>
              <a:t>th</a:t>
            </a:r>
            <a:r>
              <a:rPr lang="en-US" b="1" dirty="0" smtClean="0"/>
              <a:t> century urban city</a:t>
            </a:r>
            <a:endParaRPr lang="en-US" b="0" dirty="0" smtClean="0"/>
          </a:p>
          <a:p>
            <a:endParaRPr lang="en-US" b="0" dirty="0" smtClean="0"/>
          </a:p>
        </p:txBody>
      </p:sp>
      <p:sp>
        <p:nvSpPr>
          <p:cNvPr id="4" name="Slide Number Placeholder 3"/>
          <p:cNvSpPr>
            <a:spLocks noGrp="1"/>
          </p:cNvSpPr>
          <p:nvPr>
            <p:ph type="sldNum" sz="quarter" idx="10"/>
          </p:nvPr>
        </p:nvSpPr>
        <p:spPr/>
        <p:txBody>
          <a:bodyPr/>
          <a:lstStyle/>
          <a:p>
            <a:fld id="{7C6D17A5-C2B6-44EF-AFF9-C13C2F757DC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smtClean="0"/>
          </a:p>
          <a:p>
            <a:r>
              <a:rPr lang="en-US" b="1" dirty="0" smtClean="0"/>
              <a:t>1880’s Chicago</a:t>
            </a:r>
            <a:r>
              <a:rPr lang="en-US" b="1" baseline="0" dirty="0" smtClean="0"/>
              <a:t> </a:t>
            </a:r>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7C6D17A5-C2B6-44EF-AFF9-C13C2F757DC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66938-3E14-48FA-B231-D00A8214ACF6}"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59484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6B366938-3E14-48FA-B231-D00A8214ACF6}"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59484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66938-3E14-48FA-B231-D00A8214ACF6}"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59484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“on the backs</a:t>
            </a:r>
            <a:r>
              <a:rPr lang="en-US" b="1" baseline="0" dirty="0" smtClean="0"/>
              <a:t> of Irish”</a:t>
            </a:r>
          </a:p>
          <a:p>
            <a:endParaRPr lang="en-US" b="1" baseline="0" dirty="0" smtClean="0"/>
          </a:p>
        </p:txBody>
      </p:sp>
      <p:sp>
        <p:nvSpPr>
          <p:cNvPr id="4" name="Slide Number Placeholder 3"/>
          <p:cNvSpPr>
            <a:spLocks noGrp="1"/>
          </p:cNvSpPr>
          <p:nvPr>
            <p:ph type="sldNum" sz="quarter" idx="10"/>
          </p:nvPr>
        </p:nvSpPr>
        <p:spPr/>
        <p:txBody>
          <a:bodyPr/>
          <a:lstStyle/>
          <a:p>
            <a:fld id="{7C6D17A5-C2B6-44EF-AFF9-C13C2F757DC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Anti-immigration sentiment 1896</a:t>
            </a:r>
          </a:p>
          <a:p>
            <a:endParaRPr lang="en-US" b="1" dirty="0" smtClean="0"/>
          </a:p>
        </p:txBody>
      </p:sp>
      <p:sp>
        <p:nvSpPr>
          <p:cNvPr id="4" name="Slide Number Placeholder 3"/>
          <p:cNvSpPr>
            <a:spLocks noGrp="1"/>
          </p:cNvSpPr>
          <p:nvPr>
            <p:ph type="sldNum" sz="quarter" idx="10"/>
          </p:nvPr>
        </p:nvSpPr>
        <p:spPr/>
        <p:txBody>
          <a:bodyPr/>
          <a:lstStyle/>
          <a:p>
            <a:fld id="{7C6D17A5-C2B6-44EF-AFF9-C13C2F757DC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C6D17A5-C2B6-44EF-AFF9-C13C2F757DC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079855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366938-3E14-48FA-B231-D00A8214ACF6}"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56087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9D24C57-2CAF-45C1-831C-83B7E1999049}" type="slidenum">
              <a:rPr lang="en-US" smtClean="0"/>
              <a:t>16</a:t>
            </a:fld>
            <a:endParaRPr lang="en-US"/>
          </a:p>
        </p:txBody>
      </p:sp>
    </p:spTree>
    <p:extLst>
      <p:ext uri="{BB962C8B-B14F-4D97-AF65-F5344CB8AC3E}">
        <p14:creationId xmlns:p14="http://schemas.microsoft.com/office/powerpoint/2010/main" val="3775712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9D24C57-2CAF-45C1-831C-83B7E1999049}" type="slidenum">
              <a:rPr lang="en-US" smtClean="0"/>
              <a:t>17</a:t>
            </a:fld>
            <a:endParaRPr lang="en-US"/>
          </a:p>
        </p:txBody>
      </p:sp>
    </p:spTree>
    <p:extLst>
      <p:ext uri="{BB962C8B-B14F-4D97-AF65-F5344CB8AC3E}">
        <p14:creationId xmlns:p14="http://schemas.microsoft.com/office/powerpoint/2010/main" val="3775712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24C57-2CAF-45C1-831C-83B7E1999049}" type="slidenum">
              <a:rPr lang="en-US" smtClean="0"/>
              <a:t>18</a:t>
            </a:fld>
            <a:endParaRPr lang="en-US"/>
          </a:p>
        </p:txBody>
      </p:sp>
    </p:spTree>
    <p:extLst>
      <p:ext uri="{BB962C8B-B14F-4D97-AF65-F5344CB8AC3E}">
        <p14:creationId xmlns:p14="http://schemas.microsoft.com/office/powerpoint/2010/main" val="6164011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9D24C57-2CAF-45C1-831C-83B7E1999049}" type="slidenum">
              <a:rPr lang="en-US" smtClean="0"/>
              <a:t>19</a:t>
            </a:fld>
            <a:endParaRPr lang="en-US"/>
          </a:p>
        </p:txBody>
      </p:sp>
    </p:spTree>
    <p:extLst>
      <p:ext uri="{BB962C8B-B14F-4D97-AF65-F5344CB8AC3E}">
        <p14:creationId xmlns:p14="http://schemas.microsoft.com/office/powerpoint/2010/main" val="2381051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9D24C57-2CAF-45C1-831C-83B7E1999049}" type="slidenum">
              <a:rPr lang="en-US" smtClean="0"/>
              <a:t>20</a:t>
            </a:fld>
            <a:endParaRPr lang="en-US"/>
          </a:p>
        </p:txBody>
      </p:sp>
    </p:spTree>
    <p:extLst>
      <p:ext uri="{BB962C8B-B14F-4D97-AF65-F5344CB8AC3E}">
        <p14:creationId xmlns:p14="http://schemas.microsoft.com/office/powerpoint/2010/main" val="3804878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sz="1200" b="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458322-233E-234E-AC1D-3324AC607FD2}" type="slidenum">
              <a:rPr lang="en-US" smtClean="0"/>
              <a:pPr/>
              <a:t>21</a:t>
            </a:fld>
            <a:endParaRPr lang="en-US"/>
          </a:p>
        </p:txBody>
      </p:sp>
    </p:spTree>
    <p:extLst>
      <p:ext uri="{BB962C8B-B14F-4D97-AF65-F5344CB8AC3E}">
        <p14:creationId xmlns:p14="http://schemas.microsoft.com/office/powerpoint/2010/main" val="2873502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smtClean="0"/>
          </a:p>
        </p:txBody>
      </p:sp>
      <p:sp>
        <p:nvSpPr>
          <p:cNvPr id="4" name="Slide Number Placeholder 3"/>
          <p:cNvSpPr>
            <a:spLocks noGrp="1"/>
          </p:cNvSpPr>
          <p:nvPr>
            <p:ph type="sldNum" sz="quarter" idx="10"/>
          </p:nvPr>
        </p:nvSpPr>
        <p:spPr/>
        <p:txBody>
          <a:bodyPr/>
          <a:lstStyle/>
          <a:p>
            <a:fld id="{B9458322-233E-234E-AC1D-3324AC607FD2}" type="slidenum">
              <a:rPr lang="en-US" smtClean="0"/>
              <a:pPr/>
              <a:t>22</a:t>
            </a:fld>
            <a:endParaRPr lang="en-US"/>
          </a:p>
        </p:txBody>
      </p:sp>
    </p:spTree>
    <p:extLst>
      <p:ext uri="{BB962C8B-B14F-4D97-AF65-F5344CB8AC3E}">
        <p14:creationId xmlns:p14="http://schemas.microsoft.com/office/powerpoint/2010/main" val="176188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B9458322-233E-234E-AC1D-3324AC607FD2}" type="slidenum">
              <a:rPr lang="en-US" smtClean="0"/>
              <a:pPr/>
              <a:t>24</a:t>
            </a:fld>
            <a:endParaRPr lang="en-US"/>
          </a:p>
        </p:txBody>
      </p:sp>
    </p:spTree>
    <p:extLst>
      <p:ext uri="{BB962C8B-B14F-4D97-AF65-F5344CB8AC3E}">
        <p14:creationId xmlns:p14="http://schemas.microsoft.com/office/powerpoint/2010/main" val="972094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D73219-4DFE-4AF0-AA2C-F07C38392DC0}" type="slidenum">
              <a:rPr lang="en-US" smtClean="0"/>
              <a:t>25</a:t>
            </a:fld>
            <a:endParaRPr lang="en-US"/>
          </a:p>
        </p:txBody>
      </p:sp>
    </p:spTree>
    <p:extLst>
      <p:ext uri="{BB962C8B-B14F-4D97-AF65-F5344CB8AC3E}">
        <p14:creationId xmlns:p14="http://schemas.microsoft.com/office/powerpoint/2010/main" val="3019894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C96BD32-185E-4192-9FBE-8FAFF97547EC}" type="slidenum">
              <a:rPr lang="en-US" smtClean="0"/>
              <a:t>41</a:t>
            </a:fld>
            <a:endParaRPr lang="en-US"/>
          </a:p>
        </p:txBody>
      </p:sp>
    </p:spTree>
    <p:extLst>
      <p:ext uri="{BB962C8B-B14F-4D97-AF65-F5344CB8AC3E}">
        <p14:creationId xmlns:p14="http://schemas.microsoft.com/office/powerpoint/2010/main" val="35129656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B9458322-233E-234E-AC1D-3324AC607FD2}" type="slidenum">
              <a:rPr lang="en-US" smtClean="0"/>
              <a:pPr/>
              <a:t>45</a:t>
            </a:fld>
            <a:endParaRPr lang="en-US"/>
          </a:p>
        </p:txBody>
      </p:sp>
    </p:spTree>
    <p:extLst>
      <p:ext uri="{BB962C8B-B14F-4D97-AF65-F5344CB8AC3E}">
        <p14:creationId xmlns:p14="http://schemas.microsoft.com/office/powerpoint/2010/main" val="3134579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p:txBody>
      </p:sp>
      <p:sp>
        <p:nvSpPr>
          <p:cNvPr id="4" name="Slide Number Placeholder 3"/>
          <p:cNvSpPr>
            <a:spLocks noGrp="1"/>
          </p:cNvSpPr>
          <p:nvPr>
            <p:ph type="sldNum" sz="quarter" idx="10"/>
          </p:nvPr>
        </p:nvSpPr>
        <p:spPr/>
        <p:txBody>
          <a:bodyPr/>
          <a:lstStyle/>
          <a:p>
            <a:fld id="{49D24C57-2CAF-45C1-831C-83B7E1999049}" type="slidenum">
              <a:rPr lang="en-US" smtClean="0"/>
              <a:t>46</a:t>
            </a:fld>
            <a:endParaRPr lang="en-US"/>
          </a:p>
        </p:txBody>
      </p:sp>
    </p:spTree>
    <p:extLst>
      <p:ext uri="{BB962C8B-B14F-4D97-AF65-F5344CB8AC3E}">
        <p14:creationId xmlns:p14="http://schemas.microsoft.com/office/powerpoint/2010/main" val="4163256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C9874AD-F8A7-42AA-8E57-809163586046}" type="datetimeFigureOut">
              <a:rPr lang="en-US" smtClean="0"/>
              <a:t>1/14/2019</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B6AFA93-33F7-4ACD-931F-29FE4BE04C33}" type="slidenum">
              <a:rPr lang="en-US" smtClean="0"/>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9874AD-F8A7-42AA-8E57-80916358604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6AFA93-33F7-4ACD-931F-29FE4BE04C33}" type="slidenum">
              <a:rPr lang="en-US" smtClean="0"/>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6AFA93-33F7-4ACD-931F-29FE4BE04C3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C9874AD-F8A7-42AA-8E57-809163586046}"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6AFA93-33F7-4ACD-931F-29FE4BE04C33}" type="slidenum">
              <a:rPr lang="en-US" smtClean="0"/>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9874AD-F8A7-42AA-8E57-809163586046}" type="datetimeFigureOut">
              <a:rPr lang="en-US" smtClean="0"/>
              <a:t>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6AFA93-33F7-4ACD-931F-29FE4BE04C33}" type="slidenum">
              <a:rPr lang="en-US" smtClean="0"/>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C9874AD-F8A7-42AA-8E57-809163586046}" type="datetimeFigureOut">
              <a:rPr lang="en-US" smtClean="0"/>
              <a:t>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6AFA93-33F7-4ACD-931F-29FE4BE04C33}" type="slidenum">
              <a:rPr lang="en-US" smtClean="0"/>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9874AD-F8A7-42AA-8E57-809163586046}" type="datetimeFigureOut">
              <a:rPr lang="en-US" smtClean="0"/>
              <a:t>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6AFA93-33F7-4ACD-931F-29FE4BE04C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9874AD-F8A7-42AA-8E57-809163586046}"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6AFA93-33F7-4ACD-931F-29FE4BE04C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9874AD-F8A7-42AA-8E57-809163586046}"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6AFA93-33F7-4ACD-931F-29FE4BE04C3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9874AD-F8A7-42AA-8E57-80916358604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6AFA93-33F7-4ACD-931F-29FE4BE04C33}" type="slidenum">
              <a:rPr lang="en-US" smtClean="0"/>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9874AD-F8A7-42AA-8E57-809163586046}"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6AFA93-33F7-4ACD-931F-29FE4BE04C33}" type="slidenum">
              <a:rPr lang="en-US" smtClean="0"/>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C9874AD-F8A7-42AA-8E57-809163586046}" type="datetimeFigureOut">
              <a:rPr lang="en-US" smtClean="0"/>
              <a:t>1/14/2019</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3B6AFA93-33F7-4ACD-931F-29FE4BE04C3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chemeClr val="bg1"/>
                </a:solidFill>
              </a:rPr>
              <a:t>EDS/SOC 126</a:t>
            </a:r>
            <a:endParaRPr lang="en-US" b="1" dirty="0">
              <a:solidFill>
                <a:schemeClr val="bg1"/>
              </a:solidFill>
            </a:endParaRPr>
          </a:p>
        </p:txBody>
      </p:sp>
      <p:sp>
        <p:nvSpPr>
          <p:cNvPr id="3" name="Subtitle 2"/>
          <p:cNvSpPr>
            <a:spLocks noGrp="1"/>
          </p:cNvSpPr>
          <p:nvPr>
            <p:ph type="subTitle" idx="1"/>
          </p:nvPr>
        </p:nvSpPr>
        <p:spPr/>
        <p:txBody>
          <a:bodyPr>
            <a:normAutofit/>
          </a:bodyPr>
          <a:lstStyle/>
          <a:p>
            <a:r>
              <a:rPr lang="en-US" sz="2800" b="1" dirty="0" smtClean="0">
                <a:solidFill>
                  <a:schemeClr val="bg1"/>
                </a:solidFill>
              </a:rPr>
              <a:t>Week 2, Monday</a:t>
            </a:r>
            <a:endParaRPr lang="en-US" sz="2800" b="1" dirty="0">
              <a:solidFill>
                <a:schemeClr val="bg1"/>
              </a:solidFill>
            </a:endParaRPr>
          </a:p>
        </p:txBody>
      </p:sp>
    </p:spTree>
    <p:extLst>
      <p:ext uri="{BB962C8B-B14F-4D97-AF65-F5344CB8AC3E}">
        <p14:creationId xmlns:p14="http://schemas.microsoft.com/office/powerpoint/2010/main" val="41391348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286000"/>
            <a:ext cx="8381999" cy="4343399"/>
          </a:xfrm>
        </p:spPr>
        <p:txBody>
          <a:bodyPr>
            <a:normAutofit lnSpcReduction="10000"/>
          </a:bodyPr>
          <a:lstStyle/>
          <a:p>
            <a:r>
              <a:rPr lang="en-US" sz="2400" dirty="0"/>
              <a:t>A</a:t>
            </a:r>
            <a:r>
              <a:rPr lang="en-US" sz="2400" dirty="0" smtClean="0"/>
              <a:t> young nation, still forming after the American Revolution.</a:t>
            </a:r>
          </a:p>
          <a:p>
            <a:pPr marL="0" indent="0">
              <a:buNone/>
            </a:pPr>
            <a:endParaRPr lang="en-US" sz="2400" dirty="0"/>
          </a:p>
          <a:p>
            <a:r>
              <a:rPr lang="en-US" sz="2400" dirty="0" smtClean="0"/>
              <a:t>Steady waves of millions of European immigrants; many didn’t speak English, were illiterate and had few job skills.</a:t>
            </a:r>
          </a:p>
          <a:p>
            <a:pPr marL="0" indent="0">
              <a:buNone/>
            </a:pPr>
            <a:endParaRPr lang="en-US" sz="2400" dirty="0" smtClean="0"/>
          </a:p>
          <a:p>
            <a:r>
              <a:rPr lang="en-US" dirty="0" smtClean="0"/>
              <a:t>The Industrial Revolution transformed and expanded agricultural, textile, and metal industries. The economic system transitioned from rural and local to urban and large-scale manufacturing.</a:t>
            </a:r>
            <a:endParaRPr lang="en-US" sz="2400" dirty="0" smtClean="0"/>
          </a:p>
          <a:p>
            <a:pPr marL="0" indent="0">
              <a:buNone/>
            </a:pPr>
            <a:endParaRPr lang="en-US" dirty="0" smtClean="0"/>
          </a:p>
          <a:p>
            <a:pPr marL="0" indent="0">
              <a:buNone/>
            </a:pPr>
            <a:endParaRPr lang="en-US" dirty="0" smtClean="0"/>
          </a:p>
        </p:txBody>
      </p:sp>
      <p:sp>
        <p:nvSpPr>
          <p:cNvPr id="2" name="Title 1"/>
          <p:cNvSpPr>
            <a:spLocks noGrp="1"/>
          </p:cNvSpPr>
          <p:nvPr>
            <p:ph type="title"/>
          </p:nvPr>
        </p:nvSpPr>
        <p:spPr>
          <a:xfrm>
            <a:off x="228600" y="457200"/>
            <a:ext cx="8610600" cy="838200"/>
          </a:xfrm>
        </p:spPr>
        <p:txBody>
          <a:bodyPr>
            <a:normAutofit/>
          </a:bodyPr>
          <a:lstStyle/>
          <a:p>
            <a:r>
              <a:rPr lang="en-US" sz="3600" b="1" dirty="0" smtClean="0">
                <a:solidFill>
                  <a:schemeClr val="tx1"/>
                </a:solidFill>
              </a:rPr>
              <a:t>Early America 1700’s and 1800’s</a:t>
            </a:r>
            <a:endParaRPr lang="en-US" sz="3600" b="1" dirty="0">
              <a:solidFill>
                <a:schemeClr val="tx1"/>
              </a:solidFill>
            </a:endParaRPr>
          </a:p>
        </p:txBody>
      </p:sp>
    </p:spTree>
    <p:extLst>
      <p:ext uri="{BB962C8B-B14F-4D97-AF65-F5344CB8AC3E}">
        <p14:creationId xmlns:p14="http://schemas.microsoft.com/office/powerpoint/2010/main" val="176744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Documents and Settings\Makeba Jones\My Documents\Teaching\USD\Multicultural Foundations\USD EDU 381-581 Sp12\Political Cartoons\19th century town store.jpg"/>
          <p:cNvPicPr>
            <a:picLocks noChangeAspect="1" noChangeArrowheads="1"/>
          </p:cNvPicPr>
          <p:nvPr/>
        </p:nvPicPr>
        <p:blipFill>
          <a:blip r:embed="rId3" cstate="print"/>
          <a:srcRect/>
          <a:stretch>
            <a:fillRect/>
          </a:stretch>
        </p:blipFill>
        <p:spPr bwMode="auto">
          <a:xfrm>
            <a:off x="0" y="0"/>
            <a:ext cx="9144000" cy="6857999"/>
          </a:xfrm>
          <a:prstGeom prst="rect">
            <a:avLst/>
          </a:prstGeom>
          <a:noFill/>
        </p:spPr>
      </p:pic>
    </p:spTree>
    <p:extLst>
      <p:ext uri="{BB962C8B-B14F-4D97-AF65-F5344CB8AC3E}">
        <p14:creationId xmlns:p14="http://schemas.microsoft.com/office/powerpoint/2010/main" val="40124503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Makeba Jones\My Documents\Teaching\USD\Multicultural Foundations\USD EDU 381-581 Sp12\Political Cartoons\Missouri town 1885.gif"/>
          <p:cNvPicPr>
            <a:picLocks noChangeAspect="1" noChangeArrowheads="1"/>
          </p:cNvPicPr>
          <p:nvPr/>
        </p:nvPicPr>
        <p:blipFill>
          <a:blip r:embed="rId3" cstate="print"/>
          <a:srcRect/>
          <a:stretch>
            <a:fillRect/>
          </a:stretch>
        </p:blipFill>
        <p:spPr bwMode="auto">
          <a:xfrm>
            <a:off x="-1" y="0"/>
            <a:ext cx="9144001" cy="6629400"/>
          </a:xfrm>
          <a:prstGeom prst="rect">
            <a:avLst/>
          </a:prstGeom>
          <a:noFill/>
        </p:spPr>
      </p:pic>
    </p:spTree>
    <p:extLst>
      <p:ext uri="{BB962C8B-B14F-4D97-AF65-F5344CB8AC3E}">
        <p14:creationId xmlns:p14="http://schemas.microsoft.com/office/powerpoint/2010/main" val="15799626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akeba Jones\My Documents\Teaching\USD\Multicultural Foundations\USD EDU 381-581 Sp12\Political Cartoons\Germans-emigrate-1874.jpg"/>
          <p:cNvPicPr>
            <a:picLocks noChangeAspect="1" noChangeArrowheads="1"/>
          </p:cNvPicPr>
          <p:nvPr/>
        </p:nvPicPr>
        <p:blipFill>
          <a:blip r:embed="rId3" cstate="print"/>
          <a:srcRect/>
          <a:stretch>
            <a:fillRect/>
          </a:stretch>
        </p:blipFill>
        <p:spPr bwMode="auto">
          <a:xfrm>
            <a:off x="-2814638" y="-1524000"/>
            <a:ext cx="14773276" cy="9753600"/>
          </a:xfrm>
          <a:prstGeom prst="rect">
            <a:avLst/>
          </a:prstGeom>
          <a:noFill/>
        </p:spPr>
      </p:pic>
    </p:spTree>
    <p:extLst>
      <p:ext uri="{BB962C8B-B14F-4D97-AF65-F5344CB8AC3E}">
        <p14:creationId xmlns:p14="http://schemas.microsoft.com/office/powerpoint/2010/main" val="3783838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Makeba Jones\My Documents\Teaching\USD\Multicultural Foundations\USD EDU 381-581 Sp12\Political Cartoons\Litte Italy_NYC_c1900.jpg"/>
          <p:cNvPicPr>
            <a:picLocks noChangeAspect="1" noChangeArrowheads="1"/>
          </p:cNvPicPr>
          <p:nvPr/>
        </p:nvPicPr>
        <p:blipFill>
          <a:blip r:embed="rId3" cstate="print"/>
          <a:srcRect/>
          <a:stretch>
            <a:fillRect/>
          </a:stretch>
        </p:blipFill>
        <p:spPr bwMode="auto">
          <a:xfrm>
            <a:off x="0" y="0"/>
            <a:ext cx="8839200" cy="6858000"/>
          </a:xfrm>
          <a:prstGeom prst="rect">
            <a:avLst/>
          </a:prstGeom>
          <a:noFill/>
        </p:spPr>
      </p:pic>
    </p:spTree>
    <p:extLst>
      <p:ext uri="{BB962C8B-B14F-4D97-AF65-F5344CB8AC3E}">
        <p14:creationId xmlns:p14="http://schemas.microsoft.com/office/powerpoint/2010/main" val="2113759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Makeba Jones\My Documents\Teaching\USD\Multicultural Foundations\USD EDU 381-581 Sp12\Political Cartoons\18th century urbanization.jpg"/>
          <p:cNvPicPr>
            <a:picLocks noChangeAspect="1" noChangeArrowheads="1"/>
          </p:cNvPicPr>
          <p:nvPr/>
        </p:nvPicPr>
        <p:blipFill>
          <a:blip r:embed="rId3" cstate="print"/>
          <a:srcRect/>
          <a:stretch>
            <a:fillRect/>
          </a:stretch>
        </p:blipFill>
        <p:spPr bwMode="auto">
          <a:xfrm>
            <a:off x="228600" y="0"/>
            <a:ext cx="8686800" cy="6629400"/>
          </a:xfrm>
          <a:prstGeom prst="rect">
            <a:avLst/>
          </a:prstGeom>
          <a:noFill/>
        </p:spPr>
      </p:pic>
    </p:spTree>
    <p:extLst>
      <p:ext uri="{BB962C8B-B14F-4D97-AF65-F5344CB8AC3E}">
        <p14:creationId xmlns:p14="http://schemas.microsoft.com/office/powerpoint/2010/main" val="20876566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Makeba Jones\My Documents\Teaching\USD\Multicultural Foundations\USD EDU 381-581 Sp12\Political Cartoons\urbanization1880schicago.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197412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838200"/>
          </a:xfrm>
        </p:spPr>
        <p:txBody>
          <a:bodyPr>
            <a:noAutofit/>
          </a:bodyPr>
          <a:lstStyle/>
          <a:p>
            <a:r>
              <a:rPr lang="en-US" sz="2800" dirty="0" smtClean="0">
                <a:solidFill>
                  <a:schemeClr val="tx1"/>
                </a:solidFill>
              </a:rPr>
              <a:t>Thomas Jefferson’s letters from </a:t>
            </a:r>
            <a:r>
              <a:rPr lang="en-US" sz="2800" u="sng" dirty="0" smtClean="0">
                <a:solidFill>
                  <a:schemeClr val="tx1"/>
                </a:solidFill>
              </a:rPr>
              <a:t>On Democracy</a:t>
            </a:r>
            <a:r>
              <a:rPr lang="en-US" sz="2800" dirty="0" smtClean="0">
                <a:solidFill>
                  <a:schemeClr val="tx1"/>
                </a:solidFill>
              </a:rPr>
              <a:t>, compiled by Saul </a:t>
            </a:r>
            <a:r>
              <a:rPr lang="en-US" sz="2800" dirty="0" err="1" smtClean="0">
                <a:solidFill>
                  <a:schemeClr val="tx1"/>
                </a:solidFill>
              </a:rPr>
              <a:t>Padover</a:t>
            </a:r>
            <a:r>
              <a:rPr lang="en-US" sz="2800" dirty="0" smtClean="0">
                <a:solidFill>
                  <a:schemeClr val="tx1"/>
                </a:solidFill>
              </a:rPr>
              <a:t> (1947)</a:t>
            </a:r>
            <a:endParaRPr lang="en-US" sz="2800" dirty="0">
              <a:solidFill>
                <a:schemeClr val="tx1"/>
              </a:solidFill>
            </a:endParaRPr>
          </a:p>
        </p:txBody>
      </p:sp>
      <p:sp>
        <p:nvSpPr>
          <p:cNvPr id="3" name="Content Placeholder 2"/>
          <p:cNvSpPr>
            <a:spLocks noGrp="1"/>
          </p:cNvSpPr>
          <p:nvPr>
            <p:ph sz="quarter" idx="1"/>
          </p:nvPr>
        </p:nvSpPr>
        <p:spPr>
          <a:xfrm>
            <a:off x="301752" y="1527048"/>
            <a:ext cx="8503920" cy="4949952"/>
          </a:xfrm>
        </p:spPr>
        <p:txBody>
          <a:bodyPr>
            <a:normAutofit lnSpcReduction="10000"/>
          </a:bodyPr>
          <a:lstStyle/>
          <a:p>
            <a:pPr marL="0" indent="0">
              <a:buNone/>
            </a:pPr>
            <a:r>
              <a:rPr lang="en-US" dirty="0" smtClean="0"/>
              <a:t>“Only popular education can safeguard democracy”</a:t>
            </a:r>
          </a:p>
          <a:p>
            <a:pPr marL="0" indent="0">
              <a:buNone/>
            </a:pPr>
            <a:endParaRPr lang="en-US" dirty="0" smtClean="0"/>
          </a:p>
          <a:p>
            <a:pPr marL="0" indent="0">
              <a:buNone/>
            </a:pPr>
            <a:r>
              <a:rPr lang="en-US" dirty="0" smtClean="0"/>
              <a:t>In every government on earth is some trace of human weakness, some germ of corruption and degeneracy, which cunning will discover, and wickedness insensibly open, cultivate and improve. Every government degenerates when trusted to the rulers of the people alone. The people themselves are its only safe depositories. And to render even them safe, their minds must be improved to a certain degree…An amendment of our constitution must here come in aid of the public education. The influence over government must be shared among all the people. If every individual participates in the ultimate authority, the government will be safe.  (pg. 87)</a:t>
            </a:r>
            <a:endParaRPr lang="en-US" dirty="0"/>
          </a:p>
        </p:txBody>
      </p:sp>
    </p:spTree>
    <p:extLst>
      <p:ext uri="{BB962C8B-B14F-4D97-AF65-F5344CB8AC3E}">
        <p14:creationId xmlns:p14="http://schemas.microsoft.com/office/powerpoint/2010/main" val="1741747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838200"/>
          </a:xfrm>
        </p:spPr>
        <p:txBody>
          <a:bodyPr>
            <a:noAutofit/>
          </a:bodyPr>
          <a:lstStyle/>
          <a:p>
            <a:r>
              <a:rPr lang="en-US" sz="2800" dirty="0" smtClean="0">
                <a:solidFill>
                  <a:schemeClr val="tx1"/>
                </a:solidFill>
              </a:rPr>
              <a:t>Thomas Jefferson’s letters from </a:t>
            </a:r>
            <a:r>
              <a:rPr lang="en-US" sz="2800" u="sng" dirty="0" smtClean="0">
                <a:solidFill>
                  <a:schemeClr val="tx1"/>
                </a:solidFill>
              </a:rPr>
              <a:t>On Democracy</a:t>
            </a:r>
            <a:r>
              <a:rPr lang="en-US" sz="2800" dirty="0" smtClean="0">
                <a:solidFill>
                  <a:schemeClr val="tx1"/>
                </a:solidFill>
              </a:rPr>
              <a:t>, compiled by Saul </a:t>
            </a:r>
            <a:r>
              <a:rPr lang="en-US" sz="2800" dirty="0" err="1" smtClean="0">
                <a:solidFill>
                  <a:schemeClr val="tx1"/>
                </a:solidFill>
              </a:rPr>
              <a:t>Padover</a:t>
            </a:r>
            <a:r>
              <a:rPr lang="en-US" sz="2800" dirty="0" smtClean="0">
                <a:solidFill>
                  <a:schemeClr val="tx1"/>
                </a:solidFill>
              </a:rPr>
              <a:t> (1947)</a:t>
            </a:r>
            <a:endParaRPr lang="en-US" sz="2800" dirty="0">
              <a:solidFill>
                <a:schemeClr val="tx1"/>
              </a:solidFill>
            </a:endParaRPr>
          </a:p>
        </p:txBody>
      </p:sp>
      <p:sp>
        <p:nvSpPr>
          <p:cNvPr id="3" name="Content Placeholder 2"/>
          <p:cNvSpPr>
            <a:spLocks noGrp="1"/>
          </p:cNvSpPr>
          <p:nvPr>
            <p:ph sz="quarter" idx="1"/>
          </p:nvPr>
        </p:nvSpPr>
        <p:spPr>
          <a:xfrm>
            <a:off x="301752" y="1527048"/>
            <a:ext cx="8503920" cy="4949952"/>
          </a:xfrm>
        </p:spPr>
        <p:txBody>
          <a:bodyPr>
            <a:normAutofit/>
          </a:bodyPr>
          <a:lstStyle/>
          <a:p>
            <a:pPr marL="0" indent="0">
              <a:buNone/>
            </a:pPr>
            <a:r>
              <a:rPr lang="en-US" dirty="0" smtClean="0"/>
              <a:t>“Ignorant people can not maintain their freedom”</a:t>
            </a:r>
          </a:p>
          <a:p>
            <a:pPr marL="0" indent="0">
              <a:buNone/>
            </a:pPr>
            <a:endParaRPr lang="en-US" dirty="0" smtClean="0"/>
          </a:p>
          <a:p>
            <a:pPr marL="0" indent="0">
              <a:buNone/>
            </a:pPr>
            <a:r>
              <a:rPr lang="en-US" dirty="0" smtClean="0"/>
              <a:t>If a nation expects to be ignorant and free, in a state of civilization, it expects what never was and never will be. The functionaries of every government have propensities to command at will the liberty and property of their constituents. There is no safe deposit for these but with the people themselves; nor can they be safe with them without information. Where the press is free, and every man able to read, all is safe.  (pg. 89)</a:t>
            </a:r>
            <a:endParaRPr lang="en-US" dirty="0"/>
          </a:p>
        </p:txBody>
      </p:sp>
    </p:spTree>
    <p:extLst>
      <p:ext uri="{BB962C8B-B14F-4D97-AF65-F5344CB8AC3E}">
        <p14:creationId xmlns:p14="http://schemas.microsoft.com/office/powerpoint/2010/main" val="3872100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838200"/>
          </a:xfrm>
        </p:spPr>
        <p:txBody>
          <a:bodyPr>
            <a:noAutofit/>
          </a:bodyPr>
          <a:lstStyle/>
          <a:p>
            <a:r>
              <a:rPr lang="en-US" sz="2800" dirty="0" smtClean="0">
                <a:solidFill>
                  <a:schemeClr val="tx1"/>
                </a:solidFill>
              </a:rPr>
              <a:t>Thomas Jefferson’s letters from </a:t>
            </a:r>
            <a:r>
              <a:rPr lang="en-US" sz="2800" u="sng" dirty="0" smtClean="0">
                <a:solidFill>
                  <a:schemeClr val="tx1"/>
                </a:solidFill>
              </a:rPr>
              <a:t>On Democracy</a:t>
            </a:r>
            <a:r>
              <a:rPr lang="en-US" sz="2800" dirty="0" smtClean="0">
                <a:solidFill>
                  <a:schemeClr val="tx1"/>
                </a:solidFill>
              </a:rPr>
              <a:t>, compiled by Saul </a:t>
            </a:r>
            <a:r>
              <a:rPr lang="en-US" sz="2800" dirty="0" err="1" smtClean="0">
                <a:solidFill>
                  <a:schemeClr val="tx1"/>
                </a:solidFill>
              </a:rPr>
              <a:t>Padover</a:t>
            </a:r>
            <a:r>
              <a:rPr lang="en-US" sz="2800" dirty="0" smtClean="0">
                <a:solidFill>
                  <a:schemeClr val="tx1"/>
                </a:solidFill>
              </a:rPr>
              <a:t> (1947)</a:t>
            </a:r>
            <a:endParaRPr lang="en-US" sz="2800" dirty="0">
              <a:solidFill>
                <a:schemeClr val="tx1"/>
              </a:solidFill>
            </a:endParaRPr>
          </a:p>
        </p:txBody>
      </p:sp>
      <p:sp>
        <p:nvSpPr>
          <p:cNvPr id="3" name="Content Placeholder 2"/>
          <p:cNvSpPr>
            <a:spLocks noGrp="1"/>
          </p:cNvSpPr>
          <p:nvPr>
            <p:ph sz="quarter" idx="1"/>
          </p:nvPr>
        </p:nvSpPr>
        <p:spPr>
          <a:xfrm>
            <a:off x="301752" y="1371600"/>
            <a:ext cx="8503920" cy="5105400"/>
          </a:xfrm>
        </p:spPr>
        <p:txBody>
          <a:bodyPr>
            <a:normAutofit/>
          </a:bodyPr>
          <a:lstStyle/>
          <a:p>
            <a:pPr marL="0" indent="0">
              <a:buNone/>
            </a:pPr>
            <a:r>
              <a:rPr lang="en-US" dirty="0" smtClean="0"/>
              <a:t>“Happiness of man lies in popular education”</a:t>
            </a:r>
          </a:p>
          <a:p>
            <a:pPr marL="0" indent="0">
              <a:buNone/>
            </a:pPr>
            <a:endParaRPr lang="en-US" dirty="0" smtClean="0"/>
          </a:p>
          <a:p>
            <a:pPr marL="0" indent="0">
              <a:buNone/>
            </a:pPr>
            <a:r>
              <a:rPr lang="en-US" dirty="0" smtClean="0"/>
              <a:t>I look to the diffusion of light and education as the resource most to be relied on for ameliorating the condition, promoting the virtue, and advancing the happiness of man….And I do hope that, in the present spirit of extending to the great mass of mankind blessings of instruction, I see a prospect of great advancement in the happiness of the human race; and that this may proceed to an indefinite, although not to an infinite degree.  (pg. 92)</a:t>
            </a:r>
            <a:endParaRPr lang="en-US" dirty="0"/>
          </a:p>
        </p:txBody>
      </p:sp>
    </p:spTree>
    <p:extLst>
      <p:ext uri="{BB962C8B-B14F-4D97-AF65-F5344CB8AC3E}">
        <p14:creationId xmlns:p14="http://schemas.microsoft.com/office/powerpoint/2010/main" val="1065515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52400" y="152400"/>
            <a:ext cx="8967366" cy="6477000"/>
          </a:xfrm>
          <a:prstGeom prst="rect">
            <a:avLst/>
          </a:prstGeom>
          <a:noFill/>
          <a:ln w="9525">
            <a:noFill/>
            <a:miter lim="800000"/>
            <a:headEnd/>
            <a:tailEnd/>
          </a:ln>
          <a:effectLst/>
        </p:spPr>
      </p:pic>
    </p:spTree>
    <p:extLst>
      <p:ext uri="{BB962C8B-B14F-4D97-AF65-F5344CB8AC3E}">
        <p14:creationId xmlns:p14="http://schemas.microsoft.com/office/powerpoint/2010/main" val="35148478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Makeba Jones\My Documents\Teaching\USD\Multicultural Foundations\USD EDU 381-581 Sp12\Political Cartoons\anti-immigrant-cartoon-1896.jpg"/>
          <p:cNvPicPr>
            <a:picLocks noChangeAspect="1" noChangeArrowheads="1"/>
          </p:cNvPicPr>
          <p:nvPr/>
        </p:nvPicPr>
        <p:blipFill>
          <a:blip r:embed="rId3" cstate="print"/>
          <a:srcRect/>
          <a:stretch>
            <a:fillRect/>
          </a:stretch>
        </p:blipFill>
        <p:spPr bwMode="auto">
          <a:xfrm>
            <a:off x="228600" y="304800"/>
            <a:ext cx="8686800" cy="6248401"/>
          </a:xfrm>
          <a:prstGeom prst="rect">
            <a:avLst/>
          </a:prstGeom>
          <a:noFill/>
        </p:spPr>
      </p:pic>
    </p:spTree>
    <p:extLst>
      <p:ext uri="{BB962C8B-B14F-4D97-AF65-F5344CB8AC3E}">
        <p14:creationId xmlns:p14="http://schemas.microsoft.com/office/powerpoint/2010/main" val="2411232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2057400"/>
            <a:ext cx="8305800" cy="4495800"/>
          </a:xfrm>
        </p:spPr>
        <p:txBody>
          <a:bodyPr>
            <a:normAutofit/>
          </a:bodyPr>
          <a:lstStyle/>
          <a:p>
            <a:r>
              <a:rPr lang="en-US" sz="2400" dirty="0" smtClean="0"/>
              <a:t>During Jefferson’s writing, one-fifth of the nation’s people were enslaved. Africans were not considered human, only </a:t>
            </a:r>
            <a:r>
              <a:rPr lang="en-US" sz="2400" dirty="0" smtClean="0"/>
              <a:t>property.</a:t>
            </a:r>
            <a:endParaRPr lang="en-US" sz="2400" dirty="0" smtClean="0"/>
          </a:p>
          <a:p>
            <a:endParaRPr lang="en-US" sz="2400" dirty="0"/>
          </a:p>
          <a:p>
            <a:r>
              <a:rPr lang="en-US" sz="2400" dirty="0" smtClean="0"/>
              <a:t>Freedom and equality were reserved for white men and men with property (land, animals, slaves). Disparities in wealth were commonly accepted. </a:t>
            </a:r>
          </a:p>
          <a:p>
            <a:endParaRPr lang="en-US" sz="2400" dirty="0"/>
          </a:p>
          <a:p>
            <a:r>
              <a:rPr lang="en-US" sz="2400" dirty="0" smtClean="0"/>
              <a:t>Jefferson made sure citizenship and civic participation excluded women and all people of African descent.</a:t>
            </a:r>
          </a:p>
          <a:p>
            <a:endParaRPr lang="en-US" sz="2600" dirty="0"/>
          </a:p>
          <a:p>
            <a:pPr marL="0" indent="0">
              <a:buNone/>
            </a:pPr>
            <a:endParaRPr lang="en-US" dirty="0" smtClean="0"/>
          </a:p>
          <a:p>
            <a:pPr marL="0" indent="0">
              <a:buNone/>
            </a:pPr>
            <a:endParaRPr lang="en-US" dirty="0"/>
          </a:p>
          <a:p>
            <a:pPr marL="0" indent="0">
              <a:buNone/>
            </a:pPr>
            <a:endParaRPr lang="en-US" dirty="0"/>
          </a:p>
        </p:txBody>
      </p:sp>
      <p:sp>
        <p:nvSpPr>
          <p:cNvPr id="3" name="Title 2"/>
          <p:cNvSpPr>
            <a:spLocks noGrp="1"/>
          </p:cNvSpPr>
          <p:nvPr>
            <p:ph type="title"/>
          </p:nvPr>
        </p:nvSpPr>
        <p:spPr>
          <a:xfrm>
            <a:off x="301752" y="228600"/>
            <a:ext cx="8534400" cy="990600"/>
          </a:xfrm>
        </p:spPr>
        <p:txBody>
          <a:bodyPr>
            <a:noAutofit/>
          </a:bodyPr>
          <a:lstStyle/>
          <a:p>
            <a:r>
              <a:rPr lang="en-US" sz="3200" dirty="0" smtClean="0">
                <a:solidFill>
                  <a:schemeClr val="tx1"/>
                </a:solidFill>
              </a:rPr>
              <a:t>Contradictions in early ideas on democracy and education</a:t>
            </a:r>
            <a:endParaRPr lang="en-US" sz="3200" dirty="0">
              <a:solidFill>
                <a:schemeClr val="tx1"/>
              </a:solidFill>
            </a:endParaRPr>
          </a:p>
        </p:txBody>
      </p:sp>
    </p:spTree>
    <p:extLst>
      <p:ext uri="{BB962C8B-B14F-4D97-AF65-F5344CB8AC3E}">
        <p14:creationId xmlns:p14="http://schemas.microsoft.com/office/powerpoint/2010/main" val="20692309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133600"/>
            <a:ext cx="8534400" cy="4495800"/>
          </a:xfrm>
        </p:spPr>
        <p:txBody>
          <a:bodyPr>
            <a:noAutofit/>
          </a:bodyPr>
          <a:lstStyle/>
          <a:p>
            <a:r>
              <a:rPr lang="en-US" sz="2300" dirty="0"/>
              <a:t>The concept of education was generally linked to parental obligation to raise children “</a:t>
            </a:r>
            <a:r>
              <a:rPr lang="en-US" sz="2300" dirty="0" smtClean="0"/>
              <a:t>properly.” Child-rearing activities were considered informal schooling.</a:t>
            </a:r>
            <a:endParaRPr lang="en-US" sz="2300" dirty="0"/>
          </a:p>
          <a:p>
            <a:endParaRPr lang="en-US" sz="2300" dirty="0" smtClean="0"/>
          </a:p>
          <a:p>
            <a:r>
              <a:rPr lang="en-US" sz="2300" dirty="0" smtClean="0"/>
              <a:t>In places with more formal education, religious and charitable organizations often organized and ran the schools. </a:t>
            </a:r>
            <a:endParaRPr lang="en-US" sz="2300" dirty="0"/>
          </a:p>
          <a:p>
            <a:pPr marL="0" indent="0">
              <a:buNone/>
            </a:pPr>
            <a:endParaRPr lang="en-US" sz="2300" dirty="0"/>
          </a:p>
          <a:p>
            <a:r>
              <a:rPr lang="en-US" sz="2300" dirty="0" smtClean="0"/>
              <a:t>Schooling rarely went beyond elementary years. Secondary schools were rare and a very small percentage of the population attended college. The wealthy commonly sent children to European schools. </a:t>
            </a:r>
          </a:p>
          <a:p>
            <a:endParaRPr lang="en-US" dirty="0" smtClean="0"/>
          </a:p>
          <a:p>
            <a:pPr marL="0" indent="0">
              <a:buNone/>
            </a:pPr>
            <a:endParaRPr lang="en-US" sz="1600" dirty="0" smtClean="0"/>
          </a:p>
        </p:txBody>
      </p:sp>
      <p:sp>
        <p:nvSpPr>
          <p:cNvPr id="2" name="Title 1"/>
          <p:cNvSpPr>
            <a:spLocks noGrp="1"/>
          </p:cNvSpPr>
          <p:nvPr>
            <p:ph type="title"/>
          </p:nvPr>
        </p:nvSpPr>
        <p:spPr>
          <a:xfrm>
            <a:off x="152400" y="685800"/>
            <a:ext cx="8839200" cy="685800"/>
          </a:xfrm>
        </p:spPr>
        <p:txBody>
          <a:bodyPr>
            <a:normAutofit/>
          </a:bodyPr>
          <a:lstStyle/>
          <a:p>
            <a:r>
              <a:rPr lang="en-US" sz="3600" b="1" dirty="0">
                <a:solidFill>
                  <a:schemeClr val="tx1"/>
                </a:solidFill>
              </a:rPr>
              <a:t>Early </a:t>
            </a:r>
            <a:r>
              <a:rPr lang="en-US" sz="3600" b="1" dirty="0" smtClean="0">
                <a:solidFill>
                  <a:schemeClr val="tx1"/>
                </a:solidFill>
              </a:rPr>
              <a:t>America: </a:t>
            </a:r>
            <a:r>
              <a:rPr lang="en-US" sz="3600" b="1" dirty="0">
                <a:solidFill>
                  <a:schemeClr val="tx1"/>
                </a:solidFill>
              </a:rPr>
              <a:t>1700’s and 1800’s</a:t>
            </a:r>
            <a:endParaRPr lang="en-US" sz="3600" dirty="0"/>
          </a:p>
        </p:txBody>
      </p:sp>
    </p:spTree>
    <p:extLst>
      <p:ext uri="{BB962C8B-B14F-4D97-AF65-F5344CB8AC3E}">
        <p14:creationId xmlns:p14="http://schemas.microsoft.com/office/powerpoint/2010/main" val="3213896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86000"/>
            <a:ext cx="8153400" cy="4419600"/>
          </a:xfrm>
        </p:spPr>
        <p:txBody>
          <a:bodyPr>
            <a:normAutofit/>
          </a:bodyPr>
          <a:lstStyle/>
          <a:p>
            <a:pPr marL="0" indent="0">
              <a:buNone/>
            </a:pPr>
            <a:r>
              <a:rPr lang="en-US" dirty="0" smtClean="0"/>
              <a:t>Distinct aspect of the common school:</a:t>
            </a:r>
          </a:p>
          <a:p>
            <a:r>
              <a:rPr lang="en-US" dirty="0" smtClean="0"/>
              <a:t>Educating children from diverse religious, social class and ethnic backgrounds in the same schoolhouse</a:t>
            </a:r>
          </a:p>
          <a:p>
            <a:endParaRPr lang="en-US" dirty="0" smtClean="0"/>
          </a:p>
          <a:p>
            <a:endParaRPr lang="en-US" dirty="0"/>
          </a:p>
          <a:p>
            <a:pPr marL="0" indent="0">
              <a:buNone/>
            </a:pPr>
            <a:r>
              <a:rPr lang="en-US" dirty="0" smtClean="0"/>
              <a:t>Opposition: </a:t>
            </a:r>
          </a:p>
          <a:p>
            <a:r>
              <a:rPr lang="en-US" dirty="0" smtClean="0"/>
              <a:t>Upper-classes </a:t>
            </a:r>
            <a:r>
              <a:rPr lang="en-US" dirty="0"/>
              <a:t>were afraid of the social and economic changes brought by </a:t>
            </a:r>
            <a:r>
              <a:rPr lang="en-US" dirty="0" smtClean="0"/>
              <a:t>immigration</a:t>
            </a:r>
            <a:endParaRPr lang="en-US" dirty="0"/>
          </a:p>
          <a:p>
            <a:endParaRPr lang="en-US" dirty="0" smtClean="0"/>
          </a:p>
          <a:p>
            <a:endParaRPr lang="en-US" dirty="0"/>
          </a:p>
        </p:txBody>
      </p:sp>
      <p:sp>
        <p:nvSpPr>
          <p:cNvPr id="3" name="Title 2"/>
          <p:cNvSpPr>
            <a:spLocks noGrp="1"/>
          </p:cNvSpPr>
          <p:nvPr>
            <p:ph type="title"/>
          </p:nvPr>
        </p:nvSpPr>
        <p:spPr/>
        <p:txBody>
          <a:bodyPr/>
          <a:lstStyle/>
          <a:p>
            <a:r>
              <a:rPr lang="en-US" sz="3600" dirty="0" smtClean="0">
                <a:solidFill>
                  <a:schemeClr val="tx1"/>
                </a:solidFill>
              </a:rPr>
              <a:t>J. Spring reading – </a:t>
            </a:r>
            <a:r>
              <a:rPr lang="en-US" sz="3600" i="1" dirty="0" smtClean="0">
                <a:solidFill>
                  <a:schemeClr val="tx1"/>
                </a:solidFill>
              </a:rPr>
              <a:t>The Ideology and Politics of the Common School</a:t>
            </a:r>
            <a:endParaRPr lang="en-US" sz="3600" i="1" dirty="0">
              <a:solidFill>
                <a:schemeClr val="tx1"/>
              </a:solidFill>
            </a:endParaRPr>
          </a:p>
        </p:txBody>
      </p:sp>
    </p:spTree>
    <p:extLst>
      <p:ext uri="{BB962C8B-B14F-4D97-AF65-F5344CB8AC3E}">
        <p14:creationId xmlns:p14="http://schemas.microsoft.com/office/powerpoint/2010/main" val="2625176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09800"/>
            <a:ext cx="8610600" cy="4495800"/>
          </a:xfrm>
        </p:spPr>
        <p:txBody>
          <a:bodyPr>
            <a:normAutofit/>
          </a:bodyPr>
          <a:lstStyle/>
          <a:p>
            <a:r>
              <a:rPr lang="en-US" dirty="0"/>
              <a:t>Other reasons for the opposition:  fear that common schools would eliminate “desirable” social class differences among groups and educate people out of their “proper place” in </a:t>
            </a:r>
            <a:r>
              <a:rPr lang="en-US" dirty="0" smtClean="0"/>
              <a:t>society</a:t>
            </a:r>
            <a:endParaRPr lang="en-US" dirty="0"/>
          </a:p>
          <a:p>
            <a:endParaRPr lang="en-US" dirty="0" smtClean="0"/>
          </a:p>
          <a:p>
            <a:r>
              <a:rPr lang="en-US" dirty="0"/>
              <a:t>One of most significant  ideas from common school movement was the idea that “human nature can be formed, shaped, and given direction by training within formally organized institutions” (pg. 72)</a:t>
            </a:r>
          </a:p>
          <a:p>
            <a:endParaRPr lang="en-US" dirty="0"/>
          </a:p>
          <a:p>
            <a:endParaRPr lang="en-US" dirty="0" smtClean="0"/>
          </a:p>
        </p:txBody>
      </p:sp>
      <p:sp>
        <p:nvSpPr>
          <p:cNvPr id="3" name="Title 2"/>
          <p:cNvSpPr>
            <a:spLocks noGrp="1"/>
          </p:cNvSpPr>
          <p:nvPr>
            <p:ph type="title"/>
          </p:nvPr>
        </p:nvSpPr>
        <p:spPr/>
        <p:txBody>
          <a:bodyPr/>
          <a:lstStyle/>
          <a:p>
            <a:r>
              <a:rPr lang="en-US" sz="4000" dirty="0">
                <a:solidFill>
                  <a:schemeClr val="tx1"/>
                </a:solidFill>
              </a:rPr>
              <a:t>J. Spring reading – </a:t>
            </a:r>
            <a:r>
              <a:rPr lang="en-US" sz="4000" i="1" dirty="0">
                <a:solidFill>
                  <a:schemeClr val="tx1"/>
                </a:solidFill>
              </a:rPr>
              <a:t>The Ideology and Politics of the Common School</a:t>
            </a:r>
            <a:endParaRPr lang="en-US" sz="4000" dirty="0">
              <a:solidFill>
                <a:schemeClr val="tx1"/>
              </a:solidFill>
            </a:endParaRPr>
          </a:p>
        </p:txBody>
      </p:sp>
    </p:spTree>
    <p:extLst>
      <p:ext uri="{BB962C8B-B14F-4D97-AF65-F5344CB8AC3E}">
        <p14:creationId xmlns:p14="http://schemas.microsoft.com/office/powerpoint/2010/main" val="32667770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48347"/>
            <a:ext cx="8077199" cy="4076253"/>
          </a:xfrm>
        </p:spPr>
        <p:txBody>
          <a:bodyPr>
            <a:normAutofit lnSpcReduction="10000"/>
          </a:bodyPr>
          <a:lstStyle/>
          <a:p>
            <a:pPr marL="0" indent="0">
              <a:buNone/>
            </a:pPr>
            <a:r>
              <a:rPr lang="en-US" dirty="0"/>
              <a:t>C</a:t>
            </a:r>
            <a:r>
              <a:rPr lang="en-US" dirty="0" smtClean="0"/>
              <a:t>ompeting interpretations of the common school:</a:t>
            </a:r>
          </a:p>
          <a:p>
            <a:pPr marL="685800" indent="-365125"/>
            <a:r>
              <a:rPr lang="en-US" dirty="0" smtClean="0"/>
              <a:t>Politicians and business leaders wanted to reduce/prevent crime, prepare boys for the workforce, assimilate immigrants into American culture.</a:t>
            </a:r>
          </a:p>
          <a:p>
            <a:pPr marL="685800" indent="-365125">
              <a:buNone/>
            </a:pPr>
            <a:endParaRPr lang="en-US" dirty="0" smtClean="0"/>
          </a:p>
          <a:p>
            <a:pPr marL="685800" indent="-365125"/>
            <a:r>
              <a:rPr lang="en-US" dirty="0" smtClean="0"/>
              <a:t>The working class or “blue collar” workers wanted to maintain and protect individual rights</a:t>
            </a:r>
          </a:p>
          <a:p>
            <a:pPr marL="685800" indent="-365125"/>
            <a:endParaRPr lang="en-US" dirty="0"/>
          </a:p>
          <a:p>
            <a:pPr marL="685800" indent="-365125"/>
            <a:r>
              <a:rPr lang="en-US" dirty="0" smtClean="0"/>
              <a:t>Blacks wanted to advance in society</a:t>
            </a:r>
            <a:endParaRPr lang="en-US" dirty="0"/>
          </a:p>
        </p:txBody>
      </p:sp>
      <p:sp>
        <p:nvSpPr>
          <p:cNvPr id="3" name="Title 2"/>
          <p:cNvSpPr>
            <a:spLocks noGrp="1"/>
          </p:cNvSpPr>
          <p:nvPr>
            <p:ph type="title"/>
          </p:nvPr>
        </p:nvSpPr>
        <p:spPr/>
        <p:txBody>
          <a:bodyPr/>
          <a:lstStyle/>
          <a:p>
            <a:r>
              <a:rPr lang="en-US" sz="4000" dirty="0">
                <a:solidFill>
                  <a:schemeClr val="tx1"/>
                </a:solidFill>
              </a:rPr>
              <a:t>J. Spring reading – </a:t>
            </a:r>
            <a:r>
              <a:rPr lang="en-US" sz="4000" i="1" dirty="0">
                <a:solidFill>
                  <a:schemeClr val="tx1"/>
                </a:solidFill>
              </a:rPr>
              <a:t>The Ideology and Politics of the Common School</a:t>
            </a:r>
            <a:endParaRPr lang="en-US" sz="4000" dirty="0">
              <a:solidFill>
                <a:schemeClr val="tx1"/>
              </a:solidFill>
            </a:endParaRPr>
          </a:p>
        </p:txBody>
      </p:sp>
    </p:spTree>
    <p:extLst>
      <p:ext uri="{BB962C8B-B14F-4D97-AF65-F5344CB8AC3E}">
        <p14:creationId xmlns:p14="http://schemas.microsoft.com/office/powerpoint/2010/main" val="1922611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Before the 1900’s, education was not necessarily seen as connected to the national economy</a:t>
            </a:r>
          </a:p>
          <a:p>
            <a:endParaRPr lang="en-US" dirty="0"/>
          </a:p>
          <a:p>
            <a:r>
              <a:rPr lang="en-US" dirty="0" smtClean="0"/>
              <a:t>Manufacturers and labor union appealed to schools to take on the role of developing “human capital”</a:t>
            </a:r>
          </a:p>
          <a:p>
            <a:endParaRPr lang="en-US" dirty="0"/>
          </a:p>
          <a:p>
            <a:r>
              <a:rPr lang="en-US" dirty="0" smtClean="0"/>
              <a:t>Sorting students into curriculum “tracks” became common practice to educate students for different roles in the economy</a:t>
            </a:r>
            <a:endParaRPr lang="en-US" dirty="0"/>
          </a:p>
        </p:txBody>
      </p:sp>
      <p:sp>
        <p:nvSpPr>
          <p:cNvPr id="3" name="Title 2"/>
          <p:cNvSpPr>
            <a:spLocks noGrp="1"/>
          </p:cNvSpPr>
          <p:nvPr>
            <p:ph type="title"/>
          </p:nvPr>
        </p:nvSpPr>
        <p:spPr/>
        <p:txBody>
          <a:bodyPr/>
          <a:lstStyle/>
          <a:p>
            <a:r>
              <a:rPr lang="en-US" sz="4000" dirty="0" smtClean="0">
                <a:solidFill>
                  <a:schemeClr val="tx1"/>
                </a:solidFill>
              </a:rPr>
              <a:t>Oakes et. al. reading – </a:t>
            </a:r>
            <a:br>
              <a:rPr lang="en-US" sz="4000" dirty="0" smtClean="0">
                <a:solidFill>
                  <a:schemeClr val="tx1"/>
                </a:solidFill>
              </a:rPr>
            </a:br>
            <a:r>
              <a:rPr lang="en-US" sz="4000" i="1" dirty="0" smtClean="0">
                <a:solidFill>
                  <a:schemeClr val="tx1"/>
                </a:solidFill>
              </a:rPr>
              <a:t>History and Culture</a:t>
            </a:r>
            <a:r>
              <a:rPr lang="en-US" sz="4000" dirty="0" smtClean="0">
                <a:solidFill>
                  <a:schemeClr val="tx1"/>
                </a:solidFill>
              </a:rPr>
              <a:t>…</a:t>
            </a:r>
            <a:endParaRPr lang="en-US" sz="4000" dirty="0">
              <a:solidFill>
                <a:schemeClr val="tx1"/>
              </a:solidFill>
            </a:endParaRPr>
          </a:p>
        </p:txBody>
      </p:sp>
    </p:spTree>
    <p:extLst>
      <p:ext uri="{BB962C8B-B14F-4D97-AF65-F5344CB8AC3E}">
        <p14:creationId xmlns:p14="http://schemas.microsoft.com/office/powerpoint/2010/main" val="4850386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590800"/>
            <a:ext cx="7745505" cy="3877815"/>
          </a:xfrm>
        </p:spPr>
        <p:txBody>
          <a:bodyPr/>
          <a:lstStyle/>
          <a:p>
            <a:r>
              <a:rPr lang="en-US" dirty="0" smtClean="0"/>
              <a:t>Since the early 1900’s, education has been the primary mechanism to improve the economy.</a:t>
            </a:r>
          </a:p>
          <a:p>
            <a:endParaRPr lang="en-US" dirty="0" smtClean="0"/>
          </a:p>
          <a:p>
            <a:endParaRPr lang="en-US" dirty="0"/>
          </a:p>
          <a:p>
            <a:r>
              <a:rPr lang="en-US" dirty="0" smtClean="0"/>
              <a:t>National attention on improving education when the U.S. fears it’s losing its competitive edge. </a:t>
            </a:r>
          </a:p>
          <a:p>
            <a:endParaRPr lang="en-US" dirty="0"/>
          </a:p>
          <a:p>
            <a:endParaRPr lang="en-US" dirty="0" smtClean="0"/>
          </a:p>
          <a:p>
            <a:endParaRPr lang="en-US" dirty="0"/>
          </a:p>
        </p:txBody>
      </p:sp>
      <p:sp>
        <p:nvSpPr>
          <p:cNvPr id="3" name="Title 2"/>
          <p:cNvSpPr>
            <a:spLocks noGrp="1"/>
          </p:cNvSpPr>
          <p:nvPr>
            <p:ph type="title"/>
          </p:nvPr>
        </p:nvSpPr>
        <p:spPr>
          <a:xfrm>
            <a:off x="688490" y="304800"/>
            <a:ext cx="7756263" cy="1447800"/>
          </a:xfrm>
        </p:spPr>
        <p:txBody>
          <a:bodyPr/>
          <a:lstStyle/>
          <a:p>
            <a:r>
              <a:rPr lang="en-US" sz="3600" dirty="0" smtClean="0">
                <a:solidFill>
                  <a:schemeClr val="tx1"/>
                </a:solidFill>
              </a:rPr>
              <a:t>Schools support the nation’s workforce, economy, global competitiveness</a:t>
            </a:r>
            <a:endParaRPr lang="en-US" sz="3600" dirty="0">
              <a:solidFill>
                <a:schemeClr val="tx1"/>
              </a:solidFill>
            </a:endParaRPr>
          </a:p>
        </p:txBody>
      </p:sp>
    </p:spTree>
    <p:extLst>
      <p:ext uri="{BB962C8B-B14F-4D97-AF65-F5344CB8AC3E}">
        <p14:creationId xmlns:p14="http://schemas.microsoft.com/office/powerpoint/2010/main" val="2222259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1320" y="2057400"/>
            <a:ext cx="8730279" cy="4800600"/>
          </a:xfrm>
        </p:spPr>
        <p:txBody>
          <a:bodyPr>
            <a:normAutofit/>
          </a:bodyPr>
          <a:lstStyle/>
          <a:p>
            <a:r>
              <a:rPr lang="en-US" sz="2600" dirty="0" smtClean="0"/>
              <a:t>Persistent achievement gaps between White students and their Black and Latino counterparts</a:t>
            </a:r>
          </a:p>
          <a:p>
            <a:endParaRPr lang="en-US" sz="2600" dirty="0" smtClean="0"/>
          </a:p>
          <a:p>
            <a:r>
              <a:rPr lang="en-US" sz="2600" dirty="0" smtClean="0"/>
              <a:t>Over 75% of Black and </a:t>
            </a:r>
            <a:r>
              <a:rPr lang="en-US" sz="2600" dirty="0" err="1" smtClean="0"/>
              <a:t>Latinx</a:t>
            </a:r>
            <a:r>
              <a:rPr lang="en-US" sz="2600" dirty="0" smtClean="0"/>
              <a:t> students attend schools that are predominantly non-White</a:t>
            </a:r>
          </a:p>
          <a:p>
            <a:endParaRPr lang="en-US" sz="2600" dirty="0" smtClean="0"/>
          </a:p>
          <a:p>
            <a:r>
              <a:rPr lang="en-US" sz="2600" dirty="0" smtClean="0"/>
              <a:t>Schools with the largest numbers of poor students have the greatest shortages of textbooks, the lowest numbers of qualified teachers, and attend the state's most overcrowded and run-down schools</a:t>
            </a:r>
          </a:p>
          <a:p>
            <a:endParaRPr lang="en-US" dirty="0" smtClean="0"/>
          </a:p>
          <a:p>
            <a:endParaRPr lang="en-US" dirty="0" smtClean="0"/>
          </a:p>
        </p:txBody>
      </p:sp>
      <p:sp>
        <p:nvSpPr>
          <p:cNvPr id="3" name="Title 2"/>
          <p:cNvSpPr>
            <a:spLocks noGrp="1"/>
          </p:cNvSpPr>
          <p:nvPr>
            <p:ph type="title"/>
          </p:nvPr>
        </p:nvSpPr>
        <p:spPr>
          <a:xfrm>
            <a:off x="457200" y="228600"/>
            <a:ext cx="8289663" cy="1395806"/>
          </a:xfrm>
        </p:spPr>
        <p:txBody>
          <a:bodyPr>
            <a:noAutofit/>
          </a:bodyPr>
          <a:lstStyle/>
          <a:p>
            <a:r>
              <a:rPr lang="en-US" sz="4000" dirty="0" smtClean="0">
                <a:solidFill>
                  <a:schemeClr val="tx1"/>
                </a:solidFill>
              </a:rPr>
              <a:t>Persistent Inequities in American Education</a:t>
            </a:r>
            <a:endParaRPr lang="en-US" sz="4000" dirty="0">
              <a:solidFill>
                <a:schemeClr val="tx1"/>
              </a:solidFill>
            </a:endParaRPr>
          </a:p>
        </p:txBody>
      </p:sp>
    </p:spTree>
    <p:extLst>
      <p:ext uri="{BB962C8B-B14F-4D97-AF65-F5344CB8AC3E}">
        <p14:creationId xmlns:p14="http://schemas.microsoft.com/office/powerpoint/2010/main" val="2323022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California ranks close to the bottom in per pupil funding compared to other states in the country</a:t>
            </a:r>
          </a:p>
          <a:p>
            <a:endParaRPr lang="en-US" dirty="0" smtClean="0"/>
          </a:p>
          <a:p>
            <a:r>
              <a:rPr lang="en-US" dirty="0" smtClean="0"/>
              <a:t>Districts located in wealthier  areas, serving mostly white students, receive more money (from local, state, and federal sources combined) than districts in other areas</a:t>
            </a:r>
          </a:p>
          <a:p>
            <a:endParaRPr lang="en-US" dirty="0" smtClean="0"/>
          </a:p>
          <a:p>
            <a:endParaRPr lang="en-US" dirty="0" smtClean="0"/>
          </a:p>
        </p:txBody>
      </p:sp>
      <p:sp>
        <p:nvSpPr>
          <p:cNvPr id="3" name="Title 2"/>
          <p:cNvSpPr>
            <a:spLocks noGrp="1"/>
          </p:cNvSpPr>
          <p:nvPr>
            <p:ph type="title"/>
          </p:nvPr>
        </p:nvSpPr>
        <p:spPr/>
        <p:txBody>
          <a:bodyPr/>
          <a:lstStyle/>
          <a:p>
            <a:r>
              <a:rPr lang="en-US" b="0" dirty="0" smtClean="0">
                <a:solidFill>
                  <a:schemeClr val="tx1"/>
                </a:solidFill>
              </a:rPr>
              <a:t>Funding Inequities</a:t>
            </a:r>
            <a:endParaRPr lang="en-US" b="0" dirty="0">
              <a:solidFill>
                <a:schemeClr val="tx1"/>
              </a:solidFill>
            </a:endParaRPr>
          </a:p>
        </p:txBody>
      </p:sp>
    </p:spTree>
    <p:extLst>
      <p:ext uri="{BB962C8B-B14F-4D97-AF65-F5344CB8AC3E}">
        <p14:creationId xmlns:p14="http://schemas.microsoft.com/office/powerpoint/2010/main" val="30525109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76400" y="0"/>
            <a:ext cx="5791200" cy="6858000"/>
          </a:xfrm>
          <a:prstGeom prst="rect">
            <a:avLst/>
          </a:prstGeom>
        </p:spPr>
      </p:pic>
    </p:spTree>
    <p:extLst>
      <p:ext uri="{BB962C8B-B14F-4D97-AF65-F5344CB8AC3E}">
        <p14:creationId xmlns:p14="http://schemas.microsoft.com/office/powerpoint/2010/main" val="22829770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1821" y="2209800"/>
            <a:ext cx="8229600" cy="4648200"/>
          </a:xfrm>
        </p:spPr>
        <p:txBody>
          <a:bodyPr>
            <a:normAutofit fontScale="85000" lnSpcReduction="10000"/>
          </a:bodyPr>
          <a:lstStyle/>
          <a:p>
            <a:r>
              <a:rPr lang="en-US" sz="2800" dirty="0" smtClean="0"/>
              <a:t>Approximately 1.5 million students in CA schools are ELLs</a:t>
            </a:r>
          </a:p>
          <a:p>
            <a:pPr>
              <a:buNone/>
            </a:pPr>
            <a:endParaRPr lang="en-US" sz="2800" dirty="0" smtClean="0"/>
          </a:p>
          <a:p>
            <a:r>
              <a:rPr lang="en-US" sz="2800" dirty="0" smtClean="0"/>
              <a:t>ELLs are highly segregated among CA schools, are more likely to be taught by un-credentialed teachers, and have less access to high quality materials</a:t>
            </a:r>
          </a:p>
          <a:p>
            <a:endParaRPr lang="en-US" sz="2800" dirty="0" smtClean="0"/>
          </a:p>
          <a:p>
            <a:r>
              <a:rPr lang="en-US" sz="2800" dirty="0" err="1" smtClean="0"/>
              <a:t>ELLs</a:t>
            </a:r>
            <a:r>
              <a:rPr lang="en-US" sz="2800" dirty="0" smtClean="0"/>
              <a:t> are disproportionately placed in special education and remedial courses when their special language needs are misidentified as learning disabilities</a:t>
            </a:r>
          </a:p>
          <a:p>
            <a:endParaRPr lang="en-US" dirty="0" smtClean="0"/>
          </a:p>
          <a:p>
            <a:pPr>
              <a:buNone/>
            </a:pPr>
            <a:r>
              <a:rPr lang="en-US" sz="2162" dirty="0" smtClean="0"/>
              <a:t>            </a:t>
            </a:r>
          </a:p>
          <a:p>
            <a:endParaRPr lang="en-US" dirty="0"/>
          </a:p>
        </p:txBody>
      </p:sp>
      <p:sp>
        <p:nvSpPr>
          <p:cNvPr id="3" name="Title 2"/>
          <p:cNvSpPr>
            <a:spLocks noGrp="1"/>
          </p:cNvSpPr>
          <p:nvPr>
            <p:ph type="title"/>
          </p:nvPr>
        </p:nvSpPr>
        <p:spPr/>
        <p:txBody>
          <a:bodyPr>
            <a:noAutofit/>
          </a:bodyPr>
          <a:lstStyle/>
          <a:p>
            <a:r>
              <a:rPr lang="en-US" sz="4800" dirty="0" smtClean="0">
                <a:solidFill>
                  <a:schemeClr val="tx1"/>
                </a:solidFill>
              </a:rPr>
              <a:t>Inequities for English Language Learners (</a:t>
            </a:r>
            <a:r>
              <a:rPr lang="en-US" sz="4800" dirty="0" err="1" smtClean="0">
                <a:solidFill>
                  <a:schemeClr val="tx1"/>
                </a:solidFill>
              </a:rPr>
              <a:t>ELLs</a:t>
            </a:r>
            <a:r>
              <a:rPr lang="en-US" sz="4800" dirty="0" smtClean="0">
                <a:solidFill>
                  <a:schemeClr val="tx1"/>
                </a:solidFill>
              </a:rPr>
              <a:t>)</a:t>
            </a:r>
            <a:endParaRPr lang="en-US" sz="4800" dirty="0">
              <a:solidFill>
                <a:schemeClr val="tx1"/>
              </a:solidFill>
            </a:endParaRPr>
          </a:p>
        </p:txBody>
      </p:sp>
    </p:spTree>
    <p:extLst>
      <p:ext uri="{BB962C8B-B14F-4D97-AF65-F5344CB8AC3E}">
        <p14:creationId xmlns:p14="http://schemas.microsoft.com/office/powerpoint/2010/main" val="13359319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76" y="152399"/>
            <a:ext cx="8058150" cy="1427227"/>
          </a:xfrm>
        </p:spPr>
        <p:txBody>
          <a:bodyPr>
            <a:noAutofit/>
          </a:bodyPr>
          <a:lstStyle/>
          <a:p>
            <a:pPr>
              <a:lnSpc>
                <a:spcPct val="100000"/>
              </a:lnSpc>
            </a:pPr>
            <a:r>
              <a:rPr lang="en-US" sz="3400" dirty="0"/>
              <a:t>2017 Trends in eighth-grade mathematics achievement</a:t>
            </a:r>
            <a:br>
              <a:rPr lang="en-US" sz="3400" dirty="0"/>
            </a:br>
            <a:endParaRPr lang="en-US" sz="3400" dirty="0"/>
          </a:p>
        </p:txBody>
      </p:sp>
      <p:pic>
        <p:nvPicPr>
          <p:cNvPr id="4" name="Content Placeholder 3"/>
          <p:cNvPicPr>
            <a:picLocks noGrp="1" noChangeAspect="1"/>
          </p:cNvPicPr>
          <p:nvPr>
            <p:ph idx="1"/>
          </p:nvPr>
        </p:nvPicPr>
        <p:blipFill>
          <a:blip r:embed="rId3"/>
          <a:stretch>
            <a:fillRect/>
          </a:stretch>
        </p:blipFill>
        <p:spPr>
          <a:xfrm>
            <a:off x="685800" y="1143000"/>
            <a:ext cx="7874125" cy="5334000"/>
          </a:xfrm>
          <a:prstGeom prst="rect">
            <a:avLst/>
          </a:prstGeom>
        </p:spPr>
      </p:pic>
    </p:spTree>
    <p:extLst>
      <p:ext uri="{BB962C8B-B14F-4D97-AF65-F5344CB8AC3E}">
        <p14:creationId xmlns:p14="http://schemas.microsoft.com/office/powerpoint/2010/main" val="40002729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24" y="152400"/>
            <a:ext cx="8257032" cy="1287018"/>
          </a:xfrm>
        </p:spPr>
        <p:txBody>
          <a:bodyPr>
            <a:noAutofit/>
          </a:bodyPr>
          <a:lstStyle/>
          <a:p>
            <a:pPr>
              <a:lnSpc>
                <a:spcPct val="100000"/>
              </a:lnSpc>
            </a:pPr>
            <a:r>
              <a:rPr lang="en-US" sz="2700" dirty="0"/>
              <a:t>2017 Trend in eighth-grade NAEP mathematics – Eligible for National School Lunch Program </a:t>
            </a:r>
          </a:p>
        </p:txBody>
      </p:sp>
      <p:pic>
        <p:nvPicPr>
          <p:cNvPr id="4" name="Content Placeholder 3"/>
          <p:cNvPicPr>
            <a:picLocks noGrp="1" noChangeAspect="1"/>
          </p:cNvPicPr>
          <p:nvPr>
            <p:ph idx="1"/>
          </p:nvPr>
        </p:nvPicPr>
        <p:blipFill>
          <a:blip r:embed="rId2"/>
          <a:stretch>
            <a:fillRect/>
          </a:stretch>
        </p:blipFill>
        <p:spPr>
          <a:xfrm>
            <a:off x="420624" y="1295400"/>
            <a:ext cx="8257032" cy="5105400"/>
          </a:xfrm>
          <a:prstGeom prst="rect">
            <a:avLst/>
          </a:prstGeom>
        </p:spPr>
      </p:pic>
    </p:spTree>
    <p:extLst>
      <p:ext uri="{BB962C8B-B14F-4D97-AF65-F5344CB8AC3E}">
        <p14:creationId xmlns:p14="http://schemas.microsoft.com/office/powerpoint/2010/main" val="41453195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95715" cy="1371600"/>
          </a:xfrm>
        </p:spPr>
        <p:txBody>
          <a:bodyPr>
            <a:noAutofit/>
          </a:bodyPr>
          <a:lstStyle/>
          <a:p>
            <a:pPr>
              <a:lnSpc>
                <a:spcPct val="100000"/>
              </a:lnSpc>
            </a:pPr>
            <a:r>
              <a:rPr lang="en-US" sz="2700" dirty="0"/>
              <a:t>2017 Trend in eighth-grade NAEP mathematics – NOT Eligible for National School Lunch Program </a:t>
            </a:r>
          </a:p>
        </p:txBody>
      </p:sp>
      <p:pic>
        <p:nvPicPr>
          <p:cNvPr id="5" name="Content Placeholder 4"/>
          <p:cNvPicPr>
            <a:picLocks noGrp="1" noChangeAspect="1"/>
          </p:cNvPicPr>
          <p:nvPr>
            <p:ph idx="1"/>
          </p:nvPr>
        </p:nvPicPr>
        <p:blipFill>
          <a:blip r:embed="rId2"/>
          <a:stretch>
            <a:fillRect/>
          </a:stretch>
        </p:blipFill>
        <p:spPr>
          <a:xfrm>
            <a:off x="457201" y="1371600"/>
            <a:ext cx="8001000" cy="5029200"/>
          </a:xfrm>
          <a:prstGeom prst="rect">
            <a:avLst/>
          </a:prstGeom>
        </p:spPr>
      </p:pic>
    </p:spTree>
    <p:extLst>
      <p:ext uri="{BB962C8B-B14F-4D97-AF65-F5344CB8AC3E}">
        <p14:creationId xmlns:p14="http://schemas.microsoft.com/office/powerpoint/2010/main" val="28900960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152400"/>
            <a:ext cx="8375904" cy="990600"/>
          </a:xfrm>
        </p:spPr>
        <p:txBody>
          <a:bodyPr>
            <a:normAutofit fontScale="90000"/>
          </a:bodyPr>
          <a:lstStyle/>
          <a:p>
            <a:r>
              <a:rPr lang="en-US" sz="3000" dirty="0"/>
              <a:t>2017 Trend in eighth-grade NAEP mathematics - White </a:t>
            </a:r>
          </a:p>
        </p:txBody>
      </p:sp>
      <p:pic>
        <p:nvPicPr>
          <p:cNvPr id="4" name="Content Placeholder 3"/>
          <p:cNvPicPr>
            <a:picLocks noGrp="1" noChangeAspect="1"/>
          </p:cNvPicPr>
          <p:nvPr>
            <p:ph idx="1"/>
          </p:nvPr>
        </p:nvPicPr>
        <p:blipFill>
          <a:blip r:embed="rId2"/>
          <a:stretch>
            <a:fillRect/>
          </a:stretch>
        </p:blipFill>
        <p:spPr>
          <a:xfrm>
            <a:off x="533400" y="1143000"/>
            <a:ext cx="7924800" cy="5410200"/>
          </a:xfrm>
          <a:prstGeom prst="rect">
            <a:avLst/>
          </a:prstGeom>
        </p:spPr>
      </p:pic>
    </p:spTree>
    <p:extLst>
      <p:ext uri="{BB962C8B-B14F-4D97-AF65-F5344CB8AC3E}">
        <p14:creationId xmlns:p14="http://schemas.microsoft.com/office/powerpoint/2010/main" val="29186838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336" y="152400"/>
            <a:ext cx="8375904" cy="914400"/>
          </a:xfrm>
        </p:spPr>
        <p:txBody>
          <a:bodyPr>
            <a:normAutofit fontScale="90000"/>
          </a:bodyPr>
          <a:lstStyle/>
          <a:p>
            <a:r>
              <a:rPr lang="en-US" sz="3000" dirty="0"/>
              <a:t>2017 Trend in eighth-grade NAEP mathematics - </a:t>
            </a:r>
            <a:r>
              <a:rPr lang="en-US" sz="3000" dirty="0" err="1" smtClean="0"/>
              <a:t>Latinx</a:t>
            </a:r>
            <a:r>
              <a:rPr lang="en-US" sz="3000" dirty="0" smtClean="0"/>
              <a:t> </a:t>
            </a:r>
            <a:endParaRPr lang="en-US" sz="3000" dirty="0"/>
          </a:p>
        </p:txBody>
      </p:sp>
      <p:pic>
        <p:nvPicPr>
          <p:cNvPr id="5" name="Content Placeholder 4"/>
          <p:cNvPicPr>
            <a:picLocks noGrp="1" noChangeAspect="1"/>
          </p:cNvPicPr>
          <p:nvPr>
            <p:ph idx="1"/>
          </p:nvPr>
        </p:nvPicPr>
        <p:blipFill>
          <a:blip r:embed="rId2"/>
          <a:stretch>
            <a:fillRect/>
          </a:stretch>
        </p:blipFill>
        <p:spPr>
          <a:xfrm>
            <a:off x="533400" y="1066800"/>
            <a:ext cx="7924800" cy="5334000"/>
          </a:xfrm>
          <a:prstGeom prst="rect">
            <a:avLst/>
          </a:prstGeom>
        </p:spPr>
      </p:pic>
    </p:spTree>
    <p:extLst>
      <p:ext uri="{BB962C8B-B14F-4D97-AF65-F5344CB8AC3E}">
        <p14:creationId xmlns:p14="http://schemas.microsoft.com/office/powerpoint/2010/main" val="20203946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76200"/>
            <a:ext cx="8375904" cy="914400"/>
          </a:xfrm>
        </p:spPr>
        <p:txBody>
          <a:bodyPr>
            <a:normAutofit fontScale="90000"/>
          </a:bodyPr>
          <a:lstStyle/>
          <a:p>
            <a:r>
              <a:rPr lang="en-US" sz="3000" dirty="0"/>
              <a:t>2017 Trend in eighth-grade NAEP mathematics - Black </a:t>
            </a:r>
          </a:p>
        </p:txBody>
      </p:sp>
      <p:pic>
        <p:nvPicPr>
          <p:cNvPr id="5" name="Content Placeholder 4"/>
          <p:cNvPicPr>
            <a:picLocks noGrp="1" noChangeAspect="1"/>
          </p:cNvPicPr>
          <p:nvPr>
            <p:ph idx="1"/>
          </p:nvPr>
        </p:nvPicPr>
        <p:blipFill>
          <a:blip r:embed="rId2"/>
          <a:stretch>
            <a:fillRect/>
          </a:stretch>
        </p:blipFill>
        <p:spPr>
          <a:xfrm>
            <a:off x="533400" y="990600"/>
            <a:ext cx="7848600" cy="5486400"/>
          </a:xfrm>
          <a:prstGeom prst="rect">
            <a:avLst/>
          </a:prstGeom>
        </p:spPr>
      </p:pic>
    </p:spTree>
    <p:extLst>
      <p:ext uri="{BB962C8B-B14F-4D97-AF65-F5344CB8AC3E}">
        <p14:creationId xmlns:p14="http://schemas.microsoft.com/office/powerpoint/2010/main" val="12618261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88" y="152400"/>
            <a:ext cx="8375904" cy="914400"/>
          </a:xfrm>
        </p:spPr>
        <p:txBody>
          <a:bodyPr>
            <a:normAutofit fontScale="90000"/>
          </a:bodyPr>
          <a:lstStyle/>
          <a:p>
            <a:r>
              <a:rPr lang="en-US" sz="3000" dirty="0"/>
              <a:t>2017 Trend in eighth-grade NAEP mathematics – Asian/Pacific Islander </a:t>
            </a:r>
          </a:p>
        </p:txBody>
      </p:sp>
      <p:pic>
        <p:nvPicPr>
          <p:cNvPr id="5" name="Content Placeholder 4"/>
          <p:cNvPicPr>
            <a:picLocks noGrp="1" noChangeAspect="1"/>
          </p:cNvPicPr>
          <p:nvPr>
            <p:ph idx="1"/>
          </p:nvPr>
        </p:nvPicPr>
        <p:blipFill>
          <a:blip r:embed="rId2"/>
          <a:stretch>
            <a:fillRect/>
          </a:stretch>
        </p:blipFill>
        <p:spPr>
          <a:xfrm>
            <a:off x="361188" y="1066800"/>
            <a:ext cx="8249412" cy="5410200"/>
          </a:xfrm>
          <a:prstGeom prst="rect">
            <a:avLst/>
          </a:prstGeom>
        </p:spPr>
      </p:pic>
    </p:spTree>
    <p:extLst>
      <p:ext uri="{BB962C8B-B14F-4D97-AF65-F5344CB8AC3E}">
        <p14:creationId xmlns:p14="http://schemas.microsoft.com/office/powerpoint/2010/main" val="37420514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748" y="228600"/>
            <a:ext cx="8375904" cy="838200"/>
          </a:xfrm>
        </p:spPr>
        <p:txBody>
          <a:bodyPr>
            <a:normAutofit fontScale="90000"/>
          </a:bodyPr>
          <a:lstStyle/>
          <a:p>
            <a:r>
              <a:rPr lang="en-US" sz="3000" dirty="0"/>
              <a:t>2017 Trend in eighth-grade NAEP mathematics – Native American Indian  </a:t>
            </a:r>
          </a:p>
        </p:txBody>
      </p:sp>
      <p:pic>
        <p:nvPicPr>
          <p:cNvPr id="6" name="Content Placeholder 5"/>
          <p:cNvPicPr>
            <a:picLocks noGrp="1" noChangeAspect="1"/>
          </p:cNvPicPr>
          <p:nvPr>
            <p:ph idx="1"/>
          </p:nvPr>
        </p:nvPicPr>
        <p:blipFill>
          <a:blip r:embed="rId2"/>
          <a:stretch>
            <a:fillRect/>
          </a:stretch>
        </p:blipFill>
        <p:spPr>
          <a:xfrm>
            <a:off x="457200" y="1066800"/>
            <a:ext cx="8188452" cy="5410200"/>
          </a:xfrm>
          <a:prstGeom prst="rect">
            <a:avLst/>
          </a:prstGeom>
        </p:spPr>
      </p:pic>
    </p:spTree>
    <p:extLst>
      <p:ext uri="{BB962C8B-B14F-4D97-AF65-F5344CB8AC3E}">
        <p14:creationId xmlns:p14="http://schemas.microsoft.com/office/powerpoint/2010/main" val="27254199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09" y="228600"/>
            <a:ext cx="8451343" cy="1143001"/>
          </a:xfrm>
        </p:spPr>
        <p:txBody>
          <a:bodyPr>
            <a:normAutofit/>
          </a:bodyPr>
          <a:lstStyle/>
          <a:p>
            <a:r>
              <a:rPr lang="en-US" sz="3200" b="1" dirty="0"/>
              <a:t>2017 Trend in eighth-grade NAEP mathematics – </a:t>
            </a:r>
            <a:r>
              <a:rPr lang="en-US" sz="3200" b="1" dirty="0" smtClean="0"/>
              <a:t>Males</a:t>
            </a:r>
            <a:endParaRPr lang="en-US" sz="3200" dirty="0"/>
          </a:p>
        </p:txBody>
      </p:sp>
      <p:pic>
        <p:nvPicPr>
          <p:cNvPr id="4" name="Content Placeholder 3"/>
          <p:cNvPicPr>
            <a:picLocks noGrp="1" noChangeAspect="1"/>
          </p:cNvPicPr>
          <p:nvPr>
            <p:ph idx="1"/>
          </p:nvPr>
        </p:nvPicPr>
        <p:blipFill>
          <a:blip r:embed="rId2"/>
          <a:stretch>
            <a:fillRect/>
          </a:stretch>
        </p:blipFill>
        <p:spPr>
          <a:xfrm>
            <a:off x="533400" y="1371601"/>
            <a:ext cx="7924800" cy="5181599"/>
          </a:xfrm>
          <a:prstGeom prst="rect">
            <a:avLst/>
          </a:prstGeom>
        </p:spPr>
      </p:pic>
    </p:spTree>
    <p:extLst>
      <p:ext uri="{BB962C8B-B14F-4D97-AF65-F5344CB8AC3E}">
        <p14:creationId xmlns:p14="http://schemas.microsoft.com/office/powerpoint/2010/main" val="5052305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168" y="170498"/>
            <a:ext cx="8714232" cy="1048702"/>
          </a:xfrm>
        </p:spPr>
        <p:txBody>
          <a:bodyPr>
            <a:noAutofit/>
          </a:bodyPr>
          <a:lstStyle/>
          <a:p>
            <a:r>
              <a:rPr lang="en-US" sz="3200" b="1" dirty="0"/>
              <a:t>2017 Trend in eighth-grade NAEP mathematics </a:t>
            </a:r>
            <a:r>
              <a:rPr lang="en-US" sz="3200" b="1" dirty="0" smtClean="0"/>
              <a:t>–Females</a:t>
            </a:r>
            <a:endParaRPr lang="en-US" sz="3200" dirty="0"/>
          </a:p>
        </p:txBody>
      </p:sp>
      <p:pic>
        <p:nvPicPr>
          <p:cNvPr id="5" name="Content Placeholder 4"/>
          <p:cNvPicPr>
            <a:picLocks noGrp="1" noChangeAspect="1"/>
          </p:cNvPicPr>
          <p:nvPr>
            <p:ph idx="1"/>
          </p:nvPr>
        </p:nvPicPr>
        <p:blipFill>
          <a:blip r:embed="rId2"/>
          <a:stretch>
            <a:fillRect/>
          </a:stretch>
        </p:blipFill>
        <p:spPr>
          <a:xfrm>
            <a:off x="521208" y="1219200"/>
            <a:ext cx="7973568" cy="5257800"/>
          </a:xfrm>
          <a:prstGeom prst="rect">
            <a:avLst/>
          </a:prstGeom>
        </p:spPr>
      </p:pic>
    </p:spTree>
    <p:extLst>
      <p:ext uri="{BB962C8B-B14F-4D97-AF65-F5344CB8AC3E}">
        <p14:creationId xmlns:p14="http://schemas.microsoft.com/office/powerpoint/2010/main" val="10553627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219200"/>
          </a:xfrm>
        </p:spPr>
        <p:txBody>
          <a:bodyPr>
            <a:noAutofit/>
          </a:bodyPr>
          <a:lstStyle/>
          <a:p>
            <a:r>
              <a:rPr lang="en-US" sz="3200" dirty="0"/>
              <a:t>2017 Trend in eighth-grade NAEP mathematics – English Language Learners</a:t>
            </a:r>
          </a:p>
        </p:txBody>
      </p:sp>
      <p:pic>
        <p:nvPicPr>
          <p:cNvPr id="4" name="Content Placeholder 3"/>
          <p:cNvPicPr>
            <a:picLocks noGrp="1" noChangeAspect="1"/>
          </p:cNvPicPr>
          <p:nvPr>
            <p:ph idx="1"/>
          </p:nvPr>
        </p:nvPicPr>
        <p:blipFill>
          <a:blip r:embed="rId2"/>
          <a:stretch>
            <a:fillRect/>
          </a:stretch>
        </p:blipFill>
        <p:spPr>
          <a:xfrm>
            <a:off x="381000" y="1371600"/>
            <a:ext cx="8229600" cy="5181600"/>
          </a:xfrm>
          <a:prstGeom prst="rect">
            <a:avLst/>
          </a:prstGeom>
        </p:spPr>
      </p:pic>
    </p:spTree>
    <p:extLst>
      <p:ext uri="{BB962C8B-B14F-4D97-AF65-F5344CB8AC3E}">
        <p14:creationId xmlns:p14="http://schemas.microsoft.com/office/powerpoint/2010/main" val="18451057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152400"/>
            <a:ext cx="8275320" cy="994172"/>
          </a:xfrm>
        </p:spPr>
        <p:txBody>
          <a:bodyPr>
            <a:normAutofit fontScale="90000"/>
          </a:bodyPr>
          <a:lstStyle/>
          <a:p>
            <a:r>
              <a:rPr lang="en-US" sz="3000" dirty="0"/>
              <a:t>2017 Trend in eighth-grade NAEP mathematics – </a:t>
            </a:r>
            <a:r>
              <a:rPr lang="en-US" sz="3000" dirty="0" err="1"/>
              <a:t>NON-English</a:t>
            </a:r>
            <a:r>
              <a:rPr lang="en-US" sz="3000" dirty="0"/>
              <a:t> Language Learners</a:t>
            </a:r>
          </a:p>
        </p:txBody>
      </p:sp>
      <p:pic>
        <p:nvPicPr>
          <p:cNvPr id="5" name="Content Placeholder 4"/>
          <p:cNvPicPr>
            <a:picLocks noGrp="1" noChangeAspect="1"/>
          </p:cNvPicPr>
          <p:nvPr>
            <p:ph idx="1"/>
          </p:nvPr>
        </p:nvPicPr>
        <p:blipFill>
          <a:blip r:embed="rId2"/>
          <a:stretch>
            <a:fillRect/>
          </a:stretch>
        </p:blipFill>
        <p:spPr>
          <a:xfrm>
            <a:off x="393192" y="1146572"/>
            <a:ext cx="8217408" cy="5406628"/>
          </a:xfrm>
          <a:prstGeom prst="rect">
            <a:avLst/>
          </a:prstGeom>
        </p:spPr>
      </p:pic>
    </p:spTree>
    <p:extLst>
      <p:ext uri="{BB962C8B-B14F-4D97-AF65-F5344CB8AC3E}">
        <p14:creationId xmlns:p14="http://schemas.microsoft.com/office/powerpoint/2010/main" val="12389794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152400"/>
            <a:ext cx="8275320" cy="1295400"/>
          </a:xfrm>
        </p:spPr>
        <p:txBody>
          <a:bodyPr>
            <a:normAutofit fontScale="90000"/>
          </a:bodyPr>
          <a:lstStyle/>
          <a:p>
            <a:r>
              <a:rPr lang="en-US" sz="3000" dirty="0"/>
              <a:t>2017 Trend in eighth-grade NAEP mathematics – Parent Education Level – No High School Diploma</a:t>
            </a:r>
          </a:p>
        </p:txBody>
      </p:sp>
      <p:pic>
        <p:nvPicPr>
          <p:cNvPr id="4" name="Content Placeholder 3"/>
          <p:cNvPicPr>
            <a:picLocks noGrp="1" noChangeAspect="1"/>
          </p:cNvPicPr>
          <p:nvPr>
            <p:ph idx="1"/>
          </p:nvPr>
        </p:nvPicPr>
        <p:blipFill>
          <a:blip r:embed="rId2"/>
          <a:stretch>
            <a:fillRect/>
          </a:stretch>
        </p:blipFill>
        <p:spPr>
          <a:xfrm>
            <a:off x="393192" y="1447800"/>
            <a:ext cx="8141208" cy="5105400"/>
          </a:xfrm>
          <a:prstGeom prst="rect">
            <a:avLst/>
          </a:prstGeom>
        </p:spPr>
      </p:pic>
    </p:spTree>
    <p:extLst>
      <p:ext uri="{BB962C8B-B14F-4D97-AF65-F5344CB8AC3E}">
        <p14:creationId xmlns:p14="http://schemas.microsoft.com/office/powerpoint/2010/main" val="36533370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612" y="152400"/>
            <a:ext cx="8275320" cy="1219199"/>
          </a:xfrm>
        </p:spPr>
        <p:txBody>
          <a:bodyPr>
            <a:normAutofit fontScale="90000"/>
          </a:bodyPr>
          <a:lstStyle/>
          <a:p>
            <a:r>
              <a:rPr lang="en-US" sz="3000" dirty="0"/>
              <a:t>2017 Trend in eighth-grade NAEP mathematics – Parent Education Level – Graduated from High School</a:t>
            </a:r>
          </a:p>
        </p:txBody>
      </p:sp>
      <p:pic>
        <p:nvPicPr>
          <p:cNvPr id="5" name="Content Placeholder 4"/>
          <p:cNvPicPr>
            <a:picLocks noGrp="1" noChangeAspect="1"/>
          </p:cNvPicPr>
          <p:nvPr>
            <p:ph idx="1"/>
          </p:nvPr>
        </p:nvPicPr>
        <p:blipFill>
          <a:blip r:embed="rId2"/>
          <a:stretch>
            <a:fillRect/>
          </a:stretch>
        </p:blipFill>
        <p:spPr>
          <a:xfrm>
            <a:off x="457200" y="1371599"/>
            <a:ext cx="8142732" cy="5181601"/>
          </a:xfrm>
          <a:prstGeom prst="rect">
            <a:avLst/>
          </a:prstGeom>
        </p:spPr>
      </p:pic>
    </p:spTree>
    <p:extLst>
      <p:ext uri="{BB962C8B-B14F-4D97-AF65-F5344CB8AC3E}">
        <p14:creationId xmlns:p14="http://schemas.microsoft.com/office/powerpoint/2010/main" val="2445869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32" y="152400"/>
            <a:ext cx="8275320" cy="1253825"/>
          </a:xfrm>
        </p:spPr>
        <p:txBody>
          <a:bodyPr>
            <a:normAutofit fontScale="90000"/>
          </a:bodyPr>
          <a:lstStyle/>
          <a:p>
            <a:r>
              <a:rPr lang="en-US" sz="3000" dirty="0"/>
              <a:t>2017 Trend in eighth-grade NAEP mathematics – Parent Education Level – Some Education After High School</a:t>
            </a:r>
          </a:p>
        </p:txBody>
      </p:sp>
      <p:pic>
        <p:nvPicPr>
          <p:cNvPr id="5" name="Content Placeholder 4"/>
          <p:cNvPicPr>
            <a:picLocks noGrp="1" noChangeAspect="1"/>
          </p:cNvPicPr>
          <p:nvPr>
            <p:ph idx="1"/>
          </p:nvPr>
        </p:nvPicPr>
        <p:blipFill>
          <a:blip r:embed="rId2"/>
          <a:stretch>
            <a:fillRect/>
          </a:stretch>
        </p:blipFill>
        <p:spPr>
          <a:xfrm>
            <a:off x="457200" y="1406225"/>
            <a:ext cx="8077200" cy="5070775"/>
          </a:xfrm>
          <a:prstGeom prst="rect">
            <a:avLst/>
          </a:prstGeom>
        </p:spPr>
      </p:pic>
    </p:spTree>
    <p:extLst>
      <p:ext uri="{BB962C8B-B14F-4D97-AF65-F5344CB8AC3E}">
        <p14:creationId xmlns:p14="http://schemas.microsoft.com/office/powerpoint/2010/main" val="3166273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225362"/>
            <a:ext cx="8275320" cy="786860"/>
          </a:xfrm>
        </p:spPr>
        <p:txBody>
          <a:bodyPr>
            <a:normAutofit fontScale="90000"/>
          </a:bodyPr>
          <a:lstStyle/>
          <a:p>
            <a:r>
              <a:rPr lang="en-US" sz="3000" dirty="0"/>
              <a:t>2017 Trend in eighth-grade NAEP mathematics – Parent Education Level – College Graduate</a:t>
            </a:r>
          </a:p>
        </p:txBody>
      </p:sp>
      <p:pic>
        <p:nvPicPr>
          <p:cNvPr id="5" name="Content Placeholder 4"/>
          <p:cNvPicPr>
            <a:picLocks noGrp="1" noChangeAspect="1"/>
          </p:cNvPicPr>
          <p:nvPr>
            <p:ph idx="1"/>
          </p:nvPr>
        </p:nvPicPr>
        <p:blipFill>
          <a:blip r:embed="rId2"/>
          <a:stretch>
            <a:fillRect/>
          </a:stretch>
        </p:blipFill>
        <p:spPr>
          <a:xfrm>
            <a:off x="533400" y="1143000"/>
            <a:ext cx="7924800" cy="5410200"/>
          </a:xfrm>
          <a:prstGeom prst="rect">
            <a:avLst/>
          </a:prstGeom>
        </p:spPr>
      </p:pic>
    </p:spTree>
    <p:extLst>
      <p:ext uri="{BB962C8B-B14F-4D97-AF65-F5344CB8AC3E}">
        <p14:creationId xmlns:p14="http://schemas.microsoft.com/office/powerpoint/2010/main" val="42437171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152400" y="685799"/>
          <a:ext cx="8839200" cy="6019800"/>
        </p:xfrm>
        <a:graphic>
          <a:graphicData uri="http://schemas.openxmlformats.org/drawingml/2006/table">
            <a:tbl>
              <a:tblPr firstRow="1" bandRow="1">
                <a:tableStyleId>{5C22544A-7EE6-4342-B048-85BDC9FD1C3A}</a:tableStyleId>
              </a:tblPr>
              <a:tblGrid>
                <a:gridCol w="2946400">
                  <a:extLst>
                    <a:ext uri="{9D8B030D-6E8A-4147-A177-3AD203B41FA5}">
                      <a16:colId xmlns:a16="http://schemas.microsoft.com/office/drawing/2014/main" val="2419177997"/>
                    </a:ext>
                  </a:extLst>
                </a:gridCol>
                <a:gridCol w="2946400">
                  <a:extLst>
                    <a:ext uri="{9D8B030D-6E8A-4147-A177-3AD203B41FA5}">
                      <a16:colId xmlns:a16="http://schemas.microsoft.com/office/drawing/2014/main" val="690553918"/>
                    </a:ext>
                  </a:extLst>
                </a:gridCol>
                <a:gridCol w="2946400">
                  <a:extLst>
                    <a:ext uri="{9D8B030D-6E8A-4147-A177-3AD203B41FA5}">
                      <a16:colId xmlns:a16="http://schemas.microsoft.com/office/drawing/2014/main" val="2260271333"/>
                    </a:ext>
                  </a:extLst>
                </a:gridCol>
              </a:tblGrid>
              <a:tr h="4013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8</a:t>
                      </a:r>
                      <a:r>
                        <a:rPr lang="en-US" baseline="30000" dirty="0" smtClean="0"/>
                        <a:t>th</a:t>
                      </a:r>
                      <a:r>
                        <a:rPr lang="en-US" baseline="0" dirty="0" smtClean="0"/>
                        <a:t> Grade Demographics</a:t>
                      </a:r>
                      <a:endParaRPr lang="en-US" dirty="0" smtClean="0"/>
                    </a:p>
                  </a:txBody>
                  <a:tcPr/>
                </a:tc>
                <a:tc>
                  <a:txBody>
                    <a:bodyPr/>
                    <a:lstStyle/>
                    <a:p>
                      <a:r>
                        <a:rPr lang="en-US" dirty="0" smtClean="0"/>
                        <a:t>Below Basic</a:t>
                      </a:r>
                      <a:endParaRPr lang="en-US" dirty="0"/>
                    </a:p>
                  </a:txBody>
                  <a:tcPr/>
                </a:tc>
                <a:tc>
                  <a:txBody>
                    <a:bodyPr/>
                    <a:lstStyle/>
                    <a:p>
                      <a:r>
                        <a:rPr lang="en-US" dirty="0" smtClean="0"/>
                        <a:t>Proficient</a:t>
                      </a:r>
                      <a:endParaRPr lang="en-US" dirty="0"/>
                    </a:p>
                  </a:txBody>
                  <a:tcPr/>
                </a:tc>
                <a:extLst>
                  <a:ext uri="{0D108BD9-81ED-4DB2-BD59-A6C34878D82A}">
                    <a16:rowId xmlns:a16="http://schemas.microsoft.com/office/drawing/2014/main" val="706806648"/>
                  </a:ext>
                </a:extLst>
              </a:tr>
              <a:tr h="401320">
                <a:tc>
                  <a:txBody>
                    <a:bodyPr/>
                    <a:lstStyle/>
                    <a:p>
                      <a:r>
                        <a:rPr lang="en-US" dirty="0" smtClean="0"/>
                        <a:t>All</a:t>
                      </a:r>
                      <a:endParaRPr lang="en-US" dirty="0"/>
                    </a:p>
                  </a:txBody>
                  <a:tcPr/>
                </a:tc>
                <a:tc>
                  <a:txBody>
                    <a:bodyPr/>
                    <a:lstStyle/>
                    <a:p>
                      <a:r>
                        <a:rPr lang="en-US" dirty="0" smtClean="0"/>
                        <a:t>+1</a:t>
                      </a:r>
                      <a:endParaRPr lang="en-US" dirty="0"/>
                    </a:p>
                  </a:txBody>
                  <a:tcPr/>
                </a:tc>
                <a:tc>
                  <a:txBody>
                    <a:bodyPr/>
                    <a:lstStyle/>
                    <a:p>
                      <a:r>
                        <a:rPr lang="en-US" dirty="0" smtClean="0"/>
                        <a:t>-1</a:t>
                      </a:r>
                      <a:r>
                        <a:rPr lang="en-US" baseline="0" dirty="0" smtClean="0"/>
                        <a:t>                 </a:t>
                      </a:r>
                      <a:r>
                        <a:rPr lang="en-US" b="1" dirty="0" smtClean="0">
                          <a:solidFill>
                            <a:srgbClr val="7030A0"/>
                          </a:solidFill>
                        </a:rPr>
                        <a:t>24%</a:t>
                      </a:r>
                      <a:endParaRPr lang="en-US" b="1" dirty="0">
                        <a:solidFill>
                          <a:srgbClr val="7030A0"/>
                        </a:solidFill>
                      </a:endParaRPr>
                    </a:p>
                  </a:txBody>
                  <a:tcPr/>
                </a:tc>
                <a:extLst>
                  <a:ext uri="{0D108BD9-81ED-4DB2-BD59-A6C34878D82A}">
                    <a16:rowId xmlns:a16="http://schemas.microsoft.com/office/drawing/2014/main" val="1614638825"/>
                  </a:ext>
                </a:extLst>
              </a:tr>
              <a:tr h="401320">
                <a:tc>
                  <a:txBody>
                    <a:bodyPr/>
                    <a:lstStyle/>
                    <a:p>
                      <a:r>
                        <a:rPr lang="en-US" dirty="0" smtClean="0"/>
                        <a:t>Low-income</a:t>
                      </a:r>
                      <a:endParaRPr lang="en-US" dirty="0"/>
                    </a:p>
                  </a:txBody>
                  <a:tcPr/>
                </a:tc>
                <a:tc>
                  <a:txBody>
                    <a:bodyPr/>
                    <a:lstStyle/>
                    <a:p>
                      <a:r>
                        <a:rPr lang="en-US" dirty="0" smtClean="0"/>
                        <a:t>No</a:t>
                      </a:r>
                      <a:r>
                        <a:rPr lang="en-US" baseline="0" dirty="0" smtClean="0"/>
                        <a:t> change</a:t>
                      </a:r>
                      <a:endParaRPr lang="en-US" dirty="0"/>
                    </a:p>
                  </a:txBody>
                  <a:tcPr/>
                </a:tc>
                <a:tc>
                  <a:txBody>
                    <a:bodyPr/>
                    <a:lstStyle/>
                    <a:p>
                      <a:r>
                        <a:rPr lang="en-US" dirty="0" smtClean="0"/>
                        <a:t>+1                18%</a:t>
                      </a:r>
                    </a:p>
                  </a:txBody>
                  <a:tcPr/>
                </a:tc>
                <a:extLst>
                  <a:ext uri="{0D108BD9-81ED-4DB2-BD59-A6C34878D82A}">
                    <a16:rowId xmlns:a16="http://schemas.microsoft.com/office/drawing/2014/main" val="3053472916"/>
                  </a:ext>
                </a:extLst>
              </a:tr>
              <a:tr h="401320">
                <a:tc>
                  <a:txBody>
                    <a:bodyPr/>
                    <a:lstStyle/>
                    <a:p>
                      <a:r>
                        <a:rPr lang="en-US" dirty="0" smtClean="0"/>
                        <a:t>Middle/High</a:t>
                      </a:r>
                      <a:r>
                        <a:rPr lang="en-US" baseline="0" dirty="0" smtClean="0"/>
                        <a:t> income</a:t>
                      </a:r>
                      <a:endParaRPr lang="en-US" dirty="0"/>
                    </a:p>
                  </a:txBody>
                  <a:tcPr/>
                </a:tc>
                <a:tc>
                  <a:txBody>
                    <a:bodyPr/>
                    <a:lstStyle/>
                    <a:p>
                      <a:r>
                        <a:rPr lang="en-US" dirty="0" smtClean="0"/>
                        <a:t>-4</a:t>
                      </a:r>
                      <a:endParaRPr lang="en-US" dirty="0"/>
                    </a:p>
                  </a:txBody>
                  <a:tcPr/>
                </a:tc>
                <a:tc>
                  <a:txBody>
                    <a:bodyPr/>
                    <a:lstStyle/>
                    <a:p>
                      <a:r>
                        <a:rPr lang="en-US" dirty="0" smtClean="0"/>
                        <a:t>No change    </a:t>
                      </a:r>
                      <a:r>
                        <a:rPr lang="en-US" b="1" dirty="0" smtClean="0">
                          <a:solidFill>
                            <a:srgbClr val="7030A0"/>
                          </a:solidFill>
                        </a:rPr>
                        <a:t>32%</a:t>
                      </a:r>
                      <a:endParaRPr lang="en-US" b="1" dirty="0">
                        <a:solidFill>
                          <a:srgbClr val="7030A0"/>
                        </a:solidFill>
                      </a:endParaRPr>
                    </a:p>
                  </a:txBody>
                  <a:tcPr/>
                </a:tc>
                <a:extLst>
                  <a:ext uri="{0D108BD9-81ED-4DB2-BD59-A6C34878D82A}">
                    <a16:rowId xmlns:a16="http://schemas.microsoft.com/office/drawing/2014/main" val="2146735419"/>
                  </a:ext>
                </a:extLst>
              </a:tr>
              <a:tr h="401320">
                <a:tc>
                  <a:txBody>
                    <a:bodyPr/>
                    <a:lstStyle/>
                    <a:p>
                      <a:r>
                        <a:rPr lang="en-US" dirty="0" smtClean="0"/>
                        <a:t>White</a:t>
                      </a:r>
                      <a:endParaRPr lang="en-US" dirty="0"/>
                    </a:p>
                  </a:txBody>
                  <a:tcPr/>
                </a:tc>
                <a:tc>
                  <a:txBody>
                    <a:bodyPr/>
                    <a:lstStyle/>
                    <a:p>
                      <a:r>
                        <a:rPr lang="en-US" dirty="0" smtClean="0"/>
                        <a:t>+2</a:t>
                      </a:r>
                      <a:endParaRPr lang="en-US" dirty="0"/>
                    </a:p>
                  </a:txBody>
                  <a:tcPr/>
                </a:tc>
                <a:tc>
                  <a:txBody>
                    <a:bodyPr/>
                    <a:lstStyle/>
                    <a:p>
                      <a:r>
                        <a:rPr lang="en-US" dirty="0" smtClean="0"/>
                        <a:t>-1                 </a:t>
                      </a:r>
                      <a:r>
                        <a:rPr lang="en-US" b="1" dirty="0" smtClean="0">
                          <a:solidFill>
                            <a:srgbClr val="7030A0"/>
                          </a:solidFill>
                        </a:rPr>
                        <a:t>31%</a:t>
                      </a:r>
                      <a:endParaRPr lang="en-US" b="1" dirty="0">
                        <a:solidFill>
                          <a:srgbClr val="7030A0"/>
                        </a:solidFill>
                      </a:endParaRPr>
                    </a:p>
                  </a:txBody>
                  <a:tcPr/>
                </a:tc>
                <a:extLst>
                  <a:ext uri="{0D108BD9-81ED-4DB2-BD59-A6C34878D82A}">
                    <a16:rowId xmlns:a16="http://schemas.microsoft.com/office/drawing/2014/main" val="3535356541"/>
                  </a:ext>
                </a:extLst>
              </a:tr>
              <a:tr h="401320">
                <a:tc>
                  <a:txBody>
                    <a:bodyPr/>
                    <a:lstStyle/>
                    <a:p>
                      <a:r>
                        <a:rPr lang="en-US" dirty="0" err="1" smtClean="0"/>
                        <a:t>Latinx</a:t>
                      </a:r>
                      <a:endParaRPr lang="en-US" dirty="0"/>
                    </a:p>
                  </a:txBody>
                  <a:tcPr/>
                </a:tc>
                <a:tc>
                  <a:txBody>
                    <a:bodyPr/>
                    <a:lstStyle/>
                    <a:p>
                      <a:r>
                        <a:rPr lang="en-US" dirty="0" smtClean="0"/>
                        <a:t>-2</a:t>
                      </a:r>
                      <a:endParaRPr lang="en-US" dirty="0"/>
                    </a:p>
                  </a:txBody>
                  <a:tcPr/>
                </a:tc>
                <a:tc>
                  <a:txBody>
                    <a:bodyPr/>
                    <a:lstStyle/>
                    <a:p>
                      <a:r>
                        <a:rPr lang="en-US" dirty="0" smtClean="0"/>
                        <a:t>+2                16%</a:t>
                      </a:r>
                      <a:endParaRPr lang="en-US" dirty="0"/>
                    </a:p>
                  </a:txBody>
                  <a:tcPr/>
                </a:tc>
                <a:extLst>
                  <a:ext uri="{0D108BD9-81ED-4DB2-BD59-A6C34878D82A}">
                    <a16:rowId xmlns:a16="http://schemas.microsoft.com/office/drawing/2014/main" val="3429461280"/>
                  </a:ext>
                </a:extLst>
              </a:tr>
              <a:tr h="401320">
                <a:tc>
                  <a:txBody>
                    <a:bodyPr/>
                    <a:lstStyle/>
                    <a:p>
                      <a:r>
                        <a:rPr lang="en-US" dirty="0" smtClean="0"/>
                        <a:t>Black</a:t>
                      </a:r>
                      <a:endParaRPr lang="en-US" dirty="0"/>
                    </a:p>
                  </a:txBody>
                  <a:tcPr/>
                </a:tc>
                <a:tc>
                  <a:txBody>
                    <a:bodyPr/>
                    <a:lstStyle/>
                    <a:p>
                      <a:r>
                        <a:rPr lang="en-US" dirty="0" smtClean="0"/>
                        <a:t>No change</a:t>
                      </a:r>
                      <a:endParaRPr lang="en-US" dirty="0"/>
                    </a:p>
                  </a:txBody>
                  <a:tcPr/>
                </a:tc>
                <a:tc>
                  <a:txBody>
                    <a:bodyPr/>
                    <a:lstStyle/>
                    <a:p>
                      <a:r>
                        <a:rPr lang="en-US" dirty="0" smtClean="0"/>
                        <a:t>+1                11%</a:t>
                      </a:r>
                      <a:endParaRPr lang="en-US" dirty="0"/>
                    </a:p>
                  </a:txBody>
                  <a:tcPr/>
                </a:tc>
                <a:extLst>
                  <a:ext uri="{0D108BD9-81ED-4DB2-BD59-A6C34878D82A}">
                    <a16:rowId xmlns:a16="http://schemas.microsoft.com/office/drawing/2014/main" val="2298037261"/>
                  </a:ext>
                </a:extLst>
              </a:tr>
              <a:tr h="401320">
                <a:tc>
                  <a:txBody>
                    <a:bodyPr/>
                    <a:lstStyle/>
                    <a:p>
                      <a:r>
                        <a:rPr lang="en-US" dirty="0" smtClean="0"/>
                        <a:t>Asian/Pacific</a:t>
                      </a:r>
                      <a:r>
                        <a:rPr lang="en-US" baseline="0" dirty="0" smtClean="0"/>
                        <a:t> Islander</a:t>
                      </a:r>
                      <a:endParaRPr lang="en-US" dirty="0"/>
                    </a:p>
                  </a:txBody>
                  <a:tcPr/>
                </a:tc>
                <a:tc>
                  <a:txBody>
                    <a:bodyPr/>
                    <a:lstStyle/>
                    <a:p>
                      <a:r>
                        <a:rPr lang="en-US" dirty="0" smtClean="0"/>
                        <a:t>-4</a:t>
                      </a:r>
                      <a:endParaRPr lang="en-US" dirty="0"/>
                    </a:p>
                  </a:txBody>
                  <a:tcPr/>
                </a:tc>
                <a:tc>
                  <a:txBody>
                    <a:bodyPr/>
                    <a:lstStyle/>
                    <a:p>
                      <a:r>
                        <a:rPr lang="en-US" dirty="0" smtClean="0"/>
                        <a:t>-1                 </a:t>
                      </a:r>
                      <a:r>
                        <a:rPr lang="en-US" b="1" dirty="0" smtClean="0">
                          <a:solidFill>
                            <a:srgbClr val="7030A0"/>
                          </a:solidFill>
                        </a:rPr>
                        <a:t>31%</a:t>
                      </a:r>
                      <a:endParaRPr lang="en-US" b="1" dirty="0">
                        <a:solidFill>
                          <a:srgbClr val="7030A0"/>
                        </a:solidFill>
                      </a:endParaRPr>
                    </a:p>
                  </a:txBody>
                  <a:tcPr/>
                </a:tc>
                <a:extLst>
                  <a:ext uri="{0D108BD9-81ED-4DB2-BD59-A6C34878D82A}">
                    <a16:rowId xmlns:a16="http://schemas.microsoft.com/office/drawing/2014/main" val="2929702437"/>
                  </a:ext>
                </a:extLst>
              </a:tr>
              <a:tr h="401320">
                <a:tc>
                  <a:txBody>
                    <a:bodyPr/>
                    <a:lstStyle/>
                    <a:p>
                      <a:r>
                        <a:rPr lang="en-US" dirty="0" smtClean="0"/>
                        <a:t>Native American</a:t>
                      </a:r>
                      <a:endParaRPr lang="en-US" dirty="0"/>
                    </a:p>
                  </a:txBody>
                  <a:tcPr/>
                </a:tc>
                <a:tc>
                  <a:txBody>
                    <a:bodyPr/>
                    <a:lstStyle/>
                    <a:p>
                      <a:r>
                        <a:rPr lang="en-US" dirty="0" smtClean="0"/>
                        <a:t>-3</a:t>
                      </a:r>
                      <a:endParaRPr lang="en-US" dirty="0"/>
                    </a:p>
                  </a:txBody>
                  <a:tcPr/>
                </a:tc>
                <a:tc>
                  <a:txBody>
                    <a:bodyPr/>
                    <a:lstStyle/>
                    <a:p>
                      <a:r>
                        <a:rPr lang="en-US" dirty="0" smtClean="0"/>
                        <a:t>No change    14%</a:t>
                      </a:r>
                      <a:endParaRPr lang="en-US" dirty="0"/>
                    </a:p>
                  </a:txBody>
                  <a:tcPr/>
                </a:tc>
                <a:extLst>
                  <a:ext uri="{0D108BD9-81ED-4DB2-BD59-A6C34878D82A}">
                    <a16:rowId xmlns:a16="http://schemas.microsoft.com/office/drawing/2014/main" val="3535343230"/>
                  </a:ext>
                </a:extLst>
              </a:tr>
              <a:tr h="401320">
                <a:tc>
                  <a:txBody>
                    <a:bodyPr/>
                    <a:lstStyle/>
                    <a:p>
                      <a:r>
                        <a:rPr lang="en-US" dirty="0" smtClean="0"/>
                        <a:t>Males</a:t>
                      </a:r>
                      <a:endParaRPr lang="en-US" dirty="0"/>
                    </a:p>
                  </a:txBody>
                  <a:tcPr/>
                </a:tc>
                <a:tc>
                  <a:txBody>
                    <a:bodyPr/>
                    <a:lstStyle/>
                    <a:p>
                      <a:r>
                        <a:rPr lang="en-US" dirty="0" smtClean="0"/>
                        <a:t>+2</a:t>
                      </a:r>
                      <a:endParaRPr lang="en-US" dirty="0"/>
                    </a:p>
                  </a:txBody>
                  <a:tcPr/>
                </a:tc>
                <a:tc>
                  <a:txBody>
                    <a:bodyPr/>
                    <a:lstStyle/>
                    <a:p>
                      <a:r>
                        <a:rPr lang="en-US" dirty="0" smtClean="0"/>
                        <a:t>-2                </a:t>
                      </a:r>
                      <a:r>
                        <a:rPr lang="en-US" b="1" dirty="0" smtClean="0">
                          <a:solidFill>
                            <a:srgbClr val="7030A0"/>
                          </a:solidFill>
                        </a:rPr>
                        <a:t>24%</a:t>
                      </a:r>
                      <a:endParaRPr lang="en-US" b="1" dirty="0">
                        <a:solidFill>
                          <a:srgbClr val="7030A0"/>
                        </a:solidFill>
                      </a:endParaRPr>
                    </a:p>
                  </a:txBody>
                  <a:tcPr/>
                </a:tc>
                <a:extLst>
                  <a:ext uri="{0D108BD9-81ED-4DB2-BD59-A6C34878D82A}">
                    <a16:rowId xmlns:a16="http://schemas.microsoft.com/office/drawing/2014/main" val="2241793567"/>
                  </a:ext>
                </a:extLst>
              </a:tr>
              <a:tr h="401320">
                <a:tc>
                  <a:txBody>
                    <a:bodyPr/>
                    <a:lstStyle/>
                    <a:p>
                      <a:r>
                        <a:rPr lang="en-US" dirty="0" smtClean="0"/>
                        <a:t>Females</a:t>
                      </a:r>
                      <a:endParaRPr lang="en-US" dirty="0"/>
                    </a:p>
                  </a:txBody>
                  <a:tcPr/>
                </a:tc>
                <a:tc>
                  <a:txBody>
                    <a:bodyPr/>
                    <a:lstStyle/>
                    <a:p>
                      <a:r>
                        <a:rPr lang="en-US" dirty="0" smtClean="0"/>
                        <a:t>+1</a:t>
                      </a:r>
                      <a:endParaRPr lang="en-US" dirty="0"/>
                    </a:p>
                  </a:txBody>
                  <a:tcPr/>
                </a:tc>
                <a:tc>
                  <a:txBody>
                    <a:bodyPr/>
                    <a:lstStyle/>
                    <a:p>
                      <a:r>
                        <a:rPr lang="en-US" dirty="0" smtClean="0"/>
                        <a:t>No change    </a:t>
                      </a:r>
                      <a:r>
                        <a:rPr lang="en-US" b="1" dirty="0" smtClean="0">
                          <a:solidFill>
                            <a:srgbClr val="7030A0"/>
                          </a:solidFill>
                        </a:rPr>
                        <a:t>24%</a:t>
                      </a:r>
                      <a:endParaRPr lang="en-US" b="1" dirty="0">
                        <a:solidFill>
                          <a:srgbClr val="7030A0"/>
                        </a:solidFill>
                      </a:endParaRPr>
                    </a:p>
                  </a:txBody>
                  <a:tcPr/>
                </a:tc>
                <a:extLst>
                  <a:ext uri="{0D108BD9-81ED-4DB2-BD59-A6C34878D82A}">
                    <a16:rowId xmlns:a16="http://schemas.microsoft.com/office/drawing/2014/main" val="2170286825"/>
                  </a:ext>
                </a:extLst>
              </a:tr>
              <a:tr h="401320">
                <a:tc>
                  <a:txBody>
                    <a:bodyPr/>
                    <a:lstStyle/>
                    <a:p>
                      <a:r>
                        <a:rPr lang="en-US" dirty="0" smtClean="0"/>
                        <a:t>ELL</a:t>
                      </a:r>
                      <a:endParaRPr lang="en-US" dirty="0"/>
                    </a:p>
                  </a:txBody>
                  <a:tcPr/>
                </a:tc>
                <a:tc>
                  <a:txBody>
                    <a:bodyPr/>
                    <a:lstStyle/>
                    <a:p>
                      <a:r>
                        <a:rPr lang="en-US" dirty="0" smtClean="0"/>
                        <a:t>+2</a:t>
                      </a:r>
                      <a:endParaRPr lang="en-US" dirty="0"/>
                    </a:p>
                  </a:txBody>
                  <a:tcPr/>
                </a:tc>
                <a:tc>
                  <a:txBody>
                    <a:bodyPr/>
                    <a:lstStyle/>
                    <a:p>
                      <a:r>
                        <a:rPr lang="en-US" dirty="0" smtClean="0"/>
                        <a:t>-1                  </a:t>
                      </a:r>
                      <a:r>
                        <a:rPr lang="en-US" b="1" dirty="0" smtClean="0">
                          <a:solidFill>
                            <a:srgbClr val="C00000"/>
                          </a:solidFill>
                        </a:rPr>
                        <a:t>5%</a:t>
                      </a:r>
                      <a:endParaRPr lang="en-US" b="1" dirty="0">
                        <a:solidFill>
                          <a:srgbClr val="C00000"/>
                        </a:solidFill>
                      </a:endParaRPr>
                    </a:p>
                  </a:txBody>
                  <a:tcPr/>
                </a:tc>
                <a:extLst>
                  <a:ext uri="{0D108BD9-81ED-4DB2-BD59-A6C34878D82A}">
                    <a16:rowId xmlns:a16="http://schemas.microsoft.com/office/drawing/2014/main" val="3374732228"/>
                  </a:ext>
                </a:extLst>
              </a:tr>
              <a:tr h="401320">
                <a:tc>
                  <a:txBody>
                    <a:bodyPr/>
                    <a:lstStyle/>
                    <a:p>
                      <a:r>
                        <a:rPr lang="en-US" dirty="0" smtClean="0"/>
                        <a:t>Non-ELL</a:t>
                      </a:r>
                      <a:endParaRPr lang="en-US" dirty="0"/>
                    </a:p>
                  </a:txBody>
                  <a:tcPr/>
                </a:tc>
                <a:tc>
                  <a:txBody>
                    <a:bodyPr/>
                    <a:lstStyle/>
                    <a:p>
                      <a:r>
                        <a:rPr lang="en-US" dirty="0" smtClean="0"/>
                        <a:t>+1</a:t>
                      </a:r>
                      <a:endParaRPr lang="en-US" dirty="0"/>
                    </a:p>
                  </a:txBody>
                  <a:tcPr/>
                </a:tc>
                <a:tc>
                  <a:txBody>
                    <a:bodyPr/>
                    <a:lstStyle/>
                    <a:p>
                      <a:r>
                        <a:rPr lang="en-US" dirty="0" smtClean="0"/>
                        <a:t>No change    </a:t>
                      </a:r>
                      <a:r>
                        <a:rPr lang="en-US" b="1" dirty="0" smtClean="0">
                          <a:solidFill>
                            <a:srgbClr val="7030A0"/>
                          </a:solidFill>
                        </a:rPr>
                        <a:t>26%</a:t>
                      </a:r>
                      <a:endParaRPr lang="en-US" b="1" dirty="0">
                        <a:solidFill>
                          <a:srgbClr val="7030A0"/>
                        </a:solidFill>
                      </a:endParaRPr>
                    </a:p>
                  </a:txBody>
                  <a:tcPr/>
                </a:tc>
                <a:extLst>
                  <a:ext uri="{0D108BD9-81ED-4DB2-BD59-A6C34878D82A}">
                    <a16:rowId xmlns:a16="http://schemas.microsoft.com/office/drawing/2014/main" val="436863102"/>
                  </a:ext>
                </a:extLst>
              </a:tr>
              <a:tr h="401320">
                <a:tc>
                  <a:txBody>
                    <a:bodyPr/>
                    <a:lstStyle/>
                    <a:p>
                      <a:r>
                        <a:rPr lang="en-US" dirty="0" smtClean="0"/>
                        <a:t>Parent –HS</a:t>
                      </a:r>
                      <a:r>
                        <a:rPr lang="en-US" baseline="0" dirty="0" smtClean="0"/>
                        <a:t> diploma</a:t>
                      </a:r>
                      <a:endParaRPr lang="en-US" dirty="0"/>
                    </a:p>
                  </a:txBody>
                  <a:tcPr/>
                </a:tc>
                <a:tc>
                  <a:txBody>
                    <a:bodyPr/>
                    <a:lstStyle/>
                    <a:p>
                      <a:r>
                        <a:rPr lang="en-US" dirty="0" smtClean="0"/>
                        <a:t>+5</a:t>
                      </a:r>
                      <a:endParaRPr lang="en-US" dirty="0"/>
                    </a:p>
                  </a:txBody>
                  <a:tcPr/>
                </a:tc>
                <a:tc>
                  <a:txBody>
                    <a:bodyPr/>
                    <a:lstStyle/>
                    <a:p>
                      <a:r>
                        <a:rPr lang="en-US" dirty="0" smtClean="0"/>
                        <a:t>-2</a:t>
                      </a:r>
                      <a:r>
                        <a:rPr lang="en-US" baseline="0" dirty="0" smtClean="0"/>
                        <a:t>                </a:t>
                      </a:r>
                      <a:r>
                        <a:rPr lang="en-US" dirty="0" smtClean="0"/>
                        <a:t>15%</a:t>
                      </a:r>
                      <a:endParaRPr lang="en-US" dirty="0"/>
                    </a:p>
                  </a:txBody>
                  <a:tcPr/>
                </a:tc>
                <a:extLst>
                  <a:ext uri="{0D108BD9-81ED-4DB2-BD59-A6C34878D82A}">
                    <a16:rowId xmlns:a16="http://schemas.microsoft.com/office/drawing/2014/main" val="2603724937"/>
                  </a:ext>
                </a:extLst>
              </a:tr>
              <a:tr h="401320">
                <a:tc>
                  <a:txBody>
                    <a:bodyPr/>
                    <a:lstStyle/>
                    <a:p>
                      <a:r>
                        <a:rPr lang="en-US" dirty="0" smtClean="0"/>
                        <a:t>Parent</a:t>
                      </a:r>
                      <a:r>
                        <a:rPr lang="en-US" baseline="0" dirty="0" smtClean="0"/>
                        <a:t> - </a:t>
                      </a:r>
                      <a:r>
                        <a:rPr lang="en-US" dirty="0" smtClean="0"/>
                        <a:t>College</a:t>
                      </a:r>
                      <a:r>
                        <a:rPr lang="en-US" baseline="0" dirty="0" smtClean="0"/>
                        <a:t> Degree</a:t>
                      </a:r>
                      <a:endParaRPr lang="en-US" dirty="0"/>
                    </a:p>
                  </a:txBody>
                  <a:tcPr/>
                </a:tc>
                <a:tc>
                  <a:txBody>
                    <a:bodyPr/>
                    <a:lstStyle/>
                    <a:p>
                      <a:r>
                        <a:rPr lang="en-US" dirty="0" smtClean="0"/>
                        <a:t>+1</a:t>
                      </a:r>
                      <a:endParaRPr lang="en-US" dirty="0"/>
                    </a:p>
                  </a:txBody>
                  <a:tcPr/>
                </a:tc>
                <a:tc>
                  <a:txBody>
                    <a:bodyPr/>
                    <a:lstStyle/>
                    <a:p>
                      <a:r>
                        <a:rPr lang="en-US" dirty="0" smtClean="0"/>
                        <a:t>-3                </a:t>
                      </a:r>
                      <a:r>
                        <a:rPr lang="en-US" b="1" dirty="0" smtClean="0">
                          <a:solidFill>
                            <a:srgbClr val="7030A0"/>
                          </a:solidFill>
                        </a:rPr>
                        <a:t>30%</a:t>
                      </a:r>
                      <a:endParaRPr lang="en-US" b="1" dirty="0">
                        <a:solidFill>
                          <a:srgbClr val="7030A0"/>
                        </a:solidFill>
                      </a:endParaRPr>
                    </a:p>
                  </a:txBody>
                  <a:tcPr/>
                </a:tc>
                <a:extLst>
                  <a:ext uri="{0D108BD9-81ED-4DB2-BD59-A6C34878D82A}">
                    <a16:rowId xmlns:a16="http://schemas.microsoft.com/office/drawing/2014/main" val="1209993068"/>
                  </a:ext>
                </a:extLst>
              </a:tr>
            </a:tbl>
          </a:graphicData>
        </a:graphic>
      </p:graphicFrame>
      <p:sp>
        <p:nvSpPr>
          <p:cNvPr id="3" name="Title 2"/>
          <p:cNvSpPr>
            <a:spLocks noGrp="1"/>
          </p:cNvSpPr>
          <p:nvPr>
            <p:ph type="title"/>
          </p:nvPr>
        </p:nvSpPr>
        <p:spPr>
          <a:xfrm>
            <a:off x="152400" y="152400"/>
            <a:ext cx="8686800" cy="533400"/>
          </a:xfrm>
        </p:spPr>
        <p:txBody>
          <a:bodyPr>
            <a:noAutofit/>
          </a:bodyPr>
          <a:lstStyle/>
          <a:p>
            <a:r>
              <a:rPr lang="en-US" sz="3600" dirty="0" smtClean="0">
                <a:solidFill>
                  <a:schemeClr val="tx1"/>
                </a:solidFill>
              </a:rPr>
              <a:t>In sum…</a:t>
            </a:r>
            <a:endParaRPr lang="en-US" sz="3600" dirty="0">
              <a:solidFill>
                <a:schemeClr val="tx1"/>
              </a:solidFill>
            </a:endParaRPr>
          </a:p>
        </p:txBody>
      </p:sp>
    </p:spTree>
    <p:extLst>
      <p:ext uri="{BB962C8B-B14F-4D97-AF65-F5344CB8AC3E}">
        <p14:creationId xmlns:p14="http://schemas.microsoft.com/office/powerpoint/2010/main" val="32058492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901" y="152400"/>
            <a:ext cx="8147304" cy="1351026"/>
          </a:xfrm>
        </p:spPr>
        <p:txBody>
          <a:bodyPr>
            <a:noAutofit/>
          </a:bodyPr>
          <a:lstStyle/>
          <a:p>
            <a:r>
              <a:rPr lang="en-US" sz="2700" dirty="0"/>
              <a:t>Unemployment rates of persons 25 to 34 years old, by highest level of educational attainment: 1990 - 2016</a:t>
            </a:r>
          </a:p>
        </p:txBody>
      </p:sp>
      <p:pic>
        <p:nvPicPr>
          <p:cNvPr id="4" name="Content Placeholder 3"/>
          <p:cNvPicPr>
            <a:picLocks noGrp="1" noChangeAspect="1"/>
          </p:cNvPicPr>
          <p:nvPr>
            <p:ph idx="1"/>
          </p:nvPr>
        </p:nvPicPr>
        <p:blipFill>
          <a:blip r:embed="rId2"/>
          <a:stretch>
            <a:fillRect/>
          </a:stretch>
        </p:blipFill>
        <p:spPr>
          <a:xfrm>
            <a:off x="429901" y="1676400"/>
            <a:ext cx="8333099" cy="4800600"/>
          </a:xfrm>
          <a:prstGeom prst="rect">
            <a:avLst/>
          </a:prstGeom>
        </p:spPr>
      </p:pic>
    </p:spTree>
    <p:extLst>
      <p:ext uri="{BB962C8B-B14F-4D97-AF65-F5344CB8AC3E}">
        <p14:creationId xmlns:p14="http://schemas.microsoft.com/office/powerpoint/2010/main" val="33910902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934" y="152400"/>
            <a:ext cx="7886700" cy="1162050"/>
          </a:xfrm>
        </p:spPr>
        <p:txBody>
          <a:bodyPr>
            <a:normAutofit/>
          </a:bodyPr>
          <a:lstStyle/>
          <a:p>
            <a:r>
              <a:rPr lang="en-US" sz="3200" dirty="0" smtClean="0"/>
              <a:t>Poverty Rates by Age: 1959-2017</a:t>
            </a:r>
            <a:endParaRPr lang="en-US" sz="3200" dirty="0"/>
          </a:p>
        </p:txBody>
      </p:sp>
      <p:pic>
        <p:nvPicPr>
          <p:cNvPr id="4" name="Content Placeholder 3"/>
          <p:cNvPicPr>
            <a:picLocks noGrp="1" noChangeAspect="1"/>
          </p:cNvPicPr>
          <p:nvPr>
            <p:ph idx="1"/>
          </p:nvPr>
        </p:nvPicPr>
        <p:blipFill>
          <a:blip r:embed="rId2"/>
          <a:stretch>
            <a:fillRect/>
          </a:stretch>
        </p:blipFill>
        <p:spPr>
          <a:xfrm>
            <a:off x="448056" y="1143000"/>
            <a:ext cx="8220456" cy="5333999"/>
          </a:xfrm>
          <a:prstGeom prst="rect">
            <a:avLst/>
          </a:prstGeom>
        </p:spPr>
      </p:pic>
    </p:spTree>
    <p:extLst>
      <p:ext uri="{BB962C8B-B14F-4D97-AF65-F5344CB8AC3E}">
        <p14:creationId xmlns:p14="http://schemas.microsoft.com/office/powerpoint/2010/main" val="10647696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57200" y="1447800"/>
            <a:ext cx="8229600" cy="5105400"/>
          </a:xfrm>
          <a:prstGeom prst="rect">
            <a:avLst/>
          </a:prstGeom>
        </p:spPr>
      </p:pic>
      <p:graphicFrame>
        <p:nvGraphicFramePr>
          <p:cNvPr id="6" name="Table 5"/>
          <p:cNvGraphicFramePr>
            <a:graphicFrameLocks noGrp="1"/>
          </p:cNvGraphicFramePr>
          <p:nvPr>
            <p:extLst/>
          </p:nvPr>
        </p:nvGraphicFramePr>
        <p:xfrm>
          <a:off x="134377" y="228600"/>
          <a:ext cx="8674078" cy="1097280"/>
        </p:xfrm>
        <a:graphic>
          <a:graphicData uri="http://schemas.openxmlformats.org/drawingml/2006/table">
            <a:tbl>
              <a:tblPr/>
              <a:tblGrid>
                <a:gridCol w="945252">
                  <a:extLst>
                    <a:ext uri="{9D8B030D-6E8A-4147-A177-3AD203B41FA5}">
                      <a16:colId xmlns:a16="http://schemas.microsoft.com/office/drawing/2014/main" val="1254338047"/>
                    </a:ext>
                  </a:extLst>
                </a:gridCol>
                <a:gridCol w="7728826">
                  <a:extLst>
                    <a:ext uri="{9D8B030D-6E8A-4147-A177-3AD203B41FA5}">
                      <a16:colId xmlns:a16="http://schemas.microsoft.com/office/drawing/2014/main" val="947483413"/>
                    </a:ext>
                  </a:extLst>
                </a:gridCol>
              </a:tblGrid>
              <a:tr h="1097280">
                <a:tc>
                  <a:txBody>
                    <a:bodyPr/>
                    <a:lstStyle/>
                    <a:p>
                      <a:pPr algn="ctr"/>
                      <a:endParaRPr lang="en-US" sz="1400" dirty="0"/>
                    </a:p>
                  </a:txBody>
                  <a:tcPr marL="0" marR="0" marT="0" marB="0">
                    <a:lnL>
                      <a:noFill/>
                    </a:lnL>
                    <a:lnR>
                      <a:noFill/>
                    </a:lnR>
                    <a:lnT>
                      <a:noFill/>
                    </a:lnT>
                    <a:lnB>
                      <a:noFill/>
                    </a:lnB>
                  </a:tcPr>
                </a:tc>
                <a:tc>
                  <a:txBody>
                    <a:bodyPr/>
                    <a:lstStyle/>
                    <a:p>
                      <a:pPr marL="0" indent="0" algn="l"/>
                      <a:r>
                        <a:rPr lang="en-US" sz="2400" dirty="0"/>
                        <a:t>Median annual earnings of full-time </a:t>
                      </a:r>
                      <a:r>
                        <a:rPr lang="en-US" sz="2400" dirty="0" smtClean="0"/>
                        <a:t>workers </a:t>
                      </a:r>
                      <a:r>
                        <a:rPr lang="en-US" sz="2400" dirty="0"/>
                        <a:t>25 years old and over, by highest level of </a:t>
                      </a:r>
                      <a:r>
                        <a:rPr lang="en-US" sz="2400" dirty="0" smtClean="0"/>
                        <a:t>education </a:t>
                      </a:r>
                      <a:r>
                        <a:rPr lang="en-US" sz="2400" dirty="0"/>
                        <a:t>and </a:t>
                      </a:r>
                      <a:r>
                        <a:rPr lang="en-US" sz="2400" dirty="0" smtClean="0"/>
                        <a:t>gender: </a:t>
                      </a:r>
                      <a:r>
                        <a:rPr lang="en-US" sz="2400" dirty="0"/>
                        <a:t>2015</a:t>
                      </a:r>
                    </a:p>
                  </a:txBody>
                  <a:tcPr marL="0" marR="0" marT="0" marB="0">
                    <a:lnL>
                      <a:noFill/>
                    </a:lnL>
                    <a:lnR>
                      <a:noFill/>
                    </a:lnR>
                    <a:lnT>
                      <a:noFill/>
                    </a:lnT>
                    <a:lnB>
                      <a:noFill/>
                    </a:lnB>
                  </a:tcPr>
                </a:tc>
                <a:extLst>
                  <a:ext uri="{0D108BD9-81ED-4DB2-BD59-A6C34878D82A}">
                    <a16:rowId xmlns:a16="http://schemas.microsoft.com/office/drawing/2014/main" val="3553665413"/>
                  </a:ext>
                </a:extLst>
              </a:tr>
            </a:tbl>
          </a:graphicData>
        </a:graphic>
      </p:graphicFrame>
    </p:spTree>
    <p:extLst>
      <p:ext uri="{BB962C8B-B14F-4D97-AF65-F5344CB8AC3E}">
        <p14:creationId xmlns:p14="http://schemas.microsoft.com/office/powerpoint/2010/main" val="27073393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981200"/>
            <a:ext cx="8229600" cy="4572000"/>
          </a:xfrm>
        </p:spPr>
        <p:txBody>
          <a:bodyPr>
            <a:normAutofit/>
          </a:bodyPr>
          <a:lstStyle/>
          <a:p>
            <a:r>
              <a:rPr lang="en-US" sz="2800" dirty="0" smtClean="0"/>
              <a:t>Many students, particularly low-income, </a:t>
            </a:r>
            <a:r>
              <a:rPr lang="en-US" sz="2800" dirty="0" err="1" smtClean="0"/>
              <a:t>Latinx</a:t>
            </a:r>
            <a:r>
              <a:rPr lang="en-US" sz="2800" dirty="0" smtClean="0"/>
              <a:t>, Native American Indian, African American and Asian immigrant students, are being left behind in the educational system</a:t>
            </a:r>
          </a:p>
          <a:p>
            <a:pPr>
              <a:buNone/>
            </a:pPr>
            <a:endParaRPr lang="en-US" sz="2800" dirty="0" smtClean="0"/>
          </a:p>
          <a:p>
            <a:r>
              <a:rPr lang="en-US" sz="2800" dirty="0" smtClean="0">
                <a:ea typeface="ＭＳ Ｐゴシック" charset="0"/>
                <a:cs typeface="Calibri"/>
              </a:rPr>
              <a:t>Lack </a:t>
            </a:r>
            <a:r>
              <a:rPr lang="en-US" sz="2800" dirty="0">
                <a:ea typeface="ＭＳ Ｐゴシック" charset="0"/>
                <a:cs typeface="Calibri"/>
              </a:rPr>
              <a:t>of education affects the quality of the workforce, engaged and informed citizens, and the overall public good</a:t>
            </a:r>
          </a:p>
          <a:p>
            <a:endParaRPr lang="en-US" sz="2600" dirty="0"/>
          </a:p>
        </p:txBody>
      </p:sp>
      <p:sp>
        <p:nvSpPr>
          <p:cNvPr id="3" name="Title 2"/>
          <p:cNvSpPr>
            <a:spLocks noGrp="1"/>
          </p:cNvSpPr>
          <p:nvPr>
            <p:ph type="title"/>
          </p:nvPr>
        </p:nvSpPr>
        <p:spPr>
          <a:xfrm>
            <a:off x="457200" y="381000"/>
            <a:ext cx="8229600" cy="1143000"/>
          </a:xfrm>
        </p:spPr>
        <p:txBody>
          <a:bodyPr>
            <a:noAutofit/>
          </a:bodyPr>
          <a:lstStyle/>
          <a:p>
            <a:r>
              <a:rPr lang="en-US" sz="4400" dirty="0" smtClean="0">
                <a:solidFill>
                  <a:schemeClr val="tx1"/>
                </a:solidFill>
              </a:rPr>
              <a:t>The consequences of these inequities for U.S. society</a:t>
            </a:r>
            <a:endParaRPr lang="en-US" sz="4400" dirty="0">
              <a:solidFill>
                <a:schemeClr val="tx1"/>
              </a:solidFill>
            </a:endParaRPr>
          </a:p>
        </p:txBody>
      </p:sp>
    </p:spTree>
    <p:extLst>
      <p:ext uri="{BB962C8B-B14F-4D97-AF65-F5344CB8AC3E}">
        <p14:creationId xmlns:p14="http://schemas.microsoft.com/office/powerpoint/2010/main" val="27393029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1" y="2514600"/>
            <a:ext cx="8153400" cy="3611562"/>
          </a:xfrm>
        </p:spPr>
        <p:txBody>
          <a:bodyPr>
            <a:normAutofit/>
          </a:bodyPr>
          <a:lstStyle/>
          <a:p>
            <a:r>
              <a:rPr lang="en-US" sz="3200" dirty="0" smtClean="0"/>
              <a:t>Chicano </a:t>
            </a:r>
            <a:r>
              <a:rPr lang="en-US" sz="3200" dirty="0"/>
              <a:t>s</a:t>
            </a:r>
            <a:r>
              <a:rPr lang="en-US" sz="3200" dirty="0" smtClean="0"/>
              <a:t>tudent movement in East Los Angeles, 1968</a:t>
            </a:r>
          </a:p>
          <a:p>
            <a:endParaRPr lang="en-US" sz="2800" dirty="0" smtClean="0"/>
          </a:p>
          <a:p>
            <a:endParaRPr lang="en-US" sz="2800" dirty="0"/>
          </a:p>
          <a:p>
            <a:endParaRPr lang="en-US" sz="2800" dirty="0"/>
          </a:p>
          <a:p>
            <a:r>
              <a:rPr lang="en-US" dirty="0"/>
              <a:t>https://www.youtube.com/watch?v=xY6cytReBm8</a:t>
            </a:r>
          </a:p>
        </p:txBody>
      </p:sp>
      <p:sp>
        <p:nvSpPr>
          <p:cNvPr id="3" name="Title 2"/>
          <p:cNvSpPr>
            <a:spLocks noGrp="1"/>
          </p:cNvSpPr>
          <p:nvPr>
            <p:ph type="title"/>
          </p:nvPr>
        </p:nvSpPr>
        <p:spPr>
          <a:xfrm>
            <a:off x="457200" y="381000"/>
            <a:ext cx="8153400" cy="1243406"/>
          </a:xfrm>
        </p:spPr>
        <p:txBody>
          <a:bodyPr/>
          <a:lstStyle/>
          <a:p>
            <a:r>
              <a:rPr lang="en-US" sz="4000" b="1" dirty="0" smtClean="0">
                <a:solidFill>
                  <a:schemeClr val="tx1"/>
                </a:solidFill>
              </a:rPr>
              <a:t>PBS Documentary –</a:t>
            </a:r>
            <a:br>
              <a:rPr lang="en-US" sz="4000" b="1" dirty="0" smtClean="0">
                <a:solidFill>
                  <a:schemeClr val="tx1"/>
                </a:solidFill>
              </a:rPr>
            </a:br>
            <a:r>
              <a:rPr lang="en-US" sz="4000" b="1" i="1" dirty="0" smtClean="0">
                <a:solidFill>
                  <a:schemeClr val="tx1"/>
                </a:solidFill>
              </a:rPr>
              <a:t>Chicano! Taking Back the Schools </a:t>
            </a:r>
            <a:endParaRPr lang="en-US" sz="4000" b="1" i="1" dirty="0">
              <a:solidFill>
                <a:schemeClr val="tx1"/>
              </a:solidFill>
            </a:endParaRPr>
          </a:p>
        </p:txBody>
      </p:sp>
    </p:spTree>
    <p:extLst>
      <p:ext uri="{BB962C8B-B14F-4D97-AF65-F5344CB8AC3E}">
        <p14:creationId xmlns:p14="http://schemas.microsoft.com/office/powerpoint/2010/main" val="33255479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286000"/>
            <a:ext cx="8000999" cy="4114800"/>
          </a:xfrm>
        </p:spPr>
        <p:txBody>
          <a:bodyPr>
            <a:normAutofit lnSpcReduction="10000"/>
          </a:bodyPr>
          <a:lstStyle/>
          <a:p>
            <a:r>
              <a:rPr lang="en-US" sz="3200" dirty="0"/>
              <a:t> </a:t>
            </a:r>
            <a:r>
              <a:rPr lang="en-US" sz="3200" dirty="0" smtClean="0"/>
              <a:t>Be </a:t>
            </a:r>
            <a:r>
              <a:rPr lang="en-US" sz="3200" dirty="0"/>
              <a:t>ready to discuss the Sonia Nieto reading</a:t>
            </a:r>
            <a:r>
              <a:rPr lang="en-US" sz="3200" dirty="0" smtClean="0"/>
              <a:t>.</a:t>
            </a:r>
          </a:p>
          <a:p>
            <a:pPr marL="0" indent="0">
              <a:buNone/>
            </a:pPr>
            <a:endParaRPr lang="en-US" sz="3200" dirty="0" smtClean="0"/>
          </a:p>
          <a:p>
            <a:r>
              <a:rPr lang="en-US" sz="3200" dirty="0" smtClean="0"/>
              <a:t> Pay </a:t>
            </a:r>
            <a:r>
              <a:rPr lang="en-US" sz="3200" dirty="0"/>
              <a:t>attention to the theory that stands out to you the </a:t>
            </a:r>
            <a:r>
              <a:rPr lang="en-US" sz="3200" dirty="0" smtClean="0"/>
              <a:t>most</a:t>
            </a:r>
          </a:p>
          <a:p>
            <a:endParaRPr lang="en-US" sz="3200" dirty="0"/>
          </a:p>
          <a:p>
            <a:r>
              <a:rPr lang="en-US" sz="3200" dirty="0" smtClean="0"/>
              <a:t> Bring a copy to class (electronic or hard copy)</a:t>
            </a:r>
            <a:endParaRPr lang="en-US" sz="3200" dirty="0"/>
          </a:p>
          <a:p>
            <a:endParaRPr lang="en-US" dirty="0"/>
          </a:p>
        </p:txBody>
      </p:sp>
      <p:sp>
        <p:nvSpPr>
          <p:cNvPr id="3" name="Title 2"/>
          <p:cNvSpPr>
            <a:spLocks noGrp="1"/>
          </p:cNvSpPr>
          <p:nvPr>
            <p:ph type="title"/>
          </p:nvPr>
        </p:nvSpPr>
        <p:spPr/>
        <p:txBody>
          <a:bodyPr/>
          <a:lstStyle/>
          <a:p>
            <a:r>
              <a:rPr lang="en-US" dirty="0" smtClean="0">
                <a:solidFill>
                  <a:schemeClr val="tx1"/>
                </a:solidFill>
              </a:rPr>
              <a:t>For Wednesday</a:t>
            </a:r>
            <a:endParaRPr lang="en-US" dirty="0">
              <a:solidFill>
                <a:schemeClr val="tx1"/>
              </a:solidFill>
            </a:endParaRPr>
          </a:p>
        </p:txBody>
      </p:sp>
    </p:spTree>
    <p:extLst>
      <p:ext uri="{BB962C8B-B14F-4D97-AF65-F5344CB8AC3E}">
        <p14:creationId xmlns:p14="http://schemas.microsoft.com/office/powerpoint/2010/main" val="344494140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2264</TotalTime>
  <Words>1562</Words>
  <Application>Microsoft Office PowerPoint</Application>
  <PresentationFormat>On-screen Show (4:3)</PresentationFormat>
  <Paragraphs>201</Paragraphs>
  <Slides>47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ＭＳ Ｐゴシック</vt:lpstr>
      <vt:lpstr>Book Antiqua</vt:lpstr>
      <vt:lpstr>Calibri</vt:lpstr>
      <vt:lpstr>Wingdings</vt:lpstr>
      <vt:lpstr>Hardcover</vt:lpstr>
      <vt:lpstr>EDS/SOC 126</vt:lpstr>
      <vt:lpstr>Early America 1700’s and 1800’s</vt:lpstr>
      <vt:lpstr>PowerPoint Presentation</vt:lpstr>
      <vt:lpstr>PowerPoint Presentation</vt:lpstr>
      <vt:lpstr>PowerPoint Presentation</vt:lpstr>
      <vt:lpstr>PowerPoint Presentation</vt:lpstr>
      <vt:lpstr>PowerPoint Presentation</vt:lpstr>
      <vt:lpstr>PowerPoint Presentation</vt:lpstr>
      <vt:lpstr>Thomas Jefferson’s letters from On Democracy, compiled by Saul Padover (1947)</vt:lpstr>
      <vt:lpstr>Thomas Jefferson’s letters from On Democracy, compiled by Saul Padover (1947)</vt:lpstr>
      <vt:lpstr>Thomas Jefferson’s letters from On Democracy, compiled by Saul Padover (1947)</vt:lpstr>
      <vt:lpstr>PowerPoint Presentation</vt:lpstr>
      <vt:lpstr>PowerPoint Presentation</vt:lpstr>
      <vt:lpstr>Contradictions in early ideas on democracy and education</vt:lpstr>
      <vt:lpstr>Early America: 1700’s and 1800’s</vt:lpstr>
      <vt:lpstr>J. Spring reading – The Ideology and Politics of the Common School</vt:lpstr>
      <vt:lpstr>J. Spring reading – The Ideology and Politics of the Common School</vt:lpstr>
      <vt:lpstr>J. Spring reading – The Ideology and Politics of the Common School</vt:lpstr>
      <vt:lpstr>Oakes et. al. reading –  History and Culture…</vt:lpstr>
      <vt:lpstr>Schools support the nation’s workforce, economy, global competitiveness</vt:lpstr>
      <vt:lpstr>Persistent Inequities in American Education</vt:lpstr>
      <vt:lpstr>Funding Inequities</vt:lpstr>
      <vt:lpstr>PowerPoint Presentation</vt:lpstr>
      <vt:lpstr>Inequities for English Language Learners (ELLs)</vt:lpstr>
      <vt:lpstr>2017 Trends in eighth-grade mathematics achievement </vt:lpstr>
      <vt:lpstr>2017 Trend in eighth-grade NAEP mathematics – Eligible for National School Lunch Program </vt:lpstr>
      <vt:lpstr>2017 Trend in eighth-grade NAEP mathematics – NOT Eligible for National School Lunch Program </vt:lpstr>
      <vt:lpstr>2017 Trend in eighth-grade NAEP mathematics - White </vt:lpstr>
      <vt:lpstr>2017 Trend in eighth-grade NAEP mathematics - Latinx </vt:lpstr>
      <vt:lpstr>2017 Trend in eighth-grade NAEP mathematics - Black </vt:lpstr>
      <vt:lpstr>2017 Trend in eighth-grade NAEP mathematics – Asian/Pacific Islander </vt:lpstr>
      <vt:lpstr>2017 Trend in eighth-grade NAEP mathematics – Native American Indian  </vt:lpstr>
      <vt:lpstr>2017 Trend in eighth-grade NAEP mathematics – Males</vt:lpstr>
      <vt:lpstr>2017 Trend in eighth-grade NAEP mathematics –Females</vt:lpstr>
      <vt:lpstr>2017 Trend in eighth-grade NAEP mathematics – English Language Learners</vt:lpstr>
      <vt:lpstr>2017 Trend in eighth-grade NAEP mathematics – NON-English Language Learners</vt:lpstr>
      <vt:lpstr>2017 Trend in eighth-grade NAEP mathematics – Parent Education Level – No High School Diploma</vt:lpstr>
      <vt:lpstr>2017 Trend in eighth-grade NAEP mathematics – Parent Education Level – Graduated from High School</vt:lpstr>
      <vt:lpstr>2017 Trend in eighth-grade NAEP mathematics – Parent Education Level – Some Education After High School</vt:lpstr>
      <vt:lpstr>2017 Trend in eighth-grade NAEP mathematics – Parent Education Level – College Graduate</vt:lpstr>
      <vt:lpstr>In sum…</vt:lpstr>
      <vt:lpstr>Unemployment rates of persons 25 to 34 years old, by highest level of educational attainment: 1990 - 2016</vt:lpstr>
      <vt:lpstr>Poverty Rates by Age: 1959-2017</vt:lpstr>
      <vt:lpstr>PowerPoint Presentation</vt:lpstr>
      <vt:lpstr>The consequences of these inequities for U.S. society</vt:lpstr>
      <vt:lpstr>PBS Documentary – Chicano! Taking Back the Schools </vt:lpstr>
      <vt:lpstr>For Wednesday</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Makeba</dc:creator>
  <cp:lastModifiedBy>HP</cp:lastModifiedBy>
  <cp:revision>152</cp:revision>
  <dcterms:created xsi:type="dcterms:W3CDTF">2013-01-10T02:39:47Z</dcterms:created>
  <dcterms:modified xsi:type="dcterms:W3CDTF">2019-01-14T15:10:27Z</dcterms:modified>
</cp:coreProperties>
</file>