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1"/>
  </p:notesMasterIdLst>
  <p:sldIdLst>
    <p:sldId id="277" r:id="rId2"/>
    <p:sldId id="271" r:id="rId3"/>
    <p:sldId id="272" r:id="rId4"/>
    <p:sldId id="273" r:id="rId5"/>
    <p:sldId id="279" r:id="rId6"/>
    <p:sldId id="284" r:id="rId7"/>
    <p:sldId id="258"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22" autoAdjust="0"/>
  </p:normalViewPr>
  <p:slideViewPr>
    <p:cSldViewPr>
      <p:cViewPr varScale="1">
        <p:scale>
          <a:sx n="150" d="100"/>
          <a:sy n="150" d="100"/>
        </p:scale>
        <p:origin x="2094" y="120"/>
      </p:cViewPr>
      <p:guideLst>
        <p:guide orient="horz" pos="2160"/>
        <p:guide pos="2880"/>
      </p:guideLst>
    </p:cSldViewPr>
  </p:slideViewPr>
  <p:notesTextViewPr>
    <p:cViewPr>
      <p:scale>
        <a:sx n="1" d="1"/>
        <a:sy n="1" d="1"/>
      </p:scale>
      <p:origin x="0" y="0"/>
    </p:cViewPr>
  </p:notesTextViewPr>
  <p:sorterViewPr>
    <p:cViewPr>
      <p:scale>
        <a:sx n="100" d="100"/>
        <a:sy n="100" d="100"/>
      </p:scale>
      <p:origin x="0" y="-1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C014E5-597F-40E4-A1C5-43AC1CDC0560}" type="datetimeFigureOut">
              <a:rPr lang="en-US" smtClean="0"/>
              <a:t>1/28/2019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32C347-7A7F-4684-8D1E-4C759C973ABF}" type="slidenum">
              <a:rPr lang="en-US" smtClean="0"/>
              <a:t>‹#›</a:t>
            </a:fld>
            <a:endParaRPr lang="en-US"/>
          </a:p>
        </p:txBody>
      </p:sp>
    </p:spTree>
    <p:extLst>
      <p:ext uri="{BB962C8B-B14F-4D97-AF65-F5344CB8AC3E}">
        <p14:creationId xmlns:p14="http://schemas.microsoft.com/office/powerpoint/2010/main" val="411394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32C347-7A7F-4684-8D1E-4C759C973ABF}" type="slidenum">
              <a:rPr lang="en-US" smtClean="0"/>
              <a:t>1</a:t>
            </a:fld>
            <a:endParaRPr lang="en-US"/>
          </a:p>
        </p:txBody>
      </p:sp>
    </p:spTree>
    <p:extLst>
      <p:ext uri="{BB962C8B-B14F-4D97-AF65-F5344CB8AC3E}">
        <p14:creationId xmlns:p14="http://schemas.microsoft.com/office/powerpoint/2010/main" val="802554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a:t>
            </a:fld>
            <a:endParaRPr lang="en-US"/>
          </a:p>
        </p:txBody>
      </p:sp>
    </p:spTree>
    <p:extLst>
      <p:ext uri="{BB962C8B-B14F-4D97-AF65-F5344CB8AC3E}">
        <p14:creationId xmlns:p14="http://schemas.microsoft.com/office/powerpoint/2010/main" val="1939432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24C57-2CAF-45C1-831C-83B7E1999049}" type="slidenum">
              <a:rPr lang="en-US" smtClean="0"/>
              <a:t>3</a:t>
            </a:fld>
            <a:endParaRPr lang="en-US"/>
          </a:p>
        </p:txBody>
      </p:sp>
    </p:spTree>
    <p:extLst>
      <p:ext uri="{BB962C8B-B14F-4D97-AF65-F5344CB8AC3E}">
        <p14:creationId xmlns:p14="http://schemas.microsoft.com/office/powerpoint/2010/main" val="181977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4</a:t>
            </a:fld>
            <a:endParaRPr lang="en-US"/>
          </a:p>
        </p:txBody>
      </p:sp>
    </p:spTree>
    <p:extLst>
      <p:ext uri="{BB962C8B-B14F-4D97-AF65-F5344CB8AC3E}">
        <p14:creationId xmlns:p14="http://schemas.microsoft.com/office/powerpoint/2010/main" val="3635672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0132C347-7A7F-4684-8D1E-4C759C973ABF}" type="slidenum">
              <a:rPr lang="en-US" smtClean="0"/>
              <a:t>5</a:t>
            </a:fld>
            <a:endParaRPr lang="en-US"/>
          </a:p>
        </p:txBody>
      </p:sp>
    </p:spTree>
    <p:extLst>
      <p:ext uri="{BB962C8B-B14F-4D97-AF65-F5344CB8AC3E}">
        <p14:creationId xmlns:p14="http://schemas.microsoft.com/office/powerpoint/2010/main" val="66917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32C347-7A7F-4684-8D1E-4C759C973ABF}" type="slidenum">
              <a:rPr lang="en-US" smtClean="0"/>
              <a:t>6</a:t>
            </a:fld>
            <a:endParaRPr lang="en-US"/>
          </a:p>
        </p:txBody>
      </p:sp>
    </p:spTree>
    <p:extLst>
      <p:ext uri="{BB962C8B-B14F-4D97-AF65-F5344CB8AC3E}">
        <p14:creationId xmlns:p14="http://schemas.microsoft.com/office/powerpoint/2010/main" val="3872520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24C57-2CAF-45C1-831C-83B7E199904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89990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49D24C57-2CAF-45C1-831C-83B7E1999049}" type="slidenum">
              <a:rPr lang="en-US" smtClean="0"/>
              <a:t>8</a:t>
            </a:fld>
            <a:endParaRPr lang="en-US"/>
          </a:p>
        </p:txBody>
      </p:sp>
    </p:spTree>
    <p:extLst>
      <p:ext uri="{BB962C8B-B14F-4D97-AF65-F5344CB8AC3E}">
        <p14:creationId xmlns:p14="http://schemas.microsoft.com/office/powerpoint/2010/main" val="4163256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C8C8B1"/>
                </a:solidFill>
              </a:rPr>
              <a:pPr/>
              <a:t>1/28/2019</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C8C8B1"/>
                </a:solidFill>
              </a:rPr>
              <a:pPr/>
              <a:t>‹#›</a:t>
            </a:fld>
            <a:endParaRPr lang="en-US">
              <a:solidFill>
                <a:srgbClr val="C8C8B1"/>
              </a:solidFil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539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880861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96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6" name="Footer Placeholder 5"/>
          <p:cNvSpPr>
            <a:spLocks noGrp="1"/>
          </p:cNvSpPr>
          <p:nvPr>
            <p:ph type="ftr" sz="quarter" idx="11"/>
          </p:nvPr>
        </p:nvSpPr>
        <p:spPr/>
        <p:txBody>
          <a:bodyPr/>
          <a:lstStyle/>
          <a:p>
            <a:endParaRPr lang="en-US">
              <a:solidFill>
                <a:srgbClr val="D1282E"/>
              </a:solidFill>
            </a:endParaRPr>
          </a:p>
        </p:txBody>
      </p:sp>
      <p:sp>
        <p:nvSpPr>
          <p:cNvPr id="7" name="Slide Number Placeholder 6"/>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100197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8" name="Footer Placeholder 7"/>
          <p:cNvSpPr>
            <a:spLocks noGrp="1"/>
          </p:cNvSpPr>
          <p:nvPr>
            <p:ph type="ftr" sz="quarter" idx="11"/>
          </p:nvPr>
        </p:nvSpPr>
        <p:spPr/>
        <p:txBody>
          <a:bodyPr/>
          <a:lstStyle/>
          <a:p>
            <a:endParaRPr lang="en-US">
              <a:solidFill>
                <a:srgbClr val="D1282E"/>
              </a:solidFill>
            </a:endParaRPr>
          </a:p>
        </p:txBody>
      </p:sp>
      <p:sp>
        <p:nvSpPr>
          <p:cNvPr id="9" name="Slide Number Placeholder 8"/>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136749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4" name="Footer Placeholder 3"/>
          <p:cNvSpPr>
            <a:spLocks noGrp="1"/>
          </p:cNvSpPr>
          <p:nvPr>
            <p:ph type="ftr" sz="quarter" idx="11"/>
          </p:nvPr>
        </p:nvSpPr>
        <p:spPr/>
        <p:txBody>
          <a:bodyPr/>
          <a:lstStyle/>
          <a:p>
            <a:endParaRPr lang="en-US">
              <a:solidFill>
                <a:srgbClr val="D1282E"/>
              </a:solidFill>
            </a:endParaRPr>
          </a:p>
        </p:txBody>
      </p:sp>
      <p:sp>
        <p:nvSpPr>
          <p:cNvPr id="5" name="Slide Number Placeholder 4"/>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90088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solidFill>
                <a:srgbClr val="D1282E"/>
              </a:solidFill>
            </a:endParaRPr>
          </a:p>
        </p:txBody>
      </p:sp>
      <p:sp>
        <p:nvSpPr>
          <p:cNvPr id="9" name="Slide Number Placeholder 8"/>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56903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solidFill>
                <a:srgbClr val="D1282E"/>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6873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6" name="Footer Placeholder 5"/>
          <p:cNvSpPr>
            <a:spLocks noGrp="1"/>
          </p:cNvSpPr>
          <p:nvPr>
            <p:ph type="ftr" sz="quarter" idx="11"/>
          </p:nvPr>
        </p:nvSpPr>
        <p:spPr/>
        <p:txBody>
          <a:bodyPr/>
          <a:lstStyle/>
          <a:p>
            <a:endParaRPr lang="en-US">
              <a:solidFill>
                <a:srgbClr val="D1282E"/>
              </a:solidFill>
            </a:endParaRPr>
          </a:p>
        </p:txBody>
      </p:sp>
      <p:sp>
        <p:nvSpPr>
          <p:cNvPr id="7" name="Slide Number Placeholder 6"/>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1463892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163405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164606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C9874AD-F8A7-42AA-8E57-809163586046}" type="datetimeFigureOut">
              <a:rPr lang="en-US" smtClean="0">
                <a:solidFill>
                  <a:srgbClr val="D1282E"/>
                </a:solidFill>
              </a:rPr>
              <a:pPr/>
              <a:t>1/28/2019</a:t>
            </a:fld>
            <a:endParaRPr lang="en-US">
              <a:solidFill>
                <a:srgbClr val="D1282E"/>
              </a:solidFill>
            </a:endParaRP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solidFill>
                <a:srgbClr val="D1282E"/>
              </a:solidFill>
            </a:endParaRP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3B6AFA93-33F7-4ACD-931F-29FE4BE04C33}" type="slidenum">
              <a:rPr lang="en-US" smtClean="0">
                <a:solidFill>
                  <a:srgbClr val="D1282E"/>
                </a:solidFill>
              </a:rPr>
              <a:pPr/>
              <a:t>‹#›</a:t>
            </a:fld>
            <a:endParaRPr lang="en-US">
              <a:solidFill>
                <a:srgbClr val="D1282E"/>
              </a:solidFill>
            </a:endParaRP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80140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153400" cy="1600200"/>
          </a:xfrm>
        </p:spPr>
        <p:txBody>
          <a:bodyPr>
            <a:normAutofit/>
          </a:bodyPr>
          <a:lstStyle/>
          <a:p>
            <a:r>
              <a:rPr lang="en-US" sz="3600" dirty="0">
                <a:solidFill>
                  <a:schemeClr val="tx1"/>
                </a:solidFill>
              </a:rPr>
              <a:t>Investigative Assignment #1, “Education &amp; Economic Success” due Wed. 1/30 by 4pm on </a:t>
            </a:r>
            <a:r>
              <a:rPr lang="en-US" sz="3600" dirty="0" err="1">
                <a:solidFill>
                  <a:schemeClr val="tx1"/>
                </a:solidFill>
              </a:rPr>
              <a:t>TritonEd</a:t>
            </a:r>
            <a:r>
              <a:rPr lang="en-US" sz="3600" dirty="0">
                <a:solidFill>
                  <a:schemeClr val="tx1"/>
                </a:solidFill>
              </a:rPr>
              <a:t> via </a:t>
            </a:r>
            <a:r>
              <a:rPr lang="en-US" sz="3600" dirty="0" err="1">
                <a:solidFill>
                  <a:schemeClr val="tx1"/>
                </a:solidFill>
              </a:rPr>
              <a:t>Turnitin</a:t>
            </a:r>
            <a:endParaRPr lang="en-US" sz="3600" dirty="0">
              <a:solidFill>
                <a:schemeClr val="tx1"/>
              </a:solidFill>
            </a:endParaRPr>
          </a:p>
        </p:txBody>
      </p:sp>
      <p:sp>
        <p:nvSpPr>
          <p:cNvPr id="2" name="Content Placeholder 1"/>
          <p:cNvSpPr>
            <a:spLocks noGrp="1"/>
          </p:cNvSpPr>
          <p:nvPr>
            <p:ph idx="1"/>
          </p:nvPr>
        </p:nvSpPr>
        <p:spPr>
          <a:xfrm>
            <a:off x="533400" y="1905000"/>
            <a:ext cx="8077199" cy="4648199"/>
          </a:xfrm>
        </p:spPr>
        <p:txBody>
          <a:bodyPr>
            <a:normAutofit/>
          </a:bodyPr>
          <a:lstStyle/>
          <a:p>
            <a:pPr marL="0" indent="0">
              <a:buNone/>
            </a:pPr>
            <a:r>
              <a:rPr lang="en-US" sz="2800" u="sng" dirty="0"/>
              <a:t>Part A </a:t>
            </a:r>
          </a:p>
          <a:p>
            <a:r>
              <a:rPr lang="en-US" sz="2800" dirty="0"/>
              <a:t>Talk with </a:t>
            </a:r>
            <a:r>
              <a:rPr lang="en-US" sz="2800" u="sng" dirty="0"/>
              <a:t>3 people</a:t>
            </a:r>
            <a:r>
              <a:rPr lang="en-US" sz="2800" dirty="0"/>
              <a:t> (friends, peers, co-workers, family or strangers) about their perspective on economic success and education. Ask them the questions in the syllabus. Feel free to ask other questions.</a:t>
            </a:r>
          </a:p>
          <a:p>
            <a:endParaRPr lang="en-US" sz="2800" dirty="0"/>
          </a:p>
          <a:p>
            <a:r>
              <a:rPr lang="en-US" sz="2800" u="sng" dirty="0"/>
              <a:t>Part B</a:t>
            </a:r>
            <a:endParaRPr lang="en-US" sz="2800" dirty="0"/>
          </a:p>
          <a:p>
            <a:r>
              <a:rPr lang="en-US" sz="2800" dirty="0"/>
              <a:t>In 5 double-spaced pages write up your assignment following the instructions in the syllabus.</a:t>
            </a:r>
          </a:p>
          <a:p>
            <a:endParaRPr lang="en-US" dirty="0"/>
          </a:p>
        </p:txBody>
      </p:sp>
    </p:spTree>
    <p:extLst>
      <p:ext uri="{BB962C8B-B14F-4D97-AF65-F5344CB8AC3E}">
        <p14:creationId xmlns:p14="http://schemas.microsoft.com/office/powerpoint/2010/main" val="497386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90" y="304800"/>
            <a:ext cx="7756263" cy="1319606"/>
          </a:xfrm>
        </p:spPr>
        <p:txBody>
          <a:bodyPr>
            <a:noAutofit/>
          </a:bodyPr>
          <a:lstStyle/>
          <a:p>
            <a:r>
              <a:rPr lang="en-US" sz="4400" dirty="0">
                <a:solidFill>
                  <a:schemeClr val="tx1"/>
                </a:solidFill>
              </a:rPr>
              <a:t>Tips for Doing the Investigative Assignments</a:t>
            </a:r>
          </a:p>
        </p:txBody>
      </p:sp>
      <p:sp>
        <p:nvSpPr>
          <p:cNvPr id="3" name="Content Placeholder 2"/>
          <p:cNvSpPr>
            <a:spLocks noGrp="1"/>
          </p:cNvSpPr>
          <p:nvPr>
            <p:ph idx="1"/>
          </p:nvPr>
        </p:nvSpPr>
        <p:spPr>
          <a:xfrm>
            <a:off x="426128" y="2133600"/>
            <a:ext cx="8108272" cy="4419600"/>
          </a:xfrm>
        </p:spPr>
        <p:txBody>
          <a:bodyPr/>
          <a:lstStyle/>
          <a:p>
            <a:pPr marL="569913" indent="-225425"/>
            <a:r>
              <a:rPr lang="en-US" sz="2600" dirty="0"/>
              <a:t>Know your comfort level. It’s okay to know your limits. But try to push yourself!</a:t>
            </a:r>
          </a:p>
          <a:p>
            <a:pPr marL="569913" indent="-225425">
              <a:buNone/>
            </a:pPr>
            <a:endParaRPr lang="en-US" sz="2600" dirty="0"/>
          </a:p>
          <a:p>
            <a:pPr marL="569913" indent="-225425"/>
            <a:r>
              <a:rPr lang="en-US" sz="2600" dirty="0"/>
              <a:t>Prepare yourself to (possibly) hear something shocking or negative. What will you do? Stay silent or speak your truth?</a:t>
            </a:r>
          </a:p>
          <a:p>
            <a:pPr marL="569913" indent="-225425">
              <a:buNone/>
            </a:pPr>
            <a:endParaRPr lang="en-US" sz="2600" dirty="0"/>
          </a:p>
          <a:p>
            <a:pPr marL="569913" indent="-225425"/>
            <a:r>
              <a:rPr lang="en-US" sz="2600" dirty="0"/>
              <a:t>Prepare yourself to (possibly) experience discomfort, including when people decline to talk to you.</a:t>
            </a:r>
          </a:p>
          <a:p>
            <a:endParaRPr lang="en-US" dirty="0"/>
          </a:p>
        </p:txBody>
      </p:sp>
    </p:spTree>
    <p:extLst>
      <p:ext uri="{BB962C8B-B14F-4D97-AF65-F5344CB8AC3E}">
        <p14:creationId xmlns:p14="http://schemas.microsoft.com/office/powerpoint/2010/main" val="160460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90" y="381000"/>
            <a:ext cx="7756263" cy="1243406"/>
          </a:xfrm>
        </p:spPr>
        <p:txBody>
          <a:bodyPr>
            <a:noAutofit/>
          </a:bodyPr>
          <a:lstStyle/>
          <a:p>
            <a:r>
              <a:rPr lang="en-US" sz="4400" dirty="0">
                <a:solidFill>
                  <a:schemeClr val="tx1"/>
                </a:solidFill>
              </a:rPr>
              <a:t>Suggestions for Approaching People </a:t>
            </a:r>
          </a:p>
        </p:txBody>
      </p:sp>
      <p:sp>
        <p:nvSpPr>
          <p:cNvPr id="4" name="Content Placeholder 3"/>
          <p:cNvSpPr>
            <a:spLocks noGrp="1"/>
          </p:cNvSpPr>
          <p:nvPr>
            <p:ph sz="half" idx="1"/>
          </p:nvPr>
        </p:nvSpPr>
        <p:spPr>
          <a:xfrm>
            <a:off x="304800" y="1981200"/>
            <a:ext cx="4159928" cy="4648200"/>
          </a:xfrm>
          <a:prstGeom prst="rect">
            <a:avLst/>
          </a:prstGeom>
        </p:spPr>
        <p:txBody>
          <a:bodyPr>
            <a:normAutofit/>
          </a:bodyPr>
          <a:lstStyle/>
          <a:p>
            <a:r>
              <a:rPr lang="en-US" sz="2400" dirty="0"/>
              <a:t>Smile and greet people</a:t>
            </a:r>
          </a:p>
          <a:p>
            <a:pPr marL="114300" indent="0">
              <a:buNone/>
            </a:pPr>
            <a:endParaRPr lang="en-US" sz="2400" dirty="0"/>
          </a:p>
          <a:p>
            <a:r>
              <a:rPr lang="en-US" sz="2400" dirty="0"/>
              <a:t>Look people in the eye.</a:t>
            </a:r>
          </a:p>
          <a:p>
            <a:pPr marL="114300" indent="0">
              <a:buNone/>
            </a:pPr>
            <a:endParaRPr lang="en-US" sz="2400" dirty="0"/>
          </a:p>
          <a:p>
            <a:r>
              <a:rPr lang="en-US" sz="2400" dirty="0"/>
              <a:t>Explain what you’re doing.</a:t>
            </a:r>
          </a:p>
          <a:p>
            <a:pPr marL="114300" indent="0">
              <a:buNone/>
            </a:pPr>
            <a:endParaRPr lang="en-US" sz="2400" dirty="0"/>
          </a:p>
          <a:p>
            <a:r>
              <a:rPr lang="en-US" sz="2400" dirty="0"/>
              <a:t>Assure people they will remain anonymous.</a:t>
            </a:r>
          </a:p>
          <a:p>
            <a:endParaRPr lang="en-US" dirty="0"/>
          </a:p>
        </p:txBody>
      </p:sp>
      <p:sp>
        <p:nvSpPr>
          <p:cNvPr id="5" name="Content Placeholder 4"/>
          <p:cNvSpPr>
            <a:spLocks noGrp="1"/>
          </p:cNvSpPr>
          <p:nvPr>
            <p:ph sz="half" idx="2"/>
          </p:nvPr>
        </p:nvSpPr>
        <p:spPr>
          <a:xfrm>
            <a:off x="4648200" y="1981200"/>
            <a:ext cx="4038600" cy="4495798"/>
          </a:xfrm>
          <a:prstGeom prst="rect">
            <a:avLst/>
          </a:prstGeom>
        </p:spPr>
        <p:txBody>
          <a:bodyPr>
            <a:noAutofit/>
          </a:bodyPr>
          <a:lstStyle/>
          <a:p>
            <a:r>
              <a:rPr lang="en-US" sz="2400" dirty="0"/>
              <a:t>People may want to know what you’ll ask them before they agree to participate.</a:t>
            </a:r>
          </a:p>
          <a:p>
            <a:pPr marL="114300" indent="0">
              <a:buNone/>
            </a:pPr>
            <a:endParaRPr lang="en-US" sz="2400" dirty="0"/>
          </a:p>
          <a:p>
            <a:r>
              <a:rPr lang="en-US" sz="2400" dirty="0"/>
              <a:t>People may ask for your opinion about the topics</a:t>
            </a:r>
          </a:p>
          <a:p>
            <a:pPr marL="114300" indent="0">
              <a:buNone/>
            </a:pPr>
            <a:endParaRPr lang="en-US" sz="2400" dirty="0"/>
          </a:p>
          <a:p>
            <a:r>
              <a:rPr lang="en-US" sz="2400" dirty="0"/>
              <a:t>If people decline to participate, ask them why.</a:t>
            </a:r>
          </a:p>
        </p:txBody>
      </p:sp>
    </p:spTree>
    <p:extLst>
      <p:ext uri="{BB962C8B-B14F-4D97-AF65-F5344CB8AC3E}">
        <p14:creationId xmlns:p14="http://schemas.microsoft.com/office/powerpoint/2010/main" val="345154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161196"/>
          </a:xfrm>
        </p:spPr>
        <p:txBody>
          <a:bodyPr/>
          <a:lstStyle/>
          <a:p>
            <a:r>
              <a:rPr lang="en-US" sz="4400" dirty="0">
                <a:solidFill>
                  <a:schemeClr val="tx1"/>
                </a:solidFill>
              </a:rPr>
              <a:t>Note-taking for the IA’s</a:t>
            </a:r>
          </a:p>
        </p:txBody>
      </p:sp>
      <p:sp>
        <p:nvSpPr>
          <p:cNvPr id="3" name="Content Placeholder 2"/>
          <p:cNvSpPr>
            <a:spLocks noGrp="1"/>
          </p:cNvSpPr>
          <p:nvPr>
            <p:ph idx="1"/>
          </p:nvPr>
        </p:nvSpPr>
        <p:spPr>
          <a:xfrm>
            <a:off x="609600" y="1845734"/>
            <a:ext cx="7924800" cy="4326466"/>
          </a:xfrm>
        </p:spPr>
        <p:txBody>
          <a:bodyPr>
            <a:noAutofit/>
          </a:bodyPr>
          <a:lstStyle/>
          <a:p>
            <a:r>
              <a:rPr lang="en-US" sz="2400" dirty="0"/>
              <a:t>Note-taking while talking to people depends on who you’re talking to.</a:t>
            </a:r>
          </a:p>
          <a:p>
            <a:pPr marL="114300" indent="0">
              <a:buNone/>
            </a:pPr>
            <a:endParaRPr lang="en-US" sz="1400" dirty="0"/>
          </a:p>
          <a:p>
            <a:r>
              <a:rPr lang="en-US" sz="2400" dirty="0"/>
              <a:t>Try to keep conversations short to recall as much as possible after the conversations end.</a:t>
            </a:r>
          </a:p>
          <a:p>
            <a:pPr marL="114300" indent="0">
              <a:buNone/>
            </a:pPr>
            <a:endParaRPr lang="en-US" sz="1400" dirty="0"/>
          </a:p>
          <a:p>
            <a:r>
              <a:rPr lang="en-US" sz="2400" dirty="0"/>
              <a:t>Take time </a:t>
            </a:r>
            <a:r>
              <a:rPr lang="en-US" sz="2400" u="sng" dirty="0"/>
              <a:t>immediately</a:t>
            </a:r>
            <a:r>
              <a:rPr lang="en-US" sz="2400" dirty="0"/>
              <a:t> after you talk to someone to record as much as you can remember.  </a:t>
            </a:r>
          </a:p>
          <a:p>
            <a:endParaRPr lang="en-US" sz="1400" dirty="0"/>
          </a:p>
          <a:p>
            <a:r>
              <a:rPr lang="en-US" sz="2400" dirty="0"/>
              <a:t>If possible, try to capture “golden” words or phrases (</a:t>
            </a:r>
            <a:r>
              <a:rPr lang="en-US" sz="2400" dirty="0" err="1"/>
              <a:t>ahas</a:t>
            </a:r>
            <a:r>
              <a:rPr lang="en-US" sz="2400" dirty="0"/>
              <a:t>! about course topics)</a:t>
            </a:r>
          </a:p>
        </p:txBody>
      </p:sp>
    </p:spTree>
    <p:extLst>
      <p:ext uri="{BB962C8B-B14F-4D97-AF65-F5344CB8AC3E}">
        <p14:creationId xmlns:p14="http://schemas.microsoft.com/office/powerpoint/2010/main" val="2932304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5300" y="109865"/>
            <a:ext cx="8153400" cy="1450757"/>
          </a:xfrm>
        </p:spPr>
        <p:txBody>
          <a:bodyPr>
            <a:normAutofit/>
          </a:bodyPr>
          <a:lstStyle/>
          <a:p>
            <a:r>
              <a:rPr lang="en-US" sz="4200" dirty="0">
                <a:solidFill>
                  <a:schemeClr val="tx1"/>
                </a:solidFill>
              </a:rPr>
              <a:t>Recap: Contradictions in early conceptions of education</a:t>
            </a:r>
          </a:p>
        </p:txBody>
      </p:sp>
      <p:sp>
        <p:nvSpPr>
          <p:cNvPr id="4" name="Text Placeholder 3"/>
          <p:cNvSpPr>
            <a:spLocks noGrp="1"/>
          </p:cNvSpPr>
          <p:nvPr>
            <p:ph type="body" idx="1"/>
          </p:nvPr>
        </p:nvSpPr>
        <p:spPr>
          <a:xfrm>
            <a:off x="259080" y="1828800"/>
            <a:ext cx="3442446" cy="457200"/>
          </a:xfrm>
        </p:spPr>
        <p:txBody>
          <a:bodyPr>
            <a:noAutofit/>
          </a:bodyPr>
          <a:lstStyle/>
          <a:p>
            <a:r>
              <a:rPr lang="en-US" sz="2800" b="1" dirty="0">
                <a:solidFill>
                  <a:schemeClr val="tx1"/>
                </a:solidFill>
              </a:rPr>
              <a:t>Espoused Ideals</a:t>
            </a:r>
          </a:p>
        </p:txBody>
      </p:sp>
      <p:sp>
        <p:nvSpPr>
          <p:cNvPr id="5" name="Content Placeholder 4"/>
          <p:cNvSpPr>
            <a:spLocks noGrp="1"/>
          </p:cNvSpPr>
          <p:nvPr>
            <p:ph sz="half" idx="2"/>
          </p:nvPr>
        </p:nvSpPr>
        <p:spPr>
          <a:xfrm>
            <a:off x="228600" y="2286000"/>
            <a:ext cx="4263792" cy="4572000"/>
          </a:xfrm>
        </p:spPr>
        <p:txBody>
          <a:bodyPr>
            <a:noAutofit/>
          </a:bodyPr>
          <a:lstStyle/>
          <a:p>
            <a:r>
              <a:rPr lang="en-US" sz="2200" dirty="0"/>
              <a:t>The future of a democratic nation depends on patriotic citizens</a:t>
            </a:r>
          </a:p>
          <a:p>
            <a:endParaRPr lang="en-US" sz="1000" dirty="0"/>
          </a:p>
          <a:p>
            <a:r>
              <a:rPr lang="en-US" sz="2200" dirty="0"/>
              <a:t>Only literate men can protect their rights and freedom</a:t>
            </a:r>
          </a:p>
          <a:p>
            <a:endParaRPr lang="en-US" sz="1000" dirty="0"/>
          </a:p>
          <a:p>
            <a:r>
              <a:rPr lang="en-US" sz="2200" dirty="0"/>
              <a:t>Public education will reduce tension between ethnic groups, eliminate poverty</a:t>
            </a:r>
          </a:p>
          <a:p>
            <a:endParaRPr lang="en-US" sz="1050" dirty="0"/>
          </a:p>
          <a:p>
            <a:r>
              <a:rPr lang="en-US" sz="2200" dirty="0"/>
              <a:t>Education will assimilate immigrants</a:t>
            </a:r>
          </a:p>
        </p:txBody>
      </p:sp>
      <p:sp>
        <p:nvSpPr>
          <p:cNvPr id="6" name="Text Placeholder 5"/>
          <p:cNvSpPr>
            <a:spLocks noGrp="1"/>
          </p:cNvSpPr>
          <p:nvPr>
            <p:ph type="body" sz="quarter" idx="3"/>
          </p:nvPr>
        </p:nvSpPr>
        <p:spPr>
          <a:xfrm>
            <a:off x="4724400" y="1828800"/>
            <a:ext cx="3447288" cy="457200"/>
          </a:xfrm>
        </p:spPr>
        <p:txBody>
          <a:bodyPr>
            <a:noAutofit/>
          </a:bodyPr>
          <a:lstStyle/>
          <a:p>
            <a:r>
              <a:rPr lang="en-US" sz="2800" b="1" dirty="0">
                <a:solidFill>
                  <a:schemeClr val="tx1"/>
                </a:solidFill>
              </a:rPr>
              <a:t>Lived Reality</a:t>
            </a:r>
          </a:p>
        </p:txBody>
      </p:sp>
      <p:sp>
        <p:nvSpPr>
          <p:cNvPr id="7" name="Content Placeholder 6"/>
          <p:cNvSpPr>
            <a:spLocks noGrp="1"/>
          </p:cNvSpPr>
          <p:nvPr>
            <p:ph sz="quarter" idx="4"/>
          </p:nvPr>
        </p:nvSpPr>
        <p:spPr>
          <a:xfrm>
            <a:off x="4572000" y="2286000"/>
            <a:ext cx="4343400" cy="4572000"/>
          </a:xfrm>
        </p:spPr>
        <p:txBody>
          <a:bodyPr>
            <a:normAutofit/>
          </a:bodyPr>
          <a:lstStyle/>
          <a:p>
            <a:r>
              <a:rPr lang="en-US" dirty="0"/>
              <a:t>1/5 of the nation’s people were enslaved</a:t>
            </a:r>
          </a:p>
          <a:p>
            <a:endParaRPr lang="en-US" sz="1000" dirty="0"/>
          </a:p>
          <a:p>
            <a:r>
              <a:rPr lang="en-US" dirty="0"/>
              <a:t>Freedom, equality were reserved for white men and men with property</a:t>
            </a:r>
          </a:p>
          <a:p>
            <a:endParaRPr lang="en-US" sz="1000" dirty="0"/>
          </a:p>
          <a:p>
            <a:r>
              <a:rPr lang="en-US" dirty="0"/>
              <a:t>Upper classes wanted guarantees education would keep immigrants subordinate</a:t>
            </a:r>
          </a:p>
          <a:p>
            <a:endParaRPr lang="en-US" sz="1050" dirty="0"/>
          </a:p>
          <a:p>
            <a:r>
              <a:rPr lang="en-US" dirty="0"/>
              <a:t>As public education expanded, it became less “common” and more segregated</a:t>
            </a:r>
          </a:p>
          <a:p>
            <a:endParaRPr lang="en-US" dirty="0"/>
          </a:p>
        </p:txBody>
      </p:sp>
    </p:spTree>
    <p:extLst>
      <p:ext uri="{BB962C8B-B14F-4D97-AF65-F5344CB8AC3E}">
        <p14:creationId xmlns:p14="http://schemas.microsoft.com/office/powerpoint/2010/main" val="1495245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286605"/>
            <a:ext cx="8153399" cy="1313596"/>
          </a:xfrm>
        </p:spPr>
        <p:txBody>
          <a:bodyPr>
            <a:normAutofit/>
          </a:bodyPr>
          <a:lstStyle/>
          <a:p>
            <a:r>
              <a:rPr lang="en-US" sz="4000" dirty="0">
                <a:solidFill>
                  <a:schemeClr val="tx1"/>
                </a:solidFill>
              </a:rPr>
              <a:t>How do we explain disparities in student achievement?</a:t>
            </a:r>
          </a:p>
        </p:txBody>
      </p:sp>
      <p:sp>
        <p:nvSpPr>
          <p:cNvPr id="2" name="Content Placeholder 1"/>
          <p:cNvSpPr>
            <a:spLocks noGrp="1"/>
          </p:cNvSpPr>
          <p:nvPr>
            <p:ph idx="1"/>
          </p:nvPr>
        </p:nvSpPr>
        <p:spPr>
          <a:xfrm>
            <a:off x="457200" y="1981200"/>
            <a:ext cx="8153399" cy="4724400"/>
          </a:xfrm>
        </p:spPr>
        <p:txBody>
          <a:bodyPr>
            <a:noAutofit/>
          </a:bodyPr>
          <a:lstStyle/>
          <a:p>
            <a:pPr marL="0" indent="0">
              <a:buNone/>
            </a:pPr>
            <a:r>
              <a:rPr lang="en-US" sz="2800" dirty="0"/>
              <a:t>Theoretical explanations range from:</a:t>
            </a:r>
          </a:p>
          <a:p>
            <a:pPr marL="571500" indent="-342900">
              <a:buFont typeface="Wingdings" panose="05000000000000000000" pitchFamily="2" charset="2"/>
              <a:buChar char="v"/>
            </a:pPr>
            <a:r>
              <a:rPr lang="en-US" sz="2800" dirty="0"/>
              <a:t>Biologically determined inferiority</a:t>
            </a:r>
          </a:p>
          <a:p>
            <a:pPr marL="571500" indent="-342900">
              <a:buFont typeface="Wingdings" panose="05000000000000000000" pitchFamily="2" charset="2"/>
              <a:buChar char="v"/>
            </a:pPr>
            <a:r>
              <a:rPr lang="en-US" sz="2800" dirty="0"/>
              <a:t>School structured inequality</a:t>
            </a:r>
          </a:p>
          <a:p>
            <a:pPr marL="571500" indent="-342900">
              <a:buFont typeface="Wingdings" panose="05000000000000000000" pitchFamily="2" charset="2"/>
              <a:buChar char="v"/>
            </a:pPr>
            <a:r>
              <a:rPr lang="en-US" sz="2800" dirty="0"/>
              <a:t>Students experience a “culture class” between their home culture and the school culture</a:t>
            </a:r>
          </a:p>
          <a:p>
            <a:pPr marL="571500" indent="-342900">
              <a:buFont typeface="Wingdings" panose="05000000000000000000" pitchFamily="2" charset="2"/>
              <a:buChar char="v"/>
            </a:pPr>
            <a:r>
              <a:rPr lang="en-US" sz="2800" dirty="0"/>
              <a:t>Student experience is shaped by being an “involuntary” minority or immigrant</a:t>
            </a:r>
          </a:p>
          <a:p>
            <a:pPr marL="571500" indent="-342900">
              <a:buFont typeface="Wingdings" panose="05000000000000000000" pitchFamily="2" charset="2"/>
              <a:buChar char="v"/>
            </a:pPr>
            <a:r>
              <a:rPr lang="en-US" sz="2800" dirty="0"/>
              <a:t>Student resistance</a:t>
            </a:r>
          </a:p>
        </p:txBody>
      </p:sp>
    </p:spTree>
    <p:extLst>
      <p:ext uri="{BB962C8B-B14F-4D97-AF65-F5344CB8AC3E}">
        <p14:creationId xmlns:p14="http://schemas.microsoft.com/office/powerpoint/2010/main" val="1816568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1054250"/>
          </a:xfrm>
        </p:spPr>
        <p:txBody>
          <a:bodyPr>
            <a:noAutofit/>
          </a:bodyPr>
          <a:lstStyle/>
          <a:p>
            <a:r>
              <a:rPr lang="en-US" sz="4400" b="1" dirty="0">
                <a:solidFill>
                  <a:schemeClr val="tx1"/>
                </a:solidFill>
              </a:rPr>
              <a:t>Discussion: Sonia Nieto Reading</a:t>
            </a:r>
          </a:p>
        </p:txBody>
      </p:sp>
      <p:sp>
        <p:nvSpPr>
          <p:cNvPr id="3" name="Content Placeholder 2"/>
          <p:cNvSpPr>
            <a:spLocks noGrp="1"/>
          </p:cNvSpPr>
          <p:nvPr>
            <p:ph idx="1"/>
          </p:nvPr>
        </p:nvSpPr>
        <p:spPr>
          <a:xfrm>
            <a:off x="304800" y="1752600"/>
            <a:ext cx="8534400" cy="4953000"/>
          </a:xfrm>
        </p:spPr>
        <p:txBody>
          <a:bodyPr>
            <a:noAutofit/>
          </a:bodyPr>
          <a:lstStyle/>
          <a:p>
            <a:pPr marL="457200" indent="-457200">
              <a:buFont typeface="+mj-lt"/>
              <a:buAutoNum type="arabicPeriod"/>
            </a:pPr>
            <a:r>
              <a:rPr lang="en-US" sz="2200" dirty="0"/>
              <a:t>Discuss one theory/explanation that stood out for you. Why did it stand out for you? Did you agree/disagree with the theory? Are there parts of the theory that make sense and other parts that do not?</a:t>
            </a:r>
          </a:p>
          <a:p>
            <a:pPr marL="457200" indent="-457200">
              <a:buFont typeface="+mj-lt"/>
              <a:buAutoNum type="arabicPeriod"/>
            </a:pPr>
            <a:endParaRPr lang="en-US" sz="2200" dirty="0"/>
          </a:p>
          <a:p>
            <a:pPr marL="457200" indent="-457200">
              <a:buFont typeface="+mj-lt"/>
              <a:buAutoNum type="arabicPeriod"/>
            </a:pPr>
            <a:r>
              <a:rPr lang="en-US" sz="2200" dirty="0"/>
              <a:t>What beliefs or assumptions are implied in the theory? Beliefs or assumptions about students, their backgrounds, their capabilities, their futures, their neighborhoods, families, etc. </a:t>
            </a:r>
          </a:p>
          <a:p>
            <a:pPr marL="457200" indent="-457200">
              <a:buFont typeface="+mj-lt"/>
              <a:buAutoNum type="arabicPeriod"/>
            </a:pPr>
            <a:endParaRPr lang="en-US" sz="2200" dirty="0"/>
          </a:p>
          <a:p>
            <a:pPr marL="457200" indent="-457200">
              <a:buFont typeface="+mj-lt"/>
              <a:buAutoNum type="arabicPeriod"/>
            </a:pPr>
            <a:r>
              <a:rPr lang="en-US" sz="2200" dirty="0"/>
              <a:t>Think about the case studies of Ron and Paul. What might the case studies tell us about why students are not successful in school? What do the case studies tell us about the kind of education schools should provide?</a:t>
            </a:r>
          </a:p>
        </p:txBody>
      </p:sp>
    </p:spTree>
    <p:extLst>
      <p:ext uri="{BB962C8B-B14F-4D97-AF65-F5344CB8AC3E}">
        <p14:creationId xmlns:p14="http://schemas.microsoft.com/office/powerpoint/2010/main" val="3631623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153400" cy="1243406"/>
          </a:xfrm>
        </p:spPr>
        <p:txBody>
          <a:bodyPr>
            <a:normAutofit/>
          </a:bodyPr>
          <a:lstStyle/>
          <a:p>
            <a:r>
              <a:rPr lang="en-US" sz="4000" b="1" dirty="0">
                <a:solidFill>
                  <a:schemeClr val="tx1"/>
                </a:solidFill>
              </a:rPr>
              <a:t>PBS Documentary –</a:t>
            </a:r>
            <a:br>
              <a:rPr lang="en-US" sz="4000" b="1" dirty="0">
                <a:solidFill>
                  <a:schemeClr val="tx1"/>
                </a:solidFill>
              </a:rPr>
            </a:br>
            <a:r>
              <a:rPr lang="en-US" sz="4000" b="1" i="1" dirty="0">
                <a:solidFill>
                  <a:schemeClr val="tx1"/>
                </a:solidFill>
              </a:rPr>
              <a:t>Chicano! Taking Back the Schools </a:t>
            </a:r>
          </a:p>
        </p:txBody>
      </p:sp>
      <p:sp>
        <p:nvSpPr>
          <p:cNvPr id="2" name="Content Placeholder 1"/>
          <p:cNvSpPr>
            <a:spLocks noGrp="1"/>
          </p:cNvSpPr>
          <p:nvPr>
            <p:ph idx="1"/>
          </p:nvPr>
        </p:nvSpPr>
        <p:spPr>
          <a:xfrm>
            <a:off x="533401" y="2514600"/>
            <a:ext cx="8153400" cy="3611562"/>
          </a:xfrm>
        </p:spPr>
        <p:txBody>
          <a:bodyPr>
            <a:normAutofit/>
          </a:bodyPr>
          <a:lstStyle/>
          <a:p>
            <a:r>
              <a:rPr lang="en-US" sz="3200" dirty="0"/>
              <a:t>Chicano student movement in East Los Angeles, 1968</a:t>
            </a:r>
          </a:p>
          <a:p>
            <a:endParaRPr lang="en-US" sz="2800" dirty="0"/>
          </a:p>
          <a:p>
            <a:pPr marL="0" indent="0">
              <a:buNone/>
            </a:pPr>
            <a:endParaRPr lang="en-US" sz="2800" dirty="0"/>
          </a:p>
          <a:p>
            <a:r>
              <a:rPr lang="en-US" sz="2200" dirty="0"/>
              <a:t>https://www.youtube.com/watch?v=xY6cytReBm8</a:t>
            </a:r>
          </a:p>
        </p:txBody>
      </p:sp>
    </p:spTree>
    <p:extLst>
      <p:ext uri="{BB962C8B-B14F-4D97-AF65-F5344CB8AC3E}">
        <p14:creationId xmlns:p14="http://schemas.microsoft.com/office/powerpoint/2010/main" val="330106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60" y="286605"/>
            <a:ext cx="7543800" cy="1161196"/>
          </a:xfrm>
        </p:spPr>
        <p:txBody>
          <a:bodyPr/>
          <a:lstStyle/>
          <a:p>
            <a:r>
              <a:rPr lang="en-US" dirty="0">
                <a:solidFill>
                  <a:schemeClr val="tx1"/>
                </a:solidFill>
              </a:rPr>
              <a:t>Next Week…</a:t>
            </a:r>
          </a:p>
        </p:txBody>
      </p:sp>
      <p:sp>
        <p:nvSpPr>
          <p:cNvPr id="2" name="Content Placeholder 1"/>
          <p:cNvSpPr>
            <a:spLocks noGrp="1"/>
          </p:cNvSpPr>
          <p:nvPr>
            <p:ph idx="1"/>
          </p:nvPr>
        </p:nvSpPr>
        <p:spPr>
          <a:xfrm>
            <a:off x="822960" y="2248347"/>
            <a:ext cx="7863839" cy="3877815"/>
          </a:xfrm>
        </p:spPr>
        <p:txBody>
          <a:bodyPr>
            <a:normAutofit/>
          </a:bodyPr>
          <a:lstStyle/>
          <a:p>
            <a:pPr marL="0" indent="0">
              <a:buNone/>
            </a:pPr>
            <a:r>
              <a:rPr lang="en-US" sz="3000" dirty="0"/>
              <a:t>NO CLASS Monday, BUT…</a:t>
            </a:r>
          </a:p>
          <a:p>
            <a:pPr marL="0" indent="0">
              <a:buNone/>
            </a:pPr>
            <a:endParaRPr lang="en-US" sz="2000" dirty="0"/>
          </a:p>
          <a:p>
            <a:pPr marL="0" indent="0">
              <a:buNone/>
            </a:pPr>
            <a:r>
              <a:rPr lang="en-US" sz="3000" dirty="0"/>
              <a:t>You still have assigned reading - </a:t>
            </a:r>
            <a:r>
              <a:rPr lang="en-US" sz="3000" dirty="0" err="1"/>
              <a:t>Lareau</a:t>
            </a:r>
            <a:r>
              <a:rPr lang="en-US" sz="3000" dirty="0"/>
              <a:t> book, </a:t>
            </a:r>
            <a:r>
              <a:rPr lang="en-US" sz="3000" u="sng" dirty="0"/>
              <a:t>Unequal Childhoods</a:t>
            </a:r>
            <a:r>
              <a:rPr lang="en-US" sz="3000" dirty="0"/>
              <a:t>, chapters 1-4</a:t>
            </a:r>
          </a:p>
          <a:p>
            <a:pPr marL="0" indent="0">
              <a:buNone/>
            </a:pPr>
            <a:endParaRPr lang="en-US" sz="2000" dirty="0"/>
          </a:p>
          <a:p>
            <a:pPr marL="0" indent="0">
              <a:buNone/>
            </a:pPr>
            <a:r>
              <a:rPr lang="en-US" sz="3000" dirty="0"/>
              <a:t>Pay close attention to chapters 3-4</a:t>
            </a:r>
          </a:p>
        </p:txBody>
      </p:sp>
    </p:spTree>
    <p:extLst>
      <p:ext uri="{BB962C8B-B14F-4D97-AF65-F5344CB8AC3E}">
        <p14:creationId xmlns:p14="http://schemas.microsoft.com/office/powerpoint/2010/main" val="141974847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643</TotalTime>
  <Words>596</Words>
  <Application>Microsoft Office PowerPoint</Application>
  <PresentationFormat>On-screen Show (4:3)</PresentationFormat>
  <Paragraphs>83</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Calibri Light</vt:lpstr>
      <vt:lpstr>Wingdings</vt:lpstr>
      <vt:lpstr>Retrospect</vt:lpstr>
      <vt:lpstr>Investigative Assignment #1, “Education &amp; Economic Success” due Wed. 1/30 by 4pm on TritonEd via Turnitin</vt:lpstr>
      <vt:lpstr>Tips for Doing the Investigative Assignments</vt:lpstr>
      <vt:lpstr>Suggestions for Approaching People </vt:lpstr>
      <vt:lpstr>Note-taking for the IA’s</vt:lpstr>
      <vt:lpstr>Recap: Contradictions in early conceptions of education</vt:lpstr>
      <vt:lpstr>How do we explain disparities in student achievement?</vt:lpstr>
      <vt:lpstr>Discussion: Sonia Nieto Reading</vt:lpstr>
      <vt:lpstr>PBS Documentary – Chicano! Taking Back the Schools </vt:lpstr>
      <vt:lpstr>Next Week…</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Makeba</dc:creator>
  <cp:lastModifiedBy>jameswu</cp:lastModifiedBy>
  <cp:revision>52</cp:revision>
  <dcterms:created xsi:type="dcterms:W3CDTF">2015-01-12T03:20:40Z</dcterms:created>
  <dcterms:modified xsi:type="dcterms:W3CDTF">2019-01-29T07:42:40Z</dcterms:modified>
</cp:coreProperties>
</file>