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4"/>
  </p:notesMasterIdLst>
  <p:sldIdLst>
    <p:sldId id="302" r:id="rId2"/>
    <p:sldId id="262" r:id="rId3"/>
    <p:sldId id="263" r:id="rId4"/>
    <p:sldId id="264" r:id="rId5"/>
    <p:sldId id="269" r:id="rId6"/>
    <p:sldId id="258" r:id="rId7"/>
    <p:sldId id="280" r:id="rId8"/>
    <p:sldId id="261" r:id="rId9"/>
    <p:sldId id="272" r:id="rId10"/>
    <p:sldId id="336" r:id="rId11"/>
    <p:sldId id="337" r:id="rId12"/>
    <p:sldId id="335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72734"/>
  </p:normalViewPr>
  <p:slideViewPr>
    <p:cSldViewPr snapToGrid="0">
      <p:cViewPr varScale="1">
        <p:scale>
          <a:sx n="84" d="100"/>
          <a:sy n="84" d="100"/>
        </p:scale>
        <p:origin x="1392" y="184"/>
      </p:cViewPr>
      <p:guideLst/>
    </p:cSldViewPr>
  </p:slideViewPr>
  <p:notesTextViewPr>
    <p:cViewPr>
      <p:scale>
        <a:sx n="85" d="100"/>
        <a:sy n="8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D766251-BE8A-4A37-89AE-2A04038C0922}" type="datetimeFigureOut">
              <a:rPr lang="en-US" smtClean="0"/>
              <a:t>10/13/20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9BDDDB-997C-486A-B061-EB40F16BD7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86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9C530-61D8-416E-ABAF-0E77C171717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216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9BDDDB-997C-486A-B061-EB40F16BD7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7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616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784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35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77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22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523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81040E-A68A-45BD-90F7-35604B452A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216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https://www.ted.com/talks/kimberle_crenshaw_the_urgency_of_intersectionality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9BDDDB-997C-486A-B061-EB40F16BD7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60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9BDDDB-997C-486A-B061-EB40F16BD7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99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Forum for Week 7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DF65F-A54A-4989-8303-6B48785F69B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797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/>
              <a:pPr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/>
              <a:t>10/13/20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/>
              <a:t>10/13/20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/>
              <a:t>10/13/20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/>
              <a:t>10/13/20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/>
              <a:t>10/13/20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/>
              <a:t>10/13/20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/>
              <a:t>10/13/20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kimberle_crenshaw_the_urgency_of_intersectionalit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0523-DE9F-B54E-9FDF-1B889A8B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9542" y="1116076"/>
            <a:ext cx="9144000" cy="63652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Race &amp; the Criminal Justice System</a:t>
            </a:r>
            <a:br>
              <a:rPr lang="en-US" dirty="0"/>
            </a:br>
            <a:r>
              <a:rPr lang="en-US" dirty="0"/>
              <a:t>					</a:t>
            </a:r>
            <a:br>
              <a:rPr lang="en-US" dirty="0"/>
            </a:br>
            <a:r>
              <a:rPr lang="en-US" dirty="0"/>
              <a:t>			</a:t>
            </a:r>
            <a:r>
              <a:rPr lang="en-US" sz="2700" dirty="0"/>
              <a:t> 	               </a:t>
            </a:r>
            <a:br>
              <a:rPr lang="en-US" sz="2700" dirty="0"/>
            </a:br>
            <a:endParaRPr lang="en-US" sz="2700" u="sng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1DFE8A-4B03-1348-AAB5-7E6938D9AA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98600" y="1556854"/>
            <a:ext cx="3429000" cy="184150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B9813BB-86F0-6E49-9B14-E6031E3C00C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75260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96C5A3-A91D-6D42-9E5E-7AC04480A524}"/>
              </a:ext>
            </a:extLst>
          </p:cNvPr>
          <p:cNvSpPr txBox="1"/>
          <p:nvPr/>
        </p:nvSpPr>
        <p:spPr>
          <a:xfrm>
            <a:off x="1932771" y="3634707"/>
            <a:ext cx="8382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Review course schedule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Essays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Lecture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6B3B7C-50AD-2E4C-B327-9DD2AD0EB7ED}"/>
              </a:ext>
            </a:extLst>
          </p:cNvPr>
          <p:cNvSpPr txBox="1"/>
          <p:nvPr/>
        </p:nvSpPr>
        <p:spPr>
          <a:xfrm>
            <a:off x="1579542" y="997871"/>
            <a:ext cx="90884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Fall 2020   		Professor Gaston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657EE-7FD4-AC41-9ED6-2ED89A42882D}"/>
              </a:ext>
            </a:extLst>
          </p:cNvPr>
          <p:cNvSpPr txBox="1"/>
          <p:nvPr/>
        </p:nvSpPr>
        <p:spPr>
          <a:xfrm>
            <a:off x="6720519" y="2439313"/>
            <a:ext cx="37080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Agenda </a:t>
            </a:r>
            <a:br>
              <a:rPr lang="en-US" sz="3200" dirty="0"/>
            </a:br>
            <a:r>
              <a:rPr lang="en-US" sz="3200" dirty="0"/>
              <a:t> </a:t>
            </a:r>
            <a:r>
              <a:rPr lang="en-US" sz="3200" u="sng" dirty="0"/>
              <a:t>October 13, 2020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6710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8955" y="1837393"/>
            <a:ext cx="8825658" cy="2677648"/>
          </a:xfrm>
        </p:spPr>
        <p:txBody>
          <a:bodyPr/>
          <a:lstStyle/>
          <a:p>
            <a:pPr algn="ctr"/>
            <a:r>
              <a:rPr lang="en-US" sz="6000" dirty="0"/>
              <a:t>Conflict, Social Control, &amp; Intersectionality Perspectives on Race/Ethnicity &amp; Crime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D772D0DF-59F5-C747-9E13-172016B5B8D9}"/>
              </a:ext>
            </a:extLst>
          </p:cNvPr>
          <p:cNvSpPr txBox="1">
            <a:spLocks/>
          </p:cNvSpPr>
          <p:nvPr/>
        </p:nvSpPr>
        <p:spPr bwMode="gray">
          <a:xfrm>
            <a:off x="1408955" y="4835557"/>
            <a:ext cx="8825658" cy="8614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dirty="0"/>
              <a:t>Tuesday October 13, 2020</a:t>
            </a:r>
          </a:p>
        </p:txBody>
      </p:sp>
    </p:spTree>
    <p:extLst>
      <p:ext uri="{BB962C8B-B14F-4D97-AF65-F5344CB8AC3E}">
        <p14:creationId xmlns:p14="http://schemas.microsoft.com/office/powerpoint/2010/main" val="2388200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6900" y="838200"/>
            <a:ext cx="8458200" cy="914400"/>
          </a:xfrm>
        </p:spPr>
        <p:txBody>
          <a:bodyPr/>
          <a:lstStyle/>
          <a:p>
            <a:pPr algn="ctr"/>
            <a:r>
              <a:rPr lang="en-US" dirty="0"/>
              <a:t>Summary of Conflict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516" y="2603500"/>
            <a:ext cx="11053010" cy="3416300"/>
          </a:xfrm>
        </p:spPr>
        <p:txBody>
          <a:bodyPr>
            <a:noAutofit/>
          </a:bodyPr>
          <a:lstStyle/>
          <a:p>
            <a:r>
              <a:rPr lang="en-US" sz="2400" dirty="0"/>
              <a:t>The power structure</a:t>
            </a:r>
          </a:p>
          <a:p>
            <a:pPr marL="68580" indent="0">
              <a:buNone/>
            </a:pPr>
            <a:endParaRPr lang="en-US" sz="2400" dirty="0"/>
          </a:p>
          <a:p>
            <a:r>
              <a:rPr lang="en-US" sz="2400" dirty="0"/>
              <a:t>Main propositions</a:t>
            </a:r>
          </a:p>
          <a:p>
            <a:pPr lvl="1"/>
            <a:r>
              <a:rPr lang="en-US" sz="2000" dirty="0"/>
              <a:t>Powerful whites control society’s systems, institutions, and resources</a:t>
            </a:r>
          </a:p>
          <a:p>
            <a:pPr lvl="1"/>
            <a:r>
              <a:rPr lang="en-US" sz="2000" dirty="0"/>
              <a:t>Powerful whites make laws and define crime</a:t>
            </a:r>
          </a:p>
          <a:p>
            <a:pPr lvl="1"/>
            <a:r>
              <a:rPr lang="en-US" sz="2000" dirty="0"/>
              <a:t>Powerful whites determine how to enforce laws and administer punishment</a:t>
            </a:r>
          </a:p>
          <a:p>
            <a:pPr lvl="1"/>
            <a:r>
              <a:rPr lang="en-US" sz="2000" dirty="0"/>
              <a:t>These actions benefit whites and subordinate people of color</a:t>
            </a:r>
          </a:p>
        </p:txBody>
      </p:sp>
    </p:spTree>
    <p:extLst>
      <p:ext uri="{BB962C8B-B14F-4D97-AF65-F5344CB8AC3E}">
        <p14:creationId xmlns:p14="http://schemas.microsoft.com/office/powerpoint/2010/main" val="2544242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717" y="1002243"/>
            <a:ext cx="8761413" cy="706964"/>
          </a:xfrm>
        </p:spPr>
        <p:txBody>
          <a:bodyPr/>
          <a:lstStyle/>
          <a:p>
            <a:pPr algn="ctr"/>
            <a:r>
              <a:rPr lang="en-US" dirty="0"/>
              <a:t>Conflict Perspectives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722" y="2351156"/>
            <a:ext cx="9601200" cy="4279900"/>
          </a:xfrm>
        </p:spPr>
        <p:txBody>
          <a:bodyPr>
            <a:noAutofit/>
          </a:bodyPr>
          <a:lstStyle/>
          <a:p>
            <a:r>
              <a:rPr lang="en-US" sz="2000" dirty="0"/>
              <a:t>Dependent variables</a:t>
            </a:r>
          </a:p>
          <a:p>
            <a:pPr lvl="1"/>
            <a:r>
              <a:rPr lang="en-US" dirty="0"/>
              <a:t>Criminal justice involvement/outcomes</a:t>
            </a:r>
          </a:p>
          <a:p>
            <a:pPr lvl="1"/>
            <a:r>
              <a:rPr lang="en-US" dirty="0"/>
              <a:t>Crime/offending</a:t>
            </a:r>
          </a:p>
          <a:p>
            <a:pPr lvl="1"/>
            <a:r>
              <a:rPr lang="en-US" dirty="0"/>
              <a:t>Racial violence/victimization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dirty="0"/>
              <a:t>Independent variables (predictors)</a:t>
            </a:r>
          </a:p>
          <a:p>
            <a:pPr lvl="1"/>
            <a:r>
              <a:rPr lang="en-US" dirty="0"/>
              <a:t>Racial discrimination</a:t>
            </a:r>
          </a:p>
          <a:p>
            <a:pPr lvl="1"/>
            <a:r>
              <a:rPr lang="en-US" dirty="0"/>
              <a:t>Inequality</a:t>
            </a:r>
          </a:p>
          <a:p>
            <a:pPr lvl="1"/>
            <a:r>
              <a:rPr lang="en-US" dirty="0"/>
              <a:t>Racial composition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sz="2000" dirty="0"/>
              <a:t>Empirical support</a:t>
            </a:r>
          </a:p>
        </p:txBody>
      </p:sp>
    </p:spTree>
    <p:extLst>
      <p:ext uri="{BB962C8B-B14F-4D97-AF65-F5344CB8AC3E}">
        <p14:creationId xmlns:p14="http://schemas.microsoft.com/office/powerpoint/2010/main" val="445757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Growth in the Hispanic/Latinx population</a:t>
            </a:r>
          </a:p>
          <a:p>
            <a:endParaRPr lang="en-US" sz="2400" dirty="0"/>
          </a:p>
          <a:p>
            <a:r>
              <a:rPr lang="en-US" sz="2400" dirty="0"/>
              <a:t>Impunity for white violence</a:t>
            </a:r>
          </a:p>
          <a:p>
            <a:pPr marL="68580" indent="0">
              <a:buNone/>
            </a:pPr>
            <a:endParaRPr lang="en-US" sz="2400" dirty="0"/>
          </a:p>
          <a:p>
            <a:r>
              <a:rPr lang="en-US" sz="2400" dirty="0"/>
              <a:t>Neighborhood racial composition and formal social control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8828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749489"/>
            <a:ext cx="7772400" cy="914400"/>
          </a:xfrm>
        </p:spPr>
        <p:txBody>
          <a:bodyPr/>
          <a:lstStyle/>
          <a:p>
            <a:pPr algn="ctr"/>
            <a:r>
              <a:rPr lang="en-US" dirty="0"/>
              <a:t>Summary of Social Control Perspectives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4943" y="2511907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What factors inhibit offending?</a:t>
            </a:r>
          </a:p>
          <a:p>
            <a:endParaRPr lang="en-US" dirty="0"/>
          </a:p>
          <a:p>
            <a:r>
              <a:rPr lang="en-US" dirty="0"/>
              <a:t>What induces conformity?</a:t>
            </a:r>
          </a:p>
          <a:p>
            <a:endParaRPr lang="en-US" dirty="0"/>
          </a:p>
          <a:p>
            <a:r>
              <a:rPr lang="en-US" dirty="0"/>
              <a:t>Social control</a:t>
            </a:r>
          </a:p>
          <a:p>
            <a:pPr lvl="1"/>
            <a:r>
              <a:rPr lang="en-US" dirty="0"/>
              <a:t>(Pro)Social relationships or institutions that promote conformity</a:t>
            </a:r>
          </a:p>
          <a:p>
            <a:pPr marL="454914" lvl="1" indent="0">
              <a:buNone/>
            </a:pPr>
            <a:endParaRPr lang="en-US" dirty="0"/>
          </a:p>
          <a:p>
            <a:r>
              <a:rPr lang="en-US" dirty="0"/>
              <a:t>Personal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404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Social Control Perspectives Cont’d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3433" y="2654489"/>
            <a:ext cx="7772400" cy="4572000"/>
          </a:xfrm>
        </p:spPr>
        <p:txBody>
          <a:bodyPr/>
          <a:lstStyle/>
          <a:p>
            <a:r>
              <a:rPr lang="en-US" dirty="0"/>
              <a:t>Lack of social control </a:t>
            </a:r>
            <a:r>
              <a:rPr lang="en-US" dirty="0">
                <a:sym typeface="Wingdings" panose="05000000000000000000" pitchFamily="2" charset="2"/>
              </a:rPr>
              <a:t> crime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“Race neutral” explanation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Race and crime relationship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475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330" y="946372"/>
            <a:ext cx="8761413" cy="706964"/>
          </a:xfrm>
        </p:spPr>
        <p:txBody>
          <a:bodyPr/>
          <a:lstStyle/>
          <a:p>
            <a:pPr algn="ctr"/>
            <a:r>
              <a:rPr lang="en-US" dirty="0"/>
              <a:t>Sources of Social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Family</a:t>
            </a:r>
          </a:p>
          <a:p>
            <a:endParaRPr lang="en-US" dirty="0"/>
          </a:p>
          <a:p>
            <a:r>
              <a:rPr lang="en-US" dirty="0"/>
              <a:t>School</a:t>
            </a:r>
          </a:p>
          <a:p>
            <a:endParaRPr lang="en-US" dirty="0"/>
          </a:p>
          <a:p>
            <a:r>
              <a:rPr lang="en-US" dirty="0"/>
              <a:t>Work</a:t>
            </a:r>
          </a:p>
          <a:p>
            <a:pPr marL="68580" indent="0">
              <a:buNone/>
            </a:pPr>
            <a:endParaRPr lang="en-US" dirty="0"/>
          </a:p>
          <a:p>
            <a:r>
              <a:rPr lang="en-US" dirty="0"/>
              <a:t>Religion</a:t>
            </a:r>
          </a:p>
        </p:txBody>
      </p:sp>
    </p:spTree>
    <p:extLst>
      <p:ext uri="{BB962C8B-B14F-4D97-AF65-F5344CB8AC3E}">
        <p14:creationId xmlns:p14="http://schemas.microsoft.com/office/powerpoint/2010/main" val="26443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512064"/>
            <a:ext cx="8458200" cy="914400"/>
          </a:xfrm>
        </p:spPr>
        <p:txBody>
          <a:bodyPr/>
          <a:lstStyle/>
          <a:p>
            <a:pPr algn="ctr"/>
            <a:r>
              <a:rPr lang="en-US" dirty="0"/>
              <a:t>Major Social Control Theories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Hirschi’s Social Bond Theory (1969)</a:t>
            </a:r>
          </a:p>
          <a:p>
            <a:endParaRPr lang="en-US" dirty="0"/>
          </a:p>
          <a:p>
            <a:r>
              <a:rPr lang="en-US" dirty="0"/>
              <a:t>Gottfredson &amp; Hirschi’s General Theory of Crime (1990)</a:t>
            </a:r>
          </a:p>
          <a:p>
            <a:pPr lvl="1"/>
            <a:r>
              <a:rPr lang="en-US" dirty="0"/>
              <a:t>Low self control causes crime</a:t>
            </a:r>
          </a:p>
          <a:p>
            <a:endParaRPr lang="en-US" dirty="0"/>
          </a:p>
          <a:p>
            <a:pPr lvl="1"/>
            <a:r>
              <a:rPr lang="en-US" dirty="0"/>
              <a:t>Cause of low self control</a:t>
            </a:r>
          </a:p>
          <a:p>
            <a:pPr lvl="2"/>
            <a:r>
              <a:rPr lang="en-US" dirty="0"/>
              <a:t>Poor parenting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Effects of low self control</a:t>
            </a:r>
          </a:p>
          <a:p>
            <a:endParaRPr lang="en-US" dirty="0"/>
          </a:p>
          <a:p>
            <a:pPr lvl="1"/>
            <a:r>
              <a:rPr lang="en-US" dirty="0"/>
              <a:t>Race, low self-control, and crime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593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C38A-5EF8-3044-BC35-8145EB74B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105" y="960020"/>
            <a:ext cx="9867330" cy="706964"/>
          </a:xfrm>
        </p:spPr>
        <p:txBody>
          <a:bodyPr/>
          <a:lstStyle/>
          <a:p>
            <a:pPr algn="ctr"/>
            <a:r>
              <a:rPr lang="en-US" dirty="0"/>
              <a:t>Summary of Intersectionality Perspectives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76911-EDC1-3F47-BF44-A83784999D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347415"/>
            <a:ext cx="8825659" cy="3998794"/>
          </a:xfrm>
        </p:spPr>
        <p:txBody>
          <a:bodyPr>
            <a:normAutofit/>
          </a:bodyPr>
          <a:lstStyle/>
          <a:p>
            <a:r>
              <a:rPr lang="en-US" dirty="0"/>
              <a:t>Feminist criminology</a:t>
            </a:r>
          </a:p>
          <a:p>
            <a:endParaRPr lang="en-US" dirty="0"/>
          </a:p>
          <a:p>
            <a:r>
              <a:rPr lang="en-US" dirty="0"/>
              <a:t>Black Feminist Criminology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Intersectionality</a:t>
            </a:r>
          </a:p>
          <a:p>
            <a:pPr lvl="1"/>
            <a:r>
              <a:rPr lang="en-US" dirty="0"/>
              <a:t>Kimberlé Crenshaw</a:t>
            </a:r>
          </a:p>
          <a:p>
            <a:pPr lvl="1"/>
            <a:r>
              <a:rPr lang="en-US" dirty="0"/>
              <a:t>Watch video: </a:t>
            </a:r>
            <a:r>
              <a:rPr lang="en-US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https://www.ted.com/talks/kimberle_crenshaw_the_urgency_of_intersectionality</a:t>
            </a:r>
            <a:r>
              <a:rPr lang="en-US" dirty="0">
                <a:solidFill>
                  <a:srgbClr val="0070C0"/>
                </a:solidFill>
              </a:rPr>
              <a:t> </a:t>
            </a:r>
          </a:p>
          <a:p>
            <a:r>
              <a:rPr lang="en-US" dirty="0"/>
              <a:t>Account for intersecting identities</a:t>
            </a:r>
          </a:p>
          <a:p>
            <a:pPr lvl="1"/>
            <a:r>
              <a:rPr lang="en-US" dirty="0"/>
              <a:t>Race </a:t>
            </a:r>
            <a:r>
              <a:rPr lang="en-US" i="1" dirty="0"/>
              <a:t>and</a:t>
            </a:r>
            <a:r>
              <a:rPr lang="en-US" dirty="0"/>
              <a:t> gender </a:t>
            </a:r>
            <a:r>
              <a:rPr lang="en-US" i="1" dirty="0"/>
              <a:t>and</a:t>
            </a:r>
            <a:r>
              <a:rPr lang="en-US" dirty="0"/>
              <a:t> class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75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746F9-22F7-2941-8636-EC2EFAE74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C9813-7833-4741-9FED-29B436EED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Criminal justice statistics</a:t>
            </a:r>
          </a:p>
          <a:p>
            <a:endParaRPr lang="en-US" dirty="0"/>
          </a:p>
          <a:p>
            <a:r>
              <a:rPr lang="en-US" dirty="0"/>
              <a:t>Black Women’s experiences with the police</a:t>
            </a:r>
          </a:p>
          <a:p>
            <a:endParaRPr lang="en-US" dirty="0"/>
          </a:p>
          <a:p>
            <a:r>
              <a:rPr lang="en-US" dirty="0"/>
              <a:t>Social and official responses to rape</a:t>
            </a:r>
          </a:p>
        </p:txBody>
      </p:sp>
    </p:spTree>
    <p:extLst>
      <p:ext uri="{BB962C8B-B14F-4D97-AF65-F5344CB8AC3E}">
        <p14:creationId xmlns:p14="http://schemas.microsoft.com/office/powerpoint/2010/main" val="2235316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5DE20B-961F-CC4E-9611-0425FBD680C9}"/>
              </a:ext>
            </a:extLst>
          </p:cNvPr>
          <p:cNvSpPr txBox="1"/>
          <p:nvPr/>
        </p:nvSpPr>
        <p:spPr>
          <a:xfrm>
            <a:off x="1676400" y="2667000"/>
            <a:ext cx="883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40829998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762</TotalTime>
  <Words>352</Words>
  <Application>Microsoft Macintosh PowerPoint</Application>
  <PresentationFormat>Widescreen</PresentationFormat>
  <Paragraphs>103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 Boardroom</vt:lpstr>
      <vt:lpstr>Race &amp; the Criminal Justice System                            </vt:lpstr>
      <vt:lpstr>Conflict, Social Control, &amp; Intersectionality Perspectives on Race/Ethnicity &amp; Crime</vt:lpstr>
      <vt:lpstr>Summary of Conflict Perspectives</vt:lpstr>
      <vt:lpstr>Conflict Perspectives cont’d</vt:lpstr>
      <vt:lpstr>Examples</vt:lpstr>
      <vt:lpstr>Summary of Social Control Perspectives</vt:lpstr>
      <vt:lpstr>Social Control Perspectives Cont’d</vt:lpstr>
      <vt:lpstr>Sources of Social Control</vt:lpstr>
      <vt:lpstr>Major Social Control Theories</vt:lpstr>
      <vt:lpstr>Summary of Intersectionality Perspectives</vt:lpstr>
      <vt:lpstr>Examples</vt:lpstr>
      <vt:lpstr>PowerPoint Presentation</vt:lpstr>
    </vt:vector>
  </TitlesOfParts>
  <Company>Indiana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Labeling Perspectives on Race/Ethnicity &amp; Crime cont’d</dc:title>
  <dc:creator>Gaston, Shytierra C</dc:creator>
  <cp:lastModifiedBy>Shytierra Gaston</cp:lastModifiedBy>
  <cp:revision>56</cp:revision>
  <cp:lastPrinted>2020-10-13T14:17:58Z</cp:lastPrinted>
  <dcterms:created xsi:type="dcterms:W3CDTF">2018-02-28T18:01:24Z</dcterms:created>
  <dcterms:modified xsi:type="dcterms:W3CDTF">2020-10-13T15:16:47Z</dcterms:modified>
</cp:coreProperties>
</file>