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58" r:id="rId3"/>
    <p:sldId id="307" r:id="rId4"/>
    <p:sldId id="280" r:id="rId5"/>
    <p:sldId id="259" r:id="rId6"/>
    <p:sldId id="308" r:id="rId7"/>
    <p:sldId id="309" r:id="rId8"/>
    <p:sldId id="310" r:id="rId9"/>
    <p:sldId id="311" r:id="rId10"/>
    <p:sldId id="312" r:id="rId11"/>
    <p:sldId id="313" r:id="rId12"/>
    <p:sldId id="314" r:id="rId13"/>
    <p:sldId id="316" r:id="rId14"/>
    <p:sldId id="326" r:id="rId15"/>
    <p:sldId id="317" r:id="rId16"/>
    <p:sldId id="318" r:id="rId17"/>
    <p:sldId id="319" r:id="rId18"/>
    <p:sldId id="320" r:id="rId19"/>
    <p:sldId id="321" r:id="rId20"/>
    <p:sldId id="322" r:id="rId21"/>
    <p:sldId id="323" r:id="rId22"/>
    <p:sldId id="324" r:id="rId23"/>
    <p:sldId id="325" r:id="rId24"/>
    <p:sldId id="327" r:id="rId25"/>
    <p:sldId id="328" r:id="rId26"/>
    <p:sldId id="329" r:id="rId27"/>
    <p:sldId id="330" r:id="rId28"/>
    <p:sldId id="331" r:id="rId29"/>
    <p:sldId id="333" r:id="rId30"/>
    <p:sldId id="332" r:id="rId31"/>
    <p:sldId id="334" r:id="rId32"/>
    <p:sldId id="335" r:id="rId33"/>
    <p:sldId id="336" r:id="rId34"/>
    <p:sldId id="297"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ssie Chatigny" initials="JH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822" autoAdjust="0"/>
  </p:normalViewPr>
  <p:slideViewPr>
    <p:cSldViewPr>
      <p:cViewPr varScale="1">
        <p:scale>
          <a:sx n="90" d="100"/>
          <a:sy n="90" d="100"/>
        </p:scale>
        <p:origin x="-354" y="-114"/>
      </p:cViewPr>
      <p:guideLst>
        <p:guide orient="horz" pos="2160"/>
        <p:guide pos="2880"/>
      </p:guideLst>
    </p:cSldViewPr>
  </p:slideViewPr>
  <p:notesTextViewPr>
    <p:cViewPr>
      <p:scale>
        <a:sx n="100" d="100"/>
        <a:sy n="100" d="100"/>
      </p:scale>
      <p:origin x="0" y="0"/>
    </p:cViewPr>
  </p:notesTextViewPr>
  <p:notesViewPr>
    <p:cSldViewPr>
      <p:cViewPr varScale="1">
        <p:scale>
          <a:sx n="65" d="100"/>
          <a:sy n="65" d="100"/>
        </p:scale>
        <p:origin x="-82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pitchFamily="34"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A870410-0C43-4C5D-9F21-0E37E7A48F5E}" type="datetimeFigureOut">
              <a:rPr lang="en-US"/>
              <a:pPr>
                <a:defRPr/>
              </a:pPr>
              <a:t>9/12/2014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7958E08-C60A-40B0-95E3-9E9C510DFF39}" type="slidenum">
              <a:rPr lang="en-US"/>
              <a:pPr>
                <a:defRPr/>
              </a:pPr>
              <a:t>‹#›</a:t>
            </a:fld>
            <a:endParaRPr lang="en-US"/>
          </a:p>
        </p:txBody>
      </p:sp>
    </p:spTree>
    <p:extLst>
      <p:ext uri="{BB962C8B-B14F-4D97-AF65-F5344CB8AC3E}">
        <p14:creationId xmlns:p14="http://schemas.microsoft.com/office/powerpoint/2010/main" val="30265302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EE0A817-6975-4428-946C-8B9073D8E16E}" type="datetimeFigureOut">
              <a:rPr lang="en-US"/>
              <a:pPr>
                <a:defRPr/>
              </a:pPr>
              <a:t>9/12/2014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D52E91-A3F2-4454-BE25-E10A7F6F6A09}" type="slidenum">
              <a:rPr lang="en-US"/>
              <a:pPr>
                <a:defRPr/>
              </a:pPr>
              <a:t>‹#›</a:t>
            </a:fld>
            <a:endParaRPr lang="en-US"/>
          </a:p>
        </p:txBody>
      </p:sp>
    </p:spTree>
    <p:extLst>
      <p:ext uri="{BB962C8B-B14F-4D97-AF65-F5344CB8AC3E}">
        <p14:creationId xmlns:p14="http://schemas.microsoft.com/office/powerpoint/2010/main" val="3248764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96ED91-6735-47CC-8E88-5EB2415B56BD}" type="datetimeFigureOut">
              <a:rPr lang="en-US"/>
              <a:pPr>
                <a:defRPr/>
              </a:pPr>
              <a:t>9/12/2014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1A83FD-4A18-446A-86AA-ED796AFBA674}" type="slidenum">
              <a:rPr lang="en-US"/>
              <a:pPr>
                <a:defRPr/>
              </a:pPr>
              <a:t>‹#›</a:t>
            </a:fld>
            <a:endParaRPr lang="en-US"/>
          </a:p>
        </p:txBody>
      </p:sp>
    </p:spTree>
    <p:extLst>
      <p:ext uri="{BB962C8B-B14F-4D97-AF65-F5344CB8AC3E}">
        <p14:creationId xmlns:p14="http://schemas.microsoft.com/office/powerpoint/2010/main" val="49856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E9A03A-F518-4755-8EF0-F3C212FA47A2}" type="datetimeFigureOut">
              <a:rPr lang="en-US"/>
              <a:pPr>
                <a:defRPr/>
              </a:pPr>
              <a:t>9/12/2014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132B71-CDE6-4AFA-9F46-4FF42C8B0CF8}" type="slidenum">
              <a:rPr lang="en-US"/>
              <a:pPr>
                <a:defRPr/>
              </a:pPr>
              <a:t>‹#›</a:t>
            </a:fld>
            <a:endParaRPr lang="en-US"/>
          </a:p>
        </p:txBody>
      </p:sp>
    </p:spTree>
    <p:extLst>
      <p:ext uri="{BB962C8B-B14F-4D97-AF65-F5344CB8AC3E}">
        <p14:creationId xmlns:p14="http://schemas.microsoft.com/office/powerpoint/2010/main" val="9689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66250A-E58F-4344-9722-2C77C592A585}" type="datetimeFigureOut">
              <a:rPr lang="en-US"/>
              <a:pPr>
                <a:defRPr/>
              </a:pPr>
              <a:t>9/12/2014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7CB7E4-D42E-4DF0-A134-93AE8AFA1A07}" type="slidenum">
              <a:rPr lang="en-US"/>
              <a:pPr>
                <a:defRPr/>
              </a:pPr>
              <a:t>‹#›</a:t>
            </a:fld>
            <a:endParaRPr lang="en-US"/>
          </a:p>
        </p:txBody>
      </p:sp>
    </p:spTree>
    <p:extLst>
      <p:ext uri="{BB962C8B-B14F-4D97-AF65-F5344CB8AC3E}">
        <p14:creationId xmlns:p14="http://schemas.microsoft.com/office/powerpoint/2010/main" val="52168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4FA2F8-11D1-4F91-AAB4-EBE31713E842}" type="datetimeFigureOut">
              <a:rPr lang="en-US"/>
              <a:pPr>
                <a:defRPr/>
              </a:pPr>
              <a:t>9/12/2014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C92B02-FABC-4B4B-B5D6-A2F4CDFAE23E}" type="slidenum">
              <a:rPr lang="en-US"/>
              <a:pPr>
                <a:defRPr/>
              </a:pPr>
              <a:t>‹#›</a:t>
            </a:fld>
            <a:endParaRPr lang="en-US"/>
          </a:p>
        </p:txBody>
      </p:sp>
    </p:spTree>
    <p:extLst>
      <p:ext uri="{BB962C8B-B14F-4D97-AF65-F5344CB8AC3E}">
        <p14:creationId xmlns:p14="http://schemas.microsoft.com/office/powerpoint/2010/main" val="78180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B0D28A2-4810-43E8-B8B8-A75E81277C6D}" type="datetimeFigureOut">
              <a:rPr lang="en-US"/>
              <a:pPr>
                <a:defRPr/>
              </a:pPr>
              <a:t>9/12/2014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3E073E-2A96-44E5-A168-442C9A0C87B1}" type="slidenum">
              <a:rPr lang="en-US"/>
              <a:pPr>
                <a:defRPr/>
              </a:pPr>
              <a:t>‹#›</a:t>
            </a:fld>
            <a:endParaRPr lang="en-US"/>
          </a:p>
        </p:txBody>
      </p:sp>
    </p:spTree>
    <p:extLst>
      <p:ext uri="{BB962C8B-B14F-4D97-AF65-F5344CB8AC3E}">
        <p14:creationId xmlns:p14="http://schemas.microsoft.com/office/powerpoint/2010/main" val="381587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23FBFAB-F87A-4580-AA84-5A541A6B884D}" type="datetimeFigureOut">
              <a:rPr lang="en-US"/>
              <a:pPr>
                <a:defRPr/>
              </a:pPr>
              <a:t>9/12/2014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BA63EB0-9AB0-4811-932D-AB8B13CB80D8}" type="slidenum">
              <a:rPr lang="en-US"/>
              <a:pPr>
                <a:defRPr/>
              </a:pPr>
              <a:t>‹#›</a:t>
            </a:fld>
            <a:endParaRPr lang="en-US"/>
          </a:p>
        </p:txBody>
      </p:sp>
    </p:spTree>
    <p:extLst>
      <p:ext uri="{BB962C8B-B14F-4D97-AF65-F5344CB8AC3E}">
        <p14:creationId xmlns:p14="http://schemas.microsoft.com/office/powerpoint/2010/main" val="4085025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B353B79-9904-44D0-9D98-D1C58197F040}" type="datetimeFigureOut">
              <a:rPr lang="en-US"/>
              <a:pPr>
                <a:defRPr/>
              </a:pPr>
              <a:t>9/12/2014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36999F9-D316-4B94-8634-05DF4D080E19}" type="slidenum">
              <a:rPr lang="en-US"/>
              <a:pPr>
                <a:defRPr/>
              </a:pPr>
              <a:t>‹#›</a:t>
            </a:fld>
            <a:endParaRPr lang="en-US"/>
          </a:p>
        </p:txBody>
      </p:sp>
    </p:spTree>
    <p:extLst>
      <p:ext uri="{BB962C8B-B14F-4D97-AF65-F5344CB8AC3E}">
        <p14:creationId xmlns:p14="http://schemas.microsoft.com/office/powerpoint/2010/main" val="427877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0808D0-8949-4B81-A2D3-B971D2DAE4C4}" type="datetimeFigureOut">
              <a:rPr lang="en-US"/>
              <a:pPr>
                <a:defRPr/>
              </a:pPr>
              <a:t>9/12/2014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46FF50A-9640-4A59-8DE7-3484ACC07AA6}" type="slidenum">
              <a:rPr lang="en-US"/>
              <a:pPr>
                <a:defRPr/>
              </a:pPr>
              <a:t>‹#›</a:t>
            </a:fld>
            <a:endParaRPr lang="en-US"/>
          </a:p>
        </p:txBody>
      </p:sp>
    </p:spTree>
    <p:extLst>
      <p:ext uri="{BB962C8B-B14F-4D97-AF65-F5344CB8AC3E}">
        <p14:creationId xmlns:p14="http://schemas.microsoft.com/office/powerpoint/2010/main" val="463496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4B6D90-EAC5-4197-85B1-F096B3E62F99}" type="datetimeFigureOut">
              <a:rPr lang="en-US"/>
              <a:pPr>
                <a:defRPr/>
              </a:pPr>
              <a:t>9/12/2014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A0E6744-66DF-49D1-9973-CC2CDAE3F898}" type="slidenum">
              <a:rPr lang="en-US"/>
              <a:pPr>
                <a:defRPr/>
              </a:pPr>
              <a:t>‹#›</a:t>
            </a:fld>
            <a:endParaRPr lang="en-US"/>
          </a:p>
        </p:txBody>
      </p:sp>
    </p:spTree>
    <p:extLst>
      <p:ext uri="{BB962C8B-B14F-4D97-AF65-F5344CB8AC3E}">
        <p14:creationId xmlns:p14="http://schemas.microsoft.com/office/powerpoint/2010/main" val="1101778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1F47DF-723C-4341-B15E-C395B03473A2}" type="datetimeFigureOut">
              <a:rPr lang="en-US"/>
              <a:pPr>
                <a:defRPr/>
              </a:pPr>
              <a:t>9/12/2014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2A22CD-FE22-47CE-9074-107EB5FD492F}" type="slidenum">
              <a:rPr lang="en-US"/>
              <a:pPr>
                <a:defRPr/>
              </a:pPr>
              <a:t>‹#›</a:t>
            </a:fld>
            <a:endParaRPr lang="en-US"/>
          </a:p>
        </p:txBody>
      </p:sp>
    </p:spTree>
    <p:extLst>
      <p:ext uri="{BB962C8B-B14F-4D97-AF65-F5344CB8AC3E}">
        <p14:creationId xmlns:p14="http://schemas.microsoft.com/office/powerpoint/2010/main" val="100511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BFE4507-21AB-4B0D-B3B1-8E0CC4843B40}" type="datetimeFigureOut">
              <a:rPr lang="en-US"/>
              <a:pPr>
                <a:defRPr/>
              </a:pPr>
              <a:t>9/12/2014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1ABE3A9-2956-44F1-9F4B-2B8186C5093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0" y="1295400"/>
            <a:ext cx="7772400" cy="1143000"/>
          </a:xfrm>
          <a:noFill/>
          <a:extLs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r>
              <a:rPr lang="en-US" altLang="en-US" dirty="0" smtClean="0">
                <a:solidFill>
                  <a:schemeClr val="bg1"/>
                </a:solidFill>
                <a:latin typeface="Avenir LT Std 85 Heavy" pitchFamily="1" charset="0"/>
              </a:rPr>
              <a:t>Chapter 12</a:t>
            </a:r>
          </a:p>
        </p:txBody>
      </p:sp>
      <p:sp>
        <p:nvSpPr>
          <p:cNvPr id="3075" name="Rectangle 3"/>
          <p:cNvSpPr>
            <a:spLocks noGrp="1" noChangeArrowheads="1"/>
          </p:cNvSpPr>
          <p:nvPr>
            <p:ph type="subTitle" idx="1"/>
          </p:nvPr>
        </p:nvSpPr>
        <p:spPr>
          <a:xfrm>
            <a:off x="228600" y="2743200"/>
            <a:ext cx="4419600" cy="1752600"/>
          </a:xfrm>
        </p:spPr>
        <p:txBody>
          <a:bodyPr rtlCol="0">
            <a:normAutofit/>
          </a:bodyPr>
          <a:lstStyle/>
          <a:p>
            <a:pPr eaLnBrk="1" fontAlgn="auto" hangingPunct="1">
              <a:spcAft>
                <a:spcPts val="0"/>
              </a:spcAft>
              <a:buFont typeface="Arial" pitchFamily="34" charset="0"/>
              <a:buNone/>
              <a:defRPr/>
            </a:pPr>
            <a:r>
              <a:rPr lang="en-US" dirty="0" smtClean="0">
                <a:solidFill>
                  <a:schemeClr val="bg1"/>
                </a:solidFill>
              </a:rPr>
              <a:t>What Lies Beyond the Current State of HIS and Technology?</a:t>
            </a:r>
            <a:endParaRPr lang="en-US" dirty="0" smtClean="0">
              <a:solidFill>
                <a:schemeClr val="bg1"/>
              </a:solidFill>
              <a:latin typeface="Avenir LT Std 45 Book" pitchFamily="1"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eHealth Definition, Progress, and Development</a:t>
            </a:r>
            <a:endParaRPr lang="en-US" dirty="0"/>
          </a:p>
        </p:txBody>
      </p:sp>
      <p:sp>
        <p:nvSpPr>
          <p:cNvPr id="3" name="Content Placeholder 2"/>
          <p:cNvSpPr>
            <a:spLocks noGrp="1"/>
          </p:cNvSpPr>
          <p:nvPr>
            <p:ph idx="1"/>
          </p:nvPr>
        </p:nvSpPr>
        <p:spPr/>
        <p:txBody>
          <a:bodyPr/>
          <a:lstStyle/>
          <a:p>
            <a:r>
              <a:rPr lang="en-US" dirty="0" smtClean="0"/>
              <a:t>WHO definition focus:</a:t>
            </a:r>
          </a:p>
          <a:p>
            <a:pPr lvl="1"/>
            <a:r>
              <a:rPr lang="en-US" dirty="0" smtClean="0"/>
              <a:t>Health for people world-wide</a:t>
            </a:r>
          </a:p>
          <a:p>
            <a:pPr lvl="1"/>
            <a:r>
              <a:rPr lang="en-US" dirty="0" smtClean="0"/>
              <a:t>Emphasizes Importance of education and training</a:t>
            </a:r>
          </a:p>
          <a:p>
            <a:r>
              <a:rPr lang="en-US" dirty="0" smtClean="0"/>
              <a:t>eHealth = broad electronic capabilities</a:t>
            </a:r>
          </a:p>
          <a:p>
            <a:pPr lvl="1"/>
            <a:r>
              <a:rPr lang="en-US" dirty="0" smtClean="0"/>
              <a:t>EHR systems, HIS and technology, research collaboration spaces, mHealth, social media, telemedicine, telehealth</a:t>
            </a:r>
          </a:p>
          <a:p>
            <a:pPr lvl="1"/>
            <a:r>
              <a:rPr lang="en-US" dirty="0" smtClean="0"/>
              <a:t>“Digital health” another term for eHealth</a:t>
            </a:r>
          </a:p>
          <a:p>
            <a:pPr lvl="1"/>
            <a:endParaRPr lang="en-US" dirty="0"/>
          </a:p>
        </p:txBody>
      </p:sp>
    </p:spTree>
    <p:extLst>
      <p:ext uri="{BB962C8B-B14F-4D97-AF65-F5344CB8AC3E}">
        <p14:creationId xmlns:p14="http://schemas.microsoft.com/office/powerpoint/2010/main" val="715965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eHealth Definition, Progress, and Development</a:t>
            </a:r>
            <a:endParaRPr lang="en-US" dirty="0"/>
          </a:p>
        </p:txBody>
      </p:sp>
      <p:sp>
        <p:nvSpPr>
          <p:cNvPr id="3" name="Content Placeholder 2"/>
          <p:cNvSpPr>
            <a:spLocks noGrp="1"/>
          </p:cNvSpPr>
          <p:nvPr>
            <p:ph idx="1"/>
          </p:nvPr>
        </p:nvSpPr>
        <p:spPr/>
        <p:txBody>
          <a:bodyPr/>
          <a:lstStyle/>
          <a:p>
            <a:r>
              <a:rPr lang="en-US" dirty="0" smtClean="0"/>
              <a:t>Focus on wellness and health, in addition to sickness</a:t>
            </a:r>
          </a:p>
          <a:p>
            <a:r>
              <a:rPr lang="en-US" dirty="0" smtClean="0"/>
              <a:t>eHealth advancing steadily but carefully</a:t>
            </a:r>
          </a:p>
          <a:p>
            <a:pPr lvl="1"/>
            <a:r>
              <a:rPr lang="en-US" dirty="0" smtClean="0"/>
              <a:t>Through maze of regulations</a:t>
            </a:r>
          </a:p>
          <a:p>
            <a:pPr lvl="1"/>
            <a:r>
              <a:rPr lang="en-US" dirty="0" smtClean="0"/>
              <a:t>Barriers removed one by one, e.g., overturned privacy regulation prohibiting direct patient access to lab results</a:t>
            </a:r>
          </a:p>
          <a:p>
            <a:pPr lvl="1"/>
            <a:r>
              <a:rPr lang="en-US" dirty="0" smtClean="0"/>
              <a:t>Restrictions using EHR systems to train medical, nursing students due to privacy</a:t>
            </a:r>
            <a:endParaRPr lang="en-US" dirty="0"/>
          </a:p>
        </p:txBody>
      </p:sp>
    </p:spTree>
    <p:extLst>
      <p:ext uri="{BB962C8B-B14F-4D97-AF65-F5344CB8AC3E}">
        <p14:creationId xmlns:p14="http://schemas.microsoft.com/office/powerpoint/2010/main" val="1277173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mHealth</a:t>
            </a:r>
            <a:endParaRPr lang="en-US" dirty="0"/>
          </a:p>
        </p:txBody>
      </p:sp>
      <p:sp>
        <p:nvSpPr>
          <p:cNvPr id="3" name="Content Placeholder 2"/>
          <p:cNvSpPr>
            <a:spLocks noGrp="1"/>
          </p:cNvSpPr>
          <p:nvPr>
            <p:ph idx="1"/>
          </p:nvPr>
        </p:nvSpPr>
        <p:spPr>
          <a:xfrm>
            <a:off x="304800" y="1295400"/>
            <a:ext cx="8458200" cy="4983163"/>
          </a:xfrm>
        </p:spPr>
        <p:txBody>
          <a:bodyPr/>
          <a:lstStyle/>
          <a:p>
            <a:r>
              <a:rPr lang="en-US" dirty="0" smtClean="0"/>
              <a:t>Use of mobile technologies</a:t>
            </a:r>
          </a:p>
          <a:p>
            <a:pPr lvl="1"/>
            <a:r>
              <a:rPr lang="en-US" dirty="0" smtClean="0"/>
              <a:t>Smart phones, mobile applications, the Internet, machine-to-machine (M2M) wireless capabilities, personal computing devices, sensors and mobile devices, social media, personalized health dashboards, applications connecting clinicians and people/patients</a:t>
            </a:r>
          </a:p>
          <a:p>
            <a:pPr lvl="1"/>
            <a:r>
              <a:rPr lang="en-US" dirty="0" smtClean="0"/>
              <a:t>“Taking geography out of the healthcare equation”</a:t>
            </a:r>
          </a:p>
          <a:p>
            <a:pPr lvl="1"/>
            <a:r>
              <a:rPr lang="en-US" dirty="0" smtClean="0"/>
              <a:t>Patients and physicians favor adoption of mobile technologies in health care</a:t>
            </a:r>
            <a:endParaRPr lang="en-US" dirty="0"/>
          </a:p>
        </p:txBody>
      </p:sp>
    </p:spTree>
    <p:extLst>
      <p:ext uri="{BB962C8B-B14F-4D97-AF65-F5344CB8AC3E}">
        <p14:creationId xmlns:p14="http://schemas.microsoft.com/office/powerpoint/2010/main" val="1264845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mHealth</a:t>
            </a:r>
            <a:endParaRPr lang="en-US" dirty="0"/>
          </a:p>
        </p:txBody>
      </p:sp>
      <p:sp>
        <p:nvSpPr>
          <p:cNvPr id="3" name="Content Placeholder 2"/>
          <p:cNvSpPr>
            <a:spLocks noGrp="1"/>
          </p:cNvSpPr>
          <p:nvPr>
            <p:ph idx="1"/>
          </p:nvPr>
        </p:nvSpPr>
        <p:spPr/>
        <p:txBody>
          <a:bodyPr/>
          <a:lstStyle/>
          <a:p>
            <a:r>
              <a:rPr lang="en-US" dirty="0" smtClean="0"/>
              <a:t>Additional drivers of mHealth adoption</a:t>
            </a:r>
          </a:p>
          <a:p>
            <a:pPr lvl="1"/>
            <a:r>
              <a:rPr lang="en-US" dirty="0" smtClean="0"/>
              <a:t>Aging of the population/changing demographics</a:t>
            </a:r>
          </a:p>
          <a:p>
            <a:pPr lvl="1"/>
            <a:r>
              <a:rPr lang="en-US" dirty="0" smtClean="0"/>
              <a:t>Greater potential role for mHealth </a:t>
            </a:r>
          </a:p>
          <a:p>
            <a:pPr lvl="1"/>
            <a:r>
              <a:rPr lang="en-US" dirty="0" smtClean="0"/>
              <a:t>Increasing implementation of HIS, EHR systems</a:t>
            </a:r>
          </a:p>
          <a:p>
            <a:pPr lvl="1"/>
            <a:r>
              <a:rPr lang="en-US" dirty="0" smtClean="0"/>
              <a:t>“Quantified self” movement</a:t>
            </a:r>
          </a:p>
          <a:p>
            <a:r>
              <a:rPr lang="en-US" dirty="0" smtClean="0"/>
              <a:t>mHealth technologies multiplicity of uses across healthcare continuum</a:t>
            </a:r>
          </a:p>
          <a:p>
            <a:pPr lvl="1"/>
            <a:endParaRPr lang="en-US" dirty="0"/>
          </a:p>
        </p:txBody>
      </p:sp>
    </p:spTree>
    <p:extLst>
      <p:ext uri="{BB962C8B-B14F-4D97-AF65-F5344CB8AC3E}">
        <p14:creationId xmlns:p14="http://schemas.microsoft.com/office/powerpoint/2010/main" val="4151955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Figure 12.3: Continuum of mHealth tools</a:t>
            </a:r>
            <a:r>
              <a:rPr lang="en-US" dirty="0" smtClean="0"/>
              <a:t/>
            </a:r>
            <a:br>
              <a:rPr lang="en-US" dirty="0" smtClean="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838200"/>
            <a:ext cx="6373840" cy="4525963"/>
          </a:xfrm>
        </p:spPr>
      </p:pic>
      <p:sp>
        <p:nvSpPr>
          <p:cNvPr id="5" name="TextBox 4"/>
          <p:cNvSpPr txBox="1"/>
          <p:nvPr/>
        </p:nvSpPr>
        <p:spPr>
          <a:xfrm>
            <a:off x="457200" y="5638800"/>
            <a:ext cx="8382000" cy="523220"/>
          </a:xfrm>
          <a:prstGeom prst="rect">
            <a:avLst/>
          </a:prstGeom>
          <a:noFill/>
        </p:spPr>
        <p:txBody>
          <a:bodyPr wrap="square" rtlCol="0">
            <a:spAutoFit/>
          </a:bodyPr>
          <a:lstStyle/>
          <a:p>
            <a:r>
              <a:rPr lang="en-US" sz="1000" dirty="0"/>
              <a:t>Reprinted from Kumar, S., </a:t>
            </a:r>
            <a:r>
              <a:rPr lang="en-US" sz="1000" dirty="0" err="1"/>
              <a:t>Nilsen</a:t>
            </a:r>
            <a:r>
              <a:rPr lang="en-US" sz="1000" dirty="0"/>
              <a:t>, W. J., Abernethy, A., et al. (2013). Mobile health technology evaluation: The </a:t>
            </a:r>
            <a:r>
              <a:rPr lang="en-US" sz="1000" dirty="0" err="1"/>
              <a:t>mHealth</a:t>
            </a:r>
            <a:r>
              <a:rPr lang="en-US" sz="1000" dirty="0"/>
              <a:t> evidence workshop. </a:t>
            </a:r>
            <a:r>
              <a:rPr lang="en-US" sz="1000" i="1" dirty="0" smtClean="0"/>
              <a:t>American Journal </a:t>
            </a:r>
            <a:r>
              <a:rPr lang="en-US" sz="1000" i="1" dirty="0"/>
              <a:t>of Preventive Medicine</a:t>
            </a:r>
            <a:r>
              <a:rPr lang="en-US" sz="1000" dirty="0"/>
              <a:t>, </a:t>
            </a:r>
            <a:r>
              <a:rPr lang="en-US" sz="1000" i="1" dirty="0"/>
              <a:t>45</a:t>
            </a:r>
            <a:r>
              <a:rPr lang="en-US" sz="1000" dirty="0"/>
              <a:t>(2), 228–236. Copyright 2013 with permission from Elsevier</a:t>
            </a:r>
            <a:r>
              <a:rPr lang="en-US" dirty="0"/>
              <a:t>.</a:t>
            </a:r>
          </a:p>
        </p:txBody>
      </p:sp>
    </p:spTree>
    <p:extLst>
      <p:ext uri="{BB962C8B-B14F-4D97-AF65-F5344CB8AC3E}">
        <p14:creationId xmlns:p14="http://schemas.microsoft.com/office/powerpoint/2010/main" val="1496141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and HIS</a:t>
            </a:r>
            <a:endParaRPr lang="en-US" dirty="0"/>
          </a:p>
        </p:txBody>
      </p:sp>
      <p:sp>
        <p:nvSpPr>
          <p:cNvPr id="3" name="Content Placeholder 2"/>
          <p:cNvSpPr>
            <a:spLocks noGrp="1"/>
          </p:cNvSpPr>
          <p:nvPr>
            <p:ph idx="1"/>
          </p:nvPr>
        </p:nvSpPr>
        <p:spPr/>
        <p:txBody>
          <a:bodyPr/>
          <a:lstStyle/>
          <a:p>
            <a:r>
              <a:rPr lang="en-US" dirty="0" smtClean="0"/>
              <a:t>Wide open, trial-and-error period</a:t>
            </a:r>
          </a:p>
          <a:p>
            <a:r>
              <a:rPr lang="en-US" dirty="0" smtClean="0"/>
              <a:t>Use of social media embraced, major change from earlier years</a:t>
            </a:r>
          </a:p>
          <a:p>
            <a:r>
              <a:rPr lang="en-US" dirty="0" smtClean="0"/>
              <a:t>Healthcare organizations charged with preserving privacy, confidentiality and security of protected health information (PHI)</a:t>
            </a:r>
          </a:p>
          <a:p>
            <a:pPr lvl="1"/>
            <a:r>
              <a:rPr lang="en-US" dirty="0" smtClean="0"/>
              <a:t>Partly technology, partly human behavior-related</a:t>
            </a:r>
          </a:p>
        </p:txBody>
      </p:sp>
    </p:spTree>
    <p:extLst>
      <p:ext uri="{BB962C8B-B14F-4D97-AF65-F5344CB8AC3E}">
        <p14:creationId xmlns:p14="http://schemas.microsoft.com/office/powerpoint/2010/main" val="2158160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and HIS</a:t>
            </a:r>
            <a:endParaRPr lang="en-US" dirty="0"/>
          </a:p>
        </p:txBody>
      </p:sp>
      <p:sp>
        <p:nvSpPr>
          <p:cNvPr id="3" name="Content Placeholder 2"/>
          <p:cNvSpPr>
            <a:spLocks noGrp="1"/>
          </p:cNvSpPr>
          <p:nvPr>
            <p:ph idx="1"/>
          </p:nvPr>
        </p:nvSpPr>
        <p:spPr/>
        <p:txBody>
          <a:bodyPr/>
          <a:lstStyle/>
          <a:p>
            <a:r>
              <a:rPr lang="en-US" dirty="0" smtClean="0"/>
              <a:t>Uses include marketing and education, reviews, information gathering, building support communities</a:t>
            </a:r>
          </a:p>
          <a:p>
            <a:r>
              <a:rPr lang="en-US" dirty="0" smtClean="0"/>
              <a:t>Clinicians and patient groups engage one another through social media platforms</a:t>
            </a:r>
          </a:p>
          <a:p>
            <a:r>
              <a:rPr lang="en-US" dirty="0" smtClean="0"/>
              <a:t>Patients discuss topics, gain support online</a:t>
            </a:r>
          </a:p>
          <a:p>
            <a:r>
              <a:rPr lang="en-US" dirty="0" smtClean="0"/>
              <a:t>Enhance experience for healthy, young, older, or individuals with specific conditions</a:t>
            </a:r>
          </a:p>
          <a:p>
            <a:pPr lvl="1"/>
            <a:endParaRPr lang="en-US" dirty="0" smtClean="0"/>
          </a:p>
          <a:p>
            <a:endParaRPr lang="en-US" dirty="0"/>
          </a:p>
        </p:txBody>
      </p:sp>
    </p:spTree>
    <p:extLst>
      <p:ext uri="{BB962C8B-B14F-4D97-AF65-F5344CB8AC3E}">
        <p14:creationId xmlns:p14="http://schemas.microsoft.com/office/powerpoint/2010/main" val="137914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
            <a:ext cx="8229600" cy="1143000"/>
          </a:xfrm>
        </p:spPr>
        <p:txBody>
          <a:bodyPr/>
          <a:lstStyle/>
          <a:p>
            <a:r>
              <a:rPr lang="en-US" dirty="0" smtClean="0"/>
              <a:t>Social Media and HIS</a:t>
            </a:r>
            <a:endParaRPr lang="en-US" dirty="0"/>
          </a:p>
        </p:txBody>
      </p:sp>
      <p:sp>
        <p:nvSpPr>
          <p:cNvPr id="3" name="Content Placeholder 2"/>
          <p:cNvSpPr>
            <a:spLocks noGrp="1"/>
          </p:cNvSpPr>
          <p:nvPr>
            <p:ph idx="1"/>
          </p:nvPr>
        </p:nvSpPr>
        <p:spPr>
          <a:xfrm>
            <a:off x="533400" y="990600"/>
            <a:ext cx="8229600" cy="4525963"/>
          </a:xfrm>
        </p:spPr>
        <p:txBody>
          <a:bodyPr/>
          <a:lstStyle/>
          <a:p>
            <a:r>
              <a:rPr lang="en-US" dirty="0" smtClean="0"/>
              <a:t>Key governance policies and practical considerations for use of social media</a:t>
            </a:r>
          </a:p>
          <a:p>
            <a:pPr lvl="1"/>
            <a:r>
              <a:rPr lang="en-US" dirty="0" smtClean="0"/>
              <a:t>Balance between HIPAA compliance and access to social media</a:t>
            </a:r>
          </a:p>
          <a:p>
            <a:pPr lvl="1"/>
            <a:r>
              <a:rPr lang="en-US" dirty="0" smtClean="0"/>
              <a:t>Protection of PHI paramount</a:t>
            </a:r>
          </a:p>
          <a:p>
            <a:pPr lvl="1"/>
            <a:r>
              <a:rPr lang="en-US" dirty="0" smtClean="0"/>
              <a:t>Productivity can be concern</a:t>
            </a:r>
          </a:p>
          <a:p>
            <a:pPr lvl="1"/>
            <a:r>
              <a:rPr lang="en-US" dirty="0" smtClean="0"/>
              <a:t>Use of technology can enhance but should not interfere with doing one’s work </a:t>
            </a:r>
          </a:p>
          <a:p>
            <a:pPr lvl="1"/>
            <a:r>
              <a:rPr lang="en-US" dirty="0" smtClean="0"/>
              <a:t>Ultimately, anything posted on social media is not private</a:t>
            </a:r>
          </a:p>
          <a:p>
            <a:pPr lvl="1"/>
            <a:r>
              <a:rPr lang="en-US" dirty="0" smtClean="0"/>
              <a:t>Education/training regarding protecting PHI is key</a:t>
            </a:r>
            <a:endParaRPr lang="en-US" dirty="0"/>
          </a:p>
        </p:txBody>
      </p:sp>
    </p:spTree>
    <p:extLst>
      <p:ext uri="{BB962C8B-B14F-4D97-AF65-F5344CB8AC3E}">
        <p14:creationId xmlns:p14="http://schemas.microsoft.com/office/powerpoint/2010/main" val="1715905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Telemedicine and Telehealth</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Telemedicine is remote, technology-enabled delivery of clinical services</a:t>
            </a:r>
          </a:p>
          <a:p>
            <a:pPr lvl="1"/>
            <a:r>
              <a:rPr lang="en-US" dirty="0" smtClean="0"/>
              <a:t>Includes clinical support, overcome geographic barriers, connect users in different locations, improve health outcomes</a:t>
            </a:r>
          </a:p>
          <a:p>
            <a:r>
              <a:rPr lang="en-US" dirty="0" smtClean="0"/>
              <a:t>Telehealth is exchange of valid clinical information in situations where geographic distance a factor (WHO)</a:t>
            </a:r>
          </a:p>
          <a:p>
            <a:pPr lvl="1"/>
            <a:r>
              <a:rPr lang="en-US" dirty="0" smtClean="0"/>
              <a:t>Includes diagnosis, treatment, prevention of disease and injury; research; continuing education</a:t>
            </a:r>
            <a:endParaRPr lang="en-US" dirty="0"/>
          </a:p>
        </p:txBody>
      </p:sp>
    </p:spTree>
    <p:extLst>
      <p:ext uri="{BB962C8B-B14F-4D97-AF65-F5344CB8AC3E}">
        <p14:creationId xmlns:p14="http://schemas.microsoft.com/office/powerpoint/2010/main" val="2558190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Telemedicine and Telehealth</a:t>
            </a:r>
            <a:endParaRPr lang="en-US" dirty="0"/>
          </a:p>
        </p:txBody>
      </p:sp>
      <p:sp>
        <p:nvSpPr>
          <p:cNvPr id="3" name="Content Placeholder 2"/>
          <p:cNvSpPr>
            <a:spLocks noGrp="1"/>
          </p:cNvSpPr>
          <p:nvPr>
            <p:ph idx="1"/>
          </p:nvPr>
        </p:nvSpPr>
        <p:spPr/>
        <p:txBody>
          <a:bodyPr/>
          <a:lstStyle/>
          <a:p>
            <a:r>
              <a:rPr lang="en-US" dirty="0" smtClean="0"/>
              <a:t>Barriers to adoption of telemedicine and telehealth </a:t>
            </a:r>
          </a:p>
          <a:p>
            <a:pPr lvl="1"/>
            <a:r>
              <a:rPr lang="en-US" dirty="0" smtClean="0"/>
              <a:t>Complexity of human and cultural factors</a:t>
            </a:r>
          </a:p>
          <a:p>
            <a:pPr lvl="1"/>
            <a:r>
              <a:rPr lang="en-US" dirty="0" smtClean="0"/>
              <a:t>Cost of sustaining telemedicine and telehealth</a:t>
            </a:r>
          </a:p>
          <a:p>
            <a:pPr lvl="1"/>
            <a:r>
              <a:rPr lang="en-US" dirty="0" smtClean="0"/>
              <a:t>Shortage of studies evaluating costs and benefits</a:t>
            </a:r>
          </a:p>
          <a:p>
            <a:pPr lvl="1"/>
            <a:r>
              <a:rPr lang="en-US" dirty="0" smtClean="0"/>
              <a:t>Legal issues in crossing transregional boundaries</a:t>
            </a:r>
          </a:p>
          <a:p>
            <a:pPr lvl="1"/>
            <a:r>
              <a:rPr lang="en-US" dirty="0" smtClean="0"/>
              <a:t>Technical challenges integrating various technologies</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1797505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Introduction</a:t>
            </a:r>
          </a:p>
        </p:txBody>
      </p:sp>
      <p:sp>
        <p:nvSpPr>
          <p:cNvPr id="3075" name="Rectangle 3"/>
          <p:cNvSpPr>
            <a:spLocks noGrp="1" noChangeArrowheads="1"/>
          </p:cNvSpPr>
          <p:nvPr>
            <p:ph idx="1"/>
          </p:nvPr>
        </p:nvSpPr>
        <p:spPr>
          <a:xfrm>
            <a:off x="381000" y="1447800"/>
            <a:ext cx="8229600" cy="4906963"/>
          </a:xfrm>
        </p:spPr>
        <p:txBody>
          <a:bodyPr/>
          <a:lstStyle/>
          <a:p>
            <a:pPr eaLnBrk="1" hangingPunct="1">
              <a:lnSpc>
                <a:spcPct val="90000"/>
              </a:lnSpc>
            </a:pPr>
            <a:r>
              <a:rPr lang="en-US" altLang="en-US" dirty="0" smtClean="0"/>
              <a:t>Understanding the future of HIS and technology</a:t>
            </a:r>
          </a:p>
          <a:p>
            <a:pPr lvl="1" eaLnBrk="1" hangingPunct="1">
              <a:lnSpc>
                <a:spcPct val="90000"/>
              </a:lnSpc>
            </a:pPr>
            <a:r>
              <a:rPr lang="en-US" altLang="en-US" dirty="0" smtClean="0"/>
              <a:t>As world transforms due to technology revolution, health care does so – at the speed of health care</a:t>
            </a:r>
          </a:p>
          <a:p>
            <a:pPr eaLnBrk="1" hangingPunct="1">
              <a:lnSpc>
                <a:spcPct val="90000"/>
              </a:lnSpc>
            </a:pPr>
            <a:r>
              <a:rPr lang="en-US" altLang="en-US" dirty="0" smtClean="0"/>
              <a:t>Eric </a:t>
            </a:r>
            <a:r>
              <a:rPr lang="en-US" altLang="en-US" dirty="0" err="1" smtClean="0"/>
              <a:t>Topol</a:t>
            </a:r>
            <a:r>
              <a:rPr lang="en-US" altLang="en-US" dirty="0" smtClean="0"/>
              <a:t> - </a:t>
            </a:r>
            <a:r>
              <a:rPr lang="en-US" altLang="en-US" i="1" dirty="0" smtClean="0"/>
              <a:t>The Creative Destruction of Medicine</a:t>
            </a:r>
          </a:p>
          <a:p>
            <a:pPr lvl="1" eaLnBrk="1" hangingPunct="1">
              <a:lnSpc>
                <a:spcPct val="90000"/>
              </a:lnSpc>
            </a:pPr>
            <a:r>
              <a:rPr lang="en-US" altLang="en-US" dirty="0" smtClean="0"/>
              <a:t>6 major disruptive technologies over past 40 years</a:t>
            </a:r>
          </a:p>
          <a:p>
            <a:pPr lvl="1" eaLnBrk="1" hangingPunct="1">
              <a:lnSpc>
                <a:spcPct val="90000"/>
              </a:lnSpc>
            </a:pPr>
            <a:r>
              <a:rPr lang="en-US" altLang="en-US" dirty="0" smtClean="0"/>
              <a:t>Cell phones, smart phones, personal computers, the Internet, digital/mobile sensors and medical devices, genomic sequencing, and social media or networks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Telemedicine and Telehealth</a:t>
            </a:r>
            <a:endParaRPr lang="en-US" dirty="0"/>
          </a:p>
        </p:txBody>
      </p:sp>
      <p:sp>
        <p:nvSpPr>
          <p:cNvPr id="3" name="Content Placeholder 2"/>
          <p:cNvSpPr>
            <a:spLocks noGrp="1"/>
          </p:cNvSpPr>
          <p:nvPr>
            <p:ph idx="1"/>
          </p:nvPr>
        </p:nvSpPr>
        <p:spPr/>
        <p:txBody>
          <a:bodyPr/>
          <a:lstStyle/>
          <a:p>
            <a:r>
              <a:rPr lang="en-US" dirty="0" smtClean="0"/>
              <a:t>Examples of telemedicine and telehealth</a:t>
            </a:r>
          </a:p>
          <a:p>
            <a:pPr lvl="1"/>
            <a:r>
              <a:rPr lang="en-US" dirty="0" smtClean="0"/>
              <a:t>Remote radiology interpretations</a:t>
            </a:r>
          </a:p>
          <a:p>
            <a:pPr lvl="1"/>
            <a:r>
              <a:rPr lang="en-US" dirty="0" smtClean="0"/>
              <a:t>Intensive care monitoring for remote, smaller hospitals</a:t>
            </a:r>
          </a:p>
          <a:p>
            <a:pPr lvl="1"/>
            <a:r>
              <a:rPr lang="en-US" dirty="0" smtClean="0"/>
              <a:t>Clinician-patient on-line consults</a:t>
            </a:r>
          </a:p>
          <a:p>
            <a:pPr lvl="1"/>
            <a:r>
              <a:rPr lang="en-US" dirty="0" smtClean="0"/>
              <a:t>Remote patient monitoring for heart disease, diabetes, or other chronic conditions</a:t>
            </a:r>
          </a:p>
          <a:p>
            <a:pPr lvl="1"/>
            <a:r>
              <a:rPr lang="en-US" dirty="0" smtClean="0"/>
              <a:t>Education and networking for professionals</a:t>
            </a:r>
          </a:p>
          <a:p>
            <a:pPr lvl="1"/>
            <a:r>
              <a:rPr lang="en-US" dirty="0" smtClean="0"/>
              <a:t>Patient on-line support and education groups</a:t>
            </a:r>
            <a:endParaRPr lang="en-US" dirty="0"/>
          </a:p>
        </p:txBody>
      </p:sp>
    </p:spTree>
    <p:extLst>
      <p:ext uri="{BB962C8B-B14F-4D97-AF65-F5344CB8AC3E}">
        <p14:creationId xmlns:p14="http://schemas.microsoft.com/office/powerpoint/2010/main" val="221652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Emerging HIS Technologies and the Human-Machine Relationship</a:t>
            </a:r>
            <a:endParaRPr lang="en-US" sz="4000" dirty="0"/>
          </a:p>
        </p:txBody>
      </p:sp>
      <p:sp>
        <p:nvSpPr>
          <p:cNvPr id="3" name="Content Placeholder 2"/>
          <p:cNvSpPr>
            <a:spLocks noGrp="1"/>
          </p:cNvSpPr>
          <p:nvPr>
            <p:ph idx="1"/>
          </p:nvPr>
        </p:nvSpPr>
        <p:spPr/>
        <p:txBody>
          <a:bodyPr/>
          <a:lstStyle/>
          <a:p>
            <a:r>
              <a:rPr lang="en-US" dirty="0" smtClean="0"/>
              <a:t>Only as useful as practical application and demonstrated value</a:t>
            </a:r>
          </a:p>
          <a:p>
            <a:r>
              <a:rPr lang="en-US" dirty="0" smtClean="0"/>
              <a:t>Priority areas for research (IOM)</a:t>
            </a:r>
          </a:p>
          <a:p>
            <a:pPr lvl="1"/>
            <a:r>
              <a:rPr lang="en-US" dirty="0" smtClean="0"/>
              <a:t>Medication management; outreach care for vulnerable populations;  hypertension; diabetes; heart disease; case coordination; major depression; frailty; immunization; pregnancy and childbirth; and tobacco cessation </a:t>
            </a:r>
          </a:p>
          <a:p>
            <a:pPr lvl="1"/>
            <a:r>
              <a:rPr lang="en-US" dirty="0" smtClean="0"/>
              <a:t>Ambulatory care outcomes improvement</a:t>
            </a:r>
          </a:p>
          <a:p>
            <a:pPr lvl="1"/>
            <a:endParaRPr lang="en-US" dirty="0" smtClean="0"/>
          </a:p>
          <a:p>
            <a:pPr lvl="1"/>
            <a:endParaRPr lang="en-US" dirty="0"/>
          </a:p>
        </p:txBody>
      </p:sp>
    </p:spTree>
    <p:extLst>
      <p:ext uri="{BB962C8B-B14F-4D97-AF65-F5344CB8AC3E}">
        <p14:creationId xmlns:p14="http://schemas.microsoft.com/office/powerpoint/2010/main" val="2486125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000" dirty="0" smtClean="0"/>
              <a:t>Emerging HIS Technologies and the Human-Machine Relationship</a:t>
            </a:r>
            <a:endParaRPr lang="en-US" sz="4000" dirty="0"/>
          </a:p>
        </p:txBody>
      </p:sp>
      <p:sp>
        <p:nvSpPr>
          <p:cNvPr id="3" name="Content Placeholder 2"/>
          <p:cNvSpPr>
            <a:spLocks noGrp="1"/>
          </p:cNvSpPr>
          <p:nvPr>
            <p:ph idx="1"/>
          </p:nvPr>
        </p:nvSpPr>
        <p:spPr>
          <a:xfrm>
            <a:off x="457200" y="1371600"/>
            <a:ext cx="8229600" cy="5029200"/>
          </a:xfrm>
        </p:spPr>
        <p:txBody>
          <a:bodyPr/>
          <a:lstStyle/>
          <a:p>
            <a:r>
              <a:rPr lang="en-US" dirty="0" smtClean="0"/>
              <a:t>Uses technologies coupled with streamlined processes</a:t>
            </a:r>
          </a:p>
          <a:p>
            <a:r>
              <a:rPr lang="en-US" dirty="0" smtClean="0"/>
              <a:t>Three main trends</a:t>
            </a:r>
          </a:p>
          <a:p>
            <a:pPr lvl="1"/>
            <a:r>
              <a:rPr lang="en-US" dirty="0" smtClean="0"/>
              <a:t>Human work augmented by technology</a:t>
            </a:r>
          </a:p>
          <a:p>
            <a:pPr lvl="1"/>
            <a:r>
              <a:rPr lang="en-US" dirty="0" smtClean="0"/>
              <a:t>Machines replacing work of humans</a:t>
            </a:r>
          </a:p>
          <a:p>
            <a:pPr lvl="1"/>
            <a:r>
              <a:rPr lang="en-US" dirty="0" smtClean="0"/>
              <a:t>Humans and machines working together (e.g., mobile surgical robot used by surgeon in performing procedure)</a:t>
            </a:r>
          </a:p>
          <a:p>
            <a:r>
              <a:rPr lang="en-US" dirty="0" smtClean="0"/>
              <a:t>Gartner Group identified Hype Cycle for 2013 describing phased continuum of adoption</a:t>
            </a:r>
          </a:p>
        </p:txBody>
      </p:sp>
    </p:spTree>
    <p:extLst>
      <p:ext uri="{BB962C8B-B14F-4D97-AF65-F5344CB8AC3E}">
        <p14:creationId xmlns:p14="http://schemas.microsoft.com/office/powerpoint/2010/main" val="2926724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Figure 12.4: Hype Cycle for Emerging Technologies</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600200"/>
            <a:ext cx="6283528" cy="4016438"/>
          </a:xfrm>
        </p:spPr>
      </p:pic>
      <p:sp>
        <p:nvSpPr>
          <p:cNvPr id="5" name="TextBox 4"/>
          <p:cNvSpPr txBox="1"/>
          <p:nvPr/>
        </p:nvSpPr>
        <p:spPr>
          <a:xfrm>
            <a:off x="381000" y="5715000"/>
            <a:ext cx="8305800" cy="553998"/>
          </a:xfrm>
          <a:prstGeom prst="rect">
            <a:avLst/>
          </a:prstGeom>
          <a:noFill/>
        </p:spPr>
        <p:txBody>
          <a:bodyPr wrap="square" rtlCol="0">
            <a:spAutoFit/>
          </a:bodyPr>
          <a:lstStyle/>
          <a:p>
            <a:r>
              <a:rPr lang="en-US" sz="1000" dirty="0"/>
              <a:t>Each Hype Cycle drills down into the five key phases of a technology’s life cycle</a:t>
            </a:r>
            <a:r>
              <a:rPr lang="en-US" sz="1000" i="1" dirty="0"/>
              <a:t>. </a:t>
            </a:r>
            <a:r>
              <a:rPr lang="en-US" sz="1000" dirty="0"/>
              <a:t>Modified from Gartner’s 2013 Hype Cycle for Emerging </a:t>
            </a:r>
            <a:r>
              <a:rPr lang="en-US" sz="1000" dirty="0" smtClean="0"/>
              <a:t>Technologies</a:t>
            </a:r>
            <a:r>
              <a:rPr lang="en-US" sz="1000" i="1" dirty="0" smtClean="0"/>
              <a:t>, w</a:t>
            </a:r>
            <a:r>
              <a:rPr lang="en-US" sz="1000" dirty="0" smtClean="0"/>
              <a:t>hich </a:t>
            </a:r>
            <a:r>
              <a:rPr lang="en-US" sz="1000" dirty="0"/>
              <a:t>maps out evolving relationships between humans and machines. http://www.gartner.com/technology/research/methodologies/hype-cycle.jsp</a:t>
            </a:r>
          </a:p>
        </p:txBody>
      </p:sp>
    </p:spTree>
    <p:extLst>
      <p:ext uri="{BB962C8B-B14F-4D97-AF65-F5344CB8AC3E}">
        <p14:creationId xmlns:p14="http://schemas.microsoft.com/office/powerpoint/2010/main" val="2192402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21"/>
            <a:ext cx="8229600" cy="1143000"/>
          </a:xfrm>
        </p:spPr>
        <p:txBody>
          <a:bodyPr/>
          <a:lstStyle/>
          <a:p>
            <a:r>
              <a:rPr lang="en-US" sz="4000" dirty="0" smtClean="0"/>
              <a:t>Future Directions in Informatics, Data, and Analytics</a:t>
            </a:r>
            <a:endParaRPr lang="en-US" sz="4000" dirty="0"/>
          </a:p>
        </p:txBody>
      </p:sp>
      <p:sp>
        <p:nvSpPr>
          <p:cNvPr id="3" name="Content Placeholder 2"/>
          <p:cNvSpPr>
            <a:spLocks noGrp="1"/>
          </p:cNvSpPr>
          <p:nvPr>
            <p:ph idx="1"/>
          </p:nvPr>
        </p:nvSpPr>
        <p:spPr>
          <a:xfrm>
            <a:off x="457200" y="1295400"/>
            <a:ext cx="8229600" cy="4525963"/>
          </a:xfrm>
        </p:spPr>
        <p:txBody>
          <a:bodyPr/>
          <a:lstStyle/>
          <a:p>
            <a:r>
              <a:rPr lang="en-US" dirty="0" smtClean="0"/>
              <a:t>Informatics</a:t>
            </a:r>
          </a:p>
          <a:p>
            <a:pPr lvl="1"/>
            <a:r>
              <a:rPr lang="en-US" dirty="0" smtClean="0"/>
              <a:t>Creating new ways to streamline and improve the human-computer interface and workflows</a:t>
            </a:r>
          </a:p>
          <a:p>
            <a:pPr lvl="1"/>
            <a:r>
              <a:rPr lang="en-US" dirty="0" smtClean="0"/>
              <a:t>Limited only by our ingenuity, technical prowess, and boundaries of appropriate care</a:t>
            </a:r>
          </a:p>
          <a:p>
            <a:pPr lvl="1"/>
            <a:r>
              <a:rPr lang="en-US" dirty="0" smtClean="0"/>
              <a:t>Improvements to initial, basic implementation of new systems</a:t>
            </a:r>
          </a:p>
          <a:p>
            <a:pPr lvl="1"/>
            <a:r>
              <a:rPr lang="en-US" dirty="0" smtClean="0"/>
              <a:t>Creating new care delivery innovations, e.g., hybrid exam room where patient stays during entire visit and all providers and specialists come to the patient in that room</a:t>
            </a:r>
            <a:endParaRPr lang="en-US" dirty="0"/>
          </a:p>
        </p:txBody>
      </p:sp>
    </p:spTree>
    <p:extLst>
      <p:ext uri="{BB962C8B-B14F-4D97-AF65-F5344CB8AC3E}">
        <p14:creationId xmlns:p14="http://schemas.microsoft.com/office/powerpoint/2010/main" val="3612511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Future Directions in Informatics, Data, and Analytics</a:t>
            </a:r>
            <a:endParaRPr lang="en-US" sz="4000" dirty="0"/>
          </a:p>
        </p:txBody>
      </p:sp>
      <p:sp>
        <p:nvSpPr>
          <p:cNvPr id="3" name="Content Placeholder 2"/>
          <p:cNvSpPr>
            <a:spLocks noGrp="1"/>
          </p:cNvSpPr>
          <p:nvPr>
            <p:ph idx="1"/>
          </p:nvPr>
        </p:nvSpPr>
        <p:spPr/>
        <p:txBody>
          <a:bodyPr/>
          <a:lstStyle/>
          <a:p>
            <a:r>
              <a:rPr lang="en-US" dirty="0" smtClean="0"/>
              <a:t>Data and Analytics</a:t>
            </a:r>
          </a:p>
          <a:p>
            <a:pPr lvl="1"/>
            <a:r>
              <a:rPr lang="en-US" dirty="0" smtClean="0"/>
              <a:t>Greater data availability both helpful and challenging today</a:t>
            </a:r>
          </a:p>
          <a:p>
            <a:pPr lvl="1"/>
            <a:r>
              <a:rPr lang="en-US" dirty="0" smtClean="0"/>
              <a:t>Technologies will supplant/enhance clinical and business analytics, e.g., voice activated data inquiries</a:t>
            </a:r>
          </a:p>
          <a:p>
            <a:pPr lvl="1"/>
            <a:r>
              <a:rPr lang="en-US" dirty="0" smtClean="0"/>
              <a:t>Data analytics skills will be requisite skill for healthcare professionals, both clinical and business</a:t>
            </a:r>
          </a:p>
          <a:p>
            <a:pPr lvl="1"/>
            <a:endParaRPr lang="en-US" dirty="0" smtClean="0"/>
          </a:p>
          <a:p>
            <a:pPr lvl="1"/>
            <a:endParaRPr lang="en-US" dirty="0"/>
          </a:p>
        </p:txBody>
      </p:sp>
    </p:spTree>
    <p:extLst>
      <p:ext uri="{BB962C8B-B14F-4D97-AF65-F5344CB8AC3E}">
        <p14:creationId xmlns:p14="http://schemas.microsoft.com/office/powerpoint/2010/main" val="2221956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Effect of New Technologies on Public Health</a:t>
            </a:r>
            <a:endParaRPr lang="en-US" sz="4000" dirty="0"/>
          </a:p>
        </p:txBody>
      </p:sp>
      <p:sp>
        <p:nvSpPr>
          <p:cNvPr id="3" name="Content Placeholder 2"/>
          <p:cNvSpPr>
            <a:spLocks noGrp="1"/>
          </p:cNvSpPr>
          <p:nvPr>
            <p:ph idx="1"/>
          </p:nvPr>
        </p:nvSpPr>
        <p:spPr/>
        <p:txBody>
          <a:bodyPr/>
          <a:lstStyle/>
          <a:p>
            <a:r>
              <a:rPr lang="en-US" dirty="0" err="1" smtClean="0"/>
              <a:t>mHealth’s</a:t>
            </a:r>
            <a:r>
              <a:rPr lang="en-US" dirty="0" smtClean="0"/>
              <a:t> impact on public health</a:t>
            </a:r>
          </a:p>
          <a:p>
            <a:pPr lvl="1"/>
            <a:r>
              <a:rPr lang="en-US" dirty="0" smtClean="0"/>
              <a:t>Vast opportunities to connect isolated individuals and populations to care, education, information, and professionals</a:t>
            </a:r>
          </a:p>
          <a:p>
            <a:pPr lvl="1"/>
            <a:r>
              <a:rPr lang="en-US" dirty="0" smtClean="0"/>
              <a:t>Provider-to-patient</a:t>
            </a:r>
          </a:p>
          <a:p>
            <a:pPr lvl="1"/>
            <a:r>
              <a:rPr lang="en-US" dirty="0" smtClean="0"/>
              <a:t>Provider-to-provider</a:t>
            </a:r>
          </a:p>
          <a:p>
            <a:pPr lvl="1"/>
            <a:r>
              <a:rPr lang="en-US" dirty="0" smtClean="0"/>
              <a:t>Digital support of health and chronic illness management</a:t>
            </a:r>
          </a:p>
          <a:p>
            <a:pPr lvl="1"/>
            <a:r>
              <a:rPr lang="en-US" dirty="0" smtClean="0"/>
              <a:t>Essential elements as populations age and </a:t>
            </a:r>
          </a:p>
          <a:p>
            <a:pPr lvl="1"/>
            <a:endParaRPr lang="en-US" dirty="0" smtClean="0"/>
          </a:p>
          <a:p>
            <a:pPr lvl="1"/>
            <a:endParaRPr lang="en-US" dirty="0"/>
          </a:p>
        </p:txBody>
      </p:sp>
    </p:spTree>
    <p:extLst>
      <p:ext uri="{BB962C8B-B14F-4D97-AF65-F5344CB8AC3E}">
        <p14:creationId xmlns:p14="http://schemas.microsoft.com/office/powerpoint/2010/main" val="3295699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The Effect of New Technologies on Public Health</a:t>
            </a:r>
            <a:endParaRPr lang="en-US" sz="4000" dirty="0"/>
          </a:p>
        </p:txBody>
      </p:sp>
      <p:sp>
        <p:nvSpPr>
          <p:cNvPr id="3" name="Content Placeholder 2"/>
          <p:cNvSpPr>
            <a:spLocks noGrp="1"/>
          </p:cNvSpPr>
          <p:nvPr>
            <p:ph idx="1"/>
          </p:nvPr>
        </p:nvSpPr>
        <p:spPr>
          <a:xfrm>
            <a:off x="457200" y="1447800"/>
            <a:ext cx="8229600" cy="4525963"/>
          </a:xfrm>
        </p:spPr>
        <p:txBody>
          <a:bodyPr/>
          <a:lstStyle/>
          <a:p>
            <a:r>
              <a:rPr lang="en-US" dirty="0" smtClean="0"/>
              <a:t>Prevention trumps cure</a:t>
            </a:r>
          </a:p>
          <a:p>
            <a:pPr lvl="1"/>
            <a:r>
              <a:rPr lang="en-US" sz="2400" dirty="0" smtClean="0"/>
              <a:t>Technology revolution allowing a “getting back to basics”</a:t>
            </a:r>
          </a:p>
          <a:p>
            <a:pPr lvl="1"/>
            <a:r>
              <a:rPr lang="en-US" sz="2400" dirty="0" smtClean="0"/>
              <a:t>Focus on preventing disease vs. curing illness</a:t>
            </a:r>
          </a:p>
          <a:p>
            <a:pPr lvl="1"/>
            <a:r>
              <a:rPr lang="en-US" sz="2400" dirty="0" smtClean="0"/>
              <a:t>Not only efficient, effective, but preemptive, preventive health care</a:t>
            </a:r>
          </a:p>
          <a:p>
            <a:pPr lvl="1"/>
            <a:r>
              <a:rPr lang="en-US" sz="2400" dirty="0" smtClean="0"/>
              <a:t>Empower people with access to their own health data</a:t>
            </a:r>
          </a:p>
          <a:p>
            <a:pPr lvl="1"/>
            <a:r>
              <a:rPr lang="en-US" sz="2400" dirty="0" smtClean="0"/>
              <a:t>Reestablishing primary relationship between people/patients and providers vs. insurance/payer domination of access to care and health data</a:t>
            </a:r>
          </a:p>
          <a:p>
            <a:pPr lvl="1"/>
            <a:endParaRPr lang="en-US" dirty="0"/>
          </a:p>
        </p:txBody>
      </p:sp>
    </p:spTree>
    <p:extLst>
      <p:ext uri="{BB962C8B-B14F-4D97-AF65-F5344CB8AC3E}">
        <p14:creationId xmlns:p14="http://schemas.microsoft.com/office/powerpoint/2010/main" val="3118994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1143000"/>
          </a:xfrm>
        </p:spPr>
        <p:txBody>
          <a:bodyPr/>
          <a:lstStyle/>
          <a:p>
            <a:r>
              <a:rPr lang="en-US" sz="4000" dirty="0" smtClean="0"/>
              <a:t>Alignment Between HIS and Future Challenges in Health Care/Public Health</a:t>
            </a:r>
            <a:endParaRPr lang="en-US" sz="4000" dirty="0"/>
          </a:p>
        </p:txBody>
      </p:sp>
      <p:sp>
        <p:nvSpPr>
          <p:cNvPr id="3" name="Content Placeholder 2"/>
          <p:cNvSpPr>
            <a:spLocks noGrp="1"/>
          </p:cNvSpPr>
          <p:nvPr>
            <p:ph idx="1"/>
          </p:nvPr>
        </p:nvSpPr>
        <p:spPr>
          <a:xfrm>
            <a:off x="228600" y="1752600"/>
            <a:ext cx="8763000" cy="4678363"/>
          </a:xfrm>
        </p:spPr>
        <p:txBody>
          <a:bodyPr/>
          <a:lstStyle/>
          <a:p>
            <a:r>
              <a:rPr lang="en-US" dirty="0" smtClean="0"/>
              <a:t>Issues to track HIS’ impact</a:t>
            </a:r>
          </a:p>
          <a:p>
            <a:pPr lvl="1"/>
            <a:r>
              <a:rPr lang="en-US" dirty="0" smtClean="0"/>
              <a:t>Overall cost and quality of health care</a:t>
            </a:r>
          </a:p>
          <a:p>
            <a:pPr lvl="1"/>
            <a:r>
              <a:rPr lang="en-US" dirty="0" smtClean="0"/>
              <a:t>Meaningful Use adoption</a:t>
            </a:r>
          </a:p>
          <a:p>
            <a:pPr lvl="1"/>
            <a:r>
              <a:rPr lang="en-US" dirty="0" smtClean="0"/>
              <a:t>Unintended consequences of HIS </a:t>
            </a:r>
          </a:p>
          <a:p>
            <a:r>
              <a:rPr lang="en-US" dirty="0" smtClean="0"/>
              <a:t>HIS marketplace dynamic</a:t>
            </a:r>
          </a:p>
          <a:p>
            <a:pPr lvl="1"/>
            <a:r>
              <a:rPr lang="en-US" dirty="0" smtClean="0"/>
              <a:t>Competitive processes weed out low-quality products</a:t>
            </a:r>
          </a:p>
          <a:p>
            <a:pPr lvl="1"/>
            <a:r>
              <a:rPr lang="en-US" dirty="0" smtClean="0"/>
              <a:t>Innovators introduce new technology solutions</a:t>
            </a:r>
          </a:p>
          <a:p>
            <a:r>
              <a:rPr lang="en-US" dirty="0" smtClean="0"/>
              <a:t>HIS-related job opportunities in health care and public health</a:t>
            </a:r>
          </a:p>
          <a:p>
            <a:pPr lvl="1"/>
            <a:endParaRPr lang="en-US" dirty="0"/>
          </a:p>
        </p:txBody>
      </p:sp>
    </p:spTree>
    <p:extLst>
      <p:ext uri="{BB962C8B-B14F-4D97-AF65-F5344CB8AC3E}">
        <p14:creationId xmlns:p14="http://schemas.microsoft.com/office/powerpoint/2010/main" val="3310508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143000"/>
          </a:xfrm>
        </p:spPr>
        <p:txBody>
          <a:bodyPr/>
          <a:lstStyle/>
          <a:p>
            <a:r>
              <a:rPr lang="en-US" sz="3600" dirty="0" smtClean="0"/>
              <a:t>Issues and Ethics to Consider as Future of HIS and Technology Unfolds</a:t>
            </a:r>
            <a:endParaRPr lang="en-US" sz="3600" dirty="0"/>
          </a:p>
        </p:txBody>
      </p:sp>
      <p:sp>
        <p:nvSpPr>
          <p:cNvPr id="3" name="Content Placeholder 2"/>
          <p:cNvSpPr>
            <a:spLocks noGrp="1"/>
          </p:cNvSpPr>
          <p:nvPr>
            <p:ph idx="1"/>
          </p:nvPr>
        </p:nvSpPr>
        <p:spPr>
          <a:xfrm>
            <a:off x="457200" y="1066800"/>
            <a:ext cx="8229600" cy="4525963"/>
          </a:xfrm>
        </p:spPr>
        <p:txBody>
          <a:bodyPr/>
          <a:lstStyle/>
          <a:p>
            <a:r>
              <a:rPr lang="en-US" dirty="0" smtClean="0"/>
              <a:t>Finding the balance: Security and privacy vs. access to health information</a:t>
            </a:r>
          </a:p>
          <a:p>
            <a:pPr lvl="1"/>
            <a:r>
              <a:rPr lang="en-US" dirty="0" smtClean="0"/>
              <a:t>Significant issue with increased availability of HIS and access to data</a:t>
            </a:r>
          </a:p>
          <a:p>
            <a:pPr lvl="1"/>
            <a:r>
              <a:rPr lang="en-US" i="1" dirty="0" smtClean="0"/>
              <a:t>Increase</a:t>
            </a:r>
            <a:r>
              <a:rPr lang="en-US" dirty="0" smtClean="0"/>
              <a:t> appropriate access</a:t>
            </a:r>
          </a:p>
          <a:p>
            <a:pPr lvl="1"/>
            <a:r>
              <a:rPr lang="en-US" i="1" dirty="0" smtClean="0"/>
              <a:t>Prevent</a:t>
            </a:r>
            <a:r>
              <a:rPr lang="en-US" dirty="0" smtClean="0"/>
              <a:t> inappropriate uses of data/breaches</a:t>
            </a:r>
          </a:p>
          <a:p>
            <a:r>
              <a:rPr lang="en-US" dirty="0" smtClean="0"/>
              <a:t>Interoperability between systems a high priority goal</a:t>
            </a:r>
          </a:p>
          <a:p>
            <a:pPr lvl="1"/>
            <a:r>
              <a:rPr lang="en-US" dirty="0" smtClean="0"/>
              <a:t>Challenged with security vs. access issues</a:t>
            </a:r>
          </a:p>
          <a:p>
            <a:pPr lvl="1"/>
            <a:r>
              <a:rPr lang="en-US" dirty="0" smtClean="0"/>
              <a:t>Answer is both technology and behavioral</a:t>
            </a:r>
          </a:p>
          <a:p>
            <a:pPr lvl="1"/>
            <a:endParaRPr lang="en-US" dirty="0"/>
          </a:p>
        </p:txBody>
      </p:sp>
    </p:spTree>
    <p:extLst>
      <p:ext uri="{BB962C8B-B14F-4D97-AF65-F5344CB8AC3E}">
        <p14:creationId xmlns:p14="http://schemas.microsoft.com/office/powerpoint/2010/main" val="3840638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Figure 12.1: HIS Transformative Technologies and their Application to Health Care</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752600"/>
            <a:ext cx="6629400" cy="3885060"/>
          </a:xfrm>
        </p:spPr>
      </p:pic>
      <p:sp>
        <p:nvSpPr>
          <p:cNvPr id="5" name="TextBox 4"/>
          <p:cNvSpPr txBox="1"/>
          <p:nvPr/>
        </p:nvSpPr>
        <p:spPr>
          <a:xfrm>
            <a:off x="609600" y="5791200"/>
            <a:ext cx="8077200" cy="415498"/>
          </a:xfrm>
          <a:prstGeom prst="rect">
            <a:avLst/>
          </a:prstGeom>
          <a:noFill/>
        </p:spPr>
        <p:txBody>
          <a:bodyPr wrap="square" rtlCol="0">
            <a:spAutoFit/>
          </a:bodyPr>
          <a:lstStyle/>
          <a:p>
            <a:r>
              <a:rPr lang="en-US" sz="1050" dirty="0"/>
              <a:t>Reproduced from Eric </a:t>
            </a:r>
            <a:r>
              <a:rPr lang="en-US" sz="1050" dirty="0" err="1"/>
              <a:t>Topol</a:t>
            </a:r>
            <a:r>
              <a:rPr lang="en-US" sz="1050" dirty="0"/>
              <a:t>. The Creative Destruction of Medicine: How the Digital Revolution Will Create Better Health Care.© Nov 5, 2013, </a:t>
            </a:r>
            <a:r>
              <a:rPr lang="en-US" sz="1050" dirty="0" smtClean="0"/>
              <a:t>Eric </a:t>
            </a:r>
            <a:r>
              <a:rPr lang="en-US" sz="1050" dirty="0" err="1" smtClean="0"/>
              <a:t>Topol</a:t>
            </a:r>
            <a:r>
              <a:rPr lang="en-US" sz="1050" dirty="0"/>
              <a:t>. Reprinted by permission of Basic Books, a member of the Perseus Books Group.</a:t>
            </a:r>
          </a:p>
        </p:txBody>
      </p:sp>
    </p:spTree>
    <p:extLst>
      <p:ext uri="{BB962C8B-B14F-4D97-AF65-F5344CB8AC3E}">
        <p14:creationId xmlns:p14="http://schemas.microsoft.com/office/powerpoint/2010/main" val="618490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4000" dirty="0" smtClean="0"/>
              <a:t>Issues and Ethics to Consider as Future of HIS and Technology Unfolds</a:t>
            </a:r>
            <a:endParaRPr lang="en-US" sz="4000" dirty="0"/>
          </a:p>
        </p:txBody>
      </p:sp>
      <p:sp>
        <p:nvSpPr>
          <p:cNvPr id="3" name="Content Placeholder 2"/>
          <p:cNvSpPr>
            <a:spLocks noGrp="1"/>
          </p:cNvSpPr>
          <p:nvPr>
            <p:ph idx="1"/>
          </p:nvPr>
        </p:nvSpPr>
        <p:spPr>
          <a:xfrm>
            <a:off x="381000" y="1219200"/>
            <a:ext cx="8229600" cy="4525963"/>
          </a:xfrm>
        </p:spPr>
        <p:txBody>
          <a:bodyPr/>
          <a:lstStyle/>
          <a:p>
            <a:r>
              <a:rPr lang="en-US" dirty="0" smtClean="0"/>
              <a:t>Ethical Considerations Sharing Patient Data in EHRs and HIEs</a:t>
            </a:r>
          </a:p>
          <a:p>
            <a:pPr lvl="1"/>
            <a:r>
              <a:rPr lang="en-US" dirty="0" smtClean="0"/>
              <a:t>Patients give permission to use their data for purposes of their care</a:t>
            </a:r>
          </a:p>
          <a:p>
            <a:pPr lvl="1"/>
            <a:r>
              <a:rPr lang="en-US" dirty="0" smtClean="0"/>
              <a:t>HIPAA intended to protect patient data, but breaches occur</a:t>
            </a:r>
          </a:p>
          <a:p>
            <a:pPr lvl="1"/>
            <a:r>
              <a:rPr lang="en-US" dirty="0" smtClean="0"/>
              <a:t>Infeasible to turn back </a:t>
            </a:r>
          </a:p>
          <a:p>
            <a:pPr lvl="1"/>
            <a:r>
              <a:rPr lang="en-US" dirty="0"/>
              <a:t>M</a:t>
            </a:r>
            <a:r>
              <a:rPr lang="en-US" dirty="0" smtClean="0"/>
              <a:t>ajor MU incentives for EHRs and HIEs</a:t>
            </a:r>
          </a:p>
          <a:p>
            <a:pPr lvl="1"/>
            <a:r>
              <a:rPr lang="en-US" dirty="0" smtClean="0"/>
              <a:t>Personal genomic data: who and how to use?</a:t>
            </a:r>
          </a:p>
          <a:p>
            <a:pPr lvl="1"/>
            <a:r>
              <a:rPr lang="en-US" dirty="0" smtClean="0"/>
              <a:t>How do payers vs. providers use these data?</a:t>
            </a:r>
          </a:p>
          <a:p>
            <a:pPr lvl="1"/>
            <a:endParaRPr lang="en-US" dirty="0" smtClean="0"/>
          </a:p>
          <a:p>
            <a:endParaRPr lang="en-US" dirty="0"/>
          </a:p>
        </p:txBody>
      </p:sp>
    </p:spTree>
    <p:extLst>
      <p:ext uri="{BB962C8B-B14F-4D97-AF65-F5344CB8AC3E}">
        <p14:creationId xmlns:p14="http://schemas.microsoft.com/office/powerpoint/2010/main" val="303859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
            <a:ext cx="8229600" cy="1143000"/>
          </a:xfrm>
        </p:spPr>
        <p:txBody>
          <a:bodyPr/>
          <a:lstStyle/>
          <a:p>
            <a:r>
              <a:rPr lang="en-US" dirty="0" smtClean="0"/>
              <a:t>Claims vs. Care: What Is Your Priority?</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Practical and philosophical issue related to HIS and EHR construction</a:t>
            </a:r>
          </a:p>
          <a:p>
            <a:pPr lvl="1"/>
            <a:r>
              <a:rPr lang="en-US" dirty="0" smtClean="0"/>
              <a:t>To meet financial objectives for populating insurance claims and patient bills </a:t>
            </a:r>
            <a:r>
              <a:rPr lang="en-US" i="1" dirty="0" smtClean="0"/>
              <a:t>or</a:t>
            </a:r>
          </a:p>
          <a:p>
            <a:pPr lvl="1"/>
            <a:r>
              <a:rPr lang="en-US" dirty="0" smtClean="0"/>
              <a:t>To support and improve patient care?</a:t>
            </a:r>
          </a:p>
          <a:p>
            <a:pPr lvl="1"/>
            <a:r>
              <a:rPr lang="en-US" dirty="0" smtClean="0"/>
              <a:t>Software may emphasize “claim” or “care” </a:t>
            </a:r>
          </a:p>
          <a:p>
            <a:r>
              <a:rPr lang="en-US" dirty="0" smtClean="0"/>
              <a:t>These objectives not mutually exclusive</a:t>
            </a:r>
          </a:p>
          <a:p>
            <a:pPr lvl="1"/>
            <a:r>
              <a:rPr lang="en-US" dirty="0" smtClean="0"/>
              <a:t>Mission of health care organizations is clinical</a:t>
            </a:r>
          </a:p>
          <a:p>
            <a:pPr lvl="1"/>
            <a:r>
              <a:rPr lang="en-US" dirty="0" smtClean="0"/>
              <a:t>EHRs should improve care and documentation to achieve better clinical </a:t>
            </a:r>
            <a:r>
              <a:rPr lang="en-US" i="1" dirty="0" smtClean="0"/>
              <a:t>and</a:t>
            </a:r>
            <a:r>
              <a:rPr lang="en-US" dirty="0" smtClean="0"/>
              <a:t> financial performance</a:t>
            </a:r>
            <a:endParaRPr lang="en-US" dirty="0"/>
          </a:p>
        </p:txBody>
      </p:sp>
    </p:spTree>
    <p:extLst>
      <p:ext uri="{BB962C8B-B14F-4D97-AF65-F5344CB8AC3E}">
        <p14:creationId xmlns:p14="http://schemas.microsoft.com/office/powerpoint/2010/main" val="3744913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Getting Through the Current State of Flux: Moving from Paper to Electronic Processes</a:t>
            </a:r>
            <a:endParaRPr lang="en-US" sz="3600" dirty="0"/>
          </a:p>
        </p:txBody>
      </p:sp>
      <p:sp>
        <p:nvSpPr>
          <p:cNvPr id="3" name="Content Placeholder 2"/>
          <p:cNvSpPr>
            <a:spLocks noGrp="1"/>
          </p:cNvSpPr>
          <p:nvPr>
            <p:ph idx="1"/>
          </p:nvPr>
        </p:nvSpPr>
        <p:spPr>
          <a:xfrm>
            <a:off x="457200" y="1447800"/>
            <a:ext cx="8229600" cy="4525963"/>
          </a:xfrm>
        </p:spPr>
        <p:txBody>
          <a:bodyPr/>
          <a:lstStyle/>
          <a:p>
            <a:r>
              <a:rPr lang="en-US" dirty="0" smtClean="0"/>
              <a:t>Will we ever be paperless in health?</a:t>
            </a:r>
          </a:p>
          <a:p>
            <a:pPr lvl="1"/>
            <a:r>
              <a:rPr lang="en-US" dirty="0" smtClean="0"/>
              <a:t>40 years effort to implement HIS and technology</a:t>
            </a:r>
          </a:p>
          <a:p>
            <a:pPr lvl="1"/>
            <a:r>
              <a:rPr lang="en-US" dirty="0" smtClean="0"/>
              <a:t>Most EHR systems don’t completely replace paper</a:t>
            </a:r>
          </a:p>
          <a:p>
            <a:pPr lvl="1"/>
            <a:r>
              <a:rPr lang="en-US" dirty="0"/>
              <a:t>A</a:t>
            </a:r>
            <a:r>
              <a:rPr lang="en-US" dirty="0" smtClean="0"/>
              <a:t> gradual process, taking years unless in a completely new facility and organization</a:t>
            </a:r>
          </a:p>
          <a:p>
            <a:pPr lvl="1"/>
            <a:r>
              <a:rPr lang="en-US" dirty="0" smtClean="0"/>
              <a:t>Paperless health care a distant future </a:t>
            </a:r>
          </a:p>
          <a:p>
            <a:pPr lvl="1"/>
            <a:r>
              <a:rPr lang="en-US" dirty="0"/>
              <a:t>M</a:t>
            </a:r>
            <a:r>
              <a:rPr lang="en-US" dirty="0" smtClean="0"/>
              <a:t>any processes use forms EHRs don’t support</a:t>
            </a:r>
          </a:p>
          <a:p>
            <a:pPr lvl="1"/>
            <a:r>
              <a:rPr lang="en-US" dirty="0" smtClean="0"/>
              <a:t>Emphasize process redesign to alter workflow to use the system vs. emulate paper process electronically</a:t>
            </a:r>
            <a:endParaRPr lang="en-US" dirty="0"/>
          </a:p>
        </p:txBody>
      </p:sp>
    </p:spTree>
    <p:extLst>
      <p:ext uri="{BB962C8B-B14F-4D97-AF65-F5344CB8AC3E}">
        <p14:creationId xmlns:p14="http://schemas.microsoft.com/office/powerpoint/2010/main" val="2368624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Future Impact of HIS and Technology on Research, Policy, and Public Health </a:t>
            </a:r>
            <a:endParaRPr lang="en-US" sz="4000" dirty="0"/>
          </a:p>
        </p:txBody>
      </p:sp>
      <p:sp>
        <p:nvSpPr>
          <p:cNvPr id="3" name="Content Placeholder 2"/>
          <p:cNvSpPr>
            <a:spLocks noGrp="1"/>
          </p:cNvSpPr>
          <p:nvPr>
            <p:ph idx="1"/>
          </p:nvPr>
        </p:nvSpPr>
        <p:spPr/>
        <p:txBody>
          <a:bodyPr/>
          <a:lstStyle/>
          <a:p>
            <a:r>
              <a:rPr lang="en-US" dirty="0" smtClean="0"/>
              <a:t>Data emanate from numerous new electronic sources for research, policy, public health </a:t>
            </a:r>
          </a:p>
          <a:p>
            <a:pPr lvl="1"/>
            <a:r>
              <a:rPr lang="en-US" dirty="0" smtClean="0"/>
              <a:t>E.g., EHR systems, mobile devices, HIEs</a:t>
            </a:r>
          </a:p>
          <a:p>
            <a:pPr lvl="1"/>
            <a:r>
              <a:rPr lang="en-US" dirty="0" smtClean="0"/>
              <a:t>Challenges extracting and normalizing data</a:t>
            </a:r>
          </a:p>
          <a:p>
            <a:r>
              <a:rPr lang="en-US" dirty="0" smtClean="0"/>
              <a:t>Applying lessons from other industries</a:t>
            </a:r>
          </a:p>
          <a:p>
            <a:r>
              <a:rPr lang="en-US" dirty="0" smtClean="0"/>
              <a:t>Create data “sandboxes” for analytics</a:t>
            </a:r>
          </a:p>
          <a:p>
            <a:r>
              <a:rPr lang="en-US" dirty="0" smtClean="0"/>
              <a:t>Predictive analytics through access to Big Data</a:t>
            </a:r>
          </a:p>
          <a:p>
            <a:r>
              <a:rPr lang="en-US" dirty="0" smtClean="0"/>
              <a:t>Adopt population health management perspective</a:t>
            </a:r>
          </a:p>
          <a:p>
            <a:pPr lvl="1"/>
            <a:endParaRPr lang="en-US" dirty="0" smtClean="0"/>
          </a:p>
          <a:p>
            <a:pPr lvl="1"/>
            <a:endParaRPr lang="en-US" dirty="0"/>
          </a:p>
        </p:txBody>
      </p:sp>
    </p:spTree>
    <p:extLst>
      <p:ext uri="{BB962C8B-B14F-4D97-AF65-F5344CB8AC3E}">
        <p14:creationId xmlns:p14="http://schemas.microsoft.com/office/powerpoint/2010/main" val="830783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0"/>
            <a:ext cx="8229600" cy="1143000"/>
          </a:xfrm>
        </p:spPr>
        <p:txBody>
          <a:bodyPr/>
          <a:lstStyle/>
          <a:p>
            <a:pPr eaLnBrk="1" hangingPunct="1"/>
            <a:r>
              <a:rPr lang="en-US" altLang="en-US" dirty="0" smtClean="0"/>
              <a:t>Summary</a:t>
            </a:r>
          </a:p>
        </p:txBody>
      </p:sp>
      <p:sp>
        <p:nvSpPr>
          <p:cNvPr id="31747" name="Content Placeholder 2"/>
          <p:cNvSpPr>
            <a:spLocks noGrp="1"/>
          </p:cNvSpPr>
          <p:nvPr>
            <p:ph idx="1"/>
          </p:nvPr>
        </p:nvSpPr>
        <p:spPr>
          <a:xfrm>
            <a:off x="228600" y="990600"/>
            <a:ext cx="8763000" cy="4525963"/>
          </a:xfrm>
        </p:spPr>
        <p:txBody>
          <a:bodyPr/>
          <a:lstStyle/>
          <a:p>
            <a:pPr eaLnBrk="1" hangingPunct="1"/>
            <a:r>
              <a:rPr lang="en-US" altLang="en-US" dirty="0"/>
              <a:t>F</a:t>
            </a:r>
            <a:r>
              <a:rPr lang="en-US" altLang="en-US" dirty="0" smtClean="0"/>
              <a:t>uture of HIS and technology limitless</a:t>
            </a:r>
          </a:p>
          <a:p>
            <a:pPr lvl="1" eaLnBrk="1" hangingPunct="1"/>
            <a:r>
              <a:rPr lang="en-US" altLang="en-US" dirty="0" smtClean="0"/>
              <a:t>Technology infrastructure now ubiquitous</a:t>
            </a:r>
          </a:p>
          <a:p>
            <a:pPr lvl="1" eaLnBrk="1" hangingPunct="1"/>
            <a:r>
              <a:rPr lang="en-US" altLang="en-US" dirty="0" smtClean="0"/>
              <a:t>Vast opportunities to share data, requiring data stewardship and normalizing</a:t>
            </a:r>
          </a:p>
          <a:p>
            <a:pPr lvl="1" eaLnBrk="1" hangingPunct="1"/>
            <a:r>
              <a:rPr lang="en-US" altLang="en-US" dirty="0" smtClean="0"/>
              <a:t>mHealth, eHealth, social media, telemedicine, and telehealth offer connectedness and </a:t>
            </a:r>
            <a:r>
              <a:rPr lang="en-US" altLang="en-US" dirty="0"/>
              <a:t>a</a:t>
            </a:r>
            <a:r>
              <a:rPr lang="en-US" altLang="en-US" dirty="0" smtClean="0"/>
              <a:t>ctive engagement of people in managing their health </a:t>
            </a:r>
          </a:p>
          <a:p>
            <a:pPr lvl="1" eaLnBrk="1" hangingPunct="1"/>
            <a:r>
              <a:rPr lang="en-US" altLang="en-US" dirty="0" smtClean="0"/>
              <a:t>Informatics evolving in sync with Hype Cycle</a:t>
            </a:r>
          </a:p>
          <a:p>
            <a:pPr lvl="1" eaLnBrk="1" hangingPunct="1"/>
            <a:r>
              <a:rPr lang="en-US" altLang="en-US" dirty="0" smtClean="0"/>
              <a:t>Entrepreneurs and innovators creating new future</a:t>
            </a:r>
          </a:p>
          <a:p>
            <a:pPr lvl="1" eaLnBrk="1" hangingPunct="1"/>
            <a:r>
              <a:rPr lang="en-US" altLang="en-US" dirty="0" smtClean="0"/>
              <a:t>Unintended consequences, ethical issues abound</a:t>
            </a:r>
          </a:p>
          <a:p>
            <a:pPr lvl="1" eaLnBrk="1" hangingPunct="1"/>
            <a:r>
              <a:rPr lang="en-US" altLang="en-US" dirty="0" smtClean="0"/>
              <a:t>Opportunity to improve health care, public health </a:t>
            </a:r>
            <a:r>
              <a:rPr lang="en-US" altLang="en-US" u="sng" dirty="0" smtClean="0"/>
              <a:t/>
            </a:r>
            <a:br>
              <a:rPr lang="en-US" altLang="en-US" u="sng" dirty="0" smtClean="0"/>
            </a:br>
            <a:endParaRPr lang="en-US" altLang="en-US" sz="5600" dirty="0" smtClean="0"/>
          </a:p>
          <a:p>
            <a:pPr marL="342900" lvl="1" indent="-342900" eaLnBrk="1" hangingPunct="1">
              <a:buFontTx/>
              <a:buNone/>
            </a:pPr>
            <a:endParaRPr lang="en-US" altLang="en-US" sz="3200" dirty="0" smtClean="0"/>
          </a:p>
          <a:p>
            <a:pPr marL="342900" lvl="1" indent="-342900" eaLnBrk="1" hangingPunct="1">
              <a:buFontTx/>
              <a:buNone/>
            </a:pPr>
            <a:endParaRPr lang="en-US" altLang="en-US" dirty="0" smtClean="0"/>
          </a:p>
          <a:p>
            <a:pPr marL="342900" lvl="1" indent="-342900" eaLnBrk="1" hangingPunct="1">
              <a:buFontTx/>
              <a:buNone/>
            </a:pPr>
            <a:endParaRPr lang="en-US" altLang="en-US" sz="24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dirty="0" smtClean="0"/>
              <a:t>Ubiquitous Available Data</a:t>
            </a:r>
          </a:p>
        </p:txBody>
      </p:sp>
      <p:sp>
        <p:nvSpPr>
          <p:cNvPr id="4099" name="Rectangle 3"/>
          <p:cNvSpPr>
            <a:spLocks noGrp="1" noChangeArrowheads="1"/>
          </p:cNvSpPr>
          <p:nvPr>
            <p:ph idx="1"/>
          </p:nvPr>
        </p:nvSpPr>
        <p:spPr/>
        <p:txBody>
          <a:bodyPr/>
          <a:lstStyle/>
          <a:p>
            <a:pPr eaLnBrk="1" hangingPunct="1">
              <a:lnSpc>
                <a:spcPct val="90000"/>
              </a:lnSpc>
            </a:pPr>
            <a:r>
              <a:rPr lang="en-US" altLang="en-US" dirty="0" smtClean="0"/>
              <a:t>New technologies’ pervasiveness = </a:t>
            </a:r>
            <a:r>
              <a:rPr lang="en-US" altLang="en-US" i="1" dirty="0" smtClean="0"/>
              <a:t>ubiquitous</a:t>
            </a:r>
          </a:p>
          <a:p>
            <a:pPr lvl="1" eaLnBrk="1" hangingPunct="1">
              <a:lnSpc>
                <a:spcPct val="90000"/>
              </a:lnSpc>
            </a:pPr>
            <a:r>
              <a:rPr lang="en-US" altLang="en-US" dirty="0" smtClean="0"/>
              <a:t>Inflection point, hockey stick, tipping point, convergence</a:t>
            </a:r>
          </a:p>
          <a:p>
            <a:pPr eaLnBrk="1" hangingPunct="1">
              <a:lnSpc>
                <a:spcPct val="90000"/>
              </a:lnSpc>
            </a:pPr>
            <a:r>
              <a:rPr lang="en-US" altLang="en-US" dirty="0" smtClean="0"/>
              <a:t>This is a game-changer in health care</a:t>
            </a:r>
          </a:p>
          <a:p>
            <a:pPr lvl="1" eaLnBrk="1" hangingPunct="1">
              <a:lnSpc>
                <a:spcPct val="90000"/>
              </a:lnSpc>
            </a:pPr>
            <a:r>
              <a:rPr lang="en-US" altLang="en-US" dirty="0" smtClean="0"/>
              <a:t>Increased access to health information </a:t>
            </a:r>
          </a:p>
          <a:p>
            <a:pPr lvl="1" eaLnBrk="1" hangingPunct="1">
              <a:lnSpc>
                <a:spcPct val="90000"/>
              </a:lnSpc>
            </a:pPr>
            <a:r>
              <a:rPr lang="en-US" altLang="en-US" dirty="0" smtClean="0"/>
              <a:t>Such access no longer strictly dependent on insurance coverage </a:t>
            </a:r>
          </a:p>
          <a:p>
            <a:pPr lvl="1" eaLnBrk="1" hangingPunct="1">
              <a:lnSpc>
                <a:spcPct val="90000"/>
              </a:lnSpc>
            </a:pPr>
            <a:r>
              <a:rPr lang="en-US" altLang="en-US" dirty="0" smtClean="0"/>
              <a:t>Empowered consumers	</a:t>
            </a:r>
          </a:p>
          <a:p>
            <a:pPr lvl="1" eaLnBrk="1" hangingPunct="1">
              <a:lnSpc>
                <a:spcPct val="90000"/>
              </a:lnSpc>
            </a:pPr>
            <a:endParaRPr lang="en-US" alt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smtClean="0"/>
              <a:t>Ubiquitous Available Data</a:t>
            </a:r>
          </a:p>
        </p:txBody>
      </p:sp>
      <p:sp>
        <p:nvSpPr>
          <p:cNvPr id="5123" name="Rectangle 3"/>
          <p:cNvSpPr>
            <a:spLocks noGrp="1" noChangeArrowheads="1"/>
          </p:cNvSpPr>
          <p:nvPr>
            <p:ph idx="1"/>
          </p:nvPr>
        </p:nvSpPr>
        <p:spPr/>
        <p:txBody>
          <a:bodyPr/>
          <a:lstStyle/>
          <a:p>
            <a:pPr eaLnBrk="1" hangingPunct="1">
              <a:lnSpc>
                <a:spcPct val="90000"/>
              </a:lnSpc>
            </a:pPr>
            <a:r>
              <a:rPr lang="en-US" altLang="en-US" dirty="0" smtClean="0"/>
              <a:t>To achieve lasting behavior change, individual</a:t>
            </a:r>
            <a:r>
              <a:rPr lang="en-US" altLang="ja-JP" dirty="0" smtClean="0"/>
              <a:t>s must complete each task in each successive stage</a:t>
            </a:r>
          </a:p>
          <a:p>
            <a:pPr eaLnBrk="1" hangingPunct="1">
              <a:lnSpc>
                <a:spcPct val="90000"/>
              </a:lnSpc>
            </a:pPr>
            <a:r>
              <a:rPr lang="en-US" altLang="en-US" dirty="0" smtClean="0"/>
              <a:t>Intervention programs should begin “</a:t>
            </a:r>
            <a:r>
              <a:rPr lang="en-US" altLang="ja-JP" dirty="0" smtClean="0"/>
              <a:t>where people are” and move them one step (one stage) closer to lasting behavior change</a:t>
            </a:r>
          </a:p>
          <a:p>
            <a:pPr lvl="1" eaLnBrk="1" hangingPunct="1">
              <a:lnSpc>
                <a:spcPct val="90000"/>
              </a:lnSpc>
            </a:pPr>
            <a:r>
              <a:rPr lang="en-US" altLang="ja-JP" sz="3200" dirty="0" smtClean="0"/>
              <a:t>“Stage-matched or stage-targeted intervention” </a:t>
            </a:r>
            <a:endParaRPr lang="en-US" altLang="en-US" sz="32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Ubiquitous Available Data</a:t>
            </a:r>
            <a:endParaRPr lang="en-US" dirty="0"/>
          </a:p>
        </p:txBody>
      </p:sp>
      <p:sp>
        <p:nvSpPr>
          <p:cNvPr id="3" name="Content Placeholder 2"/>
          <p:cNvSpPr>
            <a:spLocks noGrp="1"/>
          </p:cNvSpPr>
          <p:nvPr>
            <p:ph idx="1"/>
          </p:nvPr>
        </p:nvSpPr>
        <p:spPr>
          <a:xfrm>
            <a:off x="381000" y="1371600"/>
            <a:ext cx="8229600" cy="5105400"/>
          </a:xfrm>
        </p:spPr>
        <p:txBody>
          <a:bodyPr/>
          <a:lstStyle/>
          <a:p>
            <a:r>
              <a:rPr lang="en-US" dirty="0" smtClean="0"/>
              <a:t>Opportunity to integrate and share data, be freed from silos</a:t>
            </a:r>
          </a:p>
          <a:p>
            <a:pPr lvl="1"/>
            <a:r>
              <a:rPr lang="en-US" dirty="0" smtClean="0"/>
              <a:t>Better HIS planning essential to make sense of exploding volumes of healthcare data</a:t>
            </a:r>
          </a:p>
          <a:p>
            <a:pPr lvl="1"/>
            <a:r>
              <a:rPr lang="en-US" dirty="0" smtClean="0"/>
              <a:t>Today, health data disconnected and disorganized</a:t>
            </a:r>
          </a:p>
          <a:p>
            <a:pPr lvl="1"/>
            <a:r>
              <a:rPr lang="en-US" dirty="0" smtClean="0"/>
              <a:t>“Big Data” and cloud computing = new norm</a:t>
            </a:r>
          </a:p>
          <a:p>
            <a:pPr lvl="1"/>
            <a:r>
              <a:rPr lang="en-US" dirty="0" smtClean="0"/>
              <a:t>Beyond BI/CI, “personal health intelligence” emerging through “quantified self” and digital health movements</a:t>
            </a:r>
            <a:endParaRPr lang="en-US" dirty="0"/>
          </a:p>
        </p:txBody>
      </p:sp>
    </p:spTree>
    <p:extLst>
      <p:ext uri="{BB962C8B-B14F-4D97-AF65-F5344CB8AC3E}">
        <p14:creationId xmlns:p14="http://schemas.microsoft.com/office/powerpoint/2010/main" val="3002430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Ubiquitous Available Data</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Future goal of HIS</a:t>
            </a:r>
          </a:p>
          <a:p>
            <a:pPr lvl="1"/>
            <a:r>
              <a:rPr lang="en-US" dirty="0" smtClean="0"/>
              <a:t>Appropriate access to ubiquitous, personalized, specific information relevant to situation, available to those who should have access to it, while honoring privacy, security, and confidentiality of those whose information it is</a:t>
            </a:r>
          </a:p>
          <a:p>
            <a:pPr lvl="1"/>
            <a:r>
              <a:rPr lang="en-US" dirty="0" smtClean="0"/>
              <a:t>Includes, builds upon EHR systems</a:t>
            </a:r>
          </a:p>
          <a:p>
            <a:r>
              <a:rPr lang="en-US" dirty="0" smtClean="0"/>
              <a:t>Organizations must exert their will to change traditional ways</a:t>
            </a:r>
            <a:endParaRPr lang="en-US" dirty="0"/>
          </a:p>
        </p:txBody>
      </p:sp>
    </p:spTree>
    <p:extLst>
      <p:ext uri="{BB962C8B-B14F-4D97-AF65-F5344CB8AC3E}">
        <p14:creationId xmlns:p14="http://schemas.microsoft.com/office/powerpoint/2010/main" val="776332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Ubiquitous Available Data</a:t>
            </a:r>
            <a:endParaRPr lang="en-US" dirty="0"/>
          </a:p>
        </p:txBody>
      </p:sp>
      <p:sp>
        <p:nvSpPr>
          <p:cNvPr id="3" name="Content Placeholder 2"/>
          <p:cNvSpPr>
            <a:spLocks noGrp="1"/>
          </p:cNvSpPr>
          <p:nvPr>
            <p:ph idx="1"/>
          </p:nvPr>
        </p:nvSpPr>
        <p:spPr/>
        <p:txBody>
          <a:bodyPr/>
          <a:lstStyle/>
          <a:p>
            <a:r>
              <a:rPr lang="en-US" dirty="0" smtClean="0"/>
              <a:t>Uneven fits and starts of adoption</a:t>
            </a:r>
          </a:p>
          <a:p>
            <a:r>
              <a:rPr lang="en-US" dirty="0" smtClean="0"/>
              <a:t>This phase of </a:t>
            </a:r>
            <a:r>
              <a:rPr lang="en-US" i="1" dirty="0" smtClean="0"/>
              <a:t>technology</a:t>
            </a:r>
            <a:r>
              <a:rPr lang="en-US" dirty="0" smtClean="0"/>
              <a:t> change will happen over period of years, not decades</a:t>
            </a:r>
          </a:p>
          <a:p>
            <a:r>
              <a:rPr lang="en-US" dirty="0" smtClean="0"/>
              <a:t>Caveats</a:t>
            </a:r>
          </a:p>
          <a:p>
            <a:pPr lvl="1"/>
            <a:r>
              <a:rPr lang="en-US" dirty="0" smtClean="0"/>
              <a:t>Professionals must learn to work in new ways</a:t>
            </a:r>
          </a:p>
          <a:p>
            <a:pPr lvl="1"/>
            <a:r>
              <a:rPr lang="en-US" dirty="0" smtClean="0"/>
              <a:t>Organizations, regulations, institutions some of slowest entities to change</a:t>
            </a:r>
            <a:endParaRPr lang="en-US" dirty="0"/>
          </a:p>
        </p:txBody>
      </p:sp>
    </p:spTree>
    <p:extLst>
      <p:ext uri="{BB962C8B-B14F-4D97-AF65-F5344CB8AC3E}">
        <p14:creationId xmlns:p14="http://schemas.microsoft.com/office/powerpoint/2010/main" val="2721828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eHealth Definition, Progress, and Development</a:t>
            </a:r>
            <a:endParaRPr lang="en-US" dirty="0"/>
          </a:p>
        </p:txBody>
      </p:sp>
      <p:sp>
        <p:nvSpPr>
          <p:cNvPr id="3" name="Content Placeholder 2"/>
          <p:cNvSpPr>
            <a:spLocks noGrp="1"/>
          </p:cNvSpPr>
          <p:nvPr>
            <p:ph idx="1"/>
          </p:nvPr>
        </p:nvSpPr>
        <p:spPr>
          <a:xfrm>
            <a:off x="533400" y="1752600"/>
            <a:ext cx="8229600" cy="4525963"/>
          </a:xfrm>
        </p:spPr>
        <p:txBody>
          <a:bodyPr/>
          <a:lstStyle/>
          <a:p>
            <a:r>
              <a:rPr lang="en-US" dirty="0" smtClean="0"/>
              <a:t>Comprises technologies enabling methods, attitudes, actions  in health/wellness or Health 2.0</a:t>
            </a:r>
          </a:p>
          <a:p>
            <a:r>
              <a:rPr lang="en-US" dirty="0" smtClean="0"/>
              <a:t>Transfer of health resources and health care by electronic means in three areas</a:t>
            </a:r>
          </a:p>
          <a:p>
            <a:pPr lvl="1"/>
            <a:r>
              <a:rPr lang="en-US" dirty="0" smtClean="0"/>
              <a:t>Delivery of health information for professionals and consumers Improve public health services</a:t>
            </a:r>
          </a:p>
          <a:p>
            <a:pPr lvl="1"/>
            <a:r>
              <a:rPr lang="en-US" dirty="0" smtClean="0"/>
              <a:t>Use of e-commerce practices in managing health systems: World Health Organization (WHO)</a:t>
            </a:r>
          </a:p>
          <a:p>
            <a:pPr lvl="2"/>
            <a:endParaRPr lang="en-US" dirty="0" smtClean="0"/>
          </a:p>
          <a:p>
            <a:pPr lvl="3"/>
            <a:endParaRPr lang="en-US" dirty="0" smtClean="0"/>
          </a:p>
        </p:txBody>
      </p:sp>
    </p:spTree>
    <p:extLst>
      <p:ext uri="{BB962C8B-B14F-4D97-AF65-F5344CB8AC3E}">
        <p14:creationId xmlns:p14="http://schemas.microsoft.com/office/powerpoint/2010/main" val="138473379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19800</TotalTime>
  <Words>1898</Words>
  <Application>Microsoft Office PowerPoint</Application>
  <PresentationFormat>On-screen Show (4:3)</PresentationFormat>
  <Paragraphs>206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Custom Design</vt:lpstr>
      <vt:lpstr>Chapter 12</vt:lpstr>
      <vt:lpstr>Introduction</vt:lpstr>
      <vt:lpstr>Figure 12.1: HIS Transformative Technologies and their Application to Health Care</vt:lpstr>
      <vt:lpstr>Ubiquitous Available Data</vt:lpstr>
      <vt:lpstr>Ubiquitous Available Data</vt:lpstr>
      <vt:lpstr>Ubiquitous Available Data</vt:lpstr>
      <vt:lpstr>Ubiquitous Available Data</vt:lpstr>
      <vt:lpstr>Ubiquitous Available Data</vt:lpstr>
      <vt:lpstr>eHealth Definition, Progress, and Development</vt:lpstr>
      <vt:lpstr>eHealth Definition, Progress, and Development</vt:lpstr>
      <vt:lpstr>eHealth Definition, Progress, and Development</vt:lpstr>
      <vt:lpstr>mHealth</vt:lpstr>
      <vt:lpstr>mHealth</vt:lpstr>
      <vt:lpstr>Figure 12.3: Continuum of mHealth tools </vt:lpstr>
      <vt:lpstr>Social Media and HIS</vt:lpstr>
      <vt:lpstr>Social Media and HIS</vt:lpstr>
      <vt:lpstr>Social Media and HIS</vt:lpstr>
      <vt:lpstr>Telemedicine and Telehealth</vt:lpstr>
      <vt:lpstr>Telemedicine and Telehealth</vt:lpstr>
      <vt:lpstr>Telemedicine and Telehealth</vt:lpstr>
      <vt:lpstr>Emerging HIS Technologies and the Human-Machine Relationship</vt:lpstr>
      <vt:lpstr>Emerging HIS Technologies and the Human-Machine Relationship</vt:lpstr>
      <vt:lpstr>Figure 12.4: Hype Cycle for Emerging Technologies</vt:lpstr>
      <vt:lpstr>Future Directions in Informatics, Data, and Analytics</vt:lpstr>
      <vt:lpstr>Future Directions in Informatics, Data, and Analytics</vt:lpstr>
      <vt:lpstr>The Effect of New Technologies on Public Health</vt:lpstr>
      <vt:lpstr>The Effect of New Technologies on Public Health</vt:lpstr>
      <vt:lpstr>Alignment Between HIS and Future Challenges in Health Care/Public Health</vt:lpstr>
      <vt:lpstr>Issues and Ethics to Consider as Future of HIS and Technology Unfolds</vt:lpstr>
      <vt:lpstr>Issues and Ethics to Consider as Future of HIS and Technology Unfolds</vt:lpstr>
      <vt:lpstr>Claims vs. Care: What Is Your Priority?</vt:lpstr>
      <vt:lpstr>Getting Through the Current State of Flux: Moving from Paper to Electronic Processes</vt:lpstr>
      <vt:lpstr>Future Impact of HIS and Technology on Research, Policy, and Public Health </vt:lpstr>
      <vt:lpstr>Summary</vt:lpstr>
    </vt:vector>
  </TitlesOfParts>
  <Company>JB PUB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dc:title>
  <dc:creator>teresar</dc:creator>
  <cp:lastModifiedBy>Danielle Bessette</cp:lastModifiedBy>
  <cp:revision>87</cp:revision>
  <dcterms:created xsi:type="dcterms:W3CDTF">2011-11-06T19:37:28Z</dcterms:created>
  <dcterms:modified xsi:type="dcterms:W3CDTF">2014-09-12T16:23:18Z</dcterms:modified>
</cp:coreProperties>
</file>