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2" r:id="rId7"/>
    <p:sldId id="261" r:id="rId8"/>
    <p:sldId id="263" r:id="rId9"/>
    <p:sldId id="264" r:id="rId10"/>
    <p:sldId id="265"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2092" autoAdjust="0"/>
  </p:normalViewPr>
  <p:slideViewPr>
    <p:cSldViewPr snapToGrid="0">
      <p:cViewPr varScale="1">
        <p:scale>
          <a:sx n="34" d="100"/>
          <a:sy n="34" d="100"/>
        </p:scale>
        <p:origin x="19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8970A-F3B8-4BC3-883B-DDADB2945F4F}"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1DCA0-1237-493D-8FB7-5B691810FA88}" type="slidenum">
              <a:rPr lang="en-US" smtClean="0"/>
              <a:t>‹#›</a:t>
            </a:fld>
            <a:endParaRPr lang="en-US"/>
          </a:p>
        </p:txBody>
      </p:sp>
    </p:spTree>
    <p:extLst>
      <p:ext uri="{BB962C8B-B14F-4D97-AF65-F5344CB8AC3E}">
        <p14:creationId xmlns:p14="http://schemas.microsoft.com/office/powerpoint/2010/main" val="3808608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C1DCA0-1237-493D-8FB7-5B691810FA88}" type="slidenum">
              <a:rPr lang="en-US" smtClean="0"/>
              <a:t>1</a:t>
            </a:fld>
            <a:endParaRPr lang="en-US"/>
          </a:p>
        </p:txBody>
      </p:sp>
    </p:spTree>
    <p:extLst>
      <p:ext uri="{BB962C8B-B14F-4D97-AF65-F5344CB8AC3E}">
        <p14:creationId xmlns:p14="http://schemas.microsoft.com/office/powerpoint/2010/main" val="406125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 pressure is defined as force against the wall of a blood vessel. This is created while the heart contracts, forcing blood out of it into the circulatory system. As illustrated above. </a:t>
            </a:r>
          </a:p>
          <a:p>
            <a:r>
              <a:rPr lang="en-US" dirty="0"/>
              <a:t>Hypertension (HTN) is commonly known as High Blood Pressure (HBP), which is a repeatedly higher than normal blood pressure reading.</a:t>
            </a:r>
          </a:p>
          <a:p>
            <a:r>
              <a:rPr lang="en-US" dirty="0"/>
              <a:t>Hypertension is often referred to as “the silent killer”, as individuals suffering from it often are unaware of it. If this condition is not controlled it can lead to long term consequences. </a:t>
            </a:r>
          </a:p>
        </p:txBody>
      </p:sp>
      <p:sp>
        <p:nvSpPr>
          <p:cNvPr id="4" name="Slide Number Placeholder 3"/>
          <p:cNvSpPr>
            <a:spLocks noGrp="1"/>
          </p:cNvSpPr>
          <p:nvPr>
            <p:ph type="sldNum" sz="quarter" idx="5"/>
          </p:nvPr>
        </p:nvSpPr>
        <p:spPr/>
        <p:txBody>
          <a:bodyPr/>
          <a:lstStyle/>
          <a:p>
            <a:fld id="{F8C1DCA0-1237-493D-8FB7-5B691810FA88}" type="slidenum">
              <a:rPr lang="en-US" smtClean="0"/>
              <a:t>2</a:t>
            </a:fld>
            <a:endParaRPr lang="en-US"/>
          </a:p>
        </p:txBody>
      </p:sp>
    </p:spTree>
    <p:extLst>
      <p:ext uri="{BB962C8B-B14F-4D97-AF65-F5344CB8AC3E}">
        <p14:creationId xmlns:p14="http://schemas.microsoft.com/office/powerpoint/2010/main" val="4143220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blood pressure is represented by two numeral values separated by a slash. The top number is the Systolic (Sys) number representing the pressure blood is enforcing to the blood vessel walls while the heart is contracting and forcing blood out. The bottom number is the Diastolic (</a:t>
            </a:r>
            <a:r>
              <a:rPr lang="en-US" dirty="0" err="1"/>
              <a:t>Dys</a:t>
            </a:r>
            <a:r>
              <a:rPr lang="en-US" dirty="0"/>
              <a:t>) number, representing the pressure while the heart is relaxed and filling with blood. </a:t>
            </a:r>
          </a:p>
        </p:txBody>
      </p:sp>
      <p:sp>
        <p:nvSpPr>
          <p:cNvPr id="4" name="Slide Number Placeholder 3"/>
          <p:cNvSpPr>
            <a:spLocks noGrp="1"/>
          </p:cNvSpPr>
          <p:nvPr>
            <p:ph type="sldNum" sz="quarter" idx="5"/>
          </p:nvPr>
        </p:nvSpPr>
        <p:spPr/>
        <p:txBody>
          <a:bodyPr/>
          <a:lstStyle/>
          <a:p>
            <a:fld id="{F8C1DCA0-1237-493D-8FB7-5B691810FA88}" type="slidenum">
              <a:rPr lang="en-US" smtClean="0"/>
              <a:t>3</a:t>
            </a:fld>
            <a:endParaRPr lang="en-US"/>
          </a:p>
        </p:txBody>
      </p:sp>
    </p:spTree>
    <p:extLst>
      <p:ext uri="{BB962C8B-B14F-4D97-AF65-F5344CB8AC3E}">
        <p14:creationId xmlns:p14="http://schemas.microsoft.com/office/powerpoint/2010/main" val="1367179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variety of risk factors are named in relationship with hypertension. Non modifiable risk factors are:</a:t>
            </a:r>
            <a:br>
              <a:rPr lang="en-US" dirty="0"/>
            </a:br>
            <a:r>
              <a:rPr lang="en-US" dirty="0"/>
              <a:t>Age – flexibility of vessels decreases and built up increases in age</a:t>
            </a:r>
            <a:br>
              <a:rPr lang="en-US" dirty="0"/>
            </a:br>
            <a:r>
              <a:rPr lang="en-US" dirty="0"/>
              <a:t>Family history – it tends to run in the family, often due to race/ethnicity and family diet</a:t>
            </a:r>
          </a:p>
          <a:p>
            <a:r>
              <a:rPr lang="en-US" dirty="0"/>
              <a:t>Race – high blood pressure is common in people of African heritage</a:t>
            </a:r>
          </a:p>
          <a:p>
            <a:r>
              <a:rPr lang="en-US" dirty="0"/>
              <a:t>Modifiable factors are: </a:t>
            </a:r>
          </a:p>
          <a:p>
            <a:r>
              <a:rPr lang="en-US" dirty="0"/>
              <a:t>Tobacco use – damages vessel walls, temporarily increases blood pressure and causes vessel constriction</a:t>
            </a:r>
          </a:p>
          <a:p>
            <a:r>
              <a:rPr lang="en-US" dirty="0"/>
              <a:t>High sodium diet – causes fluid retention, resulting in high blood pressure</a:t>
            </a:r>
          </a:p>
          <a:p>
            <a:r>
              <a:rPr lang="en-US" dirty="0"/>
              <a:t>Overweight – excess weight places stress on the heart muscle by increasing its workload</a:t>
            </a:r>
          </a:p>
          <a:p>
            <a:r>
              <a:rPr lang="en-US" dirty="0"/>
              <a:t>Not being active – the heart is a muscle, if it gets neglected it easily gets over worked </a:t>
            </a:r>
          </a:p>
          <a:p>
            <a:r>
              <a:rPr lang="en-US" dirty="0"/>
              <a:t>Low Potassium – potassium balances the salt in the body</a:t>
            </a:r>
          </a:p>
          <a:p>
            <a:r>
              <a:rPr lang="en-US" dirty="0"/>
              <a:t>Heavy alcohol consumption – can damage organs such as the heart</a:t>
            </a:r>
          </a:p>
          <a:p>
            <a:r>
              <a:rPr lang="en-US" dirty="0"/>
              <a:t>Stress and caffeine – increase blood pressure temporarily </a:t>
            </a:r>
          </a:p>
        </p:txBody>
      </p:sp>
      <p:sp>
        <p:nvSpPr>
          <p:cNvPr id="4" name="Slide Number Placeholder 3"/>
          <p:cNvSpPr>
            <a:spLocks noGrp="1"/>
          </p:cNvSpPr>
          <p:nvPr>
            <p:ph type="sldNum" sz="quarter" idx="5"/>
          </p:nvPr>
        </p:nvSpPr>
        <p:spPr/>
        <p:txBody>
          <a:bodyPr/>
          <a:lstStyle/>
          <a:p>
            <a:fld id="{F8C1DCA0-1237-493D-8FB7-5B691810FA88}" type="slidenum">
              <a:rPr lang="en-US" smtClean="0"/>
              <a:t>4</a:t>
            </a:fld>
            <a:endParaRPr lang="en-US"/>
          </a:p>
        </p:txBody>
      </p:sp>
    </p:spTree>
    <p:extLst>
      <p:ext uri="{BB962C8B-B14F-4D97-AF65-F5344CB8AC3E}">
        <p14:creationId xmlns:p14="http://schemas.microsoft.com/office/powerpoint/2010/main" val="1776471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Hypertension is frequently referred to as “The Silent Killer” due to the fact that until it’s later stage it has no noticeable symptoms. </a:t>
            </a:r>
          </a:p>
        </p:txBody>
      </p:sp>
      <p:sp>
        <p:nvSpPr>
          <p:cNvPr id="4" name="Slide Number Placeholder 3"/>
          <p:cNvSpPr>
            <a:spLocks noGrp="1"/>
          </p:cNvSpPr>
          <p:nvPr>
            <p:ph type="sldNum" sz="quarter" idx="5"/>
          </p:nvPr>
        </p:nvSpPr>
        <p:spPr/>
        <p:txBody>
          <a:bodyPr/>
          <a:lstStyle/>
          <a:p>
            <a:fld id="{F8C1DCA0-1237-493D-8FB7-5B691810FA88}" type="slidenum">
              <a:rPr lang="en-US" smtClean="0"/>
              <a:t>5</a:t>
            </a:fld>
            <a:endParaRPr lang="en-US"/>
          </a:p>
        </p:txBody>
      </p:sp>
    </p:spTree>
    <p:extLst>
      <p:ext uri="{BB962C8B-B14F-4D97-AF65-F5344CB8AC3E}">
        <p14:creationId xmlns:p14="http://schemas.microsoft.com/office/powerpoint/2010/main" val="427300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Uncontrolled, meaning untreated, HBP can damage vessel walls and  cause clogging of arteries. That can escalate to tissue damage, blood clots, leading to strokes, heart attacks, blindness and death. </a:t>
            </a:r>
          </a:p>
        </p:txBody>
      </p:sp>
      <p:sp>
        <p:nvSpPr>
          <p:cNvPr id="4" name="Slide Number Placeholder 3"/>
          <p:cNvSpPr>
            <a:spLocks noGrp="1"/>
          </p:cNvSpPr>
          <p:nvPr>
            <p:ph type="sldNum" sz="quarter" idx="5"/>
          </p:nvPr>
        </p:nvSpPr>
        <p:spPr/>
        <p:txBody>
          <a:bodyPr/>
          <a:lstStyle/>
          <a:p>
            <a:fld id="{F8C1DCA0-1237-493D-8FB7-5B691810FA88}" type="slidenum">
              <a:rPr lang="en-US" smtClean="0"/>
              <a:t>6</a:t>
            </a:fld>
            <a:endParaRPr lang="en-US"/>
          </a:p>
        </p:txBody>
      </p:sp>
    </p:spTree>
    <p:extLst>
      <p:ext uri="{BB962C8B-B14F-4D97-AF65-F5344CB8AC3E}">
        <p14:creationId xmlns:p14="http://schemas.microsoft.com/office/powerpoint/2010/main" val="2187564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maintain a healthy lifestyle, to limit the risk of developing HTN especially as an African descending male with a family history of HTN. Sustaining a balanced, low salt diet is very impactful. A person can reduce stress by warm baths, going long walks, and mediation to relax the body, thus helping to relieve stress. Stress reduction and this can be achieved by learning to manage or avoid stress as this helps to control blood pressure. Aerobic exercise should be done three times a week for at least 30minutes each. Studies have shown that decreasing the salt in one's diet can have an immense impact on blood pressure, it’s recommended to lower the intake to 5grams per day. </a:t>
            </a:r>
          </a:p>
          <a:p>
            <a:endParaRPr lang="en-US" dirty="0"/>
          </a:p>
          <a:p>
            <a:endParaRPr lang="en-US" dirty="0"/>
          </a:p>
        </p:txBody>
      </p:sp>
      <p:sp>
        <p:nvSpPr>
          <p:cNvPr id="4" name="Slide Number Placeholder 3"/>
          <p:cNvSpPr>
            <a:spLocks noGrp="1"/>
          </p:cNvSpPr>
          <p:nvPr>
            <p:ph type="sldNum" sz="quarter" idx="5"/>
          </p:nvPr>
        </p:nvSpPr>
        <p:spPr/>
        <p:txBody>
          <a:bodyPr/>
          <a:lstStyle/>
          <a:p>
            <a:fld id="{F8C1DCA0-1237-493D-8FB7-5B691810FA88}" type="slidenum">
              <a:rPr lang="en-US" smtClean="0"/>
              <a:t>7</a:t>
            </a:fld>
            <a:endParaRPr lang="en-US"/>
          </a:p>
        </p:txBody>
      </p:sp>
    </p:spTree>
    <p:extLst>
      <p:ext uri="{BB962C8B-B14F-4D97-AF65-F5344CB8AC3E}">
        <p14:creationId xmlns:p14="http://schemas.microsoft.com/office/powerpoint/2010/main" val="149915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blood pressure cannot be controlled by lifestyle adjustments, the medical provider might introduce a pharmaceutical treatment. ACE inhibitors, Calcium Channel Blockers and Vasodilators work by relaxing the blood vessels, decreasing resistant and therefor lowering the blood pressure. </a:t>
            </a:r>
            <a:br>
              <a:rPr lang="en-US" dirty="0"/>
            </a:br>
            <a:r>
              <a:rPr lang="en-US" dirty="0"/>
              <a:t>Beta Blockers slow the heartbeat down which lowers the force blood gets ejected from the heart. Diuretics and Angiotensin II receptor blockers influence the fluid retention of the body, the lower the amount of fluid in the body the lower the pressure is. </a:t>
            </a:r>
          </a:p>
        </p:txBody>
      </p:sp>
      <p:sp>
        <p:nvSpPr>
          <p:cNvPr id="4" name="Slide Number Placeholder 3"/>
          <p:cNvSpPr>
            <a:spLocks noGrp="1"/>
          </p:cNvSpPr>
          <p:nvPr>
            <p:ph type="sldNum" sz="quarter" idx="5"/>
          </p:nvPr>
        </p:nvSpPr>
        <p:spPr/>
        <p:txBody>
          <a:bodyPr/>
          <a:lstStyle/>
          <a:p>
            <a:fld id="{F8C1DCA0-1237-493D-8FB7-5B691810FA88}" type="slidenum">
              <a:rPr lang="en-US" smtClean="0"/>
              <a:t>8</a:t>
            </a:fld>
            <a:endParaRPr lang="en-US"/>
          </a:p>
        </p:txBody>
      </p:sp>
    </p:spTree>
    <p:extLst>
      <p:ext uri="{BB962C8B-B14F-4D97-AF65-F5344CB8AC3E}">
        <p14:creationId xmlns:p14="http://schemas.microsoft.com/office/powerpoint/2010/main" val="3912805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blood pressure should be assessed at least once a day, preferably at the same day. One should sit straight up; legs uncrossed and stay still while the reading is done. The result should be noted in a log to monitor the blood pressure trends. If the blood pressure is elevated, try breathing exercises and unwind.  If the blood pressure does not come down, contact your health care provider or seek treatment. </a:t>
            </a:r>
          </a:p>
        </p:txBody>
      </p:sp>
      <p:sp>
        <p:nvSpPr>
          <p:cNvPr id="4" name="Slide Number Placeholder 3"/>
          <p:cNvSpPr>
            <a:spLocks noGrp="1"/>
          </p:cNvSpPr>
          <p:nvPr>
            <p:ph type="sldNum" sz="quarter" idx="5"/>
          </p:nvPr>
        </p:nvSpPr>
        <p:spPr/>
        <p:txBody>
          <a:bodyPr/>
          <a:lstStyle/>
          <a:p>
            <a:fld id="{F8C1DCA0-1237-493D-8FB7-5B691810FA88}" type="slidenum">
              <a:rPr lang="en-US" smtClean="0"/>
              <a:t>9</a:t>
            </a:fld>
            <a:endParaRPr lang="en-US"/>
          </a:p>
        </p:txBody>
      </p:sp>
    </p:spTree>
    <p:extLst>
      <p:ext uri="{BB962C8B-B14F-4D97-AF65-F5344CB8AC3E}">
        <p14:creationId xmlns:p14="http://schemas.microsoft.com/office/powerpoint/2010/main" val="1443351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C1DCA0-1237-493D-8FB7-5B691810FA88}" type="slidenum">
              <a:rPr lang="en-US" smtClean="0"/>
              <a:t>10</a:t>
            </a:fld>
            <a:endParaRPr lang="en-US"/>
          </a:p>
        </p:txBody>
      </p:sp>
    </p:spTree>
    <p:extLst>
      <p:ext uri="{BB962C8B-B14F-4D97-AF65-F5344CB8AC3E}">
        <p14:creationId xmlns:p14="http://schemas.microsoft.com/office/powerpoint/2010/main" val="746542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C1DCA0-1237-493D-8FB7-5B691810FA88}" type="slidenum">
              <a:rPr lang="en-US" smtClean="0"/>
              <a:t>11</a:t>
            </a:fld>
            <a:endParaRPr lang="en-US"/>
          </a:p>
        </p:txBody>
      </p:sp>
    </p:spTree>
    <p:extLst>
      <p:ext uri="{BB962C8B-B14F-4D97-AF65-F5344CB8AC3E}">
        <p14:creationId xmlns:p14="http://schemas.microsoft.com/office/powerpoint/2010/main" val="267473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9/21/2020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uRl5n6keWnI?feature=oembed" TargetMode="Externa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57DB1C-6494-4CC4-A5E8-931957565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FFFB778B-5206-4BB0-A468-327E71367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Shape 11">
            <a:extLst>
              <a:ext uri="{FF2B5EF4-FFF2-40B4-BE49-F238E27FC236}">
                <a16:creationId xmlns:a16="http://schemas.microsoft.com/office/drawing/2014/main" id="{E6C0471D-BE03-4D81-BDB5-D510BC0D8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3379" y="0"/>
            <a:ext cx="5438621" cy="6857999"/>
          </a:xfrm>
          <a:custGeom>
            <a:avLst/>
            <a:gdLst>
              <a:gd name="connsiteX0" fmla="*/ 0 w 5438621"/>
              <a:gd name="connsiteY0" fmla="*/ 0 h 6857999"/>
              <a:gd name="connsiteX1" fmla="*/ 573774 w 5438621"/>
              <a:gd name="connsiteY1" fmla="*/ 0 h 6857999"/>
              <a:gd name="connsiteX2" fmla="*/ 1182808 w 5438621"/>
              <a:gd name="connsiteY2" fmla="*/ 0 h 6857999"/>
              <a:gd name="connsiteX3" fmla="*/ 4537195 w 5438621"/>
              <a:gd name="connsiteY3" fmla="*/ 0 h 6857999"/>
              <a:gd name="connsiteX4" fmla="*/ 5187609 w 5438621"/>
              <a:gd name="connsiteY4" fmla="*/ 0 h 6857999"/>
              <a:gd name="connsiteX5" fmla="*/ 5438621 w 5438621"/>
              <a:gd name="connsiteY5" fmla="*/ 0 h 6857999"/>
              <a:gd name="connsiteX6" fmla="*/ 5438621 w 5438621"/>
              <a:gd name="connsiteY6" fmla="*/ 6857999 h 6857999"/>
              <a:gd name="connsiteX7" fmla="*/ 4802807 w 5438621"/>
              <a:gd name="connsiteY7" fmla="*/ 6857999 h 6857999"/>
              <a:gd name="connsiteX8" fmla="*/ 4537195 w 5438621"/>
              <a:gd name="connsiteY8" fmla="*/ 6857999 h 6857999"/>
              <a:gd name="connsiteX9" fmla="*/ 1182808 w 5438621"/>
              <a:gd name="connsiteY9" fmla="*/ 6857999 h 6857999"/>
              <a:gd name="connsiteX10" fmla="*/ 1049897 w 5438621"/>
              <a:gd name="connsiteY1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8621" h="6857999">
                <a:moveTo>
                  <a:pt x="0" y="0"/>
                </a:moveTo>
                <a:lnTo>
                  <a:pt x="573774" y="0"/>
                </a:lnTo>
                <a:lnTo>
                  <a:pt x="1182808" y="0"/>
                </a:lnTo>
                <a:lnTo>
                  <a:pt x="4537195" y="0"/>
                </a:lnTo>
                <a:lnTo>
                  <a:pt x="5187609" y="0"/>
                </a:lnTo>
                <a:lnTo>
                  <a:pt x="5438621" y="0"/>
                </a:lnTo>
                <a:lnTo>
                  <a:pt x="5438621" y="6857999"/>
                </a:lnTo>
                <a:lnTo>
                  <a:pt x="4802807" y="6857999"/>
                </a:lnTo>
                <a:lnTo>
                  <a:pt x="4537195" y="6857999"/>
                </a:lnTo>
                <a:lnTo>
                  <a:pt x="1182808" y="6857999"/>
                </a:lnTo>
                <a:lnTo>
                  <a:pt x="1049897" y="6857999"/>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4" name="Straight Connector 13">
            <a:extLst>
              <a:ext uri="{FF2B5EF4-FFF2-40B4-BE49-F238E27FC236}">
                <a16:creationId xmlns:a16="http://schemas.microsoft.com/office/drawing/2014/main" id="{22721A85-1EA4-4D87-97AB-0BB4AB78F9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78143" y="0"/>
            <a:ext cx="860630" cy="6857999"/>
          </a:xfrm>
          <a:prstGeom prst="line">
            <a:avLst/>
          </a:prstGeom>
          <a:ln w="15875" cap="sq">
            <a:solidFill>
              <a:schemeClr val="accent1"/>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5E836EB-03CD-4BA5-A751-21D2ACC283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53743" y="3483429"/>
            <a:ext cx="6738258" cy="3374570"/>
          </a:xfrm>
          <a:prstGeom prst="line">
            <a:avLst/>
          </a:prstGeom>
          <a:ln w="9525">
            <a:solidFill>
              <a:schemeClr val="accent1">
                <a:lumMod val="60000"/>
                <a:lumOff val="40000"/>
                <a:alpha val="80000"/>
              </a:schemeClr>
            </a:solidFill>
          </a:ln>
        </p:spPr>
        <p:style>
          <a:lnRef idx="2">
            <a:schemeClr val="accent1"/>
          </a:lnRef>
          <a:fillRef idx="0">
            <a:schemeClr val="accent1"/>
          </a:fillRef>
          <a:effectRef idx="1">
            <a:schemeClr val="accent1"/>
          </a:effectRef>
          <a:fontRef idx="minor">
            <a:schemeClr val="tx1"/>
          </a:fontRef>
        </p:style>
      </p:cxnSp>
      <p:sp>
        <p:nvSpPr>
          <p:cNvPr id="3" name="Subtitle 2">
            <a:extLst>
              <a:ext uri="{FF2B5EF4-FFF2-40B4-BE49-F238E27FC236}">
                <a16:creationId xmlns:a16="http://schemas.microsoft.com/office/drawing/2014/main" id="{872A6385-C341-496C-A329-2D353D7D6B7C}"/>
              </a:ext>
            </a:extLst>
          </p:cNvPr>
          <p:cNvSpPr>
            <a:spLocks noGrp="1"/>
          </p:cNvSpPr>
          <p:nvPr>
            <p:ph type="subTitle" idx="1"/>
          </p:nvPr>
        </p:nvSpPr>
        <p:spPr>
          <a:xfrm>
            <a:off x="7534654" y="1892300"/>
            <a:ext cx="3425445" cy="3073400"/>
          </a:xfrm>
        </p:spPr>
        <p:txBody>
          <a:bodyPr vert="horz" lIns="91440" tIns="45720" rIns="91440" bIns="45720" rtlCol="0" anchor="ctr">
            <a:normAutofit/>
          </a:bodyPr>
          <a:lstStyle/>
          <a:p>
            <a:pPr algn="l">
              <a:buFont typeface="Wingdings 3" charset="2"/>
              <a:buChar char=""/>
            </a:pPr>
            <a:endParaRPr lang="en-US" sz="2000" dirty="0">
              <a:solidFill>
                <a:srgbClr val="FFFFFF"/>
              </a:solidFill>
            </a:endParaRPr>
          </a:p>
        </p:txBody>
      </p:sp>
      <p:sp>
        <p:nvSpPr>
          <p:cNvPr id="18" name="Isosceles Triangle 17">
            <a:extLst>
              <a:ext uri="{FF2B5EF4-FFF2-40B4-BE49-F238E27FC236}">
                <a16:creationId xmlns:a16="http://schemas.microsoft.com/office/drawing/2014/main" id="{A27691EB-14CF-4237-B5EB-C94B92677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49404" y="0"/>
            <a:ext cx="842596" cy="5666154"/>
          </a:xfrm>
          <a:prstGeom prst="triangle">
            <a:avLst>
              <a:gd name="adj" fmla="val 100000"/>
            </a:avLst>
          </a:prstGeom>
          <a:solidFill>
            <a:schemeClr val="accent2">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423BFB8-85C1-4E02-BD1E-5E68895B22EB}"/>
              </a:ext>
            </a:extLst>
          </p:cNvPr>
          <p:cNvSpPr>
            <a:spLocks noGrp="1"/>
          </p:cNvSpPr>
          <p:nvPr>
            <p:ph type="ctrTitle"/>
          </p:nvPr>
        </p:nvSpPr>
        <p:spPr>
          <a:xfrm>
            <a:off x="829734" y="854529"/>
            <a:ext cx="5799665" cy="5148943"/>
          </a:xfrm>
        </p:spPr>
        <p:txBody>
          <a:bodyPr vert="horz" lIns="91440" tIns="45720" rIns="91440" bIns="45720" rtlCol="0" anchor="ctr">
            <a:normAutofit/>
          </a:bodyPr>
          <a:lstStyle/>
          <a:p>
            <a:r>
              <a:rPr lang="en-US" sz="6000" dirty="0"/>
              <a:t>Hypertension and you</a:t>
            </a:r>
          </a:p>
        </p:txBody>
      </p:sp>
    </p:spTree>
    <p:extLst>
      <p:ext uri="{BB962C8B-B14F-4D97-AF65-F5344CB8AC3E}">
        <p14:creationId xmlns:p14="http://schemas.microsoft.com/office/powerpoint/2010/main" val="280098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3" name="Rectangle 6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6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3" name="Isosceles Triangle 7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Isosceles Triangle 7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Freeform: Shape 7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2926856-AC08-4001-9ADD-51856859A05F}"/>
              </a:ext>
            </a:extLst>
          </p:cNvPr>
          <p:cNvSpPr>
            <a:spLocks noGrp="1"/>
          </p:cNvSpPr>
          <p:nvPr>
            <p:ph type="title"/>
          </p:nvPr>
        </p:nvSpPr>
        <p:spPr>
          <a:xfrm>
            <a:off x="5892800" y="82490"/>
            <a:ext cx="6299200" cy="2227730"/>
          </a:xfrm>
        </p:spPr>
        <p:txBody>
          <a:bodyPr anchor="ctr">
            <a:normAutofit/>
          </a:bodyPr>
          <a:lstStyle/>
          <a:p>
            <a:r>
              <a:rPr lang="en-US" sz="4400" dirty="0">
                <a:solidFill>
                  <a:srgbClr val="FFFFFF"/>
                </a:solidFill>
              </a:rPr>
              <a:t>What is Hypertension ?</a:t>
            </a:r>
          </a:p>
        </p:txBody>
      </p:sp>
      <p:pic>
        <p:nvPicPr>
          <p:cNvPr id="5" name="Picture 4">
            <a:extLst>
              <a:ext uri="{FF2B5EF4-FFF2-40B4-BE49-F238E27FC236}">
                <a16:creationId xmlns:a16="http://schemas.microsoft.com/office/drawing/2014/main" id="{455D8C60-7D38-4543-8BBA-D4153C472707}"/>
              </a:ext>
            </a:extLst>
          </p:cNvPr>
          <p:cNvPicPr>
            <a:picLocks noChangeAspect="1"/>
          </p:cNvPicPr>
          <p:nvPr/>
        </p:nvPicPr>
        <p:blipFill>
          <a:blip r:embed="rId3"/>
          <a:stretch/>
        </p:blipFill>
        <p:spPr>
          <a:xfrm>
            <a:off x="469430" y="476824"/>
            <a:ext cx="3760821" cy="5812180"/>
          </a:xfrm>
          <a:prstGeom prst="rect">
            <a:avLst/>
          </a:prstGeom>
        </p:spPr>
      </p:pic>
      <p:sp>
        <p:nvSpPr>
          <p:cNvPr id="3" name="Content Placeholder 2">
            <a:extLst>
              <a:ext uri="{FF2B5EF4-FFF2-40B4-BE49-F238E27FC236}">
                <a16:creationId xmlns:a16="http://schemas.microsoft.com/office/drawing/2014/main" id="{8B64E766-D393-4E90-853E-A80AB03E4B2F}"/>
              </a:ext>
            </a:extLst>
          </p:cNvPr>
          <p:cNvSpPr>
            <a:spLocks noGrp="1"/>
          </p:cNvSpPr>
          <p:nvPr>
            <p:ph idx="1"/>
          </p:nvPr>
        </p:nvSpPr>
        <p:spPr>
          <a:xfrm>
            <a:off x="5994400" y="2481943"/>
            <a:ext cx="5700313" cy="3673324"/>
          </a:xfrm>
        </p:spPr>
        <p:txBody>
          <a:bodyPr anchor="t">
            <a:normAutofit fontScale="92500"/>
          </a:bodyPr>
          <a:lstStyle/>
          <a:p>
            <a:r>
              <a:rPr lang="en-US" sz="2800" dirty="0">
                <a:solidFill>
                  <a:srgbClr val="FFFFFF"/>
                </a:solidFill>
              </a:rPr>
              <a:t>Hypertension is the medical term for repeated elevated Blood Pressure</a:t>
            </a:r>
          </a:p>
          <a:p>
            <a:r>
              <a:rPr lang="en-US" sz="2800" dirty="0">
                <a:solidFill>
                  <a:srgbClr val="FFFFFF"/>
                </a:solidFill>
              </a:rPr>
              <a:t>Force from the heart muscle transfers to the blood with each heartbeat </a:t>
            </a:r>
          </a:p>
          <a:p>
            <a:r>
              <a:rPr lang="en-US" sz="2800" dirty="0">
                <a:solidFill>
                  <a:srgbClr val="FFFFFF"/>
                </a:solidFill>
              </a:rPr>
              <a:t>Blood pressure is the force blood presses against artery walls</a:t>
            </a:r>
          </a:p>
        </p:txBody>
      </p:sp>
    </p:spTree>
    <p:extLst>
      <p:ext uri="{BB962C8B-B14F-4D97-AF65-F5344CB8AC3E}">
        <p14:creationId xmlns:p14="http://schemas.microsoft.com/office/powerpoint/2010/main" val="277061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9B1A-FA03-4211-884E-72F3E80A58A4}"/>
              </a:ext>
            </a:extLst>
          </p:cNvPr>
          <p:cNvSpPr>
            <a:spLocks noGrp="1"/>
          </p:cNvSpPr>
          <p:nvPr>
            <p:ph type="title"/>
          </p:nvPr>
        </p:nvSpPr>
        <p:spPr>
          <a:xfrm>
            <a:off x="677334" y="457200"/>
            <a:ext cx="8596668" cy="1320800"/>
          </a:xfrm>
        </p:spPr>
        <p:txBody>
          <a:bodyPr/>
          <a:lstStyle/>
          <a:p>
            <a:r>
              <a:rPr lang="en-US" dirty="0"/>
              <a:t>Ranges of Blood Pressure Readings</a:t>
            </a:r>
          </a:p>
        </p:txBody>
      </p:sp>
      <p:graphicFrame>
        <p:nvGraphicFramePr>
          <p:cNvPr id="5" name="Table 6">
            <a:extLst>
              <a:ext uri="{FF2B5EF4-FFF2-40B4-BE49-F238E27FC236}">
                <a16:creationId xmlns:a16="http://schemas.microsoft.com/office/drawing/2014/main" id="{3FCACFE0-CA75-4742-BFBE-B1A51C00EBF6}"/>
              </a:ext>
            </a:extLst>
          </p:cNvPr>
          <p:cNvGraphicFramePr>
            <a:graphicFrameLocks noGrp="1"/>
          </p:cNvGraphicFramePr>
          <p:nvPr>
            <p:extLst>
              <p:ext uri="{D42A27DB-BD31-4B8C-83A1-F6EECF244321}">
                <p14:modId xmlns:p14="http://schemas.microsoft.com/office/powerpoint/2010/main" val="3745542580"/>
              </p:ext>
            </p:extLst>
          </p:nvPr>
        </p:nvGraphicFramePr>
        <p:xfrm>
          <a:off x="548640" y="2112078"/>
          <a:ext cx="9194031" cy="3499548"/>
        </p:xfrm>
        <a:graphic>
          <a:graphicData uri="http://schemas.openxmlformats.org/drawingml/2006/table">
            <a:tbl>
              <a:tblPr firstRow="1" bandRow="1">
                <a:tableStyleId>{5C22544A-7EE6-4342-B048-85BDC9FD1C3A}</a:tableStyleId>
              </a:tblPr>
              <a:tblGrid>
                <a:gridCol w="3064677">
                  <a:extLst>
                    <a:ext uri="{9D8B030D-6E8A-4147-A177-3AD203B41FA5}">
                      <a16:colId xmlns:a16="http://schemas.microsoft.com/office/drawing/2014/main" val="722630274"/>
                    </a:ext>
                  </a:extLst>
                </a:gridCol>
                <a:gridCol w="3064677">
                  <a:extLst>
                    <a:ext uri="{9D8B030D-6E8A-4147-A177-3AD203B41FA5}">
                      <a16:colId xmlns:a16="http://schemas.microsoft.com/office/drawing/2014/main" val="3956823023"/>
                    </a:ext>
                  </a:extLst>
                </a:gridCol>
                <a:gridCol w="3064677">
                  <a:extLst>
                    <a:ext uri="{9D8B030D-6E8A-4147-A177-3AD203B41FA5}">
                      <a16:colId xmlns:a16="http://schemas.microsoft.com/office/drawing/2014/main" val="3986943434"/>
                    </a:ext>
                  </a:extLst>
                </a:gridCol>
              </a:tblGrid>
              <a:tr h="583258">
                <a:tc>
                  <a:txBody>
                    <a:bodyPr/>
                    <a:lstStyle/>
                    <a:p>
                      <a:r>
                        <a:rPr lang="en-US" dirty="0"/>
                        <a:t>Classification </a:t>
                      </a:r>
                    </a:p>
                  </a:txBody>
                  <a:tcPr/>
                </a:tc>
                <a:tc>
                  <a:txBody>
                    <a:bodyPr/>
                    <a:lstStyle/>
                    <a:p>
                      <a:r>
                        <a:rPr lang="en-US" dirty="0"/>
                        <a:t>Systolic</a:t>
                      </a:r>
                    </a:p>
                  </a:txBody>
                  <a:tcPr/>
                </a:tc>
                <a:tc>
                  <a:txBody>
                    <a:bodyPr/>
                    <a:lstStyle/>
                    <a:p>
                      <a:r>
                        <a:rPr lang="en-US" dirty="0"/>
                        <a:t>Diastolic</a:t>
                      </a:r>
                    </a:p>
                  </a:txBody>
                  <a:tcPr/>
                </a:tc>
                <a:extLst>
                  <a:ext uri="{0D108BD9-81ED-4DB2-BD59-A6C34878D82A}">
                    <a16:rowId xmlns:a16="http://schemas.microsoft.com/office/drawing/2014/main" val="3642008888"/>
                  </a:ext>
                </a:extLst>
              </a:tr>
              <a:tr h="583258">
                <a:tc>
                  <a:txBody>
                    <a:bodyPr/>
                    <a:lstStyle/>
                    <a:p>
                      <a:r>
                        <a:rPr lang="en-US" dirty="0">
                          <a:solidFill>
                            <a:schemeClr val="accent1">
                              <a:lumMod val="75000"/>
                            </a:schemeClr>
                          </a:solidFill>
                        </a:rPr>
                        <a:t>Normal</a:t>
                      </a:r>
                    </a:p>
                  </a:txBody>
                  <a:tcPr/>
                </a:tc>
                <a:tc>
                  <a:txBody>
                    <a:bodyPr/>
                    <a:lstStyle/>
                    <a:p>
                      <a:r>
                        <a:rPr lang="en-US" dirty="0">
                          <a:solidFill>
                            <a:schemeClr val="accent1">
                              <a:lumMod val="75000"/>
                            </a:schemeClr>
                          </a:solidFill>
                        </a:rPr>
                        <a:t>120 or less</a:t>
                      </a:r>
                    </a:p>
                  </a:txBody>
                  <a:tcPr/>
                </a:tc>
                <a:tc>
                  <a:txBody>
                    <a:bodyPr/>
                    <a:lstStyle/>
                    <a:p>
                      <a:r>
                        <a:rPr lang="en-US" dirty="0">
                          <a:solidFill>
                            <a:schemeClr val="accent1">
                              <a:lumMod val="75000"/>
                            </a:schemeClr>
                          </a:solidFill>
                        </a:rPr>
                        <a:t>80 or less</a:t>
                      </a:r>
                    </a:p>
                  </a:txBody>
                  <a:tcPr/>
                </a:tc>
                <a:extLst>
                  <a:ext uri="{0D108BD9-81ED-4DB2-BD59-A6C34878D82A}">
                    <a16:rowId xmlns:a16="http://schemas.microsoft.com/office/drawing/2014/main" val="1239921264"/>
                  </a:ext>
                </a:extLst>
              </a:tr>
              <a:tr h="583258">
                <a:tc>
                  <a:txBody>
                    <a:bodyPr/>
                    <a:lstStyle/>
                    <a:p>
                      <a:r>
                        <a:rPr lang="en-US" dirty="0">
                          <a:solidFill>
                            <a:schemeClr val="accent1">
                              <a:lumMod val="75000"/>
                            </a:schemeClr>
                          </a:solidFill>
                        </a:rPr>
                        <a:t>Pre-Hypertension</a:t>
                      </a:r>
                    </a:p>
                  </a:txBody>
                  <a:tcPr/>
                </a:tc>
                <a:tc>
                  <a:txBody>
                    <a:bodyPr/>
                    <a:lstStyle/>
                    <a:p>
                      <a:r>
                        <a:rPr lang="en-US" dirty="0">
                          <a:solidFill>
                            <a:schemeClr val="accent1">
                              <a:lumMod val="75000"/>
                            </a:schemeClr>
                          </a:solidFill>
                        </a:rPr>
                        <a:t>120 to 139</a:t>
                      </a:r>
                    </a:p>
                  </a:txBody>
                  <a:tcPr/>
                </a:tc>
                <a:tc>
                  <a:txBody>
                    <a:bodyPr/>
                    <a:lstStyle/>
                    <a:p>
                      <a:r>
                        <a:rPr lang="en-US" dirty="0">
                          <a:solidFill>
                            <a:schemeClr val="accent1">
                              <a:lumMod val="75000"/>
                            </a:schemeClr>
                          </a:solidFill>
                        </a:rPr>
                        <a:t>80 to 89</a:t>
                      </a:r>
                    </a:p>
                  </a:txBody>
                  <a:tcPr/>
                </a:tc>
                <a:extLst>
                  <a:ext uri="{0D108BD9-81ED-4DB2-BD59-A6C34878D82A}">
                    <a16:rowId xmlns:a16="http://schemas.microsoft.com/office/drawing/2014/main" val="541493234"/>
                  </a:ext>
                </a:extLst>
              </a:tr>
              <a:tr h="583258">
                <a:tc>
                  <a:txBody>
                    <a:bodyPr/>
                    <a:lstStyle/>
                    <a:p>
                      <a:r>
                        <a:rPr lang="en-US" dirty="0">
                          <a:solidFill>
                            <a:schemeClr val="accent1">
                              <a:lumMod val="75000"/>
                            </a:schemeClr>
                          </a:solidFill>
                        </a:rPr>
                        <a:t>Stage 1 Hypertension</a:t>
                      </a:r>
                    </a:p>
                  </a:txBody>
                  <a:tcPr/>
                </a:tc>
                <a:tc>
                  <a:txBody>
                    <a:bodyPr/>
                    <a:lstStyle/>
                    <a:p>
                      <a:r>
                        <a:rPr lang="en-US" dirty="0">
                          <a:solidFill>
                            <a:schemeClr val="accent1">
                              <a:lumMod val="75000"/>
                            </a:schemeClr>
                          </a:solidFill>
                        </a:rPr>
                        <a:t>140 to 159</a:t>
                      </a:r>
                    </a:p>
                  </a:txBody>
                  <a:tcPr/>
                </a:tc>
                <a:tc>
                  <a:txBody>
                    <a:bodyPr/>
                    <a:lstStyle/>
                    <a:p>
                      <a:r>
                        <a:rPr lang="en-US" dirty="0">
                          <a:solidFill>
                            <a:schemeClr val="accent1">
                              <a:lumMod val="75000"/>
                            </a:schemeClr>
                          </a:solidFill>
                        </a:rPr>
                        <a:t>90 to 99</a:t>
                      </a:r>
                    </a:p>
                  </a:txBody>
                  <a:tcPr/>
                </a:tc>
                <a:extLst>
                  <a:ext uri="{0D108BD9-81ED-4DB2-BD59-A6C34878D82A}">
                    <a16:rowId xmlns:a16="http://schemas.microsoft.com/office/drawing/2014/main" val="448924736"/>
                  </a:ext>
                </a:extLst>
              </a:tr>
              <a:tr h="583258">
                <a:tc>
                  <a:txBody>
                    <a:bodyPr/>
                    <a:lstStyle/>
                    <a:p>
                      <a:r>
                        <a:rPr lang="en-US" dirty="0">
                          <a:solidFill>
                            <a:schemeClr val="accent1">
                              <a:lumMod val="75000"/>
                            </a:schemeClr>
                          </a:solidFill>
                        </a:rPr>
                        <a:t>Stage 2 Hypertension</a:t>
                      </a:r>
                    </a:p>
                  </a:txBody>
                  <a:tcPr/>
                </a:tc>
                <a:tc>
                  <a:txBody>
                    <a:bodyPr/>
                    <a:lstStyle/>
                    <a:p>
                      <a:r>
                        <a:rPr lang="en-US" dirty="0">
                          <a:solidFill>
                            <a:schemeClr val="accent1">
                              <a:lumMod val="75000"/>
                            </a:schemeClr>
                          </a:solidFill>
                        </a:rPr>
                        <a:t>160 to 179</a:t>
                      </a:r>
                    </a:p>
                  </a:txBody>
                  <a:tcPr/>
                </a:tc>
                <a:tc>
                  <a:txBody>
                    <a:bodyPr/>
                    <a:lstStyle/>
                    <a:p>
                      <a:r>
                        <a:rPr lang="en-US" dirty="0">
                          <a:solidFill>
                            <a:schemeClr val="accent1">
                              <a:lumMod val="75000"/>
                            </a:schemeClr>
                          </a:solidFill>
                        </a:rPr>
                        <a:t>100 to 119</a:t>
                      </a:r>
                    </a:p>
                  </a:txBody>
                  <a:tcPr/>
                </a:tc>
                <a:extLst>
                  <a:ext uri="{0D108BD9-81ED-4DB2-BD59-A6C34878D82A}">
                    <a16:rowId xmlns:a16="http://schemas.microsoft.com/office/drawing/2014/main" val="3898443005"/>
                  </a:ext>
                </a:extLst>
              </a:tr>
              <a:tr h="583258">
                <a:tc>
                  <a:txBody>
                    <a:bodyPr/>
                    <a:lstStyle/>
                    <a:p>
                      <a:r>
                        <a:rPr lang="en-US" dirty="0">
                          <a:solidFill>
                            <a:schemeClr val="accent1">
                              <a:lumMod val="75000"/>
                            </a:schemeClr>
                          </a:solidFill>
                        </a:rPr>
                        <a:t>Hypertensive Emergency</a:t>
                      </a:r>
                    </a:p>
                  </a:txBody>
                  <a:tcPr/>
                </a:tc>
                <a:tc>
                  <a:txBody>
                    <a:bodyPr/>
                    <a:lstStyle/>
                    <a:p>
                      <a:r>
                        <a:rPr lang="en-US" dirty="0">
                          <a:solidFill>
                            <a:schemeClr val="accent1">
                              <a:lumMod val="75000"/>
                            </a:schemeClr>
                          </a:solidFill>
                        </a:rPr>
                        <a:t>180 or more</a:t>
                      </a:r>
                    </a:p>
                  </a:txBody>
                  <a:tcPr/>
                </a:tc>
                <a:tc>
                  <a:txBody>
                    <a:bodyPr/>
                    <a:lstStyle/>
                    <a:p>
                      <a:r>
                        <a:rPr lang="en-US" dirty="0">
                          <a:solidFill>
                            <a:schemeClr val="accent1">
                              <a:lumMod val="75000"/>
                            </a:schemeClr>
                          </a:solidFill>
                        </a:rPr>
                        <a:t>120 or more</a:t>
                      </a:r>
                    </a:p>
                  </a:txBody>
                  <a:tcPr/>
                </a:tc>
                <a:extLst>
                  <a:ext uri="{0D108BD9-81ED-4DB2-BD59-A6C34878D82A}">
                    <a16:rowId xmlns:a16="http://schemas.microsoft.com/office/drawing/2014/main" val="1058811183"/>
                  </a:ext>
                </a:extLst>
              </a:tr>
            </a:tbl>
          </a:graphicData>
        </a:graphic>
      </p:graphicFrame>
    </p:spTree>
    <p:extLst>
      <p:ext uri="{BB962C8B-B14F-4D97-AF65-F5344CB8AC3E}">
        <p14:creationId xmlns:p14="http://schemas.microsoft.com/office/powerpoint/2010/main" val="186595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5AFB369-4673-4727-A7CD-D86AFE0AE0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3" name="Freeform 14">
              <a:extLst>
                <a:ext uri="{FF2B5EF4-FFF2-40B4-BE49-F238E27FC236}">
                  <a16:creationId xmlns:a16="http://schemas.microsoft.com/office/drawing/2014/main" id="{50709826-4D6B-4A97-8DB3-5DA166626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4" name="Straight Connector 13">
              <a:extLst>
                <a:ext uri="{FF2B5EF4-FFF2-40B4-BE49-F238E27FC236}">
                  <a16:creationId xmlns:a16="http://schemas.microsoft.com/office/drawing/2014/main" id="{47263F58-6EE6-45B3-9BF2-C0BD5D30A55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197CE03-EB81-4718-BEA1-C2D488961E5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A3451629-72D6-4E33-A99A-40FAF7445D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5">
              <a:extLst>
                <a:ext uri="{FF2B5EF4-FFF2-40B4-BE49-F238E27FC236}">
                  <a16:creationId xmlns:a16="http://schemas.microsoft.com/office/drawing/2014/main" id="{E04F0FD4-BCD5-4435-A6B5-A2E69303B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E110F09-1C81-4E73-B5E9-D857CD879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273A9C01-06BD-4E8E-8BBF-2E2A9ECF4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8">
              <a:extLst>
                <a:ext uri="{FF2B5EF4-FFF2-40B4-BE49-F238E27FC236}">
                  <a16:creationId xmlns:a16="http://schemas.microsoft.com/office/drawing/2014/main" id="{B206C9B2-27BE-4B6F-A4D0-485FBBEB5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9">
              <a:extLst>
                <a:ext uri="{FF2B5EF4-FFF2-40B4-BE49-F238E27FC236}">
                  <a16:creationId xmlns:a16="http://schemas.microsoft.com/office/drawing/2014/main" id="{2E7D673E-0C5C-4F2B-B46E-3E9286B9E8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F0F78B34-9B26-4CA9-B8F0-B9638730F9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ADED556-D38F-4506-BDD4-87F8A870775B}"/>
              </a:ext>
            </a:extLst>
          </p:cNvPr>
          <p:cNvSpPr>
            <a:spLocks noGrp="1"/>
          </p:cNvSpPr>
          <p:nvPr>
            <p:ph type="title"/>
          </p:nvPr>
        </p:nvSpPr>
        <p:spPr>
          <a:xfrm>
            <a:off x="5868062" y="2699657"/>
            <a:ext cx="3887839" cy="1341438"/>
          </a:xfrm>
        </p:spPr>
        <p:txBody>
          <a:bodyPr vert="horz" lIns="91440" tIns="45720" rIns="91440" bIns="45720" rtlCol="0" anchor="b">
            <a:normAutofit fontScale="90000"/>
          </a:bodyPr>
          <a:lstStyle/>
          <a:p>
            <a:pPr algn="r">
              <a:lnSpc>
                <a:spcPct val="90000"/>
              </a:lnSpc>
            </a:pPr>
            <a:r>
              <a:rPr lang="en-US" sz="4600" dirty="0"/>
              <a:t>Causes of Hypertension</a:t>
            </a:r>
          </a:p>
        </p:txBody>
      </p:sp>
      <p:pic>
        <p:nvPicPr>
          <p:cNvPr id="38" name="Content Placeholder 37">
            <a:extLst>
              <a:ext uri="{FF2B5EF4-FFF2-40B4-BE49-F238E27FC236}">
                <a16:creationId xmlns:a16="http://schemas.microsoft.com/office/drawing/2014/main" id="{08565E1F-6F7F-4471-8990-59F0295525B8}"/>
              </a:ext>
            </a:extLst>
          </p:cNvPr>
          <p:cNvPicPr>
            <a:picLocks noGrp="1" noChangeAspect="1"/>
          </p:cNvPicPr>
          <p:nvPr>
            <p:ph idx="1"/>
          </p:nvPr>
        </p:nvPicPr>
        <p:blipFill>
          <a:blip r:embed="rId3"/>
          <a:srcRect/>
          <a:stretch/>
        </p:blipFill>
        <p:spPr>
          <a:xfrm>
            <a:off x="431799" y="23620"/>
            <a:ext cx="5167321" cy="6802293"/>
          </a:xfrm>
        </p:spPr>
      </p:pic>
    </p:spTree>
    <p:extLst>
      <p:ext uri="{BB962C8B-B14F-4D97-AF65-F5344CB8AC3E}">
        <p14:creationId xmlns:p14="http://schemas.microsoft.com/office/powerpoint/2010/main" val="2895936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meter, clock&#10;&#10;Description automatically generated">
            <a:extLst>
              <a:ext uri="{FF2B5EF4-FFF2-40B4-BE49-F238E27FC236}">
                <a16:creationId xmlns:a16="http://schemas.microsoft.com/office/drawing/2014/main" id="{9A321C8E-DA06-48A8-A954-2E4CB702850E}"/>
              </a:ext>
            </a:extLst>
          </p:cNvPr>
          <p:cNvPicPr>
            <a:picLocks noChangeAspect="1"/>
          </p:cNvPicPr>
          <p:nvPr/>
        </p:nvPicPr>
        <p:blipFill rotWithShape="1">
          <a:blip r:embed="rId3"/>
          <a:srcRect r="-2" b="8155"/>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917C7EF-3268-4DB4-AEC5-43359580245F}"/>
              </a:ext>
            </a:extLst>
          </p:cNvPr>
          <p:cNvSpPr>
            <a:spLocks noGrp="1"/>
          </p:cNvSpPr>
          <p:nvPr>
            <p:ph type="title"/>
          </p:nvPr>
        </p:nvSpPr>
        <p:spPr>
          <a:xfrm>
            <a:off x="677333" y="609600"/>
            <a:ext cx="3851123" cy="1320800"/>
          </a:xfrm>
        </p:spPr>
        <p:txBody>
          <a:bodyPr>
            <a:normAutofit/>
          </a:bodyPr>
          <a:lstStyle/>
          <a:p>
            <a:r>
              <a:rPr lang="en-US" dirty="0"/>
              <a:t>Signs to look out for: </a:t>
            </a:r>
          </a:p>
        </p:txBody>
      </p:sp>
      <p:sp>
        <p:nvSpPr>
          <p:cNvPr id="3" name="Content Placeholder 2">
            <a:extLst>
              <a:ext uri="{FF2B5EF4-FFF2-40B4-BE49-F238E27FC236}">
                <a16:creationId xmlns:a16="http://schemas.microsoft.com/office/drawing/2014/main" id="{89BC8E82-A3C6-493B-A73D-94B0FF4694AC}"/>
              </a:ext>
            </a:extLst>
          </p:cNvPr>
          <p:cNvSpPr>
            <a:spLocks noGrp="1"/>
          </p:cNvSpPr>
          <p:nvPr>
            <p:ph idx="1"/>
          </p:nvPr>
        </p:nvSpPr>
        <p:spPr>
          <a:xfrm>
            <a:off x="677334" y="2160589"/>
            <a:ext cx="3851122" cy="3880773"/>
          </a:xfrm>
        </p:spPr>
        <p:txBody>
          <a:bodyPr>
            <a:normAutofit/>
          </a:bodyPr>
          <a:lstStyle/>
          <a:p>
            <a:r>
              <a:rPr lang="en-US" dirty="0">
                <a:solidFill>
                  <a:schemeClr val="accent1"/>
                </a:solidFill>
              </a:rPr>
              <a:t>Repeated high blood pressure readings</a:t>
            </a:r>
          </a:p>
          <a:p>
            <a:r>
              <a:rPr lang="en-US" dirty="0">
                <a:solidFill>
                  <a:schemeClr val="accent1"/>
                </a:solidFill>
              </a:rPr>
              <a:t>Headache and Dizziness – constricted blood vessels lead to oxygen deficient in the brain</a:t>
            </a:r>
          </a:p>
          <a:p>
            <a:r>
              <a:rPr lang="en-US" dirty="0">
                <a:solidFill>
                  <a:schemeClr val="accent1"/>
                </a:solidFill>
              </a:rPr>
              <a:t>Blurred Vision – reduced blood flow to eye</a:t>
            </a:r>
          </a:p>
          <a:p>
            <a:r>
              <a:rPr lang="en-US" dirty="0">
                <a:solidFill>
                  <a:schemeClr val="accent1"/>
                </a:solidFill>
              </a:rPr>
              <a:t>Chest Pain – due to decreased oxygen levels </a:t>
            </a:r>
          </a:p>
        </p:txBody>
      </p:sp>
      <p:cxnSp>
        <p:nvCxnSpPr>
          <p:cNvPr id="12" name="Straight Connector 1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5762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768F-F421-415E-84F1-26DF5A32D2D1}"/>
              </a:ext>
            </a:extLst>
          </p:cNvPr>
          <p:cNvSpPr>
            <a:spLocks noGrp="1"/>
          </p:cNvSpPr>
          <p:nvPr>
            <p:ph type="title"/>
          </p:nvPr>
        </p:nvSpPr>
        <p:spPr>
          <a:xfrm>
            <a:off x="677334" y="609600"/>
            <a:ext cx="8596668" cy="1320800"/>
          </a:xfrm>
        </p:spPr>
        <p:txBody>
          <a:bodyPr anchor="t">
            <a:normAutofit/>
          </a:bodyPr>
          <a:lstStyle/>
          <a:p>
            <a:r>
              <a:rPr lang="en-US" dirty="0"/>
              <a:t>Danger of Uncontrolled Hypertension</a:t>
            </a:r>
          </a:p>
        </p:txBody>
      </p:sp>
      <p:pic>
        <p:nvPicPr>
          <p:cNvPr id="5" name="Content Placeholder 4" descr="A close up of a logo&#10;&#10;Description automatically generated">
            <a:extLst>
              <a:ext uri="{FF2B5EF4-FFF2-40B4-BE49-F238E27FC236}">
                <a16:creationId xmlns:a16="http://schemas.microsoft.com/office/drawing/2014/main" id="{52AEA7E9-8A45-422A-808C-0BA79531996A}"/>
              </a:ext>
            </a:extLst>
          </p:cNvPr>
          <p:cNvPicPr>
            <a:picLocks noChangeAspect="1"/>
          </p:cNvPicPr>
          <p:nvPr/>
        </p:nvPicPr>
        <p:blipFill>
          <a:blip r:embed="rId3"/>
          <a:stretch>
            <a:fillRect/>
          </a:stretch>
        </p:blipFill>
        <p:spPr>
          <a:xfrm>
            <a:off x="7397440" y="2159331"/>
            <a:ext cx="4794560" cy="4698669"/>
          </a:xfrm>
          <a:prstGeom prst="rect">
            <a:avLst/>
          </a:prstGeom>
        </p:spPr>
      </p:pic>
      <p:sp>
        <p:nvSpPr>
          <p:cNvPr id="9" name="Content Placeholder 8">
            <a:extLst>
              <a:ext uri="{FF2B5EF4-FFF2-40B4-BE49-F238E27FC236}">
                <a16:creationId xmlns:a16="http://schemas.microsoft.com/office/drawing/2014/main" id="{AAD8EC9D-747D-4F25-B959-86992D9109B9}"/>
              </a:ext>
            </a:extLst>
          </p:cNvPr>
          <p:cNvSpPr>
            <a:spLocks noGrp="1"/>
          </p:cNvSpPr>
          <p:nvPr>
            <p:ph idx="1"/>
          </p:nvPr>
        </p:nvSpPr>
        <p:spPr>
          <a:xfrm>
            <a:off x="677334" y="2159331"/>
            <a:ext cx="7194240" cy="3441925"/>
          </a:xfrm>
        </p:spPr>
        <p:txBody>
          <a:bodyPr numCol="2">
            <a:normAutofit fontScale="92500" lnSpcReduction="10000"/>
          </a:bodyPr>
          <a:lstStyle/>
          <a:p>
            <a:pPr>
              <a:spcBef>
                <a:spcPts val="1200"/>
              </a:spcBef>
              <a:spcAft>
                <a:spcPts val="1200"/>
              </a:spcAft>
            </a:pPr>
            <a:r>
              <a:rPr lang="en-US" sz="2800" dirty="0">
                <a:solidFill>
                  <a:schemeClr val="accent1"/>
                </a:solidFill>
              </a:rPr>
              <a:t>Stroke</a:t>
            </a:r>
          </a:p>
          <a:p>
            <a:pPr>
              <a:spcBef>
                <a:spcPts val="1200"/>
              </a:spcBef>
              <a:spcAft>
                <a:spcPts val="1200"/>
              </a:spcAft>
            </a:pPr>
            <a:r>
              <a:rPr lang="en-US" sz="2800" dirty="0">
                <a:solidFill>
                  <a:schemeClr val="accent1"/>
                </a:solidFill>
              </a:rPr>
              <a:t>Vision loss</a:t>
            </a:r>
          </a:p>
          <a:p>
            <a:pPr>
              <a:spcBef>
                <a:spcPts val="1200"/>
              </a:spcBef>
              <a:spcAft>
                <a:spcPts val="1200"/>
              </a:spcAft>
            </a:pPr>
            <a:r>
              <a:rPr lang="en-US" sz="2800" dirty="0">
                <a:solidFill>
                  <a:schemeClr val="accent1"/>
                </a:solidFill>
              </a:rPr>
              <a:t>Heart attack</a:t>
            </a:r>
          </a:p>
          <a:p>
            <a:pPr>
              <a:spcBef>
                <a:spcPts val="1200"/>
              </a:spcBef>
              <a:spcAft>
                <a:spcPts val="1200"/>
              </a:spcAft>
            </a:pPr>
            <a:r>
              <a:rPr lang="en-US" sz="2800" dirty="0">
                <a:solidFill>
                  <a:schemeClr val="accent1"/>
                </a:solidFill>
              </a:rPr>
              <a:t>Kidney disease </a:t>
            </a:r>
          </a:p>
          <a:p>
            <a:pPr>
              <a:spcBef>
                <a:spcPts val="1200"/>
              </a:spcBef>
              <a:spcAft>
                <a:spcPts val="1200"/>
              </a:spcAft>
            </a:pPr>
            <a:r>
              <a:rPr lang="en-US" sz="2800" dirty="0">
                <a:solidFill>
                  <a:schemeClr val="accent1"/>
                </a:solidFill>
              </a:rPr>
              <a:t>Erectile Dysfunction</a:t>
            </a:r>
          </a:p>
          <a:p>
            <a:pPr>
              <a:spcBef>
                <a:spcPts val="1200"/>
              </a:spcBef>
              <a:spcAft>
                <a:spcPts val="1200"/>
              </a:spcAft>
            </a:pPr>
            <a:r>
              <a:rPr lang="en-US" sz="2800" dirty="0">
                <a:solidFill>
                  <a:schemeClr val="accent1"/>
                </a:solidFill>
              </a:rPr>
              <a:t>Blood clots</a:t>
            </a:r>
          </a:p>
          <a:p>
            <a:pPr>
              <a:spcBef>
                <a:spcPts val="1200"/>
              </a:spcBef>
              <a:spcAft>
                <a:spcPts val="1200"/>
              </a:spcAft>
            </a:pPr>
            <a:r>
              <a:rPr lang="en-US" sz="2800" dirty="0">
                <a:solidFill>
                  <a:schemeClr val="accent1"/>
                </a:solidFill>
              </a:rPr>
              <a:t>Heart Failure</a:t>
            </a:r>
          </a:p>
          <a:p>
            <a:pPr>
              <a:spcBef>
                <a:spcPts val="1200"/>
              </a:spcBef>
              <a:spcAft>
                <a:spcPts val="1200"/>
              </a:spcAft>
            </a:pPr>
            <a:r>
              <a:rPr lang="en-US" sz="2800" dirty="0">
                <a:solidFill>
                  <a:schemeClr val="accent1"/>
                </a:solidFill>
              </a:rPr>
              <a:t>Thickening and narrowing of Blood Vessel Walls</a:t>
            </a:r>
          </a:p>
        </p:txBody>
      </p:sp>
    </p:spTree>
    <p:extLst>
      <p:ext uri="{BB962C8B-B14F-4D97-AF65-F5344CB8AC3E}">
        <p14:creationId xmlns:p14="http://schemas.microsoft.com/office/powerpoint/2010/main" val="4152498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C8B77-504D-441E-A6A9-2300A0F8470C}"/>
              </a:ext>
            </a:extLst>
          </p:cNvPr>
          <p:cNvSpPr>
            <a:spLocks noGrp="1"/>
          </p:cNvSpPr>
          <p:nvPr>
            <p:ph type="title"/>
          </p:nvPr>
        </p:nvSpPr>
        <p:spPr>
          <a:xfrm>
            <a:off x="841829" y="674221"/>
            <a:ext cx="5181600" cy="893322"/>
          </a:xfrm>
        </p:spPr>
        <p:txBody>
          <a:bodyPr/>
          <a:lstStyle/>
          <a:p>
            <a:r>
              <a:rPr lang="en-US" dirty="0"/>
              <a:t>Adjustments to make</a:t>
            </a:r>
          </a:p>
        </p:txBody>
      </p:sp>
      <p:sp>
        <p:nvSpPr>
          <p:cNvPr id="3" name="Content Placeholder 2">
            <a:extLst>
              <a:ext uri="{FF2B5EF4-FFF2-40B4-BE49-F238E27FC236}">
                <a16:creationId xmlns:a16="http://schemas.microsoft.com/office/drawing/2014/main" id="{CBB26ED8-1076-4E86-8DF5-BCA32FB32399}"/>
              </a:ext>
            </a:extLst>
          </p:cNvPr>
          <p:cNvSpPr>
            <a:spLocks noGrp="1"/>
          </p:cNvSpPr>
          <p:nvPr>
            <p:ph idx="1"/>
          </p:nvPr>
        </p:nvSpPr>
        <p:spPr>
          <a:xfrm>
            <a:off x="841829" y="2423886"/>
            <a:ext cx="8050510" cy="3052934"/>
          </a:xfrm>
        </p:spPr>
        <p:txBody>
          <a:bodyPr numCol="2">
            <a:normAutofit fontScale="92500" lnSpcReduction="10000"/>
          </a:bodyPr>
          <a:lstStyle/>
          <a:p>
            <a:pPr>
              <a:spcBef>
                <a:spcPts val="1200"/>
              </a:spcBef>
              <a:spcAft>
                <a:spcPts val="1200"/>
              </a:spcAft>
            </a:pPr>
            <a:r>
              <a:rPr lang="en-US" sz="2800" dirty="0">
                <a:solidFill>
                  <a:schemeClr val="accent1"/>
                </a:solidFill>
              </a:rPr>
              <a:t>Weight loss </a:t>
            </a:r>
          </a:p>
          <a:p>
            <a:pPr>
              <a:spcBef>
                <a:spcPts val="1200"/>
              </a:spcBef>
              <a:spcAft>
                <a:spcPts val="1200"/>
              </a:spcAft>
            </a:pPr>
            <a:r>
              <a:rPr lang="en-US" sz="2800" dirty="0">
                <a:solidFill>
                  <a:schemeClr val="accent1"/>
                </a:solidFill>
              </a:rPr>
              <a:t>Low Sodium Diet</a:t>
            </a:r>
          </a:p>
          <a:p>
            <a:pPr>
              <a:spcBef>
                <a:spcPts val="1200"/>
              </a:spcBef>
              <a:spcAft>
                <a:spcPts val="1200"/>
              </a:spcAft>
            </a:pPr>
            <a:r>
              <a:rPr lang="en-US" sz="2800" dirty="0">
                <a:solidFill>
                  <a:schemeClr val="accent1"/>
                </a:solidFill>
              </a:rPr>
              <a:t>Regular aerobic activity </a:t>
            </a:r>
          </a:p>
          <a:p>
            <a:pPr>
              <a:spcBef>
                <a:spcPts val="1200"/>
              </a:spcBef>
              <a:spcAft>
                <a:spcPts val="1200"/>
              </a:spcAft>
            </a:pPr>
            <a:r>
              <a:rPr lang="en-US" sz="2800" dirty="0">
                <a:solidFill>
                  <a:schemeClr val="accent1"/>
                </a:solidFill>
              </a:rPr>
              <a:t>Moderate alcohol consumption</a:t>
            </a:r>
          </a:p>
          <a:p>
            <a:pPr>
              <a:spcBef>
                <a:spcPts val="1200"/>
              </a:spcBef>
              <a:spcAft>
                <a:spcPts val="1200"/>
              </a:spcAft>
            </a:pPr>
            <a:r>
              <a:rPr lang="en-US" sz="2800" dirty="0">
                <a:solidFill>
                  <a:schemeClr val="accent1"/>
                </a:solidFill>
              </a:rPr>
              <a:t>Stop smoking  </a:t>
            </a:r>
          </a:p>
          <a:p>
            <a:pPr>
              <a:spcBef>
                <a:spcPts val="1200"/>
              </a:spcBef>
              <a:spcAft>
                <a:spcPts val="1200"/>
              </a:spcAft>
            </a:pPr>
            <a:r>
              <a:rPr lang="en-US" sz="2800" dirty="0">
                <a:solidFill>
                  <a:schemeClr val="accent1"/>
                </a:solidFill>
              </a:rPr>
              <a:t>Limit caffeine intake </a:t>
            </a:r>
          </a:p>
          <a:p>
            <a:pPr>
              <a:spcBef>
                <a:spcPts val="1200"/>
              </a:spcBef>
              <a:spcAft>
                <a:spcPts val="1200"/>
              </a:spcAft>
            </a:pPr>
            <a:r>
              <a:rPr lang="en-US" sz="2800" dirty="0">
                <a:solidFill>
                  <a:schemeClr val="accent1"/>
                </a:solidFill>
              </a:rPr>
              <a:t>Moderate potassium intake</a:t>
            </a:r>
          </a:p>
          <a:p>
            <a:pPr>
              <a:spcBef>
                <a:spcPts val="1200"/>
              </a:spcBef>
              <a:spcAft>
                <a:spcPts val="1200"/>
              </a:spcAft>
            </a:pPr>
            <a:r>
              <a:rPr lang="en-US" sz="2800" dirty="0">
                <a:solidFill>
                  <a:schemeClr val="accent1"/>
                </a:solidFill>
              </a:rPr>
              <a:t>Stress relieving activity </a:t>
            </a:r>
          </a:p>
        </p:txBody>
      </p:sp>
    </p:spTree>
    <p:extLst>
      <p:ext uri="{BB962C8B-B14F-4D97-AF65-F5344CB8AC3E}">
        <p14:creationId xmlns:p14="http://schemas.microsoft.com/office/powerpoint/2010/main" val="582558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DD809-F824-446C-97FF-A9843D955FD6}"/>
              </a:ext>
            </a:extLst>
          </p:cNvPr>
          <p:cNvSpPr>
            <a:spLocks noGrp="1"/>
          </p:cNvSpPr>
          <p:nvPr>
            <p:ph type="title"/>
          </p:nvPr>
        </p:nvSpPr>
        <p:spPr/>
        <p:txBody>
          <a:bodyPr/>
          <a:lstStyle/>
          <a:p>
            <a:r>
              <a:rPr lang="en-US" dirty="0"/>
              <a:t>Pharmaceutical treatments </a:t>
            </a:r>
          </a:p>
        </p:txBody>
      </p:sp>
      <p:sp>
        <p:nvSpPr>
          <p:cNvPr id="3" name="Content Placeholder 2">
            <a:extLst>
              <a:ext uri="{FF2B5EF4-FFF2-40B4-BE49-F238E27FC236}">
                <a16:creationId xmlns:a16="http://schemas.microsoft.com/office/drawing/2014/main" id="{888B75E1-AD61-49EE-87C2-6D56E57D9064}"/>
              </a:ext>
            </a:extLst>
          </p:cNvPr>
          <p:cNvSpPr>
            <a:spLocks noGrp="1"/>
          </p:cNvSpPr>
          <p:nvPr>
            <p:ph idx="1"/>
          </p:nvPr>
        </p:nvSpPr>
        <p:spPr>
          <a:xfrm>
            <a:off x="677334" y="2160589"/>
            <a:ext cx="8596668" cy="2933925"/>
          </a:xfrm>
        </p:spPr>
        <p:txBody>
          <a:bodyPr numCol="2">
            <a:noAutofit/>
          </a:bodyPr>
          <a:lstStyle/>
          <a:p>
            <a:pPr>
              <a:spcBef>
                <a:spcPts val="1200"/>
              </a:spcBef>
              <a:spcAft>
                <a:spcPts val="1200"/>
              </a:spcAft>
            </a:pPr>
            <a:r>
              <a:rPr lang="en-US" sz="3200" dirty="0">
                <a:solidFill>
                  <a:schemeClr val="accent1"/>
                </a:solidFill>
              </a:rPr>
              <a:t>Calcium-channel Blockers</a:t>
            </a:r>
          </a:p>
          <a:p>
            <a:pPr>
              <a:spcBef>
                <a:spcPts val="1200"/>
              </a:spcBef>
              <a:spcAft>
                <a:spcPts val="1200"/>
              </a:spcAft>
            </a:pPr>
            <a:r>
              <a:rPr lang="en-US" sz="3200" dirty="0">
                <a:solidFill>
                  <a:schemeClr val="accent1"/>
                </a:solidFill>
              </a:rPr>
              <a:t>Beta-blockers</a:t>
            </a:r>
          </a:p>
          <a:p>
            <a:pPr>
              <a:spcBef>
                <a:spcPts val="1200"/>
              </a:spcBef>
              <a:spcAft>
                <a:spcPts val="1200"/>
              </a:spcAft>
            </a:pPr>
            <a:r>
              <a:rPr lang="en-US" sz="3200" dirty="0">
                <a:solidFill>
                  <a:schemeClr val="accent1"/>
                </a:solidFill>
              </a:rPr>
              <a:t>Vasodilators</a:t>
            </a:r>
          </a:p>
          <a:p>
            <a:pPr>
              <a:spcBef>
                <a:spcPts val="1200"/>
              </a:spcBef>
              <a:spcAft>
                <a:spcPts val="1200"/>
              </a:spcAft>
            </a:pPr>
            <a:r>
              <a:rPr lang="en-US" sz="3200" dirty="0">
                <a:solidFill>
                  <a:schemeClr val="accent1"/>
                </a:solidFill>
              </a:rPr>
              <a:t>Diuretics</a:t>
            </a:r>
          </a:p>
          <a:p>
            <a:pPr>
              <a:spcBef>
                <a:spcPts val="1200"/>
              </a:spcBef>
              <a:spcAft>
                <a:spcPts val="1200"/>
              </a:spcAft>
            </a:pPr>
            <a:r>
              <a:rPr lang="en-US" sz="3200" dirty="0">
                <a:solidFill>
                  <a:schemeClr val="accent1"/>
                </a:solidFill>
              </a:rPr>
              <a:t>ACE inhibitors</a:t>
            </a:r>
          </a:p>
          <a:p>
            <a:pPr>
              <a:spcBef>
                <a:spcPts val="1200"/>
              </a:spcBef>
              <a:spcAft>
                <a:spcPts val="1200"/>
              </a:spcAft>
            </a:pPr>
            <a:r>
              <a:rPr lang="en-US" sz="3200" dirty="0">
                <a:solidFill>
                  <a:schemeClr val="accent1"/>
                </a:solidFill>
              </a:rPr>
              <a:t>Angiotensin II receptor blockers</a:t>
            </a:r>
          </a:p>
        </p:txBody>
      </p:sp>
    </p:spTree>
    <p:extLst>
      <p:ext uri="{BB962C8B-B14F-4D97-AF65-F5344CB8AC3E}">
        <p14:creationId xmlns:p14="http://schemas.microsoft.com/office/powerpoint/2010/main" val="2250367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815A7B4-532E-48C9-AC24-D78ACF333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sp>
          <p:nvSpPr>
            <p:cNvPr id="10" name="Freeform 14">
              <a:extLst>
                <a:ext uri="{FF2B5EF4-FFF2-40B4-BE49-F238E27FC236}">
                  <a16:creationId xmlns:a16="http://schemas.microsoft.com/office/drawing/2014/main" id="{D40109F4-CE5C-45F4-856E-F3F69C9FD4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1" name="Straight Connector 10">
              <a:extLst>
                <a:ext uri="{FF2B5EF4-FFF2-40B4-BE49-F238E27FC236}">
                  <a16:creationId xmlns:a16="http://schemas.microsoft.com/office/drawing/2014/main" id="{3CBAA4DE-3D7B-460B-AE98-D9F9990C0B6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7BF1ED3E-4F80-4AF6-A41B-44F53DDE61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0B2D747-3E31-45C5-9A98-A9710A585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A15FD4BA-3020-462D-8BE8-B3A65B8E4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304284A-7318-4DD5-898C-2F6B23C778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9DF48E66-B635-4509-B115-E0987C014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E3B96D94-5F5A-4F4C-810C-917BF4D266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7F3782D6-BFF8-4389-9D39-A023ADAA92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ECE162D4-FCAE-441B-B5E9-C91DE6212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AB079A85-DA71-4F5B-A642-D55B75C2E27F}"/>
              </a:ext>
            </a:extLst>
          </p:cNvPr>
          <p:cNvSpPr>
            <a:spLocks noGrp="1"/>
          </p:cNvSpPr>
          <p:nvPr>
            <p:ph type="title"/>
          </p:nvPr>
        </p:nvSpPr>
        <p:spPr>
          <a:xfrm>
            <a:off x="1600199" y="4571999"/>
            <a:ext cx="7673801" cy="1087656"/>
          </a:xfrm>
        </p:spPr>
        <p:txBody>
          <a:bodyPr vert="horz" lIns="91440" tIns="45720" rIns="91440" bIns="45720" rtlCol="0" anchor="b">
            <a:normAutofit/>
          </a:bodyPr>
          <a:lstStyle/>
          <a:p>
            <a:r>
              <a:rPr lang="en-US" sz="4400" dirty="0"/>
              <a:t>Monitor your Blood pressure </a:t>
            </a:r>
          </a:p>
        </p:txBody>
      </p:sp>
      <p:pic>
        <p:nvPicPr>
          <p:cNvPr id="4" name="Online Media 3" title="How to Take Your Blood Pressure at Home">
            <a:hlinkClick r:id="" action="ppaction://media"/>
            <a:extLst>
              <a:ext uri="{FF2B5EF4-FFF2-40B4-BE49-F238E27FC236}">
                <a16:creationId xmlns:a16="http://schemas.microsoft.com/office/drawing/2014/main" id="{92D00BB7-9496-44C3-BF68-CCDED3357E37}"/>
              </a:ext>
            </a:extLst>
          </p:cNvPr>
          <p:cNvPicPr>
            <a:picLocks noGrp="1" noRot="1" noChangeAspect="1"/>
          </p:cNvPicPr>
          <p:nvPr>
            <p:ph idx="1"/>
            <a:videoFile r:link="rId1"/>
          </p:nvPr>
        </p:nvPicPr>
        <p:blipFill>
          <a:blip r:embed="rId4"/>
          <a:stretch>
            <a:fillRect/>
          </a:stretch>
        </p:blipFill>
        <p:spPr>
          <a:xfrm>
            <a:off x="1600201" y="609600"/>
            <a:ext cx="6475301" cy="3642357"/>
          </a:xfrm>
          <a:prstGeom prst="rect">
            <a:avLst/>
          </a:prstGeom>
        </p:spPr>
      </p:pic>
    </p:spTree>
    <p:extLst>
      <p:ext uri="{BB962C8B-B14F-4D97-AF65-F5344CB8AC3E}">
        <p14:creationId xmlns:p14="http://schemas.microsoft.com/office/powerpoint/2010/main" val="59818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A83B46E-4B9D-41E7-AEA4-D49D0E7D8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id="{396A8005-E9F4-4EB9-8920-B40570B4AA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0635935-0E19-45AE-833C-28B82B087F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3F51BFFB-86E2-4C0F-A3E6-9EB854CA4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BC377650-A34B-4F5C-9CF6-357C1AE1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id="{8EDFD6E0-0A92-4B6A-8B1C-6DD83E629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7">
              <a:extLst>
                <a:ext uri="{FF2B5EF4-FFF2-40B4-BE49-F238E27FC236}">
                  <a16:creationId xmlns:a16="http://schemas.microsoft.com/office/drawing/2014/main" id="{A1D08E0A-48F2-475F-933A-7D65C5B04F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8">
              <a:extLst>
                <a:ext uri="{FF2B5EF4-FFF2-40B4-BE49-F238E27FC236}">
                  <a16:creationId xmlns:a16="http://schemas.microsoft.com/office/drawing/2014/main" id="{43F7D684-BFDD-4685-8195-32F1ABE31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9">
              <a:extLst>
                <a:ext uri="{FF2B5EF4-FFF2-40B4-BE49-F238E27FC236}">
                  <a16:creationId xmlns:a16="http://schemas.microsoft.com/office/drawing/2014/main" id="{4A0E8712-3D59-4F13-9FD3-F8889E3C5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Isosceles Triangle 32">
              <a:extLst>
                <a:ext uri="{FF2B5EF4-FFF2-40B4-BE49-F238E27FC236}">
                  <a16:creationId xmlns:a16="http://schemas.microsoft.com/office/drawing/2014/main" id="{D99F7967-C64D-482A-A1B6-896D7EC22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7CE53433-52BD-4F44-80A5-B57F4B53A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36" name="Rectangle 35">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648049AD-9827-49E8-8BF5-32E175C8EA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9" name="Straight Connector 38">
              <a:extLst>
                <a:ext uri="{FF2B5EF4-FFF2-40B4-BE49-F238E27FC236}">
                  <a16:creationId xmlns:a16="http://schemas.microsoft.com/office/drawing/2014/main" id="{3AA99CFD-13BA-4D43-8274-E720ACDBED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46D58D6-64B0-4752-8159-24114F47A5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C16801F7-F15E-4355-8767-26487BA8B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25">
              <a:extLst>
                <a:ext uri="{FF2B5EF4-FFF2-40B4-BE49-F238E27FC236}">
                  <a16:creationId xmlns:a16="http://schemas.microsoft.com/office/drawing/2014/main" id="{14FF0578-E224-4225-8396-B99D4881F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Isosceles Triangle 42">
              <a:extLst>
                <a:ext uri="{FF2B5EF4-FFF2-40B4-BE49-F238E27FC236}">
                  <a16:creationId xmlns:a16="http://schemas.microsoft.com/office/drawing/2014/main" id="{4642C0E0-9644-41F1-8CF3-33779AA8A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27">
              <a:extLst>
                <a:ext uri="{FF2B5EF4-FFF2-40B4-BE49-F238E27FC236}">
                  <a16:creationId xmlns:a16="http://schemas.microsoft.com/office/drawing/2014/main" id="{5F77D9D3-628A-4607-B307-91AAA5603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8">
              <a:extLst>
                <a:ext uri="{FF2B5EF4-FFF2-40B4-BE49-F238E27FC236}">
                  <a16:creationId xmlns:a16="http://schemas.microsoft.com/office/drawing/2014/main" id="{0600759E-C22E-4F3D-8569-0DE8F1D49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9">
              <a:extLst>
                <a:ext uri="{FF2B5EF4-FFF2-40B4-BE49-F238E27FC236}">
                  <a16:creationId xmlns:a16="http://schemas.microsoft.com/office/drawing/2014/main" id="{9A4E951D-EAB0-4F6B-84AE-B5B25684F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Isosceles Triangle 46">
              <a:extLst>
                <a:ext uri="{FF2B5EF4-FFF2-40B4-BE49-F238E27FC236}">
                  <a16:creationId xmlns:a16="http://schemas.microsoft.com/office/drawing/2014/main" id="{B953BEA8-1B45-419E-BACD-49DB8888B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Isosceles Triangle 47">
              <a:extLst>
                <a:ext uri="{FF2B5EF4-FFF2-40B4-BE49-F238E27FC236}">
                  <a16:creationId xmlns:a16="http://schemas.microsoft.com/office/drawing/2014/main" id="{72B7FA08-1FF3-4AED-B4E9-587D81D6B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F227C53-E747-4DAD-8CD2-7D3EC0A72309}"/>
              </a:ext>
            </a:extLst>
          </p:cNvPr>
          <p:cNvSpPr>
            <a:spLocks noGrp="1"/>
          </p:cNvSpPr>
          <p:nvPr>
            <p:ph type="ctrTitle"/>
          </p:nvPr>
        </p:nvSpPr>
        <p:spPr>
          <a:xfrm>
            <a:off x="677334" y="609600"/>
            <a:ext cx="8596668" cy="1320800"/>
          </a:xfrm>
        </p:spPr>
        <p:txBody>
          <a:bodyPr vert="horz" lIns="91440" tIns="45720" rIns="91440" bIns="45720" rtlCol="0" anchor="t">
            <a:normAutofit/>
          </a:bodyPr>
          <a:lstStyle/>
          <a:p>
            <a:pPr algn="l"/>
            <a:r>
              <a:rPr lang="en-US" sz="3600"/>
              <a:t>References </a:t>
            </a:r>
            <a:br>
              <a:rPr lang="en-US" sz="3600"/>
            </a:br>
            <a:endParaRPr lang="en-US" sz="3600"/>
          </a:p>
        </p:txBody>
      </p:sp>
      <p:sp>
        <p:nvSpPr>
          <p:cNvPr id="3" name="Subtitle 2">
            <a:extLst>
              <a:ext uri="{FF2B5EF4-FFF2-40B4-BE49-F238E27FC236}">
                <a16:creationId xmlns:a16="http://schemas.microsoft.com/office/drawing/2014/main" id="{4FBFF33F-2A8C-4B45-AA1B-C2DF52685317}"/>
              </a:ext>
            </a:extLst>
          </p:cNvPr>
          <p:cNvSpPr>
            <a:spLocks noGrp="1"/>
          </p:cNvSpPr>
          <p:nvPr>
            <p:ph type="subTitle" idx="1"/>
          </p:nvPr>
        </p:nvSpPr>
        <p:spPr>
          <a:xfrm>
            <a:off x="677334" y="2160589"/>
            <a:ext cx="8596668" cy="3880773"/>
          </a:xfrm>
        </p:spPr>
        <p:txBody>
          <a:bodyPr vert="horz" lIns="91440" tIns="45720" rIns="91440" bIns="45720" rtlCol="0">
            <a:normAutofit/>
          </a:bodyPr>
          <a:lstStyle/>
          <a:p>
            <a:pPr algn="l">
              <a:lnSpc>
                <a:spcPct val="90000"/>
              </a:lnSpc>
              <a:buFont typeface="Wingdings 3" charset="2"/>
              <a:buChar char=""/>
            </a:pPr>
            <a:endParaRPr lang="en-US" sz="1500" dirty="0">
              <a:solidFill>
                <a:schemeClr val="tx1">
                  <a:lumMod val="75000"/>
                  <a:lumOff val="25000"/>
                </a:schemeClr>
              </a:solidFill>
            </a:endParaRPr>
          </a:p>
          <a:p>
            <a:pPr algn="l">
              <a:lnSpc>
                <a:spcPct val="90000"/>
              </a:lnSpc>
              <a:buFont typeface="Wingdings 3" charset="2"/>
              <a:buChar char=""/>
            </a:pPr>
            <a:r>
              <a:rPr lang="en-US" sz="1500" dirty="0">
                <a:solidFill>
                  <a:schemeClr val="tx1">
                    <a:lumMod val="75000"/>
                    <a:lumOff val="25000"/>
                  </a:schemeClr>
                </a:solidFill>
              </a:rPr>
              <a:t>(n.d.). Retrieved September 19, 2020, from http://www.heart.org/HEARTORG/Conditions/HighBloodPressure/GettheFactsAboutHighBloodPressureFinal Recommendation Statement: High Blood Pressure in Adults: Screening: United States </a:t>
            </a:r>
          </a:p>
          <a:p>
            <a:pPr algn="l">
              <a:lnSpc>
                <a:spcPct val="90000"/>
              </a:lnSpc>
              <a:buFont typeface="Wingdings 3" charset="2"/>
              <a:buChar char=""/>
            </a:pPr>
            <a:r>
              <a:rPr lang="en-US" sz="1500" dirty="0">
                <a:solidFill>
                  <a:schemeClr val="tx1">
                    <a:lumMod val="75000"/>
                    <a:lumOff val="25000"/>
                  </a:schemeClr>
                </a:solidFill>
              </a:rPr>
              <a:t>Preventive Services Taskforce. (2015, October 12). Retrieved September 19, 2020, from http://www.uspreventiveservicestaskforce.org/Page/Document/RecommendationStatementFinal/high-blood-pressure-in-adults-screeningHigh Blood Pressure and African Americans. (n.d.). </a:t>
            </a:r>
          </a:p>
          <a:p>
            <a:pPr algn="l">
              <a:lnSpc>
                <a:spcPct val="90000"/>
              </a:lnSpc>
              <a:buFont typeface="Wingdings 3" charset="2"/>
              <a:buChar char=""/>
            </a:pPr>
            <a:r>
              <a:rPr lang="en-US" sz="1500" dirty="0">
                <a:solidFill>
                  <a:schemeClr val="tx1">
                    <a:lumMod val="75000"/>
                    <a:lumOff val="25000"/>
                  </a:schemeClr>
                </a:solidFill>
              </a:rPr>
              <a:t>Retrieved September 19, 2020, from http://www.heart.org/HEARTORG/Conditions/HighBloodPressure/UnderstandSymptomsRisks/High-Blood-Pressure-and-African-Americans_UCM_301832_Article.jspKnow Your Risk Factors for High </a:t>
            </a:r>
          </a:p>
        </p:txBody>
      </p:sp>
    </p:spTree>
    <p:extLst>
      <p:ext uri="{BB962C8B-B14F-4D97-AF65-F5344CB8AC3E}">
        <p14:creationId xmlns:p14="http://schemas.microsoft.com/office/powerpoint/2010/main" val="268384419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A83B46E-4B9D-41E7-AEA4-D49D0E7D8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396A8005-E9F4-4EB9-8920-B40570B4AA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0635935-0E19-45AE-833C-28B82B087F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3F51BFFB-86E2-4C0F-A3E6-9EB854CA4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BC377650-A34B-4F5C-9CF6-357C1AE1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8EDFD6E0-0A92-4B6A-8B1C-6DD83E629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A1D08E0A-48F2-475F-933A-7D65C5B04F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43F7D684-BFDD-4685-8195-32F1ABE31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4A0E8712-3D59-4F13-9FD3-F8889E3C54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D99F7967-C64D-482A-A1B6-896D7EC22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7CE53433-52BD-4F44-80A5-B57F4B53A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648049AD-9827-49E8-8BF5-32E175C8EA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3" name="Straight Connector 22">
              <a:extLst>
                <a:ext uri="{FF2B5EF4-FFF2-40B4-BE49-F238E27FC236}">
                  <a16:creationId xmlns:a16="http://schemas.microsoft.com/office/drawing/2014/main" id="{3AA99CFD-13BA-4D43-8274-E720ACDBED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46D58D6-64B0-4752-8159-24114F47A5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C16801F7-F15E-4355-8767-26487BA8B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14FF0578-E224-4225-8396-B99D4881F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a:extLst>
                <a:ext uri="{FF2B5EF4-FFF2-40B4-BE49-F238E27FC236}">
                  <a16:creationId xmlns:a16="http://schemas.microsoft.com/office/drawing/2014/main" id="{4642C0E0-9644-41F1-8CF3-33779AA8A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5F77D9D3-628A-4607-B307-91AAA5603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0600759E-C22E-4F3D-8569-0DE8F1D49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9A4E951D-EAB0-4F6B-84AE-B5B25684F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B953BEA8-1B45-419E-BACD-49DB8888B1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72B7FA08-1FF3-4AED-B4E9-587D81D6B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F227C53-E747-4DAD-8CD2-7D3EC0A72309}"/>
              </a:ext>
            </a:extLst>
          </p:cNvPr>
          <p:cNvSpPr>
            <a:spLocks noGrp="1"/>
          </p:cNvSpPr>
          <p:nvPr>
            <p:ph type="ctrTitle"/>
          </p:nvPr>
        </p:nvSpPr>
        <p:spPr>
          <a:xfrm>
            <a:off x="677334" y="609600"/>
            <a:ext cx="8596668" cy="1320800"/>
          </a:xfrm>
        </p:spPr>
        <p:txBody>
          <a:bodyPr vert="horz" lIns="91440" tIns="45720" rIns="91440" bIns="45720" rtlCol="0" anchor="t">
            <a:normAutofit/>
          </a:bodyPr>
          <a:lstStyle/>
          <a:p>
            <a:pPr algn="l"/>
            <a:r>
              <a:rPr lang="en-US" sz="3600"/>
              <a:t>References </a:t>
            </a:r>
            <a:br>
              <a:rPr lang="en-US" sz="3600"/>
            </a:br>
            <a:endParaRPr lang="en-US" sz="3600"/>
          </a:p>
        </p:txBody>
      </p:sp>
      <p:sp>
        <p:nvSpPr>
          <p:cNvPr id="3" name="Subtitle 2">
            <a:extLst>
              <a:ext uri="{FF2B5EF4-FFF2-40B4-BE49-F238E27FC236}">
                <a16:creationId xmlns:a16="http://schemas.microsoft.com/office/drawing/2014/main" id="{4FBFF33F-2A8C-4B45-AA1B-C2DF52685317}"/>
              </a:ext>
            </a:extLst>
          </p:cNvPr>
          <p:cNvSpPr>
            <a:spLocks noGrp="1"/>
          </p:cNvSpPr>
          <p:nvPr>
            <p:ph type="subTitle" idx="1"/>
          </p:nvPr>
        </p:nvSpPr>
        <p:spPr>
          <a:xfrm>
            <a:off x="677334" y="2160589"/>
            <a:ext cx="8596668" cy="3880773"/>
          </a:xfrm>
        </p:spPr>
        <p:txBody>
          <a:bodyPr vert="horz" lIns="91440" tIns="45720" rIns="91440" bIns="45720" rtlCol="0">
            <a:normAutofit/>
          </a:bodyPr>
          <a:lstStyle/>
          <a:p>
            <a:pPr algn="l">
              <a:lnSpc>
                <a:spcPct val="90000"/>
              </a:lnSpc>
              <a:buFont typeface="Wingdings 3" charset="2"/>
              <a:buChar char=""/>
            </a:pPr>
            <a:r>
              <a:rPr lang="en-US" sz="1600" dirty="0"/>
              <a:t>Blood Pressure. (n.d.). Retrieved September 19, 2020, from http://www.heart.org/HEARTORG/Conditions/HighBloodPressure/UnderstandSymptomsRisks/Know-Your-Risk-Factors-for-High-Blood-Pressure_UCM_002052_Article.jspMark </a:t>
            </a:r>
            <a:r>
              <a:rPr lang="en-US" sz="1600" dirty="0" err="1"/>
              <a:t>Stibich</a:t>
            </a:r>
            <a:r>
              <a:rPr lang="en-US" sz="1600" dirty="0"/>
              <a:t>, P. (n.d.). Why </a:t>
            </a:r>
          </a:p>
          <a:p>
            <a:pPr algn="l">
              <a:lnSpc>
                <a:spcPct val="90000"/>
              </a:lnSpc>
              <a:buFont typeface="Wingdings 3" charset="2"/>
              <a:buChar char=""/>
            </a:pPr>
            <a:r>
              <a:rPr lang="en-US" sz="1600" dirty="0"/>
              <a:t>Hypertension Develops. Retrieved September 19, 2020, from https://www.verywellhealth.com/hypertension-causes-risk-factors-2224338Understanding Blood </a:t>
            </a:r>
          </a:p>
          <a:p>
            <a:pPr algn="l">
              <a:lnSpc>
                <a:spcPct val="90000"/>
              </a:lnSpc>
              <a:buFont typeface="Wingdings 3" charset="2"/>
              <a:buChar char=""/>
            </a:pPr>
            <a:r>
              <a:rPr lang="en-US" sz="1600" dirty="0"/>
              <a:t>Pressure Readings. (n.d.). </a:t>
            </a:r>
            <a:r>
              <a:rPr lang="en-US" sz="1600"/>
              <a:t>Retrieved September 19, 2020, from http://www.heart.org/HEARTORG/Conditions/HighBloodPressure/KnowYourNumbers/Understanding-Blood-Pressure-Readings_UCM_301764_Article.jsp</a:t>
            </a:r>
          </a:p>
          <a:p>
            <a:pPr algn="l">
              <a:lnSpc>
                <a:spcPct val="90000"/>
              </a:lnSpc>
              <a:buFont typeface="Wingdings 3" charset="2"/>
              <a:buChar char=""/>
            </a:pPr>
            <a:endParaRPr lang="en-US" sz="1500" dirty="0">
              <a:solidFill>
                <a:schemeClr val="tx1">
                  <a:lumMod val="75000"/>
                  <a:lumOff val="25000"/>
                </a:schemeClr>
              </a:solidFill>
            </a:endParaRPr>
          </a:p>
        </p:txBody>
      </p:sp>
    </p:spTree>
    <p:extLst>
      <p:ext uri="{BB962C8B-B14F-4D97-AF65-F5344CB8AC3E}">
        <p14:creationId xmlns:p14="http://schemas.microsoft.com/office/powerpoint/2010/main" val="313746589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acet">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1134</Words>
  <Application>Microsoft Office PowerPoint</Application>
  <PresentationFormat>Widescreen</PresentationFormat>
  <Paragraphs>95</Paragraphs>
  <Slides>11</Slides>
  <Notes>11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Hypertension and you</vt:lpstr>
      <vt:lpstr>What is Hypertension ?</vt:lpstr>
      <vt:lpstr>Ranges of Blood Pressure Readings</vt:lpstr>
      <vt:lpstr>Causes of Hypertension</vt:lpstr>
      <vt:lpstr>Signs to look out for: </vt:lpstr>
      <vt:lpstr>Danger of Uncontrolled Hypertension</vt:lpstr>
      <vt:lpstr>Adjustments to make</vt:lpstr>
      <vt:lpstr>Pharmaceutical treatments </vt:lpstr>
      <vt:lpstr>Monitor your Blood pressure </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Hypertension and you</dc:title>
  <dc:creator>renee dfghjk</dc:creator>
  <cp:lastModifiedBy>renee dfghjk</cp:lastModifiedBy>
  <cp:revision>12</cp:revision>
  <dcterms:created xsi:type="dcterms:W3CDTF">2020-09-19T22:13:24Z</dcterms:created>
  <dcterms:modified xsi:type="dcterms:W3CDTF">2020-09-21T23:23:12Z</dcterms:modified>
</cp:coreProperties>
</file>