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69" r:id="rId2"/>
    <p:sldId id="361" r:id="rId3"/>
    <p:sldId id="362" r:id="rId4"/>
    <p:sldId id="363" r:id="rId5"/>
    <p:sldId id="364" r:id="rId6"/>
    <p:sldId id="365" r:id="rId7"/>
    <p:sldId id="366" r:id="rId8"/>
    <p:sldId id="367" r:id="rId9"/>
    <p:sldId id="368" r:id="rId10"/>
    <p:sldId id="36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50C406B-5C22-8345-9A8E-CA989CFFF466}">
          <p14:sldIdLst>
            <p14:sldId id="269"/>
            <p14:sldId id="361"/>
            <p14:sldId id="362"/>
            <p14:sldId id="363"/>
            <p14:sldId id="364"/>
            <p14:sldId id="365"/>
            <p14:sldId id="366"/>
            <p14:sldId id="367"/>
            <p14:sldId id="368"/>
            <p14:sldId id="3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09F"/>
    <a:srgbClr val="CAB447"/>
    <a:srgbClr val="FFE1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53946" autoAdjust="0"/>
  </p:normalViewPr>
  <p:slideViewPr>
    <p:cSldViewPr snapToGrid="0" snapToObjects="1">
      <p:cViewPr varScale="1">
        <p:scale>
          <a:sx n="34" d="100"/>
          <a:sy n="34" d="100"/>
        </p:scale>
        <p:origin x="1071" y="3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19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1" d="100"/>
        <a:sy n="17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8B536-E132-284C-AE0B-A7A08ECFFE3B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A31E46-D519-7F4D-90DD-B76C6509C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17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A31E46-D519-7F4D-90DD-B76C6509C4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154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A31E46-D519-7F4D-90DD-B76C6509C49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5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A31E46-D519-7F4D-90DD-B76C6509C49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55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A31E46-D519-7F4D-90DD-B76C6509C4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632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A31E46-D519-7F4D-90DD-B76C6509C4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39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0957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19846"/>
            <a:ext cx="8229600" cy="1143004"/>
          </a:xfrm>
        </p:spPr>
        <p:txBody>
          <a:bodyPr/>
          <a:lstStyle>
            <a:lvl1pPr>
              <a:defRPr b="1" i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2877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1785578" y="175589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57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9186" y="1729974"/>
            <a:ext cx="6565569" cy="413237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6838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9185" y="1600202"/>
            <a:ext cx="6565570" cy="43844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6960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4677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5381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1785578" y="175589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10358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9186" y="1729974"/>
            <a:ext cx="6565569" cy="413237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5311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9185" y="1600202"/>
            <a:ext cx="6565570" cy="43844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4863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7166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srgbClr val="76B6F2"/>
                </a:solidFill>
                <a:latin typeface="Calibri"/>
              </a:rPr>
              <a:t>September 10, 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76B6F2"/>
                </a:solidFill>
                <a:latin typeface="Calibri"/>
              </a:rPr>
              <a:t>Holli Slater, PhD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4499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4154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8" r:id="rId3"/>
    <p:sldLayoutId id="2147483656" r:id="rId4"/>
    <p:sldLayoutId id="2147483650" r:id="rId5"/>
    <p:sldLayoutId id="2147483652" r:id="rId6"/>
    <p:sldLayoutId id="2147483655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4479" y="5186379"/>
            <a:ext cx="5486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Holli Slater, PhD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4479" y="5496375"/>
            <a:ext cx="6000110" cy="27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School of Social Work</a:t>
            </a:r>
          </a:p>
        </p:txBody>
      </p:sp>
      <p:cxnSp>
        <p:nvCxnSpPr>
          <p:cNvPr id="8" name="Straight Connector 7" descr="Straight connector line"/>
          <p:cNvCxnSpPr/>
          <p:nvPr/>
        </p:nvCxnSpPr>
        <p:spPr>
          <a:xfrm>
            <a:off x="567813" y="5053315"/>
            <a:ext cx="488696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935501" y="4043375"/>
            <a:ext cx="8229600" cy="1143004"/>
          </a:xfrm>
        </p:spPr>
        <p:txBody>
          <a:bodyPr>
            <a:normAutofit/>
          </a:bodyPr>
          <a:lstStyle/>
          <a:p>
            <a:r>
              <a:rPr lang="en-US" sz="3800" dirty="0" smtClean="0"/>
              <a:t>Data </a:t>
            </a:r>
            <a:r>
              <a:rPr lang="en-US" sz="3800" dirty="0"/>
              <a:t>Entry and Coding</a:t>
            </a:r>
            <a:r>
              <a:rPr lang="en-US" sz="3800" dirty="0" smtClean="0"/>
              <a:t> 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415446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64A1F-AF06-AB47-923F-A7ADA77DA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Basics of Data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5ED7A-F014-ED46-8211-F1A0F3394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030817" cy="4525963"/>
          </a:xfrm>
        </p:spPr>
        <p:txBody>
          <a:bodyPr>
            <a:normAutofit/>
          </a:bodyPr>
          <a:lstStyle/>
          <a:p>
            <a:r>
              <a:rPr lang="en-US" dirty="0"/>
              <a:t>Cases – The individual unit of analysis.</a:t>
            </a:r>
          </a:p>
          <a:p>
            <a:pPr lvl="1"/>
            <a:r>
              <a:rPr lang="en-US" dirty="0"/>
              <a:t>Example: Surveys, Interviews</a:t>
            </a:r>
          </a:p>
          <a:p>
            <a:r>
              <a:rPr lang="en-US" dirty="0">
                <a:latin typeface="Calibri" charset="0"/>
                <a:ea typeface="ＭＳ Ｐゴシック" charset="0"/>
              </a:rPr>
              <a:t>Variables – Generally, any characteristics of the populations that varies.</a:t>
            </a:r>
          </a:p>
          <a:p>
            <a:pPr lvl="1"/>
            <a:r>
              <a:rPr lang="en-US" dirty="0">
                <a:latin typeface="Calibri" charset="0"/>
                <a:ea typeface="ＭＳ Ｐゴシック" charset="0"/>
              </a:rPr>
              <a:t>Example: Gender (in a population that is represented by more than one gender)</a:t>
            </a:r>
          </a:p>
          <a:p>
            <a:pPr lvl="1"/>
            <a:r>
              <a:rPr lang="en-US" dirty="0">
                <a:latin typeface="Calibri" charset="0"/>
                <a:ea typeface="ＭＳ Ｐゴシック" charset="0"/>
              </a:rPr>
              <a:t>Gender is not a variable at an all-girls school where gender is restricted to females.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484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D6880-9815-B34F-A8C8-82C2C0933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Entry and 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FBD3A-D40B-D840-9646-82397E6CF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Data coding </a:t>
            </a:r>
          </a:p>
          <a:p>
            <a:pPr lvl="1">
              <a:lnSpc>
                <a:spcPct val="80000"/>
              </a:lnSpc>
            </a:pPr>
            <a:r>
              <a:rPr lang="en-US" altLang="ja-JP" dirty="0">
                <a:cs typeface="ＭＳ Ｐゴシック" charset="0"/>
              </a:rPr>
              <a:t>“[T]he process of organizing data through the creation and assignment of numerical values for nominal and ordinal data</a:t>
            </a:r>
            <a:r>
              <a:rPr lang="ja-JP" altLang="en-US">
                <a:cs typeface="ＭＳ Ｐゴシック" charset="0"/>
              </a:rPr>
              <a:t>”</a:t>
            </a:r>
            <a:r>
              <a:rPr lang="en-US" altLang="ja-JP" dirty="0">
                <a:cs typeface="ＭＳ Ｐゴシック" charset="0"/>
              </a:rPr>
              <a:t> (Patterson &amp; Basham, 2005, p. 18)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Codebooks or Code Dictionary</a:t>
            </a:r>
          </a:p>
          <a:p>
            <a:pPr lvl="1">
              <a:lnSpc>
                <a:spcPct val="80000"/>
              </a:lnSpc>
            </a:pPr>
            <a:r>
              <a:rPr lang="en-US" sz="2600" dirty="0"/>
              <a:t>Records used to “</a:t>
            </a:r>
            <a:r>
              <a:rPr lang="en-US" altLang="ja-JP" sz="2600" dirty="0"/>
              <a:t>document information about a data set</a:t>
            </a:r>
            <a:r>
              <a:rPr lang="ja-JP" altLang="en-US" sz="2600"/>
              <a:t>”</a:t>
            </a:r>
            <a:r>
              <a:rPr lang="en-US" altLang="ja-JP" sz="2600" dirty="0"/>
              <a:t> (Patterson &amp; Basham, 2005, p. 19)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Data entry</a:t>
            </a:r>
          </a:p>
          <a:p>
            <a:pPr lvl="1">
              <a:lnSpc>
                <a:spcPct val="80000"/>
              </a:lnSpc>
            </a:pPr>
            <a:r>
              <a:rPr lang="en-US" dirty="0">
                <a:cs typeface="ＭＳ Ｐゴシック" charset="0"/>
              </a:rPr>
              <a:t>Rows = cases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cs typeface="ＭＳ Ｐゴシック" charset="0"/>
              </a:rPr>
              <a:t>Columns =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437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2798-588A-EB4D-A57C-095351614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Code Book in Excel</a:t>
            </a:r>
          </a:p>
        </p:txBody>
      </p:sp>
      <p:pic>
        <p:nvPicPr>
          <p:cNvPr id="4" name="Content Placeholder 4" descr="Code book example">
            <a:extLst>
              <a:ext uri="{FF2B5EF4-FFF2-40B4-BE49-F238E27FC236}">
                <a16:creationId xmlns:a16="http://schemas.microsoft.com/office/drawing/2014/main" id="{1A92D06E-C12D-B147-A420-2D0696D537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980" r="-3980"/>
          <a:stretch/>
        </p:blipFill>
        <p:spPr>
          <a:xfrm>
            <a:off x="979985" y="1600200"/>
            <a:ext cx="7184029" cy="4525963"/>
          </a:xfrm>
        </p:spPr>
      </p:pic>
    </p:spTree>
    <p:extLst>
      <p:ext uri="{BB962C8B-B14F-4D97-AF65-F5344CB8AC3E}">
        <p14:creationId xmlns:p14="http://schemas.microsoft.com/office/powerpoint/2010/main" val="2292640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AB545-CE1C-EC44-B52F-63FACFADA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Codebook in Excel</a:t>
            </a:r>
          </a:p>
        </p:txBody>
      </p:sp>
      <p:pic>
        <p:nvPicPr>
          <p:cNvPr id="4" name="Content Placeholder 4" descr="Code book example">
            <a:extLst>
              <a:ext uri="{FF2B5EF4-FFF2-40B4-BE49-F238E27FC236}">
                <a16:creationId xmlns:a16="http://schemas.microsoft.com/office/drawing/2014/main" id="{FA52AC0A-8D75-2746-8530-13C266DD1A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90" b="1790"/>
          <a:stretch>
            <a:fillRect/>
          </a:stretch>
        </p:blipFill>
        <p:spPr>
          <a:xfrm>
            <a:off x="980002" y="1600200"/>
            <a:ext cx="7183995" cy="4525963"/>
          </a:xfrm>
        </p:spPr>
      </p:pic>
    </p:spTree>
    <p:extLst>
      <p:ext uri="{BB962C8B-B14F-4D97-AF65-F5344CB8AC3E}">
        <p14:creationId xmlns:p14="http://schemas.microsoft.com/office/powerpoint/2010/main" val="3373024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A11C9-4804-8041-9E14-AC116A4412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Calibri" charset="0"/>
              </a:rPr>
              <a:t>Open a new Excel spreadsheet</a:t>
            </a:r>
          </a:p>
          <a:p>
            <a:r>
              <a:rPr lang="en-US" dirty="0">
                <a:latin typeface="Calibri" charset="0"/>
              </a:rPr>
              <a:t>In this spreadsheet, each </a:t>
            </a:r>
            <a:r>
              <a:rPr lang="en-US" b="1" dirty="0">
                <a:latin typeface="Calibri" charset="0"/>
              </a:rPr>
              <a:t>column</a:t>
            </a:r>
            <a:r>
              <a:rPr lang="en-US" dirty="0">
                <a:latin typeface="Calibri" charset="0"/>
              </a:rPr>
              <a:t> represents an item on the questionnaire, or a variable</a:t>
            </a:r>
          </a:p>
          <a:p>
            <a:r>
              <a:rPr lang="en-US" dirty="0">
                <a:latin typeface="Calibri" charset="0"/>
              </a:rPr>
              <a:t>Each row represents a </a:t>
            </a:r>
            <a:r>
              <a:rPr lang="en-US" b="1" dirty="0">
                <a:latin typeface="Calibri" charset="0"/>
              </a:rPr>
              <a:t>case</a:t>
            </a:r>
            <a:r>
              <a:rPr lang="en-US" dirty="0">
                <a:latin typeface="Calibri" charset="0"/>
              </a:rPr>
              <a:t>, or an individual survey</a:t>
            </a:r>
          </a:p>
          <a:p>
            <a:endParaRPr lang="en-US" dirty="0"/>
          </a:p>
        </p:txBody>
      </p:sp>
      <p:pic>
        <p:nvPicPr>
          <p:cNvPr id="6" name="Content Placeholder 5" descr="Image of Excel spreadsheet">
            <a:extLst>
              <a:ext uri="{FF2B5EF4-FFF2-40B4-BE49-F238E27FC236}">
                <a16:creationId xmlns:a16="http://schemas.microsoft.com/office/drawing/2014/main" id="{CFC6F7A0-B4E0-8442-ADF1-EB7AB850FA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25361" y="2194561"/>
            <a:ext cx="4523271" cy="244777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11C25E-AD6F-AA4F-8370-00CE0C4022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3400" y="1603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Create a Dataset in Excel</a:t>
            </a:r>
          </a:p>
        </p:txBody>
      </p:sp>
    </p:spTree>
    <p:extLst>
      <p:ext uri="{BB962C8B-B14F-4D97-AF65-F5344CB8AC3E}">
        <p14:creationId xmlns:p14="http://schemas.microsoft.com/office/powerpoint/2010/main" val="4030825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F5EFEC-EC73-5345-B7F6-59FAEC43E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Create a Dataset in Excel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5A191F3-678E-F44F-8929-BCB0371DC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US" dirty="0"/>
              <a:t>Step 1: Enter the variables names for each survey item.</a:t>
            </a:r>
          </a:p>
          <a:p>
            <a:pPr lvl="1">
              <a:defRPr/>
            </a:pPr>
            <a:r>
              <a:rPr lang="en-US" dirty="0"/>
              <a:t>The survey ID should be the first variable named </a:t>
            </a:r>
            <a:r>
              <a:rPr lang="en-US" b="1" u="sng" dirty="0">
                <a:solidFill>
                  <a:srgbClr val="FF0000"/>
                </a:solidFill>
              </a:rPr>
              <a:t>CaseID</a:t>
            </a:r>
          </a:p>
          <a:p>
            <a:pPr lvl="1">
              <a:defRPr/>
            </a:pPr>
            <a:r>
              <a:rPr lang="en-US" dirty="0"/>
              <a:t>Variable names should use the naming convention of </a:t>
            </a:r>
            <a:r>
              <a:rPr lang="en-US" b="1" u="sng" dirty="0">
                <a:solidFill>
                  <a:srgbClr val="FF0000"/>
                </a:solidFill>
              </a:rPr>
              <a:t>Q1, Q2, Q3</a:t>
            </a:r>
            <a:r>
              <a:rPr lang="en-US" dirty="0"/>
              <a:t>.</a:t>
            </a:r>
          </a:p>
          <a:p>
            <a:pPr lvl="1">
              <a:defRPr/>
            </a:pPr>
            <a:r>
              <a:rPr lang="en-US" dirty="0"/>
              <a:t>If a question has sub-questions – these should be named </a:t>
            </a:r>
            <a:r>
              <a:rPr lang="en-US" b="1" u="sng" dirty="0">
                <a:solidFill>
                  <a:srgbClr val="FF0000"/>
                </a:solidFill>
              </a:rPr>
              <a:t>Q8a, Q8b, Q8c</a:t>
            </a:r>
            <a:r>
              <a:rPr lang="en-US" dirty="0"/>
              <a:t>, etc.</a:t>
            </a:r>
          </a:p>
          <a:p>
            <a:pPr>
              <a:defRPr/>
            </a:pPr>
            <a:r>
              <a:rPr lang="en-US" dirty="0"/>
              <a:t>Step 2: Enter data for each case across the columns. </a:t>
            </a:r>
          </a:p>
          <a:p>
            <a:pPr lvl="1">
              <a:defRPr/>
            </a:pPr>
            <a:r>
              <a:rPr lang="en-US" dirty="0"/>
              <a:t>You will have a total of 11 rows when you are in your final spreadsheet</a:t>
            </a:r>
          </a:p>
          <a:p>
            <a:pPr lvl="2">
              <a:defRPr/>
            </a:pPr>
            <a:r>
              <a:rPr lang="en-US" dirty="0"/>
              <a:t>1 variable name row</a:t>
            </a:r>
          </a:p>
          <a:p>
            <a:pPr lvl="2">
              <a:defRPr/>
            </a:pPr>
            <a:r>
              <a:rPr lang="en-US" dirty="0"/>
              <a:t>10 rows representing cases</a:t>
            </a:r>
          </a:p>
          <a:p>
            <a:pPr lvl="2">
              <a:defRPr/>
            </a:pPr>
            <a:r>
              <a:rPr lang="en-US" dirty="0"/>
              <a:t>Missing data (if a participant skips a question) it should be entered as 99.</a:t>
            </a:r>
          </a:p>
        </p:txBody>
      </p:sp>
    </p:spTree>
    <p:extLst>
      <p:ext uri="{BB962C8B-B14F-4D97-AF65-F5344CB8AC3E}">
        <p14:creationId xmlns:p14="http://schemas.microsoft.com/office/powerpoint/2010/main" val="2201726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7D62C-9A18-2E4D-A4E5-75E4631AF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Coding Key in Excel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0896A-25F5-8749-B022-2C5BD12A3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3: Create a coding key.</a:t>
            </a:r>
          </a:p>
          <a:p>
            <a:pPr lvl="1"/>
            <a:r>
              <a:rPr lang="en-US" dirty="0"/>
              <a:t>Create a new tab and rename Codebook</a:t>
            </a:r>
          </a:p>
          <a:p>
            <a:pPr lvl="1"/>
            <a:r>
              <a:rPr lang="en-US" dirty="0"/>
              <a:t>Create headings for three columns named Variable, Value, and Question</a:t>
            </a:r>
          </a:p>
          <a:p>
            <a:pPr lvl="1"/>
            <a:r>
              <a:rPr lang="en-US" dirty="0"/>
              <a:t>Each row represents a separate question on the survey with the applicable information in each column. </a:t>
            </a:r>
          </a:p>
        </p:txBody>
      </p:sp>
    </p:spTree>
    <p:extLst>
      <p:ext uri="{BB962C8B-B14F-4D97-AF65-F5344CB8AC3E}">
        <p14:creationId xmlns:p14="http://schemas.microsoft.com/office/powerpoint/2010/main" val="41769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7D62C-9A18-2E4D-A4E5-75E4631AF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Coding Key in Excel</a:t>
            </a:r>
          </a:p>
        </p:txBody>
      </p:sp>
      <p:pic>
        <p:nvPicPr>
          <p:cNvPr id="8" name="Content Placeholder 7" descr="sample coding key in Excel">
            <a:extLst>
              <a:ext uri="{FF2B5EF4-FFF2-40B4-BE49-F238E27FC236}">
                <a16:creationId xmlns:a16="http://schemas.microsoft.com/office/drawing/2014/main" id="{F75C8DB5-D791-264E-AC0D-AABDBCDF91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812454"/>
            <a:ext cx="8229600" cy="4101454"/>
          </a:xfrm>
        </p:spPr>
      </p:pic>
    </p:spTree>
    <p:extLst>
      <p:ext uri="{BB962C8B-B14F-4D97-AF65-F5344CB8AC3E}">
        <p14:creationId xmlns:p14="http://schemas.microsoft.com/office/powerpoint/2010/main" val="910775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7D62C-9A18-2E4D-A4E5-75E4631AF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Coding Key in Excel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5EAFA-1F2A-9B4E-AC7F-55A1B6501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en-US" sz="3000" dirty="0">
                <a:latin typeface="Calibri" charset="0"/>
              </a:rPr>
              <a:t>Use the following conventions:</a:t>
            </a:r>
          </a:p>
          <a:p>
            <a:pPr lvl="1">
              <a:spcBef>
                <a:spcPts val="0"/>
              </a:spcBef>
            </a:pPr>
            <a:r>
              <a:rPr lang="en-US" sz="3000" dirty="0">
                <a:latin typeface="Calibri" charset="0"/>
              </a:rPr>
              <a:t>Always start with zero (0)</a:t>
            </a:r>
          </a:p>
          <a:p>
            <a:pPr lvl="1">
              <a:spcBef>
                <a:spcPts val="0"/>
              </a:spcBef>
            </a:pPr>
            <a:r>
              <a:rPr lang="en-US" sz="3000" dirty="0">
                <a:latin typeface="Calibri" charset="0"/>
              </a:rPr>
              <a:t>Each response option is a variable category</a:t>
            </a:r>
          </a:p>
          <a:p>
            <a:pPr>
              <a:spcBef>
                <a:spcPts val="0"/>
              </a:spcBef>
            </a:pPr>
            <a:r>
              <a:rPr lang="en-US" sz="3700" dirty="0">
                <a:solidFill>
                  <a:prstClr val="black"/>
                </a:solidFill>
                <a:latin typeface="Calibri" charset="0"/>
              </a:rPr>
              <a:t>Examples:</a:t>
            </a:r>
            <a:endParaRPr lang="en-US" sz="3400" dirty="0">
              <a:latin typeface="Calibri" charset="0"/>
            </a:endParaRPr>
          </a:p>
          <a:p>
            <a:pPr lvl="1">
              <a:spcBef>
                <a:spcPts val="0"/>
              </a:spcBef>
            </a:pPr>
            <a:r>
              <a:rPr lang="en-US" sz="3000" dirty="0">
                <a:latin typeface="Calibri" charset="0"/>
              </a:rPr>
              <a:t>Categorical – Gender</a:t>
            </a:r>
          </a:p>
          <a:p>
            <a:pPr lvl="2">
              <a:spcBef>
                <a:spcPts val="0"/>
              </a:spcBef>
            </a:pPr>
            <a:r>
              <a:rPr lang="en-US" sz="2800" dirty="0">
                <a:latin typeface="Calibri" charset="0"/>
              </a:rPr>
              <a:t>0 = Female 		</a:t>
            </a:r>
          </a:p>
          <a:p>
            <a:pPr lvl="2">
              <a:spcBef>
                <a:spcPts val="0"/>
              </a:spcBef>
            </a:pPr>
            <a:r>
              <a:rPr lang="en-US" sz="2800" dirty="0">
                <a:latin typeface="Calibri" charset="0"/>
              </a:rPr>
              <a:t>1 = Male </a:t>
            </a:r>
          </a:p>
          <a:p>
            <a:pPr lvl="1">
              <a:spcBef>
                <a:spcPts val="0"/>
              </a:spcBef>
            </a:pPr>
            <a:r>
              <a:rPr lang="en-US" sz="3200" dirty="0">
                <a:latin typeface="Calibri" charset="0"/>
              </a:rPr>
              <a:t>Ordinal - How do you rate your experience?</a:t>
            </a:r>
          </a:p>
          <a:p>
            <a:pPr lvl="2">
              <a:spcBef>
                <a:spcPts val="0"/>
              </a:spcBef>
            </a:pPr>
            <a:r>
              <a:rPr lang="en-US" sz="2800" dirty="0">
                <a:latin typeface="Calibri" charset="0"/>
              </a:rPr>
              <a:t>0 = Very Bad</a:t>
            </a:r>
          </a:p>
          <a:p>
            <a:pPr lvl="2">
              <a:spcBef>
                <a:spcPts val="0"/>
              </a:spcBef>
            </a:pPr>
            <a:r>
              <a:rPr lang="en-US" sz="2800" dirty="0">
                <a:latin typeface="Calibri" charset="0"/>
              </a:rPr>
              <a:t>1 = Bad</a:t>
            </a:r>
          </a:p>
          <a:p>
            <a:pPr lvl="2">
              <a:spcBef>
                <a:spcPts val="0"/>
              </a:spcBef>
            </a:pPr>
            <a:r>
              <a:rPr lang="en-US" sz="2800" dirty="0">
                <a:latin typeface="Calibri" charset="0"/>
              </a:rPr>
              <a:t>2 = Average</a:t>
            </a:r>
          </a:p>
          <a:p>
            <a:pPr lvl="2">
              <a:spcBef>
                <a:spcPts val="0"/>
              </a:spcBef>
            </a:pPr>
            <a:r>
              <a:rPr lang="en-US" sz="2800" dirty="0">
                <a:latin typeface="Calibri" charset="0"/>
              </a:rPr>
              <a:t>3 = Good </a:t>
            </a:r>
          </a:p>
          <a:p>
            <a:pPr lvl="2">
              <a:spcBef>
                <a:spcPts val="0"/>
              </a:spcBef>
            </a:pPr>
            <a:r>
              <a:rPr lang="en-US" sz="2800" dirty="0">
                <a:latin typeface="Calibri" charset="0"/>
              </a:rPr>
              <a:t>4 = Very Good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973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395</Words>
  <Application>Microsoft Office PowerPoint</Application>
  <PresentationFormat>On-screen Show (4:3)</PresentationFormat>
  <Paragraphs>58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ＭＳ Ｐゴシック</vt:lpstr>
      <vt:lpstr>Arial</vt:lpstr>
      <vt:lpstr>Calibri</vt:lpstr>
      <vt:lpstr>Office Theme</vt:lpstr>
      <vt:lpstr>Data Entry and Coding </vt:lpstr>
      <vt:lpstr>Basics of Data Analysis</vt:lpstr>
      <vt:lpstr>Data Entry and Coding</vt:lpstr>
      <vt:lpstr>Sample Code Book in Excel</vt:lpstr>
      <vt:lpstr>Sample Codebook in Excel</vt:lpstr>
      <vt:lpstr>How to Create a Dataset in Excel</vt:lpstr>
      <vt:lpstr>How to Create a Dataset in Excel</vt:lpstr>
      <vt:lpstr>Create Coding Key in Excel</vt:lpstr>
      <vt:lpstr>Create Coding Key in Excel</vt:lpstr>
      <vt:lpstr>Create Coding Key in Excel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Slater, Holli M</dc:creator>
  <cp:lastModifiedBy>Mahmoudi, Leila</cp:lastModifiedBy>
  <cp:revision>5</cp:revision>
  <dcterms:created xsi:type="dcterms:W3CDTF">2020-07-27T03:30:55Z</dcterms:created>
  <dcterms:modified xsi:type="dcterms:W3CDTF">2020-07-30T17:06:18Z</dcterms:modified>
</cp:coreProperties>
</file>