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3"/>
  </p:notesMasterIdLst>
  <p:handoutMasterIdLst>
    <p:handoutMasterId r:id="rId154"/>
  </p:handoutMasterIdLst>
  <p:sldIdLst>
    <p:sldId id="541" r:id="rId2"/>
    <p:sldId id="391" r:id="rId3"/>
    <p:sldId id="392" r:id="rId4"/>
    <p:sldId id="393" r:id="rId5"/>
    <p:sldId id="394" r:id="rId6"/>
    <p:sldId id="395" r:id="rId7"/>
    <p:sldId id="396" r:id="rId8"/>
    <p:sldId id="397" r:id="rId9"/>
    <p:sldId id="398" r:id="rId10"/>
    <p:sldId id="399" r:id="rId11"/>
    <p:sldId id="400" r:id="rId12"/>
    <p:sldId id="401" r:id="rId13"/>
    <p:sldId id="402" r:id="rId14"/>
    <p:sldId id="516" r:id="rId15"/>
    <p:sldId id="517" r:id="rId16"/>
    <p:sldId id="403" r:id="rId17"/>
    <p:sldId id="404" r:id="rId18"/>
    <p:sldId id="405" r:id="rId19"/>
    <p:sldId id="406" r:id="rId20"/>
    <p:sldId id="407" r:id="rId21"/>
    <p:sldId id="408" r:id="rId22"/>
    <p:sldId id="409" r:id="rId23"/>
    <p:sldId id="410" r:id="rId24"/>
    <p:sldId id="411" r:id="rId25"/>
    <p:sldId id="518" r:id="rId26"/>
    <p:sldId id="412" r:id="rId27"/>
    <p:sldId id="413" r:id="rId28"/>
    <p:sldId id="414" r:id="rId29"/>
    <p:sldId id="415" r:id="rId30"/>
    <p:sldId id="416" r:id="rId31"/>
    <p:sldId id="417" r:id="rId32"/>
    <p:sldId id="418" r:id="rId33"/>
    <p:sldId id="419" r:id="rId34"/>
    <p:sldId id="420" r:id="rId35"/>
    <p:sldId id="519" r:id="rId36"/>
    <p:sldId id="520" r:id="rId37"/>
    <p:sldId id="421" r:id="rId38"/>
    <p:sldId id="422" r:id="rId39"/>
    <p:sldId id="423" r:id="rId40"/>
    <p:sldId id="424" r:id="rId41"/>
    <p:sldId id="425" r:id="rId42"/>
    <p:sldId id="426" r:id="rId43"/>
    <p:sldId id="427" r:id="rId44"/>
    <p:sldId id="428" r:id="rId45"/>
    <p:sldId id="521" r:id="rId46"/>
    <p:sldId id="522" r:id="rId47"/>
    <p:sldId id="523" r:id="rId48"/>
    <p:sldId id="429" r:id="rId49"/>
    <p:sldId id="430" r:id="rId50"/>
    <p:sldId id="431" r:id="rId51"/>
    <p:sldId id="432" r:id="rId52"/>
    <p:sldId id="433" r:id="rId53"/>
    <p:sldId id="434" r:id="rId54"/>
    <p:sldId id="435" r:id="rId55"/>
    <p:sldId id="436" r:id="rId56"/>
    <p:sldId id="524" r:id="rId57"/>
    <p:sldId id="525" r:id="rId58"/>
    <p:sldId id="526" r:id="rId59"/>
    <p:sldId id="437" r:id="rId60"/>
    <p:sldId id="438" r:id="rId61"/>
    <p:sldId id="439" r:id="rId62"/>
    <p:sldId id="440" r:id="rId63"/>
    <p:sldId id="441" r:id="rId64"/>
    <p:sldId id="442" r:id="rId65"/>
    <p:sldId id="443" r:id="rId66"/>
    <p:sldId id="444" r:id="rId67"/>
    <p:sldId id="445" r:id="rId68"/>
    <p:sldId id="446" r:id="rId69"/>
    <p:sldId id="447" r:id="rId70"/>
    <p:sldId id="448" r:id="rId71"/>
    <p:sldId id="527" r:id="rId72"/>
    <p:sldId id="528" r:id="rId73"/>
    <p:sldId id="449" r:id="rId74"/>
    <p:sldId id="450" r:id="rId75"/>
    <p:sldId id="451" r:id="rId76"/>
    <p:sldId id="452" r:id="rId77"/>
    <p:sldId id="453" r:id="rId78"/>
    <p:sldId id="454" r:id="rId79"/>
    <p:sldId id="455" r:id="rId80"/>
    <p:sldId id="456" r:id="rId81"/>
    <p:sldId id="529" r:id="rId82"/>
    <p:sldId id="530" r:id="rId83"/>
    <p:sldId id="457" r:id="rId84"/>
    <p:sldId id="458" r:id="rId85"/>
    <p:sldId id="459" r:id="rId86"/>
    <p:sldId id="460" r:id="rId87"/>
    <p:sldId id="461" r:id="rId88"/>
    <p:sldId id="462" r:id="rId89"/>
    <p:sldId id="463" r:id="rId90"/>
    <p:sldId id="464" r:id="rId91"/>
    <p:sldId id="531" r:id="rId92"/>
    <p:sldId id="532" r:id="rId93"/>
    <p:sldId id="465" r:id="rId94"/>
    <p:sldId id="466" r:id="rId95"/>
    <p:sldId id="467" r:id="rId96"/>
    <p:sldId id="468" r:id="rId97"/>
    <p:sldId id="469" r:id="rId98"/>
    <p:sldId id="470" r:id="rId99"/>
    <p:sldId id="471" r:id="rId100"/>
    <p:sldId id="472" r:id="rId101"/>
    <p:sldId id="533" r:id="rId102"/>
    <p:sldId id="534" r:id="rId103"/>
    <p:sldId id="535" r:id="rId104"/>
    <p:sldId id="473" r:id="rId105"/>
    <p:sldId id="474" r:id="rId106"/>
    <p:sldId id="475" r:id="rId107"/>
    <p:sldId id="476" r:id="rId108"/>
    <p:sldId id="477" r:id="rId109"/>
    <p:sldId id="478" r:id="rId110"/>
    <p:sldId id="479" r:id="rId111"/>
    <p:sldId id="480" r:id="rId112"/>
    <p:sldId id="481" r:id="rId113"/>
    <p:sldId id="482" r:id="rId114"/>
    <p:sldId id="483" r:id="rId115"/>
    <p:sldId id="484" r:id="rId116"/>
    <p:sldId id="485" r:id="rId117"/>
    <p:sldId id="486" r:id="rId118"/>
    <p:sldId id="487" r:id="rId119"/>
    <p:sldId id="488" r:id="rId120"/>
    <p:sldId id="489" r:id="rId121"/>
    <p:sldId id="490" r:id="rId122"/>
    <p:sldId id="491" r:id="rId123"/>
    <p:sldId id="492" r:id="rId124"/>
    <p:sldId id="536" r:id="rId125"/>
    <p:sldId id="537" r:id="rId126"/>
    <p:sldId id="493" r:id="rId127"/>
    <p:sldId id="494" r:id="rId128"/>
    <p:sldId id="495" r:id="rId129"/>
    <p:sldId id="496" r:id="rId130"/>
    <p:sldId id="497" r:id="rId131"/>
    <p:sldId id="498" r:id="rId132"/>
    <p:sldId id="499" r:id="rId133"/>
    <p:sldId id="500" r:id="rId134"/>
    <p:sldId id="501" r:id="rId135"/>
    <p:sldId id="502" r:id="rId136"/>
    <p:sldId id="512" r:id="rId137"/>
    <p:sldId id="504" r:id="rId138"/>
    <p:sldId id="505" r:id="rId139"/>
    <p:sldId id="506" r:id="rId140"/>
    <p:sldId id="507" r:id="rId141"/>
    <p:sldId id="508" r:id="rId142"/>
    <p:sldId id="509" r:id="rId143"/>
    <p:sldId id="510" r:id="rId144"/>
    <p:sldId id="511" r:id="rId145"/>
    <p:sldId id="513" r:id="rId146"/>
    <p:sldId id="538" r:id="rId147"/>
    <p:sldId id="539" r:id="rId148"/>
    <p:sldId id="540" r:id="rId149"/>
    <p:sldId id="514" r:id="rId150"/>
    <p:sldId id="515" r:id="rId151"/>
    <p:sldId id="542" r:id="rId1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93" autoAdjust="0"/>
    <p:restoredTop sz="50000" autoAdjust="0"/>
  </p:normalViewPr>
  <p:slideViewPr>
    <p:cSldViewPr>
      <p:cViewPr varScale="1">
        <p:scale>
          <a:sx n="56" d="100"/>
          <a:sy n="56" d="100"/>
        </p:scale>
        <p:origin x="1064" y="184"/>
      </p:cViewPr>
      <p:guideLst>
        <p:guide orient="horz" pos="2160"/>
        <p:guide pos="2880"/>
      </p:guideLst>
    </p:cSldViewPr>
  </p:slideViewPr>
  <p:outlineViewPr>
    <p:cViewPr>
      <p:scale>
        <a:sx n="33" d="100"/>
        <a:sy n="33" d="100"/>
      </p:scale>
      <p:origin x="0" y="-140172"/>
    </p:cViewPr>
  </p:outlineViewPr>
  <p:notesTextViewPr>
    <p:cViewPr>
      <p:scale>
        <a:sx n="1" d="1"/>
        <a:sy n="1" d="1"/>
      </p:scale>
      <p:origin x="0" y="0"/>
    </p:cViewPr>
  </p:notesTextViewPr>
  <p:sorterViewPr>
    <p:cViewPr>
      <p:scale>
        <a:sx n="100" d="100"/>
        <a:sy n="100" d="100"/>
      </p:scale>
      <p:origin x="0" y="-12198"/>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handoutMaster" Target="handoutMasters/handout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4/6/19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4/6/19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3785668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136</a:t>
            </a:fld>
            <a:endParaRPr lang="en-US" dirty="0"/>
          </a:p>
        </p:txBody>
      </p:sp>
    </p:spTree>
    <p:extLst>
      <p:ext uri="{BB962C8B-B14F-4D97-AF65-F5344CB8AC3E}">
        <p14:creationId xmlns:p14="http://schemas.microsoft.com/office/powerpoint/2010/main" val="555265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4/6/19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4/6/19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4/6/19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4/6/19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2018, 2015, 2012</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4/6/19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4485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4/6/19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2018, 2015, 2012</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4/6/19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4/6/19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4/6/19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4/6/19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4/6/19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573551"/>
            <a:ext cx="8229600" cy="3982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4/6/19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77080" y="3216284"/>
            <a:ext cx="8229600" cy="3982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77080" y="3852386"/>
            <a:ext cx="8229600" cy="3982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63828" y="4514995"/>
            <a:ext cx="8229600" cy="3982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463828" y="5058333"/>
            <a:ext cx="8229600" cy="3982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490330" y="5601673"/>
            <a:ext cx="8229600" cy="3982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326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066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954551"/>
            <a:ext cx="8229600" cy="11602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4/6/19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457200" y="4572000"/>
            <a:ext cx="8229600" cy="129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7857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4/6/19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2018, 2015, 2012</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3" r:id="rId8"/>
    <p:sldLayoutId id="2147483661" r:id="rId9"/>
    <p:sldLayoutId id="2147483651" r:id="rId10"/>
    <p:sldLayoutId id="2147483654" r:id="rId11"/>
    <p:sldLayoutId id="2147483655" r:id="rId12"/>
    <p:sldLayoutId id="2147483662" r:id="rId13"/>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54.wmf"/><Relationship Id="rId5" Type="http://schemas.openxmlformats.org/officeDocument/2006/relationships/oleObject" Target="../embeddings/oleObject38.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40.bin"/></Relationships>
</file>

<file path=ppt/slides/_rels/slide10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4.xml"/><Relationship Id="rId1" Type="http://schemas.openxmlformats.org/officeDocument/2006/relationships/vmlDrawing" Target="../drawings/vmlDrawing27.vml"/><Relationship Id="rId6" Type="http://schemas.openxmlformats.org/officeDocument/2006/relationships/image" Target="../media/image59.wmf"/><Relationship Id="rId5" Type="http://schemas.openxmlformats.org/officeDocument/2006/relationships/oleObject" Target="../embeddings/oleObject42.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44.bin"/></Relationships>
</file>

<file path=ppt/slides/_rels/slide109.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image" Target="../media/image66.wmf"/></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4.xml"/><Relationship Id="rId1" Type="http://schemas.openxmlformats.org/officeDocument/2006/relationships/vmlDrawing" Target="../drawings/vmlDrawing29.vml"/><Relationship Id="rId4" Type="http://schemas.openxmlformats.org/officeDocument/2006/relationships/image" Target="../media/image67.w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image" Target="../media/image68.wmf"/></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4.xml"/><Relationship Id="rId1" Type="http://schemas.openxmlformats.org/officeDocument/2006/relationships/vmlDrawing" Target="../drawings/vmlDrawing31.vml"/><Relationship Id="rId4" Type="http://schemas.openxmlformats.org/officeDocument/2006/relationships/image" Target="../media/image6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4.xml"/><Relationship Id="rId1" Type="http://schemas.openxmlformats.org/officeDocument/2006/relationships/vmlDrawing" Target="../drawings/vmlDrawing32.vml"/><Relationship Id="rId4" Type="http://schemas.openxmlformats.org/officeDocument/2006/relationships/image" Target="../media/image74.wmf"/></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image" Target="../media/image75.wmf"/></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77.jpg"/><Relationship Id="rId4" Type="http://schemas.openxmlformats.org/officeDocument/2006/relationships/image" Target="../media/image76.wmf"/></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image" Target="../media/image78.wmf"/></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80.wmf"/><Relationship Id="rId5" Type="http://schemas.openxmlformats.org/officeDocument/2006/relationships/oleObject" Target="../embeddings/oleObject54.bin"/><Relationship Id="rId4" Type="http://schemas.openxmlformats.org/officeDocument/2006/relationships/image" Target="../media/image79.wmf"/></Relationships>
</file>

<file path=ppt/slides/_rels/slide147.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2.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4.jpg"/><Relationship Id="rId4" Type="http://schemas.openxmlformats.org/officeDocument/2006/relationships/image" Target="../media/image13.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9.xml"/><Relationship Id="rId1" Type="http://schemas.openxmlformats.org/officeDocument/2006/relationships/vmlDrawing" Target="../drawings/vmlDrawing9.vml"/><Relationship Id="rId5" Type="http://schemas.openxmlformats.org/officeDocument/2006/relationships/image" Target="../media/image16.png"/><Relationship Id="rId4" Type="http://schemas.openxmlformats.org/officeDocument/2006/relationships/image" Target="../media/image1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image" Target="../media/image18.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9.wmf"/></Relationships>
</file>

<file path=ppt/slides/_rels/slide4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2.vml"/><Relationship Id="rId4" Type="http://schemas.openxmlformats.org/officeDocument/2006/relationships/image" Target="../media/image21.wmf"/></Relationships>
</file>

<file path=ppt/slides/_rels/slide5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23.wmf"/></Relationships>
</file>

<file path=ppt/slides/_rels/slide5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9.xml"/><Relationship Id="rId1" Type="http://schemas.openxmlformats.org/officeDocument/2006/relationships/vmlDrawing" Target="../drawings/vmlDrawing14.vml"/><Relationship Id="rId5" Type="http://schemas.openxmlformats.org/officeDocument/2006/relationships/image" Target="../media/image24.wmf"/><Relationship Id="rId4" Type="http://schemas.openxmlformats.org/officeDocument/2006/relationships/oleObject" Target="../embeddings/oleObject14.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15.vml"/><Relationship Id="rId4" Type="http://schemas.openxmlformats.org/officeDocument/2006/relationships/image" Target="../media/image26.wmf"/></Relationships>
</file>

<file path=ppt/slides/_rels/slide6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8.xml"/><Relationship Id="rId1" Type="http://schemas.openxmlformats.org/officeDocument/2006/relationships/vmlDrawing" Target="../drawings/vmlDrawing16.vml"/><Relationship Id="rId5" Type="http://schemas.openxmlformats.org/officeDocument/2006/relationships/image" Target="../media/image27.wmf"/><Relationship Id="rId4" Type="http://schemas.openxmlformats.org/officeDocument/2006/relationships/oleObject" Target="../embeddings/oleObject16.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17.vml"/><Relationship Id="rId4" Type="http://schemas.openxmlformats.org/officeDocument/2006/relationships/image" Target="../media/image30.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vmlDrawing" Target="../drawings/vmlDrawing18.vml"/><Relationship Id="rId4" Type="http://schemas.openxmlformats.org/officeDocument/2006/relationships/image" Target="../media/image31.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33.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9.xml"/><Relationship Id="rId1" Type="http://schemas.openxmlformats.org/officeDocument/2006/relationships/vmlDrawing" Target="../drawings/vmlDrawing20.vml"/><Relationship Id="rId6" Type="http://schemas.openxmlformats.org/officeDocument/2006/relationships/image" Target="../media/image35.wmf"/><Relationship Id="rId5" Type="http://schemas.openxmlformats.org/officeDocument/2006/relationships/oleObject" Target="../embeddings/oleObject21.bin"/><Relationship Id="rId4" Type="http://schemas.openxmlformats.org/officeDocument/2006/relationships/image" Target="../media/image34.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36.w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9.xml"/><Relationship Id="rId1" Type="http://schemas.openxmlformats.org/officeDocument/2006/relationships/vmlDrawing" Target="../drawings/vmlDrawing22.vml"/><Relationship Id="rId6" Type="http://schemas.openxmlformats.org/officeDocument/2006/relationships/image" Target="../media/image38.wmf"/><Relationship Id="rId5" Type="http://schemas.openxmlformats.org/officeDocument/2006/relationships/oleObject" Target="../embeddings/oleObject24.bin"/><Relationship Id="rId4" Type="http://schemas.openxmlformats.org/officeDocument/2006/relationships/image" Target="../media/image37.w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43.wmf"/><Relationship Id="rId2" Type="http://schemas.openxmlformats.org/officeDocument/2006/relationships/slideLayout" Target="../slideLayouts/slideLayout8.xml"/><Relationship Id="rId1" Type="http://schemas.openxmlformats.org/officeDocument/2006/relationships/vmlDrawing" Target="../drawings/vmlDrawing23.vml"/><Relationship Id="rId6" Type="http://schemas.openxmlformats.org/officeDocument/2006/relationships/image" Target="../media/image40.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28.bin"/><Relationship Id="rId14" Type="http://schemas.openxmlformats.org/officeDocument/2006/relationships/image" Target="../media/image44.wmf"/></Relationships>
</file>

<file path=ppt/slides/_rels/slide9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8.xml"/><Relationship Id="rId1" Type="http://schemas.openxmlformats.org/officeDocument/2006/relationships/vmlDrawing" Target="../drawings/vmlDrawing24.vml"/><Relationship Id="rId6" Type="http://schemas.openxmlformats.org/officeDocument/2006/relationships/image" Target="../media/image47.wmf"/><Relationship Id="rId5" Type="http://schemas.openxmlformats.org/officeDocument/2006/relationships/oleObject" Target="../embeddings/oleObject32.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34.bin"/></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9.xml"/><Relationship Id="rId1" Type="http://schemas.openxmlformats.org/officeDocument/2006/relationships/vmlDrawing" Target="../drawings/vmlDrawing25.vml"/><Relationship Id="rId6" Type="http://schemas.openxmlformats.org/officeDocument/2006/relationships/image" Target="../media/image51.wmf"/><Relationship Id="rId5" Type="http://schemas.openxmlformats.org/officeDocument/2006/relationships/oleObject" Target="../embeddings/oleObject36.bin"/><Relationship Id="rId4" Type="http://schemas.openxmlformats.org/officeDocument/2006/relationships/image" Target="../media/image50.wmf"/></Relationships>
</file>

<file path=ppt/slides/_rels/slide9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382000" cy="806267"/>
          </a:xfrm>
        </p:spPr>
        <p:txBody>
          <a:bodyPr anchor="b"/>
          <a:lstStyle/>
          <a:p>
            <a:r>
              <a:rPr lang="en-US" sz="3600" dirty="0">
                <a:latin typeface="+mj-lt"/>
              </a:rPr>
              <a:t>Fundamentals of Corporate Finance</a:t>
            </a:r>
            <a:endParaRPr lang="en-IN" sz="3600" dirty="0">
              <a:latin typeface="+mj-lt"/>
            </a:endParaRPr>
          </a:p>
        </p:txBody>
      </p:sp>
      <p:sp>
        <p:nvSpPr>
          <p:cNvPr id="3" name="Text Placeholder 2"/>
          <p:cNvSpPr>
            <a:spLocks noGrp="1"/>
          </p:cNvSpPr>
          <p:nvPr>
            <p:ph type="body" sz="quarter" idx="13"/>
          </p:nvPr>
        </p:nvSpPr>
        <p:spPr>
          <a:xfrm>
            <a:off x="457200" y="1174932"/>
            <a:ext cx="8229600" cy="349068"/>
          </a:xfrm>
        </p:spPr>
        <p:txBody>
          <a:bodyPr/>
          <a:lstStyle/>
          <a:p>
            <a:r>
              <a:rPr lang="en-US" altLang="en-US" sz="2400" dirty="0"/>
              <a:t>Fourth Edition</a:t>
            </a:r>
            <a:endParaRPr lang="en-IN" sz="2400" dirty="0">
              <a:latin typeface="+mj-lt"/>
            </a:endParaRPr>
          </a:p>
        </p:txBody>
      </p:sp>
      <p:sp>
        <p:nvSpPr>
          <p:cNvPr id="4" name="Text Placeholder 3"/>
          <p:cNvSpPr>
            <a:spLocks noGrp="1"/>
          </p:cNvSpPr>
          <p:nvPr>
            <p:ph type="body" sz="quarter" idx="14"/>
          </p:nvPr>
        </p:nvSpPr>
        <p:spPr/>
        <p:txBody>
          <a:bodyPr/>
          <a:lstStyle/>
          <a:p>
            <a:pPr algn="ctr"/>
            <a:r>
              <a:rPr lang="en-IN" sz="4000" b="1" dirty="0">
                <a:latin typeface="+mj-lt"/>
              </a:rPr>
              <a:t>Chapter 6</a:t>
            </a:r>
            <a:endParaRPr lang="en-IN" sz="4000" dirty="0">
              <a:latin typeface="+mj-lt"/>
            </a:endParaRPr>
          </a:p>
        </p:txBody>
      </p:sp>
      <p:sp>
        <p:nvSpPr>
          <p:cNvPr id="5" name="Text Placeholder 4"/>
          <p:cNvSpPr>
            <a:spLocks noGrp="1"/>
          </p:cNvSpPr>
          <p:nvPr>
            <p:ph type="body" sz="quarter" idx="15"/>
          </p:nvPr>
        </p:nvSpPr>
        <p:spPr>
          <a:xfrm>
            <a:off x="5029200" y="3322637"/>
            <a:ext cx="3657600" cy="2239963"/>
          </a:xfrm>
        </p:spPr>
        <p:txBody>
          <a:bodyPr/>
          <a:lstStyle/>
          <a:p>
            <a:pPr algn="ctr"/>
            <a:r>
              <a:rPr lang="en-US" altLang="en-US" sz="3600" dirty="0">
                <a:ea typeface="ＭＳ Ｐゴシック" panose="020B0600070205080204" pitchFamily="34" charset="-128"/>
              </a:rPr>
              <a:t>Bonds</a:t>
            </a:r>
          </a:p>
        </p:txBody>
      </p:sp>
      <p:pic>
        <p:nvPicPr>
          <p:cNvPr id="7" name="Picture 6" descr="Front Cover: Fundamentals of Corporate Finance Fourth Edition by Berk, Demarzo and Harfo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95" y="1909398"/>
            <a:ext cx="3065184" cy="4157725"/>
          </a:xfrm>
          <a:prstGeom prst="rect">
            <a:avLst/>
          </a:prstGeom>
        </p:spPr>
      </p:pic>
      <p:sp>
        <p:nvSpPr>
          <p:cNvPr id="11" name="Text Placeholder 3"/>
          <p:cNvSpPr>
            <a:spLocks noGrp="1"/>
          </p:cNvSpPr>
          <p:nvPr>
            <p:ph type="body" sz="quarter" idx="14"/>
          </p:nvPr>
        </p:nvSpPr>
        <p:spPr>
          <a:xfrm>
            <a:off x="2438400" y="6465358"/>
            <a:ext cx="6229350" cy="191929"/>
          </a:xfrm>
        </p:spPr>
        <p:txBody>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Tree>
    <p:extLst>
      <p:ext uri="{BB962C8B-B14F-4D97-AF65-F5344CB8AC3E}">
        <p14:creationId xmlns:p14="http://schemas.microsoft.com/office/powerpoint/2010/main" val="223332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6.2 Zero-Coupon Bonds </a:t>
            </a:r>
            <a:r>
              <a:rPr lang="en-US" altLang="en-US" sz="2000" b="0" dirty="0">
                <a:latin typeface="+mj-lt"/>
                <a:ea typeface="ＭＳ Ｐゴシック" panose="020B0600070205080204" pitchFamily="34" charset="-128"/>
              </a:rPr>
              <a:t>(2 of 5)</a:t>
            </a:r>
            <a:endParaRPr lang="en-US" sz="2000" b="0" dirty="0">
              <a:latin typeface="+mj-lt"/>
            </a:endParaRPr>
          </a:p>
        </p:txBody>
      </p:sp>
      <p:sp>
        <p:nvSpPr>
          <p:cNvPr id="3" name="Content Placeholder 2"/>
          <p:cNvSpPr>
            <a:spLocks noGrp="1"/>
          </p:cNvSpPr>
          <p:nvPr>
            <p:ph idx="1"/>
          </p:nvPr>
        </p:nvSpPr>
        <p:spPr>
          <a:xfrm>
            <a:off x="457200" y="1600201"/>
            <a:ext cx="8229600" cy="1905000"/>
          </a:xfrm>
        </p:spPr>
        <p:txBody>
          <a:bodyPr/>
          <a:lstStyle/>
          <a:p>
            <a:r>
              <a:rPr lang="en-US" altLang="en-US" sz="2600" dirty="0">
                <a:ea typeface="ＭＳ Ｐゴシック" panose="020B0600070205080204" pitchFamily="34" charset="-128"/>
              </a:rPr>
              <a:t>A one-year, risk-free, zero-coupon bond with a $100,000 face value has an initial price of $96,618.36</a:t>
            </a:r>
          </a:p>
          <a:p>
            <a:pPr lvl="1"/>
            <a:r>
              <a:rPr lang="en-US" altLang="en-US" sz="2400" dirty="0">
                <a:ea typeface="ＭＳ Ｐゴシック" panose="020B0600070205080204" pitchFamily="34" charset="-128"/>
              </a:rPr>
              <a:t>If you purchased this bond and held it to maturity, you would have the following cash flows:</a:t>
            </a:r>
            <a:endParaRPr lang="en-US" sz="2400" dirty="0"/>
          </a:p>
        </p:txBody>
      </p:sp>
      <p:pic>
        <p:nvPicPr>
          <p:cNvPr id="4" name="Picture 7" descr="A timeline. At year 0: negative $96,618.36. At year 1: $1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103" y="4041419"/>
            <a:ext cx="4732070" cy="137389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4721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6.9 Coupons and Interest Rate Sensitivity </a:t>
            </a:r>
            <a:r>
              <a:rPr lang="en-US" altLang="en-US" sz="2000" b="0" dirty="0">
                <a:latin typeface="+mj-lt"/>
                <a:ea typeface="ＭＳ Ｐゴシック" panose="020B0600070205080204" pitchFamily="34" charset="-128"/>
              </a:rPr>
              <a:t>(2 of 5)</a:t>
            </a:r>
            <a:endParaRPr lang="en-US" sz="2000" b="0" dirty="0">
              <a:latin typeface="+mj-lt"/>
            </a:endParaRPr>
          </a:p>
        </p:txBody>
      </p:sp>
      <p:sp>
        <p:nvSpPr>
          <p:cNvPr id="3" name="Content Placeholder 2"/>
          <p:cNvSpPr>
            <a:spLocks noGrp="1"/>
          </p:cNvSpPr>
          <p:nvPr>
            <p:ph idx="1"/>
          </p:nvPr>
        </p:nvSpPr>
        <p:spPr/>
        <p:txBody>
          <a:bodyPr/>
          <a:lstStyle/>
          <a:p>
            <a:pPr marL="0" indent="0">
              <a:buNone/>
            </a:pPr>
            <a:r>
              <a:rPr lang="en-US" sz="2200" b="1" dirty="0"/>
              <a:t>Solution</a:t>
            </a:r>
          </a:p>
          <a:p>
            <a:pPr marL="0" indent="0">
              <a:buNone/>
            </a:pPr>
            <a:r>
              <a:rPr lang="en-US" sz="2200" b="1" dirty="0"/>
              <a:t>Plan</a:t>
            </a:r>
          </a:p>
          <a:p>
            <a:r>
              <a:rPr lang="en-US" sz="2000" dirty="0"/>
              <a:t>As in Example 6.8, we need to compute the price of each bond at 8% and 7% yield to maturities and then compute the percentage change in price. Each bond has 10 semiannual coupon payments remaining along with the repayment of par value at maturity. The cash flows per $100 of face value for the first bond are $2.50 every six months and then $100 at maturity. The cash flows per $100 of face value for the second bond are $5 every six months and then $100 at maturity. Since the cash flows are semiannual, the yield to maturity is quoted as a semiannually compounded APR, so we convert the yields to match the frequency of the cash flows by dividing by two. With semiannual rates of 4% and 3.5%, we can use Eq. 6.3 to compute the prices.</a:t>
            </a:r>
          </a:p>
        </p:txBody>
      </p:sp>
    </p:spTree>
    <p:extLst>
      <p:ext uri="{BB962C8B-B14F-4D97-AF65-F5344CB8AC3E}">
        <p14:creationId xmlns:p14="http://schemas.microsoft.com/office/powerpoint/2010/main" val="21439623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6.9 Coupons and Interest Rate Sensitivity </a:t>
            </a:r>
            <a:r>
              <a:rPr lang="en-US" altLang="en-US" sz="2000" b="0" dirty="0">
                <a:latin typeface="+mj-lt"/>
                <a:ea typeface="ＭＳ Ｐゴシック" panose="020B0600070205080204" pitchFamily="34" charset="-128"/>
              </a:rPr>
              <a:t>(3 of 5)</a:t>
            </a:r>
            <a:endParaRPr lang="en-US" sz="2000" b="0" dirty="0">
              <a:latin typeface="+mj-lt"/>
            </a:endParaRPr>
          </a:p>
        </p:txBody>
      </p:sp>
      <p:sp>
        <p:nvSpPr>
          <p:cNvPr id="4" name="Content Placeholder 3"/>
          <p:cNvSpPr>
            <a:spLocks noGrp="1"/>
          </p:cNvSpPr>
          <p:nvPr>
            <p:ph idx="1"/>
          </p:nvPr>
        </p:nvSpPr>
        <p:spPr>
          <a:xfrm>
            <a:off x="457200" y="1600201"/>
            <a:ext cx="8229600" cy="381000"/>
          </a:xfrm>
        </p:spPr>
        <p:txBody>
          <a:bodyPr/>
          <a:lstStyle/>
          <a:p>
            <a:pPr marL="0" indent="0">
              <a:buNone/>
            </a:pPr>
            <a:r>
              <a:rPr lang="en-US" sz="2600" b="1" dirty="0"/>
              <a:t>Execute</a:t>
            </a:r>
            <a:endParaRPr lang="en-US" sz="2600" dirty="0"/>
          </a:p>
        </p:txBody>
      </p:sp>
      <p:sp>
        <p:nvSpPr>
          <p:cNvPr id="5" name="Content Placeholder 4"/>
          <p:cNvSpPr>
            <a:spLocks noGrp="1"/>
          </p:cNvSpPr>
          <p:nvPr>
            <p:ph idx="13"/>
          </p:nvPr>
        </p:nvSpPr>
        <p:spPr>
          <a:xfrm>
            <a:off x="457200" y="4562478"/>
            <a:ext cx="8229600" cy="1706563"/>
          </a:xfrm>
        </p:spPr>
        <p:txBody>
          <a:bodyPr/>
          <a:lstStyle/>
          <a:p>
            <a:r>
              <a:rPr lang="en-US" sz="2200" dirty="0"/>
              <a:t>The 5% coupon bond’s price changed from $87.83 to $91.68, or 4.4%, but the 10% coupon bond’s price changed from $108.11 to $112.47, or 4.0%. You can calculate the price change very quickly with a financial calculator or spreadsheet. For example, take the 5% coupon bond at 8% YTM (4% per 6 months):</a:t>
            </a:r>
          </a:p>
        </p:txBody>
      </p:sp>
      <p:graphicFrame>
        <p:nvGraphicFramePr>
          <p:cNvPr id="6" name="Table 5" descr="A table with 3 columns: yield to maturity, 5-year 5% annual coupon bond, and 5-year 10% annual coupon bond. Row 1, yield to maturity: 8%. Five year, 5%: 2.50 times, 1 over 0.04, times quantity, 1 minus, 1 over 1.04 raised to the 10 power, end quantity, plus 100 over 1.04 raised to the 10 power = $87.83. Five year, 10%: 5 times, 1 over 0.04, times quantity, 1 minus, 1 over 1.04 raised to the 10 power, end quantity, plus 100 over 1.04 raised to the 10 power = $108.11. Row 2, yield to maturity: 7%. Five year, 5%: 2.50 times, 1 over 0.035, times quantity, 1 minus, 1 over 1.035 raised to the 10 power, end quantity, plus 100 over 1.035 raised to the 10 power = $91.68. Five year, 10%: 5 times, 1 over 0.035, times quantity, 1 minus, 1 over 1.035 raised to the 10 power, end quantity, plus 100 over 1.035 raised to the 10 power = $112.47."/>
          <p:cNvGraphicFramePr>
            <a:graphicFrameLocks noGrp="1"/>
          </p:cNvGraphicFramePr>
          <p:nvPr>
            <p:extLst>
              <p:ext uri="{D42A27DB-BD31-4B8C-83A1-F6EECF244321}">
                <p14:modId xmlns:p14="http://schemas.microsoft.com/office/powerpoint/2010/main" val="2784655347"/>
              </p:ext>
            </p:extLst>
          </p:nvPr>
        </p:nvGraphicFramePr>
        <p:xfrm>
          <a:off x="542920" y="2127263"/>
          <a:ext cx="8372480" cy="2254232"/>
        </p:xfrm>
        <a:graphic>
          <a:graphicData uri="http://schemas.openxmlformats.org/drawingml/2006/table">
            <a:tbl>
              <a:tblPr firstRow="1"/>
              <a:tblGrid>
                <a:gridCol w="120968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706430">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pitchFamily="-1" charset="-128"/>
                        </a:rPr>
                        <a:t>Yield to Maturity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pitchFamily="-1" charset="-128"/>
                        </a:rPr>
                        <a:t>5-year, 5% Coupon Bond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pitchFamily="-1" charset="-128"/>
                        </a:rPr>
                        <a:t>5-year, 10% Coupon Bond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62000">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pitchFamily="-1" charset="-128"/>
                        </a:rPr>
                        <a:t>8%</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sz="1100" dirty="0">
                          <a:solidFill>
                            <a:schemeClr val="bg1"/>
                          </a:solidFill>
                          <a:effectLst/>
                          <a:latin typeface="Arial" panose="020B0604020202020204" pitchFamily="34" charset="0"/>
                          <a:ea typeface="Times New Roman" panose="02020603050405020304" pitchFamily="18" charset="0"/>
                        </a:rPr>
                        <a:t>A formula: 2.50 times, 1 over 0.04, times quantity, 1 minus, 1 over 1.04 raised to the 10 power, end quantity, plus 100 over 1.04 raised to the 10 power = $87.83</a:t>
                      </a:r>
                      <a:endParaRPr lang="en-IN" sz="1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sz="1100" dirty="0">
                          <a:solidFill>
                            <a:schemeClr val="bg1"/>
                          </a:solidFill>
                          <a:effectLst/>
                          <a:latin typeface="Arial" panose="020B0604020202020204" pitchFamily="34" charset="0"/>
                          <a:ea typeface="Times New Roman" panose="02020603050405020304" pitchFamily="18" charset="0"/>
                        </a:rPr>
                        <a:t>A formula: 5 times, 1 over 0.04, times quantity, 1 minus, 1 over 1.04 raised to the 10 power, end quantity, plus 100 over 1.04 raised to the 10 power = $108.11.</a:t>
                      </a:r>
                      <a:endParaRPr lang="en-IN" sz="1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85802">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pitchFamily="-1" charset="-128"/>
                        </a:rPr>
                        <a:t>7%</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sz="1100" dirty="0">
                          <a:solidFill>
                            <a:schemeClr val="bg1"/>
                          </a:solidFill>
                          <a:effectLst/>
                          <a:latin typeface="Arial" panose="020B0604020202020204" pitchFamily="34" charset="0"/>
                          <a:ea typeface="Times New Roman" panose="02020603050405020304" pitchFamily="18" charset="0"/>
                        </a:rPr>
                        <a:t>A formula: 2.50 times, 1 over 0.035, times quantity, 1 minus, 1 over 1.035 raised to the 10 power, end quantity, plus 100 over 1.035 raised to the 10 power = $91.68</a:t>
                      </a:r>
                      <a:endParaRPr lang="en-IN" sz="1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sz="1100" dirty="0">
                          <a:solidFill>
                            <a:schemeClr val="bg1"/>
                          </a:solidFill>
                          <a:effectLst/>
                          <a:latin typeface="Arial" panose="020B0604020202020204" pitchFamily="34" charset="0"/>
                          <a:ea typeface="Times New Roman" panose="02020603050405020304" pitchFamily="18" charset="0"/>
                        </a:rPr>
                        <a:t>A formula: 5 times, 1 over 0.035, times quantity, 1 minus, 1 over 1.035 raised to the 10 power, end quantity, plus 100 over 1.035 raised to the 10 power = $112.47.</a:t>
                      </a:r>
                      <a:endParaRPr lang="en-IN" sz="1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50141210"/>
              </p:ext>
            </p:extLst>
          </p:nvPr>
        </p:nvGraphicFramePr>
        <p:xfrm>
          <a:off x="1800224" y="2901950"/>
          <a:ext cx="3487737" cy="596900"/>
        </p:xfrm>
        <a:graphic>
          <a:graphicData uri="http://schemas.openxmlformats.org/presentationml/2006/ole">
            <mc:AlternateContent xmlns:mc="http://schemas.openxmlformats.org/markup-compatibility/2006">
              <mc:Choice xmlns:v="urn:schemas-microsoft-com:vml" Requires="v">
                <p:oleObj spid="_x0000_s52618" name="Equation" r:id="rId3" imgW="1409400" imgH="241200" progId="Equation.DSMT4">
                  <p:embed/>
                </p:oleObj>
              </mc:Choice>
              <mc:Fallback>
                <p:oleObj name="Equation" r:id="rId3" imgW="1409400" imgH="241200" progId="Equation.DSMT4">
                  <p:embed/>
                  <p:pic>
                    <p:nvPicPr>
                      <p:cNvPr id="0" name=""/>
                      <p:cNvPicPr/>
                      <p:nvPr/>
                    </p:nvPicPr>
                    <p:blipFill>
                      <a:blip r:embed="rId4"/>
                      <a:stretch>
                        <a:fillRect/>
                      </a:stretch>
                    </p:blipFill>
                    <p:spPr>
                      <a:xfrm>
                        <a:off x="1800224" y="2901950"/>
                        <a:ext cx="3487737" cy="5969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71492336"/>
              </p:ext>
            </p:extLst>
          </p:nvPr>
        </p:nvGraphicFramePr>
        <p:xfrm>
          <a:off x="5514980" y="2922587"/>
          <a:ext cx="3267075" cy="590550"/>
        </p:xfrm>
        <a:graphic>
          <a:graphicData uri="http://schemas.openxmlformats.org/presentationml/2006/ole">
            <mc:AlternateContent xmlns:mc="http://schemas.openxmlformats.org/markup-compatibility/2006">
              <mc:Choice xmlns:v="urn:schemas-microsoft-com:vml" Requires="v">
                <p:oleObj spid="_x0000_s52619" name="Equation" r:id="rId5" imgW="1333440" imgH="241200" progId="Equation.DSMT4">
                  <p:embed/>
                </p:oleObj>
              </mc:Choice>
              <mc:Fallback>
                <p:oleObj name="Equation" r:id="rId5" imgW="1333440" imgH="241200" progId="Equation.DSMT4">
                  <p:embed/>
                  <p:pic>
                    <p:nvPicPr>
                      <p:cNvPr id="0" name=""/>
                      <p:cNvPicPr/>
                      <p:nvPr/>
                    </p:nvPicPr>
                    <p:blipFill>
                      <a:blip r:embed="rId6"/>
                      <a:stretch>
                        <a:fillRect/>
                      </a:stretch>
                    </p:blipFill>
                    <p:spPr>
                      <a:xfrm>
                        <a:off x="5514980" y="2922587"/>
                        <a:ext cx="3267075" cy="5905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976015638"/>
              </p:ext>
            </p:extLst>
          </p:nvPr>
        </p:nvGraphicFramePr>
        <p:xfrm>
          <a:off x="1773426" y="3697486"/>
          <a:ext cx="3617534" cy="567931"/>
        </p:xfrm>
        <a:graphic>
          <a:graphicData uri="http://schemas.openxmlformats.org/presentationml/2006/ole">
            <mc:AlternateContent xmlns:mc="http://schemas.openxmlformats.org/markup-compatibility/2006">
              <mc:Choice xmlns:v="urn:schemas-microsoft-com:vml" Requires="v">
                <p:oleObj spid="_x0000_s52620" name="Equation" r:id="rId7" imgW="1536480" imgH="241200" progId="Equation.DSMT4">
                  <p:embed/>
                </p:oleObj>
              </mc:Choice>
              <mc:Fallback>
                <p:oleObj name="Equation" r:id="rId7" imgW="1536480" imgH="241200" progId="Equation.DSMT4">
                  <p:embed/>
                  <p:pic>
                    <p:nvPicPr>
                      <p:cNvPr id="0" name=""/>
                      <p:cNvPicPr/>
                      <p:nvPr/>
                    </p:nvPicPr>
                    <p:blipFill>
                      <a:blip r:embed="rId8"/>
                      <a:stretch>
                        <a:fillRect/>
                      </a:stretch>
                    </p:blipFill>
                    <p:spPr>
                      <a:xfrm>
                        <a:off x="1773426" y="3697486"/>
                        <a:ext cx="3617534" cy="567931"/>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40200280"/>
              </p:ext>
            </p:extLst>
          </p:nvPr>
        </p:nvGraphicFramePr>
        <p:xfrm>
          <a:off x="5418764" y="3695169"/>
          <a:ext cx="3537287" cy="578914"/>
        </p:xfrm>
        <a:graphic>
          <a:graphicData uri="http://schemas.openxmlformats.org/presentationml/2006/ole">
            <mc:AlternateContent xmlns:mc="http://schemas.openxmlformats.org/markup-compatibility/2006">
              <mc:Choice xmlns:v="urn:schemas-microsoft-com:vml" Requires="v">
                <p:oleObj spid="_x0000_s52621" name="Equation" r:id="rId9" imgW="1473120" imgH="241200" progId="Equation.DSMT4">
                  <p:embed/>
                </p:oleObj>
              </mc:Choice>
              <mc:Fallback>
                <p:oleObj name="Equation" r:id="rId9" imgW="1473120" imgH="241200" progId="Equation.DSMT4">
                  <p:embed/>
                  <p:pic>
                    <p:nvPicPr>
                      <p:cNvPr id="0" name=""/>
                      <p:cNvPicPr/>
                      <p:nvPr/>
                    </p:nvPicPr>
                    <p:blipFill>
                      <a:blip r:embed="rId10"/>
                      <a:stretch>
                        <a:fillRect/>
                      </a:stretch>
                    </p:blipFill>
                    <p:spPr>
                      <a:xfrm>
                        <a:off x="5418764" y="3695169"/>
                        <a:ext cx="3537287" cy="578914"/>
                      </a:xfrm>
                      <a:prstGeom prst="rect">
                        <a:avLst/>
                      </a:prstGeom>
                    </p:spPr>
                  </p:pic>
                </p:oleObj>
              </mc:Fallback>
            </mc:AlternateContent>
          </a:graphicData>
        </a:graphic>
      </p:graphicFrame>
    </p:spTree>
    <p:extLst>
      <p:ext uri="{BB962C8B-B14F-4D97-AF65-F5344CB8AC3E}">
        <p14:creationId xmlns:p14="http://schemas.microsoft.com/office/powerpoint/2010/main" val="28080847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6.9 Coupons and Interest Rate Sensitivity </a:t>
            </a:r>
            <a:r>
              <a:rPr lang="en-US" altLang="en-US" sz="2000" b="0" dirty="0">
                <a:latin typeface="+mj-lt"/>
                <a:ea typeface="ＭＳ Ｐゴシック" panose="020B0600070205080204" pitchFamily="34" charset="-128"/>
              </a:rPr>
              <a:t>(4 of 5)</a:t>
            </a:r>
            <a:endParaRPr lang="en-US" sz="2000" b="0" dirty="0">
              <a:latin typeface="+mj-lt"/>
            </a:endParaRPr>
          </a:p>
        </p:txBody>
      </p:sp>
      <p:pic>
        <p:nvPicPr>
          <p:cNvPr id="3" name="Picture 2" descr="A table with 5 columns: N, and I slash Y, and P V, and P M T, and F V. The rows are labeled, given, and, solve for. Column 1, N: given 10, solve for blank. Column 2, I slash Y: given 4, solve for blank. Column 3, P V: given blank, solve for negative 87.83. Column 4, P M T: given 2.50, solve for blank. Column 5, F V: given 100, solve for blan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863436"/>
            <a:ext cx="7816273" cy="1489364"/>
          </a:xfrm>
          <a:prstGeom prst="rect">
            <a:avLst/>
          </a:prstGeom>
        </p:spPr>
      </p:pic>
      <p:sp>
        <p:nvSpPr>
          <p:cNvPr id="4" name="Content Placeholder 3"/>
          <p:cNvSpPr>
            <a:spLocks noGrp="1"/>
          </p:cNvSpPr>
          <p:nvPr>
            <p:ph idx="1"/>
          </p:nvPr>
        </p:nvSpPr>
        <p:spPr>
          <a:xfrm>
            <a:off x="457200" y="3600451"/>
            <a:ext cx="8229600" cy="334963"/>
          </a:xfrm>
        </p:spPr>
        <p:txBody>
          <a:bodyPr/>
          <a:lstStyle/>
          <a:p>
            <a:pPr marL="0" indent="0">
              <a:buNone/>
            </a:pPr>
            <a:r>
              <a:rPr lang="en-US" sz="2000" dirty="0"/>
              <a:t>Excel Formula: PV(RATE,NPER,PMT,FV) = PV(.04,10,2.5,100)</a:t>
            </a:r>
          </a:p>
        </p:txBody>
      </p:sp>
      <p:sp>
        <p:nvSpPr>
          <p:cNvPr id="5" name="Content Placeholder 4"/>
          <p:cNvSpPr>
            <a:spLocks noGrp="1"/>
          </p:cNvSpPr>
          <p:nvPr>
            <p:ph idx="13"/>
          </p:nvPr>
        </p:nvSpPr>
        <p:spPr>
          <a:xfrm>
            <a:off x="457200" y="4114800"/>
            <a:ext cx="8229600" cy="2011363"/>
          </a:xfrm>
        </p:spPr>
        <p:txBody>
          <a:bodyPr/>
          <a:lstStyle/>
          <a:p>
            <a:r>
              <a:rPr lang="en-US" sz="2600" dirty="0"/>
              <a:t>With all of the basic bond information entered, you can simply change the I/Y by entering 3.5 and pressing I/Y and then solve for PV again. So, with just a few keystrokes, you will have the new price of $91.68.</a:t>
            </a:r>
          </a:p>
        </p:txBody>
      </p:sp>
    </p:spTree>
    <p:extLst>
      <p:ext uri="{BB962C8B-B14F-4D97-AF65-F5344CB8AC3E}">
        <p14:creationId xmlns:p14="http://schemas.microsoft.com/office/powerpoint/2010/main" val="34637764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6.9 Coupons and Interest Rate Sensitivity </a:t>
            </a:r>
            <a:r>
              <a:rPr lang="en-US" altLang="en-US" sz="2000" b="0" dirty="0">
                <a:latin typeface="+mj-lt"/>
                <a:ea typeface="ＭＳ Ｐゴシック" panose="020B0600070205080204" pitchFamily="34" charset="-128"/>
              </a:rPr>
              <a:t>(5 of 5)</a:t>
            </a:r>
            <a:endParaRPr lang="en-US" sz="2000" b="0" dirty="0">
              <a:latin typeface="+mj-lt"/>
            </a:endParaRPr>
          </a:p>
        </p:txBody>
      </p:sp>
      <p:sp>
        <p:nvSpPr>
          <p:cNvPr id="3" name="Content Placeholder 2"/>
          <p:cNvSpPr>
            <a:spLocks noGrp="1"/>
          </p:cNvSpPr>
          <p:nvPr>
            <p:ph idx="1"/>
          </p:nvPr>
        </p:nvSpPr>
        <p:spPr/>
        <p:txBody>
          <a:bodyPr/>
          <a:lstStyle/>
          <a:p>
            <a:pPr marL="0" indent="0">
              <a:buNone/>
            </a:pPr>
            <a:r>
              <a:rPr lang="en-US" sz="2800" b="1" dirty="0"/>
              <a:t>Evaluate</a:t>
            </a:r>
          </a:p>
          <a:p>
            <a:r>
              <a:rPr lang="en-US" sz="2600" dirty="0"/>
              <a:t>The bond with the smaller coupon payments is more sensitive to changes in interest rates. Because its coupons are smaller relative to its par value, a larger fraction of its cash flows are received later. As we learned in Example 6.8, later cash flows are affected more greatly by changes in interest rates, so compared to the 10% coupon bond, the effect of the interest change is greater for the cash flows of the 5% coupon bond.</a:t>
            </a:r>
          </a:p>
        </p:txBody>
      </p:sp>
    </p:spTree>
    <p:extLst>
      <p:ext uri="{BB962C8B-B14F-4D97-AF65-F5344CB8AC3E}">
        <p14:creationId xmlns:p14="http://schemas.microsoft.com/office/powerpoint/2010/main" val="4897715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6.9a Coupons and Interest Rate Sensitivity </a:t>
            </a:r>
            <a:r>
              <a:rPr lang="en-US" altLang="en-US" sz="2000" b="0" dirty="0">
                <a:latin typeface="+mj-lt"/>
                <a:ea typeface="ＭＳ Ｐゴシック" panose="020B0600070205080204" pitchFamily="34" charset="-128"/>
              </a:rPr>
              <a:t>(1 of 7)</a:t>
            </a:r>
            <a:endParaRPr lang="en-US" sz="2000" b="0" dirty="0">
              <a:latin typeface="+mj-lt"/>
            </a:endParaRPr>
          </a:p>
        </p:txBody>
      </p:sp>
      <p:sp>
        <p:nvSpPr>
          <p:cNvPr id="3" name="Content Placeholder 2"/>
          <p:cNvSpPr>
            <a:spLocks noGrp="1"/>
          </p:cNvSpPr>
          <p:nvPr>
            <p:ph idx="1"/>
          </p:nvPr>
        </p:nvSpPr>
        <p:spPr/>
        <p:txBody>
          <a:bodyPr/>
          <a:lstStyle/>
          <a:p>
            <a:pPr>
              <a:buNone/>
            </a:pPr>
            <a:r>
              <a:rPr lang="en-US" altLang="en-US" sz="2800" b="1" dirty="0">
                <a:ea typeface="ＭＳ Ｐゴシック" panose="020B0600070205080204" pitchFamily="34" charset="-128"/>
              </a:rPr>
              <a:t>Problem:</a:t>
            </a:r>
          </a:p>
          <a:p>
            <a:r>
              <a:rPr lang="en-US" altLang="en-US" sz="2600" dirty="0">
                <a:ea typeface="ＭＳ Ｐゴシック" panose="020B0600070205080204" pitchFamily="34" charset="-128"/>
              </a:rPr>
              <a:t>Consider two bonds, each pays semi-annual coupons and 5 years left until maturity. </a:t>
            </a:r>
          </a:p>
          <a:p>
            <a:r>
              <a:rPr lang="en-US" altLang="en-US" sz="2600" dirty="0">
                <a:ea typeface="ＭＳ Ｐゴシック" panose="020B0600070205080204" pitchFamily="34" charset="-128"/>
              </a:rPr>
              <a:t>One has a coupon rate of 4% and the other has a coupon rate of 12%, but both currently have a yield to maturity of 8%.  </a:t>
            </a:r>
          </a:p>
          <a:p>
            <a:r>
              <a:rPr lang="en-US" altLang="en-US" sz="2600" dirty="0">
                <a:ea typeface="ＭＳ Ｐゴシック" panose="020B0600070205080204" pitchFamily="34" charset="-128"/>
              </a:rPr>
              <a:t>How much will the price of each bond change if its yield to maturity decreases from 8% to 7%?</a:t>
            </a:r>
            <a:endParaRPr lang="en-US" sz="2600" dirty="0"/>
          </a:p>
        </p:txBody>
      </p:sp>
    </p:spTree>
    <p:extLst>
      <p:ext uri="{BB962C8B-B14F-4D97-AF65-F5344CB8AC3E}">
        <p14:creationId xmlns:p14="http://schemas.microsoft.com/office/powerpoint/2010/main" val="346787145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6.9a Coupons and Interest Rate Sensitivity </a:t>
            </a:r>
            <a:r>
              <a:rPr lang="en-US" altLang="en-US" sz="2000" b="0" dirty="0">
                <a:latin typeface="+mj-lt"/>
                <a:ea typeface="ＭＳ Ｐゴシック" panose="020B0600070205080204" pitchFamily="34" charset="-128"/>
              </a:rPr>
              <a:t>(2 of 7)</a:t>
            </a:r>
            <a:endParaRPr lang="en-US" sz="2000" b="0" dirty="0">
              <a:latin typeface="+mj-lt"/>
            </a:endParaRPr>
          </a:p>
        </p:txBody>
      </p:sp>
      <p:sp>
        <p:nvSpPr>
          <p:cNvPr id="3" name="Content Placeholder 2"/>
          <p:cNvSpPr>
            <a:spLocks noGrp="1"/>
          </p:cNvSpPr>
          <p:nvPr>
            <p:ph idx="1"/>
          </p:nvPr>
        </p:nvSpPr>
        <p:spPr>
          <a:xfrm>
            <a:off x="457200" y="1600200"/>
            <a:ext cx="8686800" cy="4724400"/>
          </a:xfrm>
        </p:spPr>
        <p:txBody>
          <a:bodyPr/>
          <a:lstStyle/>
          <a:p>
            <a:pPr>
              <a:buNone/>
            </a:pPr>
            <a:r>
              <a:rPr lang="en-US" altLang="en-US" sz="2800" b="1" dirty="0">
                <a:ea typeface="ＭＳ Ｐゴシック" panose="020B0600070205080204" pitchFamily="34" charset="-128"/>
              </a:rPr>
              <a:t>Solution:</a:t>
            </a:r>
          </a:p>
          <a:p>
            <a:pPr>
              <a:buNone/>
            </a:pPr>
            <a:r>
              <a:rPr lang="en-US" altLang="en-US" sz="2800" b="1" dirty="0">
                <a:ea typeface="ＭＳ Ｐゴシック" panose="020B0600070205080204" pitchFamily="34" charset="-128"/>
              </a:rPr>
              <a:t>Plan:</a:t>
            </a:r>
          </a:p>
          <a:p>
            <a:r>
              <a:rPr lang="en-US" altLang="en-US" sz="2600" dirty="0">
                <a:ea typeface="ＭＳ Ｐゴシック" panose="020B0600070205080204" pitchFamily="34" charset="-128"/>
              </a:rPr>
              <a:t>As in Example 6.8a, we need to compute the price of each bond at 8% and 7% yield to maturities and then compute the percentage change in price. </a:t>
            </a:r>
          </a:p>
          <a:p>
            <a:r>
              <a:rPr lang="en-US" altLang="en-US" sz="2600" dirty="0">
                <a:ea typeface="ＭＳ Ｐゴシック" panose="020B0600070205080204" pitchFamily="34" charset="-128"/>
              </a:rPr>
              <a:t>Each bond has 10 semi-annual coupon payments remaining along with the repayment of par value at maturity.  </a:t>
            </a:r>
          </a:p>
          <a:p>
            <a:r>
              <a:rPr lang="en-US" altLang="en-US" sz="2600" dirty="0">
                <a:ea typeface="ＭＳ Ｐゴシック" panose="020B0600070205080204" pitchFamily="34" charset="-128"/>
              </a:rPr>
              <a:t>The cash flows per $100 of face value for the first bond are $2.00 every 6 months and then $100 at maturity.</a:t>
            </a:r>
            <a:endParaRPr lang="en-US" sz="2600" dirty="0"/>
          </a:p>
        </p:txBody>
      </p:sp>
    </p:spTree>
    <p:extLst>
      <p:ext uri="{BB962C8B-B14F-4D97-AF65-F5344CB8AC3E}">
        <p14:creationId xmlns:p14="http://schemas.microsoft.com/office/powerpoint/2010/main" val="41688035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6.9a Coupons and Interest Rate Sensitivity </a:t>
            </a:r>
            <a:r>
              <a:rPr lang="en-US" altLang="en-US" sz="2000" b="0" dirty="0">
                <a:latin typeface="+mj-lt"/>
                <a:ea typeface="ＭＳ Ｐゴシック" panose="020B0600070205080204" pitchFamily="34" charset="-128"/>
              </a:rPr>
              <a:t>(3 of 7)</a:t>
            </a:r>
            <a:endParaRPr lang="en-US" sz="2000" b="0" dirty="0">
              <a:latin typeface="+mj-lt"/>
            </a:endParaRPr>
          </a:p>
        </p:txBody>
      </p:sp>
      <p:sp>
        <p:nvSpPr>
          <p:cNvPr id="3" name="Content Placeholder 2"/>
          <p:cNvSpPr>
            <a:spLocks noGrp="1"/>
          </p:cNvSpPr>
          <p:nvPr>
            <p:ph idx="1"/>
          </p:nvPr>
        </p:nvSpPr>
        <p:spPr>
          <a:xfrm>
            <a:off x="457200" y="1600200"/>
            <a:ext cx="8534400" cy="4800600"/>
          </a:xfrm>
        </p:spPr>
        <p:txBody>
          <a:bodyPr/>
          <a:lstStyle/>
          <a:p>
            <a:pPr>
              <a:buNone/>
            </a:pPr>
            <a:r>
              <a:rPr lang="en-US" altLang="en-US" sz="2800" b="1" dirty="0">
                <a:ea typeface="ＭＳ Ｐゴシック" panose="020B0600070205080204" pitchFamily="34" charset="-128"/>
              </a:rPr>
              <a:t>Solution</a:t>
            </a:r>
          </a:p>
          <a:p>
            <a:pPr>
              <a:buNone/>
            </a:pPr>
            <a:r>
              <a:rPr lang="en-US" altLang="en-US" sz="2800" b="1" dirty="0">
                <a:ea typeface="ＭＳ Ｐゴシック" panose="020B0600070205080204" pitchFamily="34" charset="-128"/>
              </a:rPr>
              <a:t>Plan:</a:t>
            </a:r>
          </a:p>
          <a:p>
            <a:r>
              <a:rPr lang="en-US" altLang="en-US" sz="2600" dirty="0">
                <a:ea typeface="ＭＳ Ｐゴシック" panose="020B0600070205080204" pitchFamily="34" charset="-128"/>
              </a:rPr>
              <a:t>The cash flows per $100 of face value for the second bond are $6 every 6 months and then $100 at maturity. </a:t>
            </a:r>
          </a:p>
          <a:p>
            <a:r>
              <a:rPr lang="en-US" altLang="en-US" sz="2600" dirty="0">
                <a:ea typeface="ＭＳ Ｐゴシック" panose="020B0600070205080204" pitchFamily="34" charset="-128"/>
              </a:rPr>
              <a:t>Since the cash flows are semi-annual, the yield to maturity is quoted as a semi-annually compounded APR, so we convert the yields to match the frequency of the cash flows by dividing by 2. </a:t>
            </a:r>
          </a:p>
          <a:p>
            <a:r>
              <a:rPr lang="en-US" altLang="en-US" sz="2600" dirty="0">
                <a:ea typeface="ＭＳ Ｐゴシック" panose="020B0600070205080204" pitchFamily="34" charset="-128"/>
              </a:rPr>
              <a:t>With semi-annual rates of 3.5% and 4%, we can use Eq.(6.3) to compute the prices.</a:t>
            </a:r>
            <a:endParaRPr lang="en-US" sz="2600" dirty="0"/>
          </a:p>
        </p:txBody>
      </p:sp>
    </p:spTree>
    <p:extLst>
      <p:ext uri="{BB962C8B-B14F-4D97-AF65-F5344CB8AC3E}">
        <p14:creationId xmlns:p14="http://schemas.microsoft.com/office/powerpoint/2010/main" val="41934740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6.9a Coupons and Interest Rate Sensitivity </a:t>
            </a:r>
            <a:r>
              <a:rPr lang="en-US" altLang="en-US" sz="2000" b="0" dirty="0">
                <a:latin typeface="+mj-lt"/>
                <a:ea typeface="ＭＳ Ｐゴシック" panose="020B0600070205080204" pitchFamily="34" charset="-128"/>
              </a:rPr>
              <a:t>(4 of 7)</a:t>
            </a:r>
            <a:endParaRPr lang="en-US" sz="2000" b="0" dirty="0">
              <a:latin typeface="+mj-lt"/>
            </a:endParaRPr>
          </a:p>
        </p:txBody>
      </p:sp>
      <p:sp>
        <p:nvSpPr>
          <p:cNvPr id="3" name="Content Placeholder 2"/>
          <p:cNvSpPr>
            <a:spLocks noGrp="1"/>
          </p:cNvSpPr>
          <p:nvPr>
            <p:ph idx="1"/>
          </p:nvPr>
        </p:nvSpPr>
        <p:spPr>
          <a:xfrm>
            <a:off x="457200" y="1600200"/>
            <a:ext cx="8686800" cy="3276599"/>
          </a:xfrm>
        </p:spPr>
        <p:txBody>
          <a:bodyPr/>
          <a:lstStyle/>
          <a:p>
            <a:pPr marL="0" indent="0">
              <a:buNone/>
            </a:pPr>
            <a:r>
              <a:rPr lang="en-US" sz="2800" b="1" dirty="0"/>
              <a:t>Execute:</a:t>
            </a:r>
          </a:p>
          <a:p>
            <a:r>
              <a:rPr lang="en-US" altLang="en-US" sz="2600" dirty="0"/>
              <a:t>The 4% coupon bond’s price changed from $83.78 to 87.53, or 4.5%, but the 12% coupon bond’s price changed from $116.22 to $120.79, or 3.9%.  </a:t>
            </a:r>
          </a:p>
          <a:p>
            <a:r>
              <a:rPr lang="en-US" altLang="en-US" sz="2600" dirty="0"/>
              <a:t>You can calculate the price change very quickly with a financial calculator. Taking the 12% coupon bond for example:</a:t>
            </a:r>
            <a:endParaRPr lang="en-US" sz="2600" dirty="0"/>
          </a:p>
        </p:txBody>
      </p:sp>
    </p:spTree>
    <p:extLst>
      <p:ext uri="{BB962C8B-B14F-4D97-AF65-F5344CB8AC3E}">
        <p14:creationId xmlns:p14="http://schemas.microsoft.com/office/powerpoint/2010/main" val="6612931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6.9a Coupons and Interest Rate Sensitivity </a:t>
            </a:r>
            <a:r>
              <a:rPr lang="en-US" altLang="en-US" sz="2000" b="0" dirty="0">
                <a:latin typeface="+mj-lt"/>
                <a:ea typeface="ＭＳ Ｐゴシック" panose="020B0600070205080204" pitchFamily="34" charset="-128"/>
              </a:rPr>
              <a:t>(5 of 7)</a:t>
            </a:r>
            <a:endParaRPr lang="en-US" sz="2000" b="0" dirty="0">
              <a:latin typeface="+mj-lt"/>
            </a:endParaRPr>
          </a:p>
        </p:txBody>
      </p:sp>
      <p:graphicFrame>
        <p:nvGraphicFramePr>
          <p:cNvPr id="4" name="Table 3" descr="A table with 3 columns: yield to maturity, 5-year 5% annual coupon bond, and 40-year 5% annual coupon bond. Row 1, yield to maturity: 8%. Five year: 2 times, 1 over 0.04, times quantity, 1 minus, 1 over 1.04 raised to the 10 power, end quantity, plus 100 over 1.04 raised to the 10 power = $83.78. Forty year: 6 times, 1 over 0.04, times quantity, 1 minus, 1 over 1.04 raised to the 10 power, end quantity, plus 100 over 1.04 raised to the 10 power = $116.22. Row 2, yield to maturity: 7%. Five year: 2 times, 1 over 0.035, times quantity, 1 minus, 1 over 1.035 raised to the 10 power, end quantity, plus 100 over 1.035 raised to the 10 power = $87.53. Forty year: 6 times, 1 over 0.035, times quantity, 1 minus, 1 over 1.035 raised to the 10 power, end quantity, plus 100 over 1.035 raised to the 10 power = $120.79."/>
          <p:cNvGraphicFramePr>
            <a:graphicFrameLocks noGrp="1"/>
          </p:cNvGraphicFramePr>
          <p:nvPr>
            <p:extLst>
              <p:ext uri="{D42A27DB-BD31-4B8C-83A1-F6EECF244321}">
                <p14:modId xmlns:p14="http://schemas.microsoft.com/office/powerpoint/2010/main" val="634651549"/>
              </p:ext>
            </p:extLst>
          </p:nvPr>
        </p:nvGraphicFramePr>
        <p:xfrm>
          <a:off x="542920" y="1598621"/>
          <a:ext cx="8220080" cy="2254232"/>
        </p:xfrm>
        <a:graphic>
          <a:graphicData uri="http://schemas.openxmlformats.org/drawingml/2006/table">
            <a:tbl>
              <a:tblPr firstRow="1"/>
              <a:tblGrid>
                <a:gridCol w="128588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706430">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pitchFamily="-1" charset="-128"/>
                        </a:rPr>
                        <a:t>Yield to Maturity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pitchFamily="-1" charset="-128"/>
                        </a:rPr>
                        <a:t>5-year, 5% Annual Coupon Bond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pitchFamily="-1" charset="-128"/>
                        </a:rPr>
                        <a:t>40-year, 5% Annual Coupon Bond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62000">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pitchFamily="-1" charset="-128"/>
                        </a:rPr>
                        <a:t>8%</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sz="1100" dirty="0">
                          <a:solidFill>
                            <a:schemeClr val="bg1"/>
                          </a:solidFill>
                          <a:effectLst/>
                          <a:latin typeface="Arial" panose="020B0604020202020204" pitchFamily="34" charset="0"/>
                          <a:ea typeface="Times New Roman" panose="02020603050405020304" pitchFamily="18" charset="0"/>
                        </a:rPr>
                        <a:t>A formula: 2 times, 1 over 0.04, times quantity, 1 minus, 1 over 1.04 raised to the 10 power, end quantity, plus 100 over 1.04 raised to the 10 power = $83.78.</a:t>
                      </a:r>
                      <a:endParaRPr lang="en-IN" sz="1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sz="1100" dirty="0">
                          <a:solidFill>
                            <a:schemeClr val="bg1"/>
                          </a:solidFill>
                          <a:effectLst/>
                          <a:latin typeface="Arial" panose="020B0604020202020204" pitchFamily="34" charset="0"/>
                          <a:ea typeface="Times New Roman" panose="02020603050405020304" pitchFamily="18" charset="0"/>
                        </a:rPr>
                        <a:t>A formula: 6 times, 1 over 0.04, times quantity, 1 minus, 1 over 1.04 raised to the 10 power, end quantity, plus 100 over 1.04 raised to the 10 power = $116.22. </a:t>
                      </a:r>
                      <a:endParaRPr lang="en-IN" sz="1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85802">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pitchFamily="-1" charset="-128"/>
                        </a:rPr>
                        <a:t>7%</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sz="1100" dirty="0">
                          <a:solidFill>
                            <a:schemeClr val="bg1"/>
                          </a:solidFill>
                          <a:effectLst/>
                          <a:latin typeface="Arial" panose="020B0604020202020204" pitchFamily="34" charset="0"/>
                          <a:ea typeface="Times New Roman" panose="02020603050405020304" pitchFamily="18" charset="0"/>
                        </a:rPr>
                        <a:t>A formula:  2 times, 1 over 0.035, times quantity, 1 minus, 1 over 1.035 raised to the 10 power, end quantity, plus 100 over 1.035 raised to the 10 power = $87.53.</a:t>
                      </a:r>
                      <a:endParaRPr lang="en-IN" sz="1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sz="1100" dirty="0">
                          <a:solidFill>
                            <a:schemeClr val="bg1"/>
                          </a:solidFill>
                          <a:effectLst/>
                          <a:latin typeface="Arial" panose="020B0604020202020204" pitchFamily="34" charset="0"/>
                          <a:ea typeface="Times New Roman" panose="02020603050405020304" pitchFamily="18" charset="0"/>
                        </a:rPr>
                        <a:t>A formula: 6 times, 1 over 0.035, times quantity, 1 minus, 1 over 1.035 raised to the 10 power, end quantity, plus 100 over 1.035 raised to the 10 power = $120.79.</a:t>
                      </a:r>
                      <a:endParaRPr lang="en-IN" sz="1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93748031"/>
              </p:ext>
            </p:extLst>
          </p:nvPr>
        </p:nvGraphicFramePr>
        <p:xfrm>
          <a:off x="2095495" y="2398491"/>
          <a:ext cx="3173428" cy="590990"/>
        </p:xfrm>
        <a:graphic>
          <a:graphicData uri="http://schemas.openxmlformats.org/presentationml/2006/ole">
            <mc:AlternateContent xmlns:mc="http://schemas.openxmlformats.org/markup-compatibility/2006">
              <mc:Choice xmlns:v="urn:schemas-microsoft-com:vml" Requires="v">
                <p:oleObj spid="_x0000_s35443" name="Equation" r:id="rId3" imgW="1295280" imgH="241200" progId="Equation.DSMT4">
                  <p:embed/>
                </p:oleObj>
              </mc:Choice>
              <mc:Fallback>
                <p:oleObj name="Equation" r:id="rId3" imgW="1295280" imgH="241200" progId="Equation.DSMT4">
                  <p:embed/>
                  <p:pic>
                    <p:nvPicPr>
                      <p:cNvPr id="0" name=""/>
                      <p:cNvPicPr/>
                      <p:nvPr/>
                    </p:nvPicPr>
                    <p:blipFill>
                      <a:blip r:embed="rId4"/>
                      <a:stretch>
                        <a:fillRect/>
                      </a:stretch>
                    </p:blipFill>
                    <p:spPr>
                      <a:xfrm>
                        <a:off x="2095495" y="2398491"/>
                        <a:ext cx="3173428" cy="59099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01393430"/>
              </p:ext>
            </p:extLst>
          </p:nvPr>
        </p:nvGraphicFramePr>
        <p:xfrm>
          <a:off x="1855151" y="3199654"/>
          <a:ext cx="3415980" cy="579346"/>
        </p:xfrm>
        <a:graphic>
          <a:graphicData uri="http://schemas.openxmlformats.org/presentationml/2006/ole">
            <mc:AlternateContent xmlns:mc="http://schemas.openxmlformats.org/markup-compatibility/2006">
              <mc:Choice xmlns:v="urn:schemas-microsoft-com:vml" Requires="v">
                <p:oleObj spid="_x0000_s35444" name="Equation" r:id="rId5" imgW="1422360" imgH="241200" progId="Equation.DSMT4">
                  <p:embed/>
                </p:oleObj>
              </mc:Choice>
              <mc:Fallback>
                <p:oleObj name="Equation" r:id="rId5" imgW="1422360" imgH="241200" progId="Equation.DSMT4">
                  <p:embed/>
                  <p:pic>
                    <p:nvPicPr>
                      <p:cNvPr id="0" name=""/>
                      <p:cNvPicPr/>
                      <p:nvPr/>
                    </p:nvPicPr>
                    <p:blipFill>
                      <a:blip r:embed="rId6"/>
                      <a:stretch>
                        <a:fillRect/>
                      </a:stretch>
                    </p:blipFill>
                    <p:spPr>
                      <a:xfrm>
                        <a:off x="1855151" y="3199654"/>
                        <a:ext cx="3415980" cy="57934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95561677"/>
              </p:ext>
            </p:extLst>
          </p:nvPr>
        </p:nvGraphicFramePr>
        <p:xfrm>
          <a:off x="5343525" y="2408238"/>
          <a:ext cx="3297238" cy="590550"/>
        </p:xfrm>
        <a:graphic>
          <a:graphicData uri="http://schemas.openxmlformats.org/presentationml/2006/ole">
            <mc:AlternateContent xmlns:mc="http://schemas.openxmlformats.org/markup-compatibility/2006">
              <mc:Choice xmlns:v="urn:schemas-microsoft-com:vml" Requires="v">
                <p:oleObj spid="_x0000_s35445" name="Equation" r:id="rId7" imgW="1346040" imgH="241200" progId="Equation.DSMT4">
                  <p:embed/>
                </p:oleObj>
              </mc:Choice>
              <mc:Fallback>
                <p:oleObj name="Equation" r:id="rId7" imgW="1346040" imgH="241200" progId="Equation.DSMT4">
                  <p:embed/>
                  <p:pic>
                    <p:nvPicPr>
                      <p:cNvPr id="0" name=""/>
                      <p:cNvPicPr/>
                      <p:nvPr/>
                    </p:nvPicPr>
                    <p:blipFill>
                      <a:blip r:embed="rId8"/>
                      <a:stretch>
                        <a:fillRect/>
                      </a:stretch>
                    </p:blipFill>
                    <p:spPr>
                      <a:xfrm>
                        <a:off x="5343525" y="2408238"/>
                        <a:ext cx="3297238" cy="5905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33936091"/>
              </p:ext>
            </p:extLst>
          </p:nvPr>
        </p:nvGraphicFramePr>
        <p:xfrm>
          <a:off x="5248275" y="3181350"/>
          <a:ext cx="3536950" cy="577850"/>
        </p:xfrm>
        <a:graphic>
          <a:graphicData uri="http://schemas.openxmlformats.org/presentationml/2006/ole">
            <mc:AlternateContent xmlns:mc="http://schemas.openxmlformats.org/markup-compatibility/2006">
              <mc:Choice xmlns:v="urn:schemas-microsoft-com:vml" Requires="v">
                <p:oleObj spid="_x0000_s35446" name="Equation" r:id="rId9" imgW="1473120" imgH="241200" progId="Equation.DSMT4">
                  <p:embed/>
                </p:oleObj>
              </mc:Choice>
              <mc:Fallback>
                <p:oleObj name="Equation" r:id="rId9" imgW="1473120" imgH="241200" progId="Equation.DSMT4">
                  <p:embed/>
                  <p:pic>
                    <p:nvPicPr>
                      <p:cNvPr id="0" name=""/>
                      <p:cNvPicPr/>
                      <p:nvPr/>
                    </p:nvPicPr>
                    <p:blipFill>
                      <a:blip r:embed="rId10"/>
                      <a:stretch>
                        <a:fillRect/>
                      </a:stretch>
                    </p:blipFill>
                    <p:spPr>
                      <a:xfrm>
                        <a:off x="5248275" y="3181350"/>
                        <a:ext cx="3536950" cy="577850"/>
                      </a:xfrm>
                      <a:prstGeom prst="rect">
                        <a:avLst/>
                      </a:prstGeom>
                    </p:spPr>
                  </p:pic>
                </p:oleObj>
              </mc:Fallback>
            </mc:AlternateContent>
          </a:graphicData>
        </a:graphic>
      </p:graphicFrame>
    </p:spTree>
    <p:extLst>
      <p:ext uri="{BB962C8B-B14F-4D97-AF65-F5344CB8AC3E}">
        <p14:creationId xmlns:p14="http://schemas.microsoft.com/office/powerpoint/2010/main" val="31946115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6.9a Coupons and Interest Rate Sensitivity </a:t>
            </a:r>
            <a:r>
              <a:rPr lang="en-US" altLang="en-US" sz="2000" b="0" dirty="0">
                <a:latin typeface="+mj-lt"/>
                <a:ea typeface="ＭＳ Ｐゴシック" panose="020B0600070205080204" pitchFamily="34" charset="-128"/>
              </a:rPr>
              <a:t>(6 of 7)</a:t>
            </a:r>
            <a:endParaRPr lang="en-US" sz="2000" b="0" dirty="0">
              <a:latin typeface="+mj-lt"/>
            </a:endParaRPr>
          </a:p>
        </p:txBody>
      </p:sp>
      <p:pic>
        <p:nvPicPr>
          <p:cNvPr id="6" name="Picture 5" descr="A table with 5 columns: N, and I slash Y, and P V, and P M T, and F V. The rows are labeled, given, and, solve for. Column 1, N: given 10, solve for blank. Column 2, I slash Y: given 4, solve for blank. Column 3, P V: given blank, solve for 116.22. Column 4, P M T: given 6, solve for blank. Column 5, F V: given 100, solve for blan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376" y="1981200"/>
            <a:ext cx="7816273" cy="1489364"/>
          </a:xfrm>
          <a:prstGeom prst="rect">
            <a:avLst/>
          </a:prstGeom>
        </p:spPr>
      </p:pic>
      <p:sp>
        <p:nvSpPr>
          <p:cNvPr id="3" name="Content Placeholder 2"/>
          <p:cNvSpPr>
            <a:spLocks noGrp="1"/>
          </p:cNvSpPr>
          <p:nvPr>
            <p:ph idx="1"/>
          </p:nvPr>
        </p:nvSpPr>
        <p:spPr>
          <a:xfrm>
            <a:off x="457200" y="3600445"/>
            <a:ext cx="8229600" cy="381000"/>
          </a:xfrm>
        </p:spPr>
        <p:txBody>
          <a:bodyPr/>
          <a:lstStyle/>
          <a:p>
            <a:pPr marL="0" lvl="0" indent="0">
              <a:buNone/>
            </a:pPr>
            <a:r>
              <a:rPr lang="en-US" sz="2000" dirty="0">
                <a:ea typeface="ＭＳ Ｐゴシック" panose="020B0600070205080204" pitchFamily="34" charset="-128"/>
              </a:rPr>
              <a:t>Excel Formula: = PV(RATE,NPER,PMT,FV)=PV(0.04,10,6,100) </a:t>
            </a:r>
            <a:endParaRPr lang="en-US" sz="2000" dirty="0"/>
          </a:p>
        </p:txBody>
      </p:sp>
    </p:spTree>
    <p:extLst>
      <p:ext uri="{BB962C8B-B14F-4D97-AF65-F5344CB8AC3E}">
        <p14:creationId xmlns:p14="http://schemas.microsoft.com/office/powerpoint/2010/main" val="3912746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6.2 Zero-Coupon Bonds </a:t>
            </a:r>
            <a:r>
              <a:rPr lang="en-US" altLang="en-US" sz="2000" b="0" dirty="0">
                <a:latin typeface="+mj-lt"/>
                <a:ea typeface="ＭＳ Ｐゴシック" panose="020B0600070205080204" pitchFamily="34" charset="-128"/>
              </a:rPr>
              <a:t>(3 of 5)</a:t>
            </a:r>
            <a:r>
              <a:rPr lang="en-US" altLang="en-US" sz="3600" dirty="0">
                <a:latin typeface="+mj-lt"/>
                <a:ea typeface="ＭＳ Ｐゴシック" panose="020B0600070205080204" pitchFamily="34" charset="-128"/>
              </a:rPr>
              <a:t> </a:t>
            </a:r>
            <a:endParaRPr lang="en-US" sz="3600" dirty="0">
              <a:latin typeface="+mj-lt"/>
            </a:endParaRPr>
          </a:p>
        </p:txBody>
      </p:sp>
      <p:sp>
        <p:nvSpPr>
          <p:cNvPr id="3" name="Content Placeholder 2"/>
          <p:cNvSpPr>
            <a:spLocks noGrp="1"/>
          </p:cNvSpPr>
          <p:nvPr>
            <p:ph idx="1"/>
          </p:nvPr>
        </p:nvSpPr>
        <p:spPr>
          <a:xfrm>
            <a:off x="457200" y="1600201"/>
            <a:ext cx="8229600" cy="2133600"/>
          </a:xfrm>
        </p:spPr>
        <p:txBody>
          <a:bodyPr/>
          <a:lstStyle/>
          <a:p>
            <a:r>
              <a:rPr lang="en-US" altLang="en-US" sz="2600" dirty="0">
                <a:ea typeface="ＭＳ Ｐゴシック" panose="020B0600070205080204" pitchFamily="34" charset="-128"/>
              </a:rPr>
              <a:t>Yield to Maturity of a Zero-Coupon Bond  </a:t>
            </a:r>
          </a:p>
          <a:p>
            <a:pPr lvl="1"/>
            <a:r>
              <a:rPr lang="en-US" altLang="en-US" sz="2400" dirty="0">
                <a:ea typeface="ＭＳ Ｐゴシック" panose="020B0600070205080204" pitchFamily="34" charset="-128"/>
              </a:rPr>
              <a:t>The discount rate that sets the present value of the promised bond payments equal to the current market price of the bond</a:t>
            </a:r>
          </a:p>
          <a:p>
            <a:pPr lvl="1"/>
            <a:r>
              <a:rPr lang="en-US" altLang="en-US" sz="2400" dirty="0">
                <a:ea typeface="ＭＳ Ｐゴシック" panose="020B0600070205080204" pitchFamily="34" charset="-128"/>
              </a:rPr>
              <a:t>Yield to Maturity of an n-Year Zero-Coupon Bond:</a:t>
            </a:r>
            <a:endParaRPr lang="en-US" sz="2400" dirty="0"/>
          </a:p>
        </p:txBody>
      </p:sp>
      <p:graphicFrame>
        <p:nvGraphicFramePr>
          <p:cNvPr id="4" name="Object 3" descr="1 + Y T M sub n = face value over price, to the 1 over n."/>
          <p:cNvGraphicFramePr>
            <a:graphicFrameLocks noChangeAspect="1"/>
          </p:cNvGraphicFramePr>
          <p:nvPr>
            <p:extLst>
              <p:ext uri="{D42A27DB-BD31-4B8C-83A1-F6EECF244321}">
                <p14:modId xmlns:p14="http://schemas.microsoft.com/office/powerpoint/2010/main" val="1451220133"/>
              </p:ext>
            </p:extLst>
          </p:nvPr>
        </p:nvGraphicFramePr>
        <p:xfrm>
          <a:off x="2373313" y="4176713"/>
          <a:ext cx="3902075" cy="1016000"/>
        </p:xfrm>
        <a:graphic>
          <a:graphicData uri="http://schemas.openxmlformats.org/presentationml/2006/ole">
            <mc:AlternateContent xmlns:mc="http://schemas.openxmlformats.org/markup-compatibility/2006">
              <mc:Choice xmlns:v="urn:schemas-microsoft-com:vml" Requires="v">
                <p:oleObj spid="_x0000_s19643" name="Equation" r:id="rId3" imgW="1562040" imgH="406080" progId="Equation.DSMT4">
                  <p:embed/>
                </p:oleObj>
              </mc:Choice>
              <mc:Fallback>
                <p:oleObj name="Equation" r:id="rId3" imgW="1562040" imgH="406080" progId="Equation.DSMT4">
                  <p:embed/>
                  <p:pic>
                    <p:nvPicPr>
                      <p:cNvPr id="0" name=""/>
                      <p:cNvPicPr/>
                      <p:nvPr/>
                    </p:nvPicPr>
                    <p:blipFill>
                      <a:blip r:embed="rId4"/>
                      <a:stretch>
                        <a:fillRect/>
                      </a:stretch>
                    </p:blipFill>
                    <p:spPr>
                      <a:xfrm>
                        <a:off x="2373313" y="4176713"/>
                        <a:ext cx="3902075" cy="1016000"/>
                      </a:xfrm>
                      <a:prstGeom prst="rect">
                        <a:avLst/>
                      </a:prstGeom>
                    </p:spPr>
                  </p:pic>
                </p:oleObj>
              </mc:Fallback>
            </mc:AlternateContent>
          </a:graphicData>
        </a:graphic>
      </p:graphicFrame>
    </p:spTree>
    <p:extLst>
      <p:ext uri="{BB962C8B-B14F-4D97-AF65-F5344CB8AC3E}">
        <p14:creationId xmlns:p14="http://schemas.microsoft.com/office/powerpoint/2010/main" val="37304176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6.9a Coupons and Interest Rate Sensitivity </a:t>
            </a:r>
            <a:r>
              <a:rPr lang="en-US" altLang="en-US" sz="2000" b="0" dirty="0">
                <a:latin typeface="+mj-lt"/>
                <a:ea typeface="ＭＳ Ｐゴシック" panose="020B0600070205080204" pitchFamily="34" charset="-128"/>
              </a:rPr>
              <a:t>(7 of 7)</a:t>
            </a:r>
            <a:endParaRPr lang="en-US" sz="2000" b="0" dirty="0">
              <a:latin typeface="+mj-lt"/>
            </a:endParaRPr>
          </a:p>
        </p:txBody>
      </p:sp>
      <p:sp>
        <p:nvSpPr>
          <p:cNvPr id="3" name="Content Placeholder 2"/>
          <p:cNvSpPr>
            <a:spLocks noGrp="1"/>
          </p:cNvSpPr>
          <p:nvPr>
            <p:ph idx="1"/>
          </p:nvPr>
        </p:nvSpPr>
        <p:spPr>
          <a:xfrm>
            <a:off x="457200" y="1600200"/>
            <a:ext cx="8534400" cy="4525963"/>
          </a:xfrm>
        </p:spPr>
        <p:txBody>
          <a:bodyPr/>
          <a:lstStyle/>
          <a:p>
            <a:pPr>
              <a:buNone/>
            </a:pPr>
            <a:r>
              <a:rPr lang="en-US" altLang="en-US" sz="2800" b="1" dirty="0">
                <a:ea typeface="ＭＳ Ｐゴシック" panose="020B0600070205080204" pitchFamily="34" charset="-128"/>
              </a:rPr>
              <a:t>Evaluate:</a:t>
            </a:r>
          </a:p>
          <a:p>
            <a:r>
              <a:rPr lang="en-US" altLang="en-US" sz="2600" dirty="0">
                <a:ea typeface="ＭＳ Ｐゴシック" panose="020B0600070205080204" pitchFamily="34" charset="-128"/>
              </a:rPr>
              <a:t>The bond with the smaller coupon payments is more sensitive to changes in interest rates.  </a:t>
            </a:r>
          </a:p>
          <a:p>
            <a:r>
              <a:rPr lang="en-US" altLang="en-US" sz="2600" dirty="0">
                <a:ea typeface="ＭＳ Ｐゴシック" panose="020B0600070205080204" pitchFamily="34" charset="-128"/>
              </a:rPr>
              <a:t>Because its coupons are smaller relative to its par value, a larger fraction of its cash flows are received later. </a:t>
            </a:r>
          </a:p>
          <a:p>
            <a:r>
              <a:rPr lang="en-US" altLang="en-US" sz="2600" dirty="0">
                <a:ea typeface="ＭＳ Ｐゴシック" panose="020B0600070205080204" pitchFamily="34" charset="-128"/>
              </a:rPr>
              <a:t>As we learned in Example 6.8a, later cash flows are affected more greatly by changes in interest rates, so compared to the 12% coupon bond, the effect of the interest change is greater for the cash flows of the 4% bond.</a:t>
            </a:r>
            <a:endParaRPr lang="en-US" sz="2600" dirty="0"/>
          </a:p>
        </p:txBody>
      </p:sp>
    </p:spTree>
    <p:extLst>
      <p:ext uri="{BB962C8B-B14F-4D97-AF65-F5344CB8AC3E}">
        <p14:creationId xmlns:p14="http://schemas.microsoft.com/office/powerpoint/2010/main" val="12871150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6.4 Why Bond Prices Change </a:t>
            </a:r>
            <a:r>
              <a:rPr lang="en-US" altLang="en-US" sz="2000" b="0" dirty="0">
                <a:latin typeface="+mj-lt"/>
                <a:ea typeface="ＭＳ Ｐゴシック" panose="020B0600070205080204" pitchFamily="34" charset="-128"/>
              </a:rPr>
              <a:t>(4 of 4)</a:t>
            </a:r>
            <a:endParaRPr lang="en-US" sz="2000" b="0" dirty="0">
              <a:latin typeface="+mj-lt"/>
            </a:endParaRPr>
          </a:p>
        </p:txBody>
      </p:sp>
      <p:sp>
        <p:nvSpPr>
          <p:cNvPr id="3" name="Content Placeholder 2"/>
          <p:cNvSpPr>
            <a:spLocks noGrp="1"/>
          </p:cNvSpPr>
          <p:nvPr>
            <p:ph idx="1"/>
          </p:nvPr>
        </p:nvSpPr>
        <p:spPr/>
        <p:txBody>
          <a:bodyPr/>
          <a:lstStyle/>
          <a:p>
            <a:pPr>
              <a:spcBef>
                <a:spcPts val="600"/>
              </a:spcBef>
            </a:pPr>
            <a:r>
              <a:rPr lang="en-US" altLang="en-US" sz="2600" dirty="0">
                <a:ea typeface="ＭＳ Ｐゴシック" panose="020B0600070205080204" pitchFamily="34" charset="-128"/>
              </a:rPr>
              <a:t>Bond Prices in Practice</a:t>
            </a:r>
          </a:p>
          <a:p>
            <a:pPr lvl="1"/>
            <a:r>
              <a:rPr lang="en-US" altLang="en-US" sz="2400" dirty="0">
                <a:ea typeface="ＭＳ Ｐゴシック" panose="020B0600070205080204" pitchFamily="34" charset="-128"/>
              </a:rPr>
              <a:t>Bond prices are subject to the effects of both passage of time and changes in interest rates</a:t>
            </a:r>
          </a:p>
          <a:p>
            <a:pPr lvl="1"/>
            <a:r>
              <a:rPr lang="en-US" altLang="en-US" sz="2400" dirty="0">
                <a:ea typeface="ＭＳ Ｐゴシック" panose="020B0600070205080204" pitchFamily="34" charset="-128"/>
              </a:rPr>
              <a:t>Prices converge to face value due to the time effect, but move up and down because of changes in yields</a:t>
            </a:r>
            <a:endParaRPr lang="en-US" sz="2400" dirty="0"/>
          </a:p>
        </p:txBody>
      </p:sp>
    </p:spTree>
    <p:extLst>
      <p:ext uri="{BB962C8B-B14F-4D97-AF65-F5344CB8AC3E}">
        <p14:creationId xmlns:p14="http://schemas.microsoft.com/office/powerpoint/2010/main" val="42525991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altLang="en-US" sz="2800" dirty="0">
                <a:latin typeface="+mj-lt"/>
                <a:ea typeface="ＭＳ Ｐゴシック" panose="020B0600070205080204" pitchFamily="34" charset="-128"/>
              </a:rPr>
              <a:t>Figure 6.5 Yield to Maturity and Bond Price Fluctuations over Time</a:t>
            </a:r>
            <a:endParaRPr lang="en-US" sz="2800" dirty="0">
              <a:latin typeface="+mj-lt"/>
            </a:endParaRPr>
          </a:p>
        </p:txBody>
      </p:sp>
      <p:pic>
        <p:nvPicPr>
          <p:cNvPr id="5" name="Picture 3" descr="Two graphs. Panel ay is the bond's yield to maturity over time, where the x-axis is year from 0 to 30 and the y-axis is yield to maturity percent from 3 to 6.5. A jagged line begins near (0, 5), rising to (2, 6.1), falling to (9, 3.9), rising and falling between y = 4.5 and y = 5.8 until it falls to (25, 4), then rises to (30, 5.6). All data are approximate. Panel b is the bond's price over time where price = $100 n maturity date. The x-axis is year from 0 to 30, and the y-axis is bond rice in percent of face value from 0 to 100. A smooth curve, labeled price with 5% yield, begins at (0, 25), rising with increasing steepness to (30, 100). A dashed line, labeled price with 6% yield, begins at (0, 18), rising along with the 5% yield curve to (30, 100). Another dashed line, labeled price with 4% yield, begins at (0, 31), and also tracks the 5% yield curve to (30, 100). A jagged line for the actual bond price begins near (0, 25), rising to (30, 100); it is closely modeled by the 5% curve, and it largely tracks between the two dashed line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7907" y="1097671"/>
            <a:ext cx="4348426" cy="533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0079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6.5 Corporate Bonds </a:t>
            </a:r>
            <a:r>
              <a:rPr lang="en-US" altLang="en-US" sz="2000" b="0" dirty="0">
                <a:latin typeface="+mj-lt"/>
                <a:ea typeface="ＭＳ Ｐゴシック" panose="020B0600070205080204" pitchFamily="34" charset="-128"/>
              </a:rPr>
              <a:t>(1 of 5)</a:t>
            </a:r>
            <a:endParaRPr lang="en-US" sz="2000" b="0" dirty="0">
              <a:latin typeface="+mj-lt"/>
            </a:endParaRPr>
          </a:p>
        </p:txBody>
      </p:sp>
      <p:sp>
        <p:nvSpPr>
          <p:cNvPr id="3" name="Content Placeholder 2"/>
          <p:cNvSpPr>
            <a:spLocks noGrp="1"/>
          </p:cNvSpPr>
          <p:nvPr>
            <p:ph idx="1"/>
          </p:nvPr>
        </p:nvSpPr>
        <p:spPr/>
        <p:txBody>
          <a:bodyPr/>
          <a:lstStyle/>
          <a:p>
            <a:r>
              <a:rPr lang="en-US" altLang="en-US" sz="2600" dirty="0">
                <a:ea typeface="ＭＳ Ｐゴシック" panose="020B0600070205080204" pitchFamily="34" charset="-128"/>
              </a:rPr>
              <a:t>Credit Risk  </a:t>
            </a:r>
          </a:p>
          <a:p>
            <a:pPr lvl="1"/>
            <a:r>
              <a:rPr lang="en-US" altLang="en-US" sz="2400" dirty="0">
                <a:ea typeface="ＭＳ Ｐゴシック" panose="020B0600070205080204" pitchFamily="34" charset="-128"/>
              </a:rPr>
              <a:t>U.S. Treasury securities are widely regarded to be risk-free</a:t>
            </a:r>
          </a:p>
          <a:p>
            <a:pPr lvl="1"/>
            <a:r>
              <a:rPr lang="en-US" altLang="en-US" sz="2400" dirty="0">
                <a:ea typeface="ＭＳ Ｐゴシック" panose="020B0600070205080204" pitchFamily="34" charset="-128"/>
              </a:rPr>
              <a:t>Credit risk is the risk of default, so that the bond’s cash flows are not known with certainty</a:t>
            </a:r>
          </a:p>
          <a:p>
            <a:r>
              <a:rPr lang="en-US" altLang="en-US" sz="2600" dirty="0">
                <a:ea typeface="ＭＳ Ｐゴシック" panose="020B0600070205080204" pitchFamily="34" charset="-128"/>
              </a:rPr>
              <a:t>Corporations with higher default risk will need to pay higher coupons to attract buyers to their bonds </a:t>
            </a:r>
            <a:endParaRPr lang="en-US" sz="2600" dirty="0"/>
          </a:p>
        </p:txBody>
      </p:sp>
    </p:spTree>
    <p:extLst>
      <p:ext uri="{BB962C8B-B14F-4D97-AF65-F5344CB8AC3E}">
        <p14:creationId xmlns:p14="http://schemas.microsoft.com/office/powerpoint/2010/main" val="39776345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6.5 Corporate Bonds </a:t>
            </a:r>
            <a:r>
              <a:rPr lang="en-US" altLang="en-US" sz="2000" b="0" dirty="0">
                <a:latin typeface="+mj-lt"/>
                <a:ea typeface="ＭＳ Ｐゴシック" panose="020B0600070205080204" pitchFamily="34" charset="-128"/>
              </a:rPr>
              <a:t>(2 of 5)</a:t>
            </a:r>
            <a:endParaRPr lang="en-US" sz="2000" b="0" dirty="0">
              <a:latin typeface="+mj-lt"/>
            </a:endParaRPr>
          </a:p>
        </p:txBody>
      </p:sp>
      <p:sp>
        <p:nvSpPr>
          <p:cNvPr id="3" name="Content Placeholder 2"/>
          <p:cNvSpPr>
            <a:spLocks noGrp="1"/>
          </p:cNvSpPr>
          <p:nvPr>
            <p:ph idx="1"/>
          </p:nvPr>
        </p:nvSpPr>
        <p:spPr/>
        <p:txBody>
          <a:bodyPr/>
          <a:lstStyle/>
          <a:p>
            <a:r>
              <a:rPr lang="en-US" altLang="en-US" sz="2600" dirty="0">
                <a:ea typeface="ＭＳ Ｐゴシック" panose="020B0600070205080204" pitchFamily="34" charset="-128"/>
              </a:rPr>
              <a:t>Corporate Bond Yields</a:t>
            </a:r>
          </a:p>
          <a:p>
            <a:pPr lvl="1"/>
            <a:r>
              <a:rPr lang="en-US" altLang="en-US" sz="2400" dirty="0">
                <a:ea typeface="ＭＳ Ｐゴシック" panose="020B0600070205080204" pitchFamily="34" charset="-128"/>
              </a:rPr>
              <a:t>Yield to maturity of a defaultable bond is not equal to the expected return of investing in the bond</a:t>
            </a:r>
          </a:p>
          <a:p>
            <a:pPr lvl="1"/>
            <a:r>
              <a:rPr lang="en-US" altLang="en-US" sz="2400" dirty="0">
                <a:ea typeface="ＭＳ Ｐゴシック" panose="020B0600070205080204" pitchFamily="34" charset="-128"/>
              </a:rPr>
              <a:t>A higher yield to maturity does not necessarily imply that a bond’s expected return is higher</a:t>
            </a:r>
            <a:endParaRPr lang="en-US" sz="2400" dirty="0"/>
          </a:p>
        </p:txBody>
      </p:sp>
    </p:spTree>
    <p:extLst>
      <p:ext uri="{BB962C8B-B14F-4D97-AF65-F5344CB8AC3E}">
        <p14:creationId xmlns:p14="http://schemas.microsoft.com/office/powerpoint/2010/main" val="42060127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000" dirty="0">
                <a:latin typeface="+mj-lt"/>
                <a:ea typeface="ＭＳ Ｐゴシック" panose="020B0600070205080204" pitchFamily="34" charset="-128"/>
              </a:rPr>
              <a:t>Interest Rates on Five-Year Bonds for Various Borrowers, December 2015</a:t>
            </a:r>
            <a:endParaRPr lang="en-US" sz="3000" dirty="0">
              <a:latin typeface="+mj-lt"/>
            </a:endParaRPr>
          </a:p>
        </p:txBody>
      </p:sp>
      <p:sp>
        <p:nvSpPr>
          <p:cNvPr id="4" name="Content Placeholder 3"/>
          <p:cNvSpPr>
            <a:spLocks noGrp="1"/>
          </p:cNvSpPr>
          <p:nvPr>
            <p:ph idx="1"/>
          </p:nvPr>
        </p:nvSpPr>
        <p:spPr>
          <a:xfrm>
            <a:off x="457200" y="1600201"/>
            <a:ext cx="8229600" cy="685800"/>
          </a:xfrm>
        </p:spPr>
        <p:txBody>
          <a:bodyPr/>
          <a:lstStyle/>
          <a:p>
            <a:pPr marL="0" indent="0">
              <a:buNone/>
            </a:pPr>
            <a:r>
              <a:rPr lang="en-US" sz="2400" b="1" dirty="0"/>
              <a:t>Table 6.5 Interest Rates on Five-Year Bonds for Various Borrowers, December 2015</a:t>
            </a:r>
          </a:p>
        </p:txBody>
      </p:sp>
      <p:graphicFrame>
        <p:nvGraphicFramePr>
          <p:cNvPr id="5" name="Table 4" descr="A table with 3 columns: borrower, interest rate, and credit spread. The third column has a graph. For the first 2 columns: Row 1, borrower: U.S. government (treasury notes). Interest rate: 1.70%. Row 2, borrower: Johnson and Johnson. Interest rate: 1.86%. Row 3, borrower: McDonald's Corp. Interest rate: 2.84%. Row 4, borrower: Baidu, Inc. Interest rate: 3.16%. Row 4, borrower: Xerox Corp. Interest rate: 4.03%. Row 5, borrower: Gap, Inc. Interest rate: 4.85%. The graph in column 3, credit spread, is a horizontal bar graph where the x-axis is percent from 0 to 4. The bars extend to 0.16%, 1.14%, 1.46%, 2.33%, and 3.15%."/>
          <p:cNvGraphicFramePr>
            <a:graphicFrameLocks noGrp="1"/>
          </p:cNvGraphicFramePr>
          <p:nvPr>
            <p:extLst>
              <p:ext uri="{D42A27DB-BD31-4B8C-83A1-F6EECF244321}">
                <p14:modId xmlns:p14="http://schemas.microsoft.com/office/powerpoint/2010/main" val="2115819119"/>
              </p:ext>
            </p:extLst>
          </p:nvPr>
        </p:nvGraphicFramePr>
        <p:xfrm>
          <a:off x="609600" y="2554290"/>
          <a:ext cx="8077200" cy="3236910"/>
        </p:xfrm>
        <a:graphic>
          <a:graphicData uri="http://schemas.openxmlformats.org/drawingml/2006/table">
            <a:tbl>
              <a:tblPr firstRow="1" bandRow="1">
                <a:tableStyleId>{3B4B98B0-60AC-42C2-AFA5-B58CD77FA1E5}</a:tableStyleId>
              </a:tblPr>
              <a:tblGrid>
                <a:gridCol w="2286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4724400">
                  <a:extLst>
                    <a:ext uri="{9D8B030D-6E8A-4147-A177-3AD203B41FA5}">
                      <a16:colId xmlns:a16="http://schemas.microsoft.com/office/drawing/2014/main" val="20002"/>
                    </a:ext>
                  </a:extLst>
                </a:gridCol>
              </a:tblGrid>
              <a:tr h="370840">
                <a:tc>
                  <a:txBody>
                    <a:bodyPr/>
                    <a:lstStyle/>
                    <a:p>
                      <a:pPr algn="ctr"/>
                      <a:r>
                        <a:rPr lang="en-US" sz="1800" b="1" i="0" u="none" strike="noStrike" kern="1200" baseline="0" dirty="0">
                          <a:solidFill>
                            <a:schemeClr val="tx1"/>
                          </a:solidFill>
                          <a:latin typeface="+mn-lt"/>
                          <a:ea typeface="+mn-ea"/>
                          <a:cs typeface="+mn-cs"/>
                        </a:rPr>
                        <a:t>Borrower</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i="0" u="none" strike="noStrike" kern="1200" baseline="0" dirty="0">
                          <a:solidFill>
                            <a:schemeClr val="tx1"/>
                          </a:solidFill>
                          <a:latin typeface="+mn-lt"/>
                          <a:ea typeface="+mn-ea"/>
                          <a:cs typeface="+mn-cs"/>
                        </a:rPr>
                        <a:t>Interest Rate</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i="0" u="none" strike="noStrike" kern="1200" baseline="0" dirty="0">
                          <a:solidFill>
                            <a:schemeClr val="tx1"/>
                          </a:solidFill>
                          <a:latin typeface="+mn-lt"/>
                          <a:ea typeface="+mn-ea"/>
                          <a:cs typeface="+mn-cs"/>
                        </a:rPr>
                        <a:t>Credit Spread</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sz="1800" b="0" i="0" u="none" strike="noStrike" kern="1200" baseline="0" dirty="0">
                          <a:solidFill>
                            <a:schemeClr val="tx1"/>
                          </a:solidFill>
                          <a:latin typeface="+mn-lt"/>
                          <a:ea typeface="+mn-ea"/>
                          <a:cs typeface="+mn-cs"/>
                        </a:rPr>
                        <a:t>U.S. Government (Treasury Notes)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i="0" u="none" strike="noStrike" kern="1200" baseline="0" dirty="0">
                          <a:solidFill>
                            <a:schemeClr val="tx1"/>
                          </a:solidFill>
                          <a:latin typeface="+mn-lt"/>
                          <a:ea typeface="+mn-ea"/>
                          <a:cs typeface="+mn-cs"/>
                        </a:rPr>
                        <a:t>1.70%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200" dirty="0">
                          <a:solidFill>
                            <a:schemeClr val="bg1"/>
                          </a:solidFill>
                          <a:effectLst/>
                          <a:latin typeface="Arial" panose="020B0604020202020204" pitchFamily="34" charset="0"/>
                          <a:ea typeface="Times New Roman" panose="02020603050405020304" pitchFamily="18" charset="0"/>
                        </a:rPr>
                        <a:t>A graph with horizontal bars graph the x-axis is percent from 0 to 4. The bars extend to 0.16%, 1.14%, 1.46%, 2.33%, and 3.15%.</a:t>
                      </a:r>
                      <a:endParaRPr lang="en-IN" sz="1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en-US" sz="1800" b="0" i="0" u="none" strike="noStrike" kern="1200" baseline="0" dirty="0">
                          <a:solidFill>
                            <a:schemeClr val="tx1"/>
                          </a:solidFill>
                          <a:latin typeface="+mn-lt"/>
                          <a:ea typeface="+mn-ea"/>
                          <a:cs typeface="+mn-cs"/>
                        </a:rPr>
                        <a:t>Johnson &amp; Johnson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i="0" u="none" strike="noStrike" kern="1200" baseline="0" dirty="0">
                          <a:solidFill>
                            <a:schemeClr val="tx1"/>
                          </a:solidFill>
                          <a:latin typeface="+mn-lt"/>
                          <a:ea typeface="+mn-ea"/>
                          <a:cs typeface="+mn-cs"/>
                        </a:rPr>
                        <a:t>1.86%</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r>
                        <a:rPr lang="en-US" sz="1800" b="0" i="0" u="none" strike="noStrike" kern="1200" baseline="0" dirty="0">
                          <a:solidFill>
                            <a:schemeClr val="tx1"/>
                          </a:solidFill>
                          <a:latin typeface="+mn-lt"/>
                          <a:ea typeface="+mn-ea"/>
                          <a:cs typeface="+mn-cs"/>
                        </a:rPr>
                        <a:t>McDonalds Corp.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i="0" u="none" strike="noStrike" kern="1200" baseline="0" dirty="0">
                          <a:solidFill>
                            <a:schemeClr val="tx1"/>
                          </a:solidFill>
                          <a:latin typeface="+mn-lt"/>
                          <a:ea typeface="+mn-ea"/>
                          <a:cs typeface="+mn-cs"/>
                        </a:rPr>
                        <a:t>2.84%</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r>
                        <a:rPr lang="en-US" sz="1800" b="0" i="0" u="none" strike="noStrike" kern="1200" baseline="0" dirty="0">
                          <a:solidFill>
                            <a:schemeClr val="tx1"/>
                          </a:solidFill>
                          <a:latin typeface="+mn-lt"/>
                          <a:ea typeface="+mn-ea"/>
                          <a:cs typeface="+mn-cs"/>
                        </a:rPr>
                        <a:t>Baidu, Inc.</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i="0" u="none" strike="noStrike" kern="1200" baseline="0" dirty="0">
                          <a:solidFill>
                            <a:schemeClr val="tx1"/>
                          </a:solidFill>
                          <a:latin typeface="+mn-lt"/>
                          <a:ea typeface="+mn-ea"/>
                          <a:cs typeface="+mn-cs"/>
                        </a:rPr>
                        <a:t>3.16%</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r>
                        <a:rPr lang="en-US" sz="1800" b="0" i="0" u="none" strike="noStrike" kern="1200" baseline="0" dirty="0">
                          <a:solidFill>
                            <a:schemeClr val="tx1"/>
                          </a:solidFill>
                          <a:latin typeface="+mn-lt"/>
                          <a:ea typeface="+mn-ea"/>
                          <a:cs typeface="+mn-cs"/>
                        </a:rPr>
                        <a:t>Xerox Corp.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i="0" u="none" strike="noStrike" kern="1200" baseline="0" dirty="0">
                          <a:solidFill>
                            <a:schemeClr val="tx1"/>
                          </a:solidFill>
                          <a:latin typeface="+mn-lt"/>
                          <a:ea typeface="+mn-ea"/>
                          <a:cs typeface="+mn-cs"/>
                        </a:rPr>
                        <a:t>4.03%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73390">
                <a:tc>
                  <a:txBody>
                    <a:bodyPr/>
                    <a:lstStyle/>
                    <a:p>
                      <a:r>
                        <a:rPr lang="en-US" sz="1800" b="0" i="0" u="none" strike="noStrike" kern="1200" baseline="0" dirty="0">
                          <a:solidFill>
                            <a:schemeClr val="tx1"/>
                          </a:solidFill>
                          <a:latin typeface="+mn-lt"/>
                          <a:ea typeface="+mn-ea"/>
                          <a:cs typeface="+mn-cs"/>
                        </a:rPr>
                        <a:t>Gap, Inc.</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i="0" u="none" strike="noStrike" kern="1200" baseline="0" dirty="0">
                          <a:solidFill>
                            <a:schemeClr val="tx1"/>
                          </a:solidFill>
                          <a:latin typeface="+mn-lt"/>
                          <a:ea typeface="+mn-ea"/>
                          <a:cs typeface="+mn-cs"/>
                        </a:rPr>
                        <a:t>4.85%</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pic>
        <p:nvPicPr>
          <p:cNvPr id="6" name="Picture 5" descr="A horizontal bar graph where the x-axis is percent from 0 to 4. The bars extend to 0.16%, 1.14%, 1.46%, 2.33%, and 3.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0149" y="3857805"/>
            <a:ext cx="4698436" cy="1628434"/>
          </a:xfrm>
          <a:prstGeom prst="rect">
            <a:avLst/>
          </a:prstGeom>
        </p:spPr>
      </p:pic>
    </p:spTree>
    <p:extLst>
      <p:ext uri="{BB962C8B-B14F-4D97-AF65-F5344CB8AC3E}">
        <p14:creationId xmlns:p14="http://schemas.microsoft.com/office/powerpoint/2010/main" val="150702790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6.5 Corporate Bonds </a:t>
            </a:r>
            <a:r>
              <a:rPr lang="en-US" altLang="en-US" sz="2000" b="0" dirty="0">
                <a:latin typeface="+mj-lt"/>
                <a:ea typeface="ＭＳ Ｐゴシック" panose="020B0600070205080204" pitchFamily="34" charset="-128"/>
              </a:rPr>
              <a:t>(3 of 5)</a:t>
            </a:r>
            <a:endParaRPr lang="en-US" sz="2000" b="0" dirty="0">
              <a:latin typeface="+mj-lt"/>
            </a:endParaRPr>
          </a:p>
        </p:txBody>
      </p:sp>
      <p:sp>
        <p:nvSpPr>
          <p:cNvPr id="3" name="Content Placeholder 2"/>
          <p:cNvSpPr>
            <a:spLocks noGrp="1"/>
          </p:cNvSpPr>
          <p:nvPr>
            <p:ph idx="1"/>
          </p:nvPr>
        </p:nvSpPr>
        <p:spPr/>
        <p:txBody>
          <a:bodyPr/>
          <a:lstStyle/>
          <a:p>
            <a:r>
              <a:rPr lang="en-US" altLang="en-US" sz="2600" dirty="0">
                <a:ea typeface="ＭＳ Ｐゴシック" panose="020B0600070205080204" pitchFamily="34" charset="-128"/>
              </a:rPr>
              <a:t>Bond Ratings</a:t>
            </a:r>
          </a:p>
          <a:p>
            <a:pPr lvl="1"/>
            <a:r>
              <a:rPr lang="en-US" altLang="en-US" sz="2400" dirty="0">
                <a:ea typeface="ＭＳ Ｐゴシック" panose="020B0600070205080204" pitchFamily="34" charset="-128"/>
              </a:rPr>
              <a:t>Several companies rate the creditworthiness of bonds</a:t>
            </a:r>
          </a:p>
          <a:p>
            <a:pPr lvl="2"/>
            <a:r>
              <a:rPr lang="en-US" altLang="en-US" sz="2200" dirty="0">
                <a:ea typeface="ＭＳ Ｐゴシック" panose="020B0600070205080204" pitchFamily="34" charset="-128"/>
              </a:rPr>
              <a:t>Two best-known are Standard &amp; Poor’s and Moody’s</a:t>
            </a:r>
          </a:p>
          <a:p>
            <a:pPr lvl="1"/>
            <a:r>
              <a:rPr lang="en-US" altLang="en-US" sz="2400" dirty="0">
                <a:ea typeface="ＭＳ Ｐゴシック" panose="020B0600070205080204" pitchFamily="34" charset="-128"/>
              </a:rPr>
              <a:t>These ratings help investors assess creditworthiness</a:t>
            </a:r>
            <a:endParaRPr lang="en-US" sz="2400" dirty="0"/>
          </a:p>
        </p:txBody>
      </p:sp>
    </p:spTree>
    <p:extLst>
      <p:ext uri="{BB962C8B-B14F-4D97-AF65-F5344CB8AC3E}">
        <p14:creationId xmlns:p14="http://schemas.microsoft.com/office/powerpoint/2010/main" val="13337611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mj-lt"/>
                <a:ea typeface="ＭＳ Ｐゴシック" panose="020B0600070205080204" pitchFamily="34" charset="-128"/>
              </a:rPr>
              <a:t>Bond Ratings and the Number of U.S. Public Firms with those Ratings in March 2016 </a:t>
            </a:r>
            <a:r>
              <a:rPr lang="en-US" altLang="en-US" sz="2000" b="0" dirty="0">
                <a:latin typeface="+mj-lt"/>
                <a:ea typeface="ＭＳ Ｐゴシック" panose="020B0600070205080204" pitchFamily="34" charset="-128"/>
              </a:rPr>
              <a:t>(1 of 2)</a:t>
            </a:r>
            <a:r>
              <a:rPr lang="en-US" altLang="en-US" sz="2800" dirty="0">
                <a:latin typeface="+mj-lt"/>
                <a:ea typeface="ＭＳ Ｐゴシック" panose="020B0600070205080204" pitchFamily="34" charset="-128"/>
              </a:rPr>
              <a:t> </a:t>
            </a:r>
            <a:endParaRPr lang="en-US" sz="2800" dirty="0">
              <a:latin typeface="+mj-lt"/>
            </a:endParaRPr>
          </a:p>
        </p:txBody>
      </p:sp>
      <p:sp>
        <p:nvSpPr>
          <p:cNvPr id="3" name="Content Placeholder 2"/>
          <p:cNvSpPr>
            <a:spLocks noGrp="1"/>
          </p:cNvSpPr>
          <p:nvPr>
            <p:ph idx="1"/>
          </p:nvPr>
        </p:nvSpPr>
        <p:spPr>
          <a:xfrm>
            <a:off x="457200" y="1600201"/>
            <a:ext cx="8686800" cy="609599"/>
          </a:xfrm>
        </p:spPr>
        <p:txBody>
          <a:bodyPr/>
          <a:lstStyle/>
          <a:p>
            <a:pPr marL="0" indent="0">
              <a:buNone/>
            </a:pPr>
            <a:r>
              <a:rPr lang="en-US" b="1" dirty="0"/>
              <a:t>Table 6.6 Bond Ratings and the Number of U.S. Public Firms with Those Ratings in March 2016</a:t>
            </a:r>
          </a:p>
        </p:txBody>
      </p:sp>
      <p:graphicFrame>
        <p:nvGraphicFramePr>
          <p:cNvPr id="4" name="Table 3" descr="Table 6.6, bond ratings and the number of U.S. public firms with those ratings in March 2016, with 4 columns: Moody's, Standard and Poor's, number of public firms, and description (Moody's). The sub-heading under Moody's is, investment grade debt. Row 1, Moody's: upper Ay, lower ay, lower ay. Standard and Poor's: upper Ay, upper Ay, upper Ay. Number of public firms: 3. (The three triple Ay rated companies were Microsoft, Johnson and Johnson, and ExxonMobil. However, ExxonMobil was downgraded at the end of April, 2016. Source: w w w dot moodys dorcom and S and P Compustat.). Description: Judged to be of the best quality. They carry the smallest degree of investment risk and are generally referred to as gilt edged. Row 2, Moody's: upper Ay, lower ay. Standard and Poor's: upper Ay, upper Ay. Number of public firms: 29. Description: Judged to be of high quality by all standards. Together with the upper Ay lower ay lower ay group, they constitute what are generally known as high-grade bonds. Row 3, Moody's: upper Ay. Standard and Poor's: upper Ay. Number of public firms: 221. Description: Possess many favorable investment attributes and are considered as upper-medium-grade obligations. Factors giving security to principal and interest are considered adequate at present, but may not remain that way. Row 4, Moody's: upper B, lower ay, lower ay. Standard and Poor's: upper B, upper B, upper B. Number of public firms: 515. Description: Are considered as medium-grade obligations (in essence, they are neither highly protected nor poorly secured."/>
          <p:cNvGraphicFramePr>
            <a:graphicFrameLocks noGrp="1"/>
          </p:cNvGraphicFramePr>
          <p:nvPr>
            <p:extLst>
              <p:ext uri="{D42A27DB-BD31-4B8C-83A1-F6EECF244321}">
                <p14:modId xmlns:p14="http://schemas.microsoft.com/office/powerpoint/2010/main" val="1403478504"/>
              </p:ext>
            </p:extLst>
          </p:nvPr>
        </p:nvGraphicFramePr>
        <p:xfrm>
          <a:off x="481009" y="2154235"/>
          <a:ext cx="8543928" cy="4175760"/>
        </p:xfrm>
        <a:graphic>
          <a:graphicData uri="http://schemas.openxmlformats.org/drawingml/2006/table">
            <a:tbl>
              <a:tblPr firstRow="1" bandRow="1">
                <a:tableStyleId>{3B4B98B0-60AC-42C2-AFA5-B58CD77FA1E5}</a:tableStyleId>
              </a:tblPr>
              <a:tblGrid>
                <a:gridCol w="1152527">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62064">
                  <a:extLst>
                    <a:ext uri="{9D8B030D-6E8A-4147-A177-3AD203B41FA5}">
                      <a16:colId xmlns:a16="http://schemas.microsoft.com/office/drawing/2014/main" val="20002"/>
                    </a:ext>
                  </a:extLst>
                </a:gridCol>
                <a:gridCol w="4986337">
                  <a:extLst>
                    <a:ext uri="{9D8B030D-6E8A-4147-A177-3AD203B41FA5}">
                      <a16:colId xmlns:a16="http://schemas.microsoft.com/office/drawing/2014/main" val="20003"/>
                    </a:ext>
                  </a:extLst>
                </a:gridCol>
              </a:tblGrid>
              <a:tr h="370840">
                <a:tc>
                  <a:txBody>
                    <a:bodyPr/>
                    <a:lstStyle/>
                    <a:p>
                      <a:r>
                        <a:rPr lang="en-US" sz="1400" b="1" i="0" u="none" strike="noStrike" kern="1200" baseline="0" dirty="0">
                          <a:solidFill>
                            <a:schemeClr val="tx1"/>
                          </a:solidFill>
                          <a:latin typeface="+mn-lt"/>
                          <a:ea typeface="+mn-ea"/>
                          <a:cs typeface="+mn-cs"/>
                        </a:rPr>
                        <a:t>Moody’s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i="0" u="none" strike="noStrike" kern="1200" baseline="0" dirty="0">
                          <a:solidFill>
                            <a:schemeClr val="tx1"/>
                          </a:solidFill>
                          <a:latin typeface="+mn-lt"/>
                          <a:ea typeface="+mn-ea"/>
                          <a:cs typeface="+mn-cs"/>
                        </a:rPr>
                        <a:t>Standard &amp; Poor’s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i="0" u="none" strike="noStrike" kern="1200" baseline="0" dirty="0">
                          <a:solidFill>
                            <a:schemeClr val="tx1"/>
                          </a:solidFill>
                          <a:latin typeface="+mn-lt"/>
                          <a:ea typeface="+mn-ea"/>
                          <a:cs typeface="+mn-cs"/>
                        </a:rPr>
                        <a:t>Number of Public Firms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i="0" u="none" strike="noStrike" kern="1200" baseline="0" dirty="0">
                          <a:solidFill>
                            <a:schemeClr val="tx1"/>
                          </a:solidFill>
                          <a:latin typeface="+mn-lt"/>
                          <a:ea typeface="+mn-ea"/>
                          <a:cs typeface="+mn-cs"/>
                        </a:rPr>
                        <a:t>Description (Moody’s)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sz="1400" b="1" i="0" u="none" strike="noStrike" kern="1200" baseline="0" dirty="0">
                          <a:solidFill>
                            <a:schemeClr val="tx1"/>
                          </a:solidFill>
                          <a:latin typeface="+mn-lt"/>
                          <a:ea typeface="+mn-ea"/>
                          <a:cs typeface="+mn-cs"/>
                        </a:rPr>
                        <a:t>Investment Grade Debt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solidFill>
                            <a:schemeClr val="bg1"/>
                          </a:solidFill>
                        </a:rPr>
                        <a:t>blank</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US" sz="1400" b="0" i="0" u="none" strike="noStrike" kern="1200" baseline="0" dirty="0">
                          <a:solidFill>
                            <a:schemeClr val="tx1"/>
                          </a:solidFill>
                          <a:latin typeface="+mn-lt"/>
                          <a:ea typeface="+mn-ea"/>
                          <a:cs typeface="+mn-cs"/>
                        </a:rPr>
                        <a:t>Aaa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AAA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Judged to be of the best quality. They carry the smallest degree of investment risk and are generally referred to as “gilt edged.”</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US" sz="1400" b="0" i="0" u="none" strike="noStrike" kern="1200" baseline="0" dirty="0">
                          <a:solidFill>
                            <a:schemeClr val="tx1"/>
                          </a:solidFill>
                          <a:latin typeface="+mn-lt"/>
                          <a:ea typeface="+mn-ea"/>
                          <a:cs typeface="+mn-cs"/>
                        </a:rPr>
                        <a:t>Aa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AA</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Judged to be of high quality by all standards. Together with the Aaa group, they constitute</a:t>
                      </a:r>
                    </a:p>
                    <a:p>
                      <a:r>
                        <a:rPr lang="en-US" sz="1400" b="0" i="0" u="none" strike="noStrike" kern="1200" baseline="0" dirty="0">
                          <a:solidFill>
                            <a:schemeClr val="tx1"/>
                          </a:solidFill>
                          <a:latin typeface="+mn-lt"/>
                          <a:ea typeface="+mn-ea"/>
                          <a:cs typeface="+mn-cs"/>
                        </a:rPr>
                        <a:t>what are generally known as high-grade bonds.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92122">
                <a:tc>
                  <a:txBody>
                    <a:bodyPr/>
                    <a:lstStyle/>
                    <a:p>
                      <a:r>
                        <a:rPr lang="en-US" sz="140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221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Possess many favorable investment attributes and are considered as upper-medium-grade</a:t>
                      </a:r>
                    </a:p>
                    <a:p>
                      <a:r>
                        <a:rPr lang="en-US" sz="1400" b="0" i="0" u="none" strike="noStrike" kern="1200" baseline="0" dirty="0">
                          <a:solidFill>
                            <a:schemeClr val="tx1"/>
                          </a:solidFill>
                          <a:latin typeface="+mn-lt"/>
                          <a:ea typeface="+mn-ea"/>
                          <a:cs typeface="+mn-cs"/>
                        </a:rPr>
                        <a:t>obligations. Factors giving security to principal and interest are considered adequate at</a:t>
                      </a:r>
                    </a:p>
                    <a:p>
                      <a:r>
                        <a:rPr lang="en-US" sz="1400" b="0" i="0" u="none" strike="noStrike" kern="1200" baseline="0" dirty="0">
                          <a:solidFill>
                            <a:schemeClr val="tx1"/>
                          </a:solidFill>
                          <a:latin typeface="+mn-lt"/>
                          <a:ea typeface="+mn-ea"/>
                          <a:cs typeface="+mn-cs"/>
                        </a:rPr>
                        <a:t>present, but may not remain that way.</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r>
                        <a:rPr lang="en-US" sz="1400" b="0" i="0" u="none" strike="noStrike" kern="1200" baseline="0" dirty="0">
                          <a:solidFill>
                            <a:schemeClr val="tx1"/>
                          </a:solidFill>
                          <a:latin typeface="+mn-lt"/>
                          <a:ea typeface="+mn-ea"/>
                          <a:cs typeface="+mn-cs"/>
                        </a:rPr>
                        <a:t>Baa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BBB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515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Are considered as medium-grade obligations (i.e., they are neither highly protected nor poorly secured).</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5102091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mj-lt"/>
                <a:ea typeface="ＭＳ Ｐゴシック" panose="020B0600070205080204" pitchFamily="34" charset="-128"/>
              </a:rPr>
              <a:t>Bond Ratings and the Number of U.S. Public Firms with those Ratings in March 2016 </a:t>
            </a:r>
            <a:r>
              <a:rPr lang="en-US" altLang="en-US" sz="2000" b="0" dirty="0">
                <a:latin typeface="+mj-lt"/>
                <a:ea typeface="ＭＳ Ｐゴシック" panose="020B0600070205080204" pitchFamily="34" charset="-128"/>
              </a:rPr>
              <a:t>(2 of 2)</a:t>
            </a:r>
            <a:endParaRPr lang="en-US" sz="2000" b="0" dirty="0">
              <a:latin typeface="+mj-lt"/>
            </a:endParaRPr>
          </a:p>
        </p:txBody>
      </p:sp>
      <p:sp>
        <p:nvSpPr>
          <p:cNvPr id="3" name="Content Placeholder 2"/>
          <p:cNvSpPr>
            <a:spLocks noGrp="1"/>
          </p:cNvSpPr>
          <p:nvPr>
            <p:ph idx="1"/>
          </p:nvPr>
        </p:nvSpPr>
        <p:spPr>
          <a:xfrm>
            <a:off x="457200" y="1600201"/>
            <a:ext cx="8229600" cy="228600"/>
          </a:xfrm>
        </p:spPr>
        <p:txBody>
          <a:bodyPr/>
          <a:lstStyle/>
          <a:p>
            <a:pPr marL="0" indent="0">
              <a:buNone/>
            </a:pPr>
            <a:r>
              <a:rPr lang="en-US" sz="1800" b="1" dirty="0"/>
              <a:t>Table 6.6 [Continued]</a:t>
            </a:r>
            <a:endParaRPr lang="en-US" sz="1800" dirty="0"/>
          </a:p>
        </p:txBody>
      </p:sp>
      <p:sp>
        <p:nvSpPr>
          <p:cNvPr id="5" name="Content Placeholder 4"/>
          <p:cNvSpPr>
            <a:spLocks noGrp="1"/>
          </p:cNvSpPr>
          <p:nvPr>
            <p:ph idx="13"/>
          </p:nvPr>
        </p:nvSpPr>
        <p:spPr>
          <a:xfrm>
            <a:off x="457200" y="5867400"/>
            <a:ext cx="8229600" cy="457200"/>
          </a:xfrm>
        </p:spPr>
        <p:txBody>
          <a:bodyPr/>
          <a:lstStyle/>
          <a:p>
            <a:pPr marL="0" indent="0">
              <a:buNone/>
            </a:pPr>
            <a:r>
              <a:rPr lang="en-US" sz="1200" dirty="0"/>
              <a:t>*The three AAA-rated companies were Microsoft, Johnson &amp; Johnson, and ExxonMobil. However, ExxonMobil was downgraded at the end of April, 2016.</a:t>
            </a:r>
            <a:r>
              <a:rPr lang="en-US" sz="1200" b="1" dirty="0"/>
              <a:t>Source :</a:t>
            </a:r>
            <a:r>
              <a:rPr lang="en-US" sz="1200" dirty="0"/>
              <a:t> www.moodys.com and S&amp;P Compustat.</a:t>
            </a:r>
          </a:p>
        </p:txBody>
      </p:sp>
      <p:graphicFrame>
        <p:nvGraphicFramePr>
          <p:cNvPr id="4" name="Table 3" descr="Table 6.6 continued. Row 5, Moody's: upper B, lower b. Standard and Poor's: upper B, upper B. Number of public firms: 363. Description: Judged to have speculative elements; their future cannot be considered as well assured. Row 6, Moody's: upper B. Standard and Poor's: upper B. Number of public firms: 255. Description: Generally lack characteristics of the desirable investment. Assurance of interest and principal payments over any long period may be small. Row 7, Moody's: upper C, lower ay, lower ay. Standard and Poor's: upper C, upper C, upper C. Number of public firms: 41. Description: Are of poor standing. Such issues may be in default or there may be present elements of danger with respect to principal interest. Row 8, Moody's: upper C lower ay. Standard and Poor's: upper C, upper C. Number of public firms: 5. Description: Are speculative to a high degree. Such issues are often in default or have other marked shortcomings. Row 9, Moody's: upper C. Standard and Poor's: upper C, and upper D. Number of public firms: 10. Description: lowest-rated class of bonds, and issues so rated can be regarded as having extremely poor prospects of ever attaining any real investment standing."/>
          <p:cNvGraphicFramePr>
            <a:graphicFrameLocks noGrp="1"/>
          </p:cNvGraphicFramePr>
          <p:nvPr>
            <p:extLst>
              <p:ext uri="{D42A27DB-BD31-4B8C-83A1-F6EECF244321}">
                <p14:modId xmlns:p14="http://schemas.microsoft.com/office/powerpoint/2010/main" val="393206591"/>
              </p:ext>
            </p:extLst>
          </p:nvPr>
        </p:nvGraphicFramePr>
        <p:xfrm>
          <a:off x="481009" y="1954206"/>
          <a:ext cx="8543930" cy="3749040"/>
        </p:xfrm>
        <a:graphic>
          <a:graphicData uri="http://schemas.openxmlformats.org/drawingml/2006/table">
            <a:tbl>
              <a:tblPr firstRow="1" bandRow="1">
                <a:tableStyleId>{3B4B98B0-60AC-42C2-AFA5-B58CD77FA1E5}</a:tableStyleId>
              </a:tblPr>
              <a:tblGrid>
                <a:gridCol w="96679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5138739">
                  <a:extLst>
                    <a:ext uri="{9D8B030D-6E8A-4147-A177-3AD203B41FA5}">
                      <a16:colId xmlns:a16="http://schemas.microsoft.com/office/drawing/2014/main" val="20003"/>
                    </a:ext>
                  </a:extLst>
                </a:gridCol>
              </a:tblGrid>
              <a:tr h="370840">
                <a:tc>
                  <a:txBody>
                    <a:bodyPr/>
                    <a:lstStyle/>
                    <a:p>
                      <a:r>
                        <a:rPr lang="en-US" sz="1400" b="1" i="0" u="none" strike="noStrike" kern="1200" baseline="0" dirty="0">
                          <a:solidFill>
                            <a:schemeClr val="tx1"/>
                          </a:solidFill>
                          <a:latin typeface="+mn-lt"/>
                          <a:ea typeface="+mn-ea"/>
                          <a:cs typeface="+mn-cs"/>
                        </a:rPr>
                        <a:t>Moody’s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i="0" u="none" strike="noStrike" kern="1200" baseline="0" dirty="0">
                          <a:solidFill>
                            <a:schemeClr val="tx1"/>
                          </a:solidFill>
                          <a:latin typeface="+mn-lt"/>
                          <a:ea typeface="+mn-ea"/>
                          <a:cs typeface="+mn-cs"/>
                        </a:rPr>
                        <a:t>Standard &amp; Poor’s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i="0" u="none" strike="noStrike" kern="1200" baseline="0" dirty="0">
                          <a:solidFill>
                            <a:schemeClr val="tx1"/>
                          </a:solidFill>
                          <a:latin typeface="+mn-lt"/>
                          <a:ea typeface="+mn-ea"/>
                          <a:cs typeface="+mn-cs"/>
                        </a:rPr>
                        <a:t>Number of Public Firms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i="0" u="none" strike="noStrike" kern="1200" baseline="0" dirty="0">
                          <a:solidFill>
                            <a:schemeClr val="tx1"/>
                          </a:solidFill>
                          <a:latin typeface="+mn-lt"/>
                          <a:ea typeface="+mn-ea"/>
                          <a:cs typeface="+mn-cs"/>
                        </a:rPr>
                        <a:t>Description (Moody’s)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sz="1400" b="0" i="0" u="none" strike="noStrike" kern="1200" baseline="0" dirty="0">
                          <a:solidFill>
                            <a:schemeClr val="tx1"/>
                          </a:solidFill>
                          <a:latin typeface="+mn-lt"/>
                          <a:ea typeface="+mn-ea"/>
                          <a:cs typeface="+mn-cs"/>
                        </a:rPr>
                        <a:t>Ba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BB</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363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Judged to have speculative elements; their future cannot be considered as well assured.</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US" sz="1400" b="0" i="0" u="none" strike="noStrike" kern="1200" baseline="0" dirty="0">
                          <a:solidFill>
                            <a:schemeClr val="tx1"/>
                          </a:solidFill>
                          <a:latin typeface="+mn-lt"/>
                          <a:ea typeface="+mn-ea"/>
                          <a:cs typeface="+mn-cs"/>
                        </a:rPr>
                        <a:t>B</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B</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Generally lack characteristics of the desirable investment. Assurance of interest and principal payments over any long period may be small.</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US" sz="1400" b="0" i="0" u="none" strike="noStrike" kern="1200" baseline="0" dirty="0">
                          <a:solidFill>
                            <a:schemeClr val="tx1"/>
                          </a:solidFill>
                          <a:latin typeface="+mn-lt"/>
                          <a:ea typeface="+mn-ea"/>
                          <a:cs typeface="+mn-cs"/>
                        </a:rPr>
                        <a:t>Caa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CCC</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Are of poor standing. Such issues may be in default or there may be present elements of danger with respect to principal or interest.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92122">
                <a:tc>
                  <a:txBody>
                    <a:bodyPr/>
                    <a:lstStyle/>
                    <a:p>
                      <a:r>
                        <a:rPr lang="en-US" sz="1400" b="0" i="0" u="none" strike="noStrike" kern="1200" baseline="0" dirty="0">
                          <a:solidFill>
                            <a:schemeClr val="tx1"/>
                          </a:solidFill>
                          <a:latin typeface="+mn-lt"/>
                          <a:ea typeface="+mn-ea"/>
                          <a:cs typeface="+mn-cs"/>
                        </a:rPr>
                        <a:t>Ca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CC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Are speculative to a high degree. Such issues are often in default or have other marked shortcomings.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r>
                        <a:rPr lang="en-US" sz="1400" b="0" i="0" u="none" strike="noStrike" kern="1200" baseline="0" dirty="0">
                          <a:solidFill>
                            <a:schemeClr val="tx1"/>
                          </a:solidFill>
                          <a:latin typeface="+mn-lt"/>
                          <a:ea typeface="+mn-ea"/>
                          <a:cs typeface="+mn-cs"/>
                        </a:rPr>
                        <a:t>C</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C, D</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mn-lt"/>
                          <a:ea typeface="+mn-ea"/>
                          <a:cs typeface="+mn-cs"/>
                        </a:rPr>
                        <a:t>Lowest-rated class of bonds, and issues so rated can be regarded as having extremely poor prospects of ever attaining any real investment standing.</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259211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6.5 Corporate Bonds </a:t>
            </a:r>
            <a:r>
              <a:rPr lang="en-US" altLang="en-US" sz="2000" b="0" dirty="0">
                <a:latin typeface="+mj-lt"/>
                <a:ea typeface="ＭＳ Ｐゴシック" panose="020B0600070205080204" pitchFamily="34" charset="-128"/>
              </a:rPr>
              <a:t>(4 of 5)</a:t>
            </a:r>
            <a:endParaRPr lang="en-US" sz="2000" b="0" dirty="0">
              <a:latin typeface="+mj-lt"/>
            </a:endParaRPr>
          </a:p>
        </p:txBody>
      </p:sp>
      <p:sp>
        <p:nvSpPr>
          <p:cNvPr id="3" name="Content Placeholder 2"/>
          <p:cNvSpPr>
            <a:spLocks noGrp="1"/>
          </p:cNvSpPr>
          <p:nvPr>
            <p:ph idx="1"/>
          </p:nvPr>
        </p:nvSpPr>
        <p:spPr/>
        <p:txBody>
          <a:bodyPr/>
          <a:lstStyle/>
          <a:p>
            <a:r>
              <a:rPr lang="en-US" altLang="en-US" sz="2600" dirty="0">
                <a:ea typeface="ＭＳ Ｐゴシック" panose="020B0600070205080204" pitchFamily="34" charset="-128"/>
              </a:rPr>
              <a:t>Bond Ratings</a:t>
            </a:r>
          </a:p>
          <a:p>
            <a:pPr lvl="1"/>
            <a:r>
              <a:rPr lang="en-US" altLang="en-US" sz="2400" dirty="0">
                <a:ea typeface="ＭＳ Ｐゴシック" panose="020B0600070205080204" pitchFamily="34" charset="-128"/>
              </a:rPr>
              <a:t>Investment-grade bonds </a:t>
            </a:r>
          </a:p>
          <a:p>
            <a:pPr lvl="1"/>
            <a:r>
              <a:rPr lang="en-US" altLang="en-US" sz="2400" dirty="0">
                <a:ea typeface="ＭＳ Ｐゴシック" panose="020B0600070205080204" pitchFamily="34" charset="-128"/>
              </a:rPr>
              <a:t>Speculative bonds</a:t>
            </a:r>
          </a:p>
          <a:p>
            <a:pPr lvl="2"/>
            <a:r>
              <a:rPr lang="en-US" altLang="en-US" sz="2200" dirty="0">
                <a:ea typeface="ＭＳ Ｐゴシック" panose="020B0600070205080204" pitchFamily="34" charset="-128"/>
              </a:rPr>
              <a:t>junk bonds</a:t>
            </a:r>
          </a:p>
          <a:p>
            <a:pPr lvl="2"/>
            <a:r>
              <a:rPr lang="en-US" altLang="en-US" sz="2200" dirty="0">
                <a:ea typeface="ＭＳ Ｐゴシック" panose="020B0600070205080204" pitchFamily="34" charset="-128"/>
              </a:rPr>
              <a:t>high-yield bonds</a:t>
            </a:r>
          </a:p>
          <a:p>
            <a:pPr lvl="1"/>
            <a:r>
              <a:rPr lang="en-US" altLang="en-US" sz="2400" dirty="0">
                <a:ea typeface="ＭＳ Ｐゴシック" panose="020B0600070205080204" pitchFamily="34" charset="-128"/>
              </a:rPr>
              <a:t>The rating depends on </a:t>
            </a:r>
          </a:p>
          <a:p>
            <a:pPr lvl="2"/>
            <a:r>
              <a:rPr lang="en-US" altLang="en-US" sz="2200" dirty="0">
                <a:ea typeface="ＭＳ Ｐゴシック" panose="020B0600070205080204" pitchFamily="34" charset="-128"/>
              </a:rPr>
              <a:t>the risk of bankruptcy </a:t>
            </a:r>
          </a:p>
          <a:p>
            <a:pPr lvl="2"/>
            <a:r>
              <a:rPr lang="en-US" altLang="en-US" sz="2200" dirty="0">
                <a:ea typeface="ＭＳ Ｐゴシック" panose="020B0600070205080204" pitchFamily="34" charset="-128"/>
              </a:rPr>
              <a:t>bondholders’ claim to assets in the event of bankruptcy</a:t>
            </a:r>
            <a:endParaRPr lang="en-US" sz="2200" dirty="0"/>
          </a:p>
        </p:txBody>
      </p:sp>
    </p:spTree>
    <p:extLst>
      <p:ext uri="{BB962C8B-B14F-4D97-AF65-F5344CB8AC3E}">
        <p14:creationId xmlns:p14="http://schemas.microsoft.com/office/powerpoint/2010/main" val="1759338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6.1 Yields for Different Maturities </a:t>
            </a:r>
            <a:r>
              <a:rPr lang="en-US" altLang="en-US" sz="2000" b="0" dirty="0">
                <a:latin typeface="+mj-lt"/>
                <a:ea typeface="ＭＳ Ｐゴシック" panose="020B0600070205080204" pitchFamily="34" charset="-128"/>
              </a:rPr>
              <a:t>(1 of 4)</a:t>
            </a:r>
            <a:endParaRPr lang="en-US" sz="2000" b="0" dirty="0">
              <a:latin typeface="+mj-lt"/>
            </a:endParaRPr>
          </a:p>
        </p:txBody>
      </p:sp>
      <p:sp>
        <p:nvSpPr>
          <p:cNvPr id="3" name="Content Placeholder 2"/>
          <p:cNvSpPr>
            <a:spLocks noGrp="1"/>
          </p:cNvSpPr>
          <p:nvPr>
            <p:ph idx="1"/>
          </p:nvPr>
        </p:nvSpPr>
        <p:spPr>
          <a:xfrm>
            <a:off x="457200" y="1600200"/>
            <a:ext cx="8229600" cy="2438400"/>
          </a:xfrm>
        </p:spPr>
        <p:txBody>
          <a:bodyPr/>
          <a:lstStyle/>
          <a:p>
            <a:pPr marL="0" indent="0">
              <a:buNone/>
            </a:pPr>
            <a:r>
              <a:rPr lang="en-US" sz="2800" b="1" dirty="0"/>
              <a:t>Problem</a:t>
            </a:r>
          </a:p>
          <a:p>
            <a:r>
              <a:rPr lang="en-US" sz="2600" dirty="0"/>
              <a:t>Suppose the following zero-coupon bonds are trading at the prices shown below per $100 face value.</a:t>
            </a:r>
          </a:p>
          <a:p>
            <a:r>
              <a:rPr lang="en-US" sz="2600" dirty="0"/>
              <a:t>Determine the corresponding yield to maturity for each bond.</a:t>
            </a:r>
          </a:p>
        </p:txBody>
      </p:sp>
      <p:graphicFrame>
        <p:nvGraphicFramePr>
          <p:cNvPr id="5" name="Table 4" descr="A table where the rows are maturity (in years) and price. Column 1: 1 year, $96.62. Column 2: 2 years, $92.45. Column 3: 3 years, $87.63. Column 4, 4 years: $83.06."/>
          <p:cNvGraphicFramePr>
            <a:graphicFrameLocks noGrp="1"/>
          </p:cNvGraphicFramePr>
          <p:nvPr>
            <p:extLst>
              <p:ext uri="{D42A27DB-BD31-4B8C-83A1-F6EECF244321}">
                <p14:modId xmlns:p14="http://schemas.microsoft.com/office/powerpoint/2010/main" val="2814712571"/>
              </p:ext>
            </p:extLst>
          </p:nvPr>
        </p:nvGraphicFramePr>
        <p:xfrm>
          <a:off x="1524000" y="4625983"/>
          <a:ext cx="6096000" cy="792480"/>
        </p:xfrm>
        <a:graphic>
          <a:graphicData uri="http://schemas.openxmlformats.org/drawingml/2006/table">
            <a:tbl>
              <a:tblPr firstRow="1" bandRow="1">
                <a:tableStyleId>{3B4B98B0-60AC-42C2-AFA5-B58CD77FA1E5}</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r>
                        <a:rPr lang="en-US" sz="2000" b="1" i="0" u="none" strike="noStrike" kern="1200" baseline="0" dirty="0">
                          <a:solidFill>
                            <a:schemeClr val="tx1"/>
                          </a:solidFill>
                          <a:latin typeface="+mn-lt"/>
                          <a:ea typeface="+mn-ea"/>
                          <a:cs typeface="+mn-cs"/>
                        </a:rPr>
                        <a:t>Maturity</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i="0" u="none" strike="noStrike" kern="1200" baseline="0" dirty="0">
                          <a:solidFill>
                            <a:schemeClr val="tx1"/>
                          </a:solidFill>
                          <a:latin typeface="+mn-lt"/>
                          <a:ea typeface="+mn-ea"/>
                          <a:cs typeface="+mn-cs"/>
                        </a:rPr>
                        <a:t>1 year</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i="0" u="none" strike="noStrike" kern="1200" baseline="0" dirty="0">
                          <a:solidFill>
                            <a:schemeClr val="tx1"/>
                          </a:solidFill>
                          <a:latin typeface="+mn-lt"/>
                          <a:ea typeface="+mn-ea"/>
                          <a:cs typeface="+mn-cs"/>
                        </a:rPr>
                        <a:t>2 years</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i="0" u="none" strike="noStrike" kern="1200" baseline="0" dirty="0">
                          <a:solidFill>
                            <a:schemeClr val="tx1"/>
                          </a:solidFill>
                          <a:latin typeface="+mn-lt"/>
                          <a:ea typeface="+mn-ea"/>
                          <a:cs typeface="+mn-cs"/>
                        </a:rPr>
                        <a:t>3 years</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i="0" u="none" strike="noStrike" kern="1200" baseline="0" dirty="0">
                          <a:solidFill>
                            <a:schemeClr val="tx1"/>
                          </a:solidFill>
                          <a:latin typeface="+mn-lt"/>
                          <a:ea typeface="+mn-ea"/>
                          <a:cs typeface="+mn-cs"/>
                        </a:rPr>
                        <a:t>4 years</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sz="2000" b="1" i="0" u="none" strike="noStrike" kern="1200" baseline="0" dirty="0">
                          <a:solidFill>
                            <a:schemeClr val="tx1"/>
                          </a:solidFill>
                          <a:latin typeface="+mn-lt"/>
                          <a:ea typeface="+mn-ea"/>
                          <a:cs typeface="+mn-cs"/>
                        </a:rPr>
                        <a:t>Price</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$96.62</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$92.45</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$87.63</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$83.06</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865488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6.5 Corporate Bonds </a:t>
            </a:r>
            <a:r>
              <a:rPr lang="en-US" altLang="en-US" sz="2000" b="0" dirty="0">
                <a:latin typeface="+mj-lt"/>
                <a:ea typeface="ＭＳ Ｐゴシック" panose="020B0600070205080204" pitchFamily="34" charset="-128"/>
              </a:rPr>
              <a:t>(5 of 5)</a:t>
            </a:r>
            <a:endParaRPr lang="en-US" sz="2000" b="0" dirty="0">
              <a:latin typeface="+mj-lt"/>
            </a:endParaRPr>
          </a:p>
        </p:txBody>
      </p:sp>
      <p:sp>
        <p:nvSpPr>
          <p:cNvPr id="3" name="Content Placeholder 2"/>
          <p:cNvSpPr>
            <a:spLocks noGrp="1"/>
          </p:cNvSpPr>
          <p:nvPr>
            <p:ph idx="1"/>
          </p:nvPr>
        </p:nvSpPr>
        <p:spPr/>
        <p:txBody>
          <a:bodyPr/>
          <a:lstStyle/>
          <a:p>
            <a:pPr>
              <a:spcBef>
                <a:spcPts val="600"/>
              </a:spcBef>
            </a:pPr>
            <a:r>
              <a:rPr lang="en-US" altLang="en-US" sz="2600" dirty="0">
                <a:ea typeface="ＭＳ Ｐゴシック" panose="020B0600070205080204" pitchFamily="34" charset="-128"/>
              </a:rPr>
              <a:t>Corporate Yield Curves</a:t>
            </a:r>
          </a:p>
          <a:p>
            <a:pPr lvl="1"/>
            <a:r>
              <a:rPr lang="en-US" altLang="en-US" sz="2400" dirty="0">
                <a:ea typeface="ＭＳ Ｐゴシック" panose="020B0600070205080204" pitchFamily="34" charset="-128"/>
              </a:rPr>
              <a:t>We can plot a yield curve for corporate bonds just as we can for Treasuries</a:t>
            </a:r>
          </a:p>
          <a:p>
            <a:pPr lvl="1"/>
            <a:r>
              <a:rPr lang="en-US" altLang="en-US" sz="2400" dirty="0">
                <a:ea typeface="ＭＳ Ｐゴシック" panose="020B0600070205080204" pitchFamily="34" charset="-128"/>
              </a:rPr>
              <a:t>The credit (or default) spread is the difference between the yields of corporate bonds and Treasuries</a:t>
            </a:r>
            <a:r>
              <a:rPr lang="en-US" altLang="en-US" sz="2600" dirty="0">
                <a:ea typeface="ＭＳ Ｐゴシック" panose="020B0600070205080204" pitchFamily="34" charset="-128"/>
              </a:rPr>
              <a:t> </a:t>
            </a:r>
            <a:endParaRPr lang="en-US" sz="2600" dirty="0"/>
          </a:p>
        </p:txBody>
      </p:sp>
    </p:spTree>
    <p:extLst>
      <p:ext uri="{BB962C8B-B14F-4D97-AF65-F5344CB8AC3E}">
        <p14:creationId xmlns:p14="http://schemas.microsoft.com/office/powerpoint/2010/main" val="203506918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Figure 6.6 Corporate Yield Curves for Various Ratings, May 2016</a:t>
            </a:r>
            <a:endParaRPr lang="en-US" sz="3600" dirty="0">
              <a:latin typeface="+mj-lt"/>
            </a:endParaRPr>
          </a:p>
        </p:txBody>
      </p:sp>
      <p:sp>
        <p:nvSpPr>
          <p:cNvPr id="3" name="Content Placeholder 2"/>
          <p:cNvSpPr>
            <a:spLocks noGrp="1"/>
          </p:cNvSpPr>
          <p:nvPr>
            <p:ph idx="1"/>
          </p:nvPr>
        </p:nvSpPr>
        <p:spPr>
          <a:xfrm>
            <a:off x="457200" y="1600200"/>
            <a:ext cx="3657600" cy="3962400"/>
          </a:xfrm>
        </p:spPr>
        <p:txBody>
          <a:bodyPr/>
          <a:lstStyle/>
          <a:p>
            <a:pPr marL="0" indent="0">
              <a:buNone/>
            </a:pPr>
            <a:r>
              <a:rPr lang="en-US" sz="2200" b="1" dirty="0"/>
              <a:t>Corporate Yield Curves for Various Ratings, May 2016</a:t>
            </a:r>
          </a:p>
          <a:p>
            <a:pPr marL="0" indent="0">
              <a:buNone/>
            </a:pPr>
            <a:r>
              <a:rPr lang="en-US" sz="2000" dirty="0"/>
              <a:t>This figure shows the yield curve for U.S. Treasury securities (in yellow) and yield curves for corporate securities with ratings AA (in blue), and BBB (in green). Note how the yield to maturity is higher for the corporate bonds, which have a higher probability of default than the U.S. Treasury securities.</a:t>
            </a:r>
          </a:p>
        </p:txBody>
      </p:sp>
      <p:sp>
        <p:nvSpPr>
          <p:cNvPr id="4" name="Content Placeholder 3"/>
          <p:cNvSpPr>
            <a:spLocks noGrp="1"/>
          </p:cNvSpPr>
          <p:nvPr>
            <p:ph idx="13"/>
          </p:nvPr>
        </p:nvSpPr>
        <p:spPr>
          <a:xfrm>
            <a:off x="457200" y="5905503"/>
            <a:ext cx="8229600" cy="334963"/>
          </a:xfrm>
        </p:spPr>
        <p:txBody>
          <a:bodyPr/>
          <a:lstStyle/>
          <a:p>
            <a:pPr marL="0" indent="0">
              <a:buNone/>
            </a:pPr>
            <a:r>
              <a:rPr lang="en-US" sz="2000" b="1" dirty="0"/>
              <a:t>Source :</a:t>
            </a:r>
            <a:r>
              <a:rPr lang="en-US" sz="2000" dirty="0"/>
              <a:t> Bloomberg.</a:t>
            </a:r>
          </a:p>
        </p:txBody>
      </p:sp>
      <p:pic>
        <p:nvPicPr>
          <p:cNvPr id="5" name="Picture 4" descr="A graph where the x-axis is time to maturity in years from 0.25 to 30, and the y-axis is yield to maturity percent from 0.0 to 5.0 in increments of 0.5. Three curves each rise with decreasing steepness with peaks near x = 20 between falling to x = 30. One curve, U S Treasury yield, begins at (0.25, 0.25) rising to (30, 2.25). Another curve, U S Corporate (rated Ay Ay), begins at (0.25, 0.6), rising to (30, 3.7). Another curve, U S Corporate (rated B B B), begins at (0.25, 1.2), rising to (30,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9058" y="1608151"/>
            <a:ext cx="4820695" cy="4184631"/>
          </a:xfrm>
          <a:prstGeom prst="rect">
            <a:avLst/>
          </a:prstGeom>
        </p:spPr>
      </p:pic>
    </p:spTree>
    <p:extLst>
      <p:ext uri="{BB962C8B-B14F-4D97-AF65-F5344CB8AC3E}">
        <p14:creationId xmlns:p14="http://schemas.microsoft.com/office/powerpoint/2010/main" val="33490789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6.10 Credit Spreads and Bond Prices </a:t>
            </a:r>
            <a:r>
              <a:rPr lang="en-US" altLang="en-US" sz="2000" b="0" dirty="0">
                <a:latin typeface="+mj-lt"/>
                <a:ea typeface="ＭＳ Ｐゴシック" panose="020B0600070205080204" pitchFamily="34" charset="-128"/>
              </a:rPr>
              <a:t>(1 of 4)</a:t>
            </a:r>
            <a:endParaRPr lang="en-US" sz="2000" b="0" dirty="0">
              <a:latin typeface="+mj-lt"/>
            </a:endParaRPr>
          </a:p>
        </p:txBody>
      </p:sp>
      <p:sp>
        <p:nvSpPr>
          <p:cNvPr id="3" name="Content Placeholder 2"/>
          <p:cNvSpPr>
            <a:spLocks noGrp="1"/>
          </p:cNvSpPr>
          <p:nvPr>
            <p:ph idx="1"/>
          </p:nvPr>
        </p:nvSpPr>
        <p:spPr>
          <a:xfrm>
            <a:off x="457200" y="1600201"/>
            <a:ext cx="8229600" cy="3429000"/>
          </a:xfrm>
        </p:spPr>
        <p:txBody>
          <a:bodyPr/>
          <a:lstStyle/>
          <a:p>
            <a:pPr marL="0" indent="0">
              <a:buNone/>
            </a:pPr>
            <a:r>
              <a:rPr lang="en-US" sz="2800" b="1" dirty="0"/>
              <a:t>Problem</a:t>
            </a:r>
          </a:p>
          <a:p>
            <a:r>
              <a:rPr lang="en-US" sz="2600" dirty="0"/>
              <a:t>Your firm has a credit rating of AA. You notice that the credit spread for 10-year maturity AA debt is 90 basis points (0.90%). Your firm’s 10-year debt has a coupon rate of 5%. You see that new 10-year Treasury notes are being issued at par with a coupon rate of 4.5%. What should be the price of your outstanding 10-year bonds?</a:t>
            </a:r>
          </a:p>
        </p:txBody>
      </p:sp>
    </p:spTree>
    <p:extLst>
      <p:ext uri="{BB962C8B-B14F-4D97-AF65-F5344CB8AC3E}">
        <p14:creationId xmlns:p14="http://schemas.microsoft.com/office/powerpoint/2010/main" val="354306472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6.10 Credit Spreads and Bond Prices </a:t>
            </a:r>
            <a:r>
              <a:rPr lang="en-US" altLang="en-US" sz="2000" b="0" dirty="0">
                <a:latin typeface="+mj-lt"/>
                <a:ea typeface="ＭＳ Ｐゴシック" panose="020B0600070205080204" pitchFamily="34" charset="-128"/>
              </a:rPr>
              <a:t>(2 of 4)</a:t>
            </a:r>
            <a:endParaRPr lang="en-US" sz="2000" b="0" dirty="0">
              <a:latin typeface="+mj-lt"/>
            </a:endParaRPr>
          </a:p>
        </p:txBody>
      </p:sp>
      <p:sp>
        <p:nvSpPr>
          <p:cNvPr id="4" name="Content Placeholder 3"/>
          <p:cNvSpPr>
            <a:spLocks noGrp="1"/>
          </p:cNvSpPr>
          <p:nvPr>
            <p:ph idx="1"/>
          </p:nvPr>
        </p:nvSpPr>
        <p:spPr>
          <a:xfrm>
            <a:off x="457200" y="1600200"/>
            <a:ext cx="8229600" cy="3505200"/>
          </a:xfrm>
        </p:spPr>
        <p:txBody>
          <a:bodyPr/>
          <a:lstStyle/>
          <a:p>
            <a:pPr marL="0" indent="0">
              <a:buNone/>
            </a:pPr>
            <a:r>
              <a:rPr lang="en-US" sz="2200" b="1" dirty="0"/>
              <a:t>Solution</a:t>
            </a:r>
          </a:p>
          <a:p>
            <a:pPr marL="0" indent="0">
              <a:buNone/>
            </a:pPr>
            <a:r>
              <a:rPr lang="en-US" sz="2200" b="1" dirty="0"/>
              <a:t>Plan</a:t>
            </a:r>
          </a:p>
          <a:p>
            <a:r>
              <a:rPr lang="en-US" sz="2000" dirty="0"/>
              <a:t>If the credit spread is 90 basis points, then the yield to maturity (YTM) on your debt should be the YTM on similar Treasuries plus 0.9%. The fact that new 10-year Treasuries are being issued at par with coupons of 4.5% means that with a coupon rate of 4.5%, these notes are selling for $100 per $100 face value. Thus, their YTM is 4.5% and your debt’s YTM should be 4.5% + 0.9% = 5.4%. The cash flows on your bonds are $5 per year for every $100 face value, paid as $2.50 every six months. The six-month rate corresponding to a 5.4% yield is</a:t>
            </a:r>
          </a:p>
        </p:txBody>
      </p:sp>
      <p:graphicFrame>
        <p:nvGraphicFramePr>
          <p:cNvPr id="6" name="Object 5" descr="5.4% over 2 = 2.7%."/>
          <p:cNvGraphicFramePr>
            <a:graphicFrameLocks noChangeAspect="1"/>
          </p:cNvGraphicFramePr>
          <p:nvPr>
            <p:extLst>
              <p:ext uri="{D42A27DB-BD31-4B8C-83A1-F6EECF244321}">
                <p14:modId xmlns:p14="http://schemas.microsoft.com/office/powerpoint/2010/main" val="1374251277"/>
              </p:ext>
            </p:extLst>
          </p:nvPr>
        </p:nvGraphicFramePr>
        <p:xfrm>
          <a:off x="3676650" y="5056189"/>
          <a:ext cx="1533525" cy="688975"/>
        </p:xfrm>
        <a:graphic>
          <a:graphicData uri="http://schemas.openxmlformats.org/presentationml/2006/ole">
            <mc:AlternateContent xmlns:mc="http://schemas.openxmlformats.org/markup-compatibility/2006">
              <mc:Choice xmlns:v="urn:schemas-microsoft-com:vml" Requires="v">
                <p:oleObj spid="_x0000_s54353" name="Equation" r:id="rId3" imgW="507960" imgH="228600" progId="Equation.DSMT4">
                  <p:embed/>
                </p:oleObj>
              </mc:Choice>
              <mc:Fallback>
                <p:oleObj name="Equation" r:id="rId3" imgW="507960" imgH="228600" progId="Equation.DSMT4">
                  <p:embed/>
                  <p:pic>
                    <p:nvPicPr>
                      <p:cNvPr id="0" name=""/>
                      <p:cNvPicPr/>
                      <p:nvPr/>
                    </p:nvPicPr>
                    <p:blipFill>
                      <a:blip r:embed="rId4"/>
                      <a:stretch>
                        <a:fillRect/>
                      </a:stretch>
                    </p:blipFill>
                    <p:spPr>
                      <a:xfrm>
                        <a:off x="3676650" y="5056189"/>
                        <a:ext cx="1533525" cy="688975"/>
                      </a:xfrm>
                      <a:prstGeom prst="rect">
                        <a:avLst/>
                      </a:prstGeom>
                    </p:spPr>
                  </p:pic>
                </p:oleObj>
              </mc:Fallback>
            </mc:AlternateContent>
          </a:graphicData>
        </a:graphic>
      </p:graphicFrame>
      <p:sp>
        <p:nvSpPr>
          <p:cNvPr id="5" name="Content Placeholder 4"/>
          <p:cNvSpPr>
            <a:spLocks noGrp="1"/>
          </p:cNvSpPr>
          <p:nvPr>
            <p:ph idx="13"/>
          </p:nvPr>
        </p:nvSpPr>
        <p:spPr>
          <a:xfrm>
            <a:off x="685800" y="5691189"/>
            <a:ext cx="8001000" cy="685800"/>
          </a:xfrm>
        </p:spPr>
        <p:txBody>
          <a:bodyPr/>
          <a:lstStyle/>
          <a:p>
            <a:pPr marL="0" indent="0">
              <a:buNone/>
            </a:pPr>
            <a:r>
              <a:rPr lang="en-US" sz="2000" dirty="0"/>
              <a:t>Armed with this information, you can use Eq. 6.3 to compute the price of your bonds.</a:t>
            </a:r>
          </a:p>
        </p:txBody>
      </p:sp>
    </p:spTree>
    <p:extLst>
      <p:ext uri="{BB962C8B-B14F-4D97-AF65-F5344CB8AC3E}">
        <p14:creationId xmlns:p14="http://schemas.microsoft.com/office/powerpoint/2010/main" val="42180238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6.10 Credit Spreads and Bond Prices </a:t>
            </a:r>
            <a:r>
              <a:rPr lang="en-US" altLang="en-US" sz="2000" b="0" dirty="0">
                <a:latin typeface="+mj-lt"/>
                <a:ea typeface="ＭＳ Ｐゴシック" panose="020B0600070205080204" pitchFamily="34" charset="-128"/>
              </a:rPr>
              <a:t>(3 of 4)</a:t>
            </a:r>
            <a:endParaRPr lang="en-US" sz="2000" b="0" dirty="0">
              <a:latin typeface="+mj-lt"/>
            </a:endParaRPr>
          </a:p>
        </p:txBody>
      </p:sp>
      <p:sp>
        <p:nvSpPr>
          <p:cNvPr id="3" name="Content Placeholder 2"/>
          <p:cNvSpPr>
            <a:spLocks noGrp="1"/>
          </p:cNvSpPr>
          <p:nvPr>
            <p:ph idx="1"/>
          </p:nvPr>
        </p:nvSpPr>
        <p:spPr>
          <a:xfrm>
            <a:off x="457200" y="1600201"/>
            <a:ext cx="8229600" cy="533400"/>
          </a:xfrm>
        </p:spPr>
        <p:txBody>
          <a:bodyPr/>
          <a:lstStyle/>
          <a:p>
            <a:pPr marL="0" indent="0">
              <a:buNone/>
            </a:pPr>
            <a:r>
              <a:rPr lang="en-US" sz="2800" b="1" dirty="0"/>
              <a:t>Execute</a:t>
            </a:r>
            <a:endParaRPr lang="en-US" sz="2800" dirty="0"/>
          </a:p>
        </p:txBody>
      </p:sp>
      <p:graphicFrame>
        <p:nvGraphicFramePr>
          <p:cNvPr id="4" name="Object 3" descr="2.50 times 1 over 0.027, times, 1 minus, 1 over 1.027 to the twentieth, + 100 over 1.027 to the twentieth = $96.94."/>
          <p:cNvGraphicFramePr>
            <a:graphicFrameLocks noChangeAspect="1"/>
          </p:cNvGraphicFramePr>
          <p:nvPr>
            <p:extLst>
              <p:ext uri="{D42A27DB-BD31-4B8C-83A1-F6EECF244321}">
                <p14:modId xmlns:p14="http://schemas.microsoft.com/office/powerpoint/2010/main" val="3457468790"/>
              </p:ext>
            </p:extLst>
          </p:nvPr>
        </p:nvGraphicFramePr>
        <p:xfrm>
          <a:off x="1841500" y="2811463"/>
          <a:ext cx="5461000" cy="777875"/>
        </p:xfrm>
        <a:graphic>
          <a:graphicData uri="http://schemas.openxmlformats.org/presentationml/2006/ole">
            <mc:AlternateContent xmlns:mc="http://schemas.openxmlformats.org/markup-compatibility/2006">
              <mc:Choice xmlns:v="urn:schemas-microsoft-com:vml" Requires="v">
                <p:oleObj spid="_x0000_s55375" name="Equation" r:id="rId3" imgW="3035160" imgH="431640" progId="Equation.DSMT4">
                  <p:embed/>
                </p:oleObj>
              </mc:Choice>
              <mc:Fallback>
                <p:oleObj name="Equation" r:id="rId3" imgW="3035160" imgH="431640" progId="Equation.DSMT4">
                  <p:embed/>
                  <p:pic>
                    <p:nvPicPr>
                      <p:cNvPr id="0" name=""/>
                      <p:cNvPicPr/>
                      <p:nvPr/>
                    </p:nvPicPr>
                    <p:blipFill>
                      <a:blip r:embed="rId4"/>
                      <a:stretch>
                        <a:fillRect/>
                      </a:stretch>
                    </p:blipFill>
                    <p:spPr>
                      <a:xfrm>
                        <a:off x="1841500" y="2811463"/>
                        <a:ext cx="5461000" cy="777875"/>
                      </a:xfrm>
                      <a:prstGeom prst="rect">
                        <a:avLst/>
                      </a:prstGeom>
                    </p:spPr>
                  </p:pic>
                </p:oleObj>
              </mc:Fallback>
            </mc:AlternateContent>
          </a:graphicData>
        </a:graphic>
      </p:graphicFrame>
    </p:spTree>
    <p:extLst>
      <p:ext uri="{BB962C8B-B14F-4D97-AF65-F5344CB8AC3E}">
        <p14:creationId xmlns:p14="http://schemas.microsoft.com/office/powerpoint/2010/main" val="4313902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6.10 Credit Spreads and Bond Prices </a:t>
            </a:r>
            <a:r>
              <a:rPr lang="en-US" altLang="en-US" sz="2000" b="0" dirty="0">
                <a:latin typeface="+mj-lt"/>
                <a:ea typeface="ＭＳ Ｐゴシック" panose="020B0600070205080204" pitchFamily="34" charset="-128"/>
              </a:rPr>
              <a:t>(4 of 4)</a:t>
            </a:r>
            <a:endParaRPr lang="en-US" sz="2000" b="0" dirty="0">
              <a:latin typeface="+mj-lt"/>
            </a:endParaRPr>
          </a:p>
        </p:txBody>
      </p:sp>
      <p:sp>
        <p:nvSpPr>
          <p:cNvPr id="3" name="Content Placeholder 2"/>
          <p:cNvSpPr>
            <a:spLocks noGrp="1"/>
          </p:cNvSpPr>
          <p:nvPr>
            <p:ph idx="1"/>
          </p:nvPr>
        </p:nvSpPr>
        <p:spPr/>
        <p:txBody>
          <a:bodyPr/>
          <a:lstStyle/>
          <a:p>
            <a:pPr marL="0" indent="0">
              <a:buNone/>
            </a:pPr>
            <a:r>
              <a:rPr lang="en-US" sz="2600" b="1" dirty="0"/>
              <a:t>Evaluate</a:t>
            </a:r>
          </a:p>
          <a:p>
            <a:r>
              <a:rPr lang="en-US" sz="2400" dirty="0"/>
              <a:t>Your bonds offer a higher coupon (5% vs. 4.5%) than Treasuries of the same maturity, but sell for a lower price ($96.94 vs. $100). The reason is the credit spread. Your firm’s higher probability of default leads investors  to demand a higher YTM on your debt. To provide a higher YTM, the purchase price for the debt must be lower. If your debt paid 5.4% coupons, it would sell at $100, the same as the Treasuries. But to get that price, you would have to offer coupons that are 90 basis points higher than those on the Treasuries—exactly enough to offset the credit spread.</a:t>
            </a:r>
          </a:p>
        </p:txBody>
      </p:sp>
    </p:spTree>
    <p:extLst>
      <p:ext uri="{BB962C8B-B14F-4D97-AF65-F5344CB8AC3E}">
        <p14:creationId xmlns:p14="http://schemas.microsoft.com/office/powerpoint/2010/main" val="47085845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6.10a Credit Spreads and Bond Prices </a:t>
            </a:r>
            <a:r>
              <a:rPr lang="en-US" altLang="en-US" sz="2000" b="0" dirty="0">
                <a:latin typeface="+mj-lt"/>
                <a:ea typeface="ＭＳ Ｐゴシック" panose="020B0600070205080204" pitchFamily="34" charset="-128"/>
              </a:rPr>
              <a:t>(1 of 6)</a:t>
            </a:r>
            <a:endParaRPr lang="en-US" sz="2000" b="0" dirty="0">
              <a:latin typeface="+mj-lt"/>
            </a:endParaRPr>
          </a:p>
        </p:txBody>
      </p:sp>
      <p:sp>
        <p:nvSpPr>
          <p:cNvPr id="3" name="Content Placeholder 2"/>
          <p:cNvSpPr>
            <a:spLocks noGrp="1"/>
          </p:cNvSpPr>
          <p:nvPr>
            <p:ph idx="1"/>
          </p:nvPr>
        </p:nvSpPr>
        <p:spPr/>
        <p:txBody>
          <a:bodyPr/>
          <a:lstStyle/>
          <a:p>
            <a:pPr>
              <a:buNone/>
            </a:pPr>
            <a:r>
              <a:rPr lang="en-US" altLang="en-US" sz="2800" b="1" dirty="0">
                <a:ea typeface="ＭＳ Ｐゴシック" panose="020B0600070205080204" pitchFamily="34" charset="-128"/>
              </a:rPr>
              <a:t>Problem:</a:t>
            </a:r>
          </a:p>
          <a:p>
            <a:r>
              <a:rPr lang="en-US" altLang="en-US" sz="2600" dirty="0">
                <a:ea typeface="ＭＳ Ｐゴシック" panose="020B0600070205080204" pitchFamily="34" charset="-128"/>
              </a:rPr>
              <a:t>Your firm has a credit rating of AAA. </a:t>
            </a:r>
          </a:p>
          <a:p>
            <a:r>
              <a:rPr lang="en-US" altLang="en-US" sz="2600" dirty="0">
                <a:ea typeface="ＭＳ Ｐゴシック" panose="020B0600070205080204" pitchFamily="34" charset="-128"/>
              </a:rPr>
              <a:t>You notice that the credit spread for 10-year maturity debt is 60 basis points (0.60%).  </a:t>
            </a:r>
          </a:p>
          <a:p>
            <a:r>
              <a:rPr lang="en-US" altLang="en-US" sz="2600" dirty="0">
                <a:ea typeface="ＭＳ Ｐゴシック" panose="020B0600070205080204" pitchFamily="34" charset="-128"/>
              </a:rPr>
              <a:t>Your firm’s ten-year debt has a coupon rate of 4%. </a:t>
            </a:r>
          </a:p>
          <a:p>
            <a:r>
              <a:rPr lang="en-US" altLang="en-US" sz="2600" dirty="0">
                <a:ea typeface="ＭＳ Ｐゴシック" panose="020B0600070205080204" pitchFamily="34" charset="-128"/>
              </a:rPr>
              <a:t>You see that new 10-year Treasury notes are being issued at par with a coupon rate of 3.65%. </a:t>
            </a:r>
          </a:p>
          <a:p>
            <a:r>
              <a:rPr lang="en-US" altLang="en-US" sz="2600" dirty="0">
                <a:ea typeface="ＭＳ Ｐゴシック" panose="020B0600070205080204" pitchFamily="34" charset="-128"/>
              </a:rPr>
              <a:t>What should the price of your outstanding 10-year bonds be?</a:t>
            </a:r>
            <a:endParaRPr lang="en-US" sz="2600" dirty="0"/>
          </a:p>
        </p:txBody>
      </p:sp>
    </p:spTree>
    <p:extLst>
      <p:ext uri="{BB962C8B-B14F-4D97-AF65-F5344CB8AC3E}">
        <p14:creationId xmlns:p14="http://schemas.microsoft.com/office/powerpoint/2010/main" val="19826352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6.10a Credit Spreads and Bond Prices </a:t>
            </a:r>
            <a:r>
              <a:rPr lang="en-US" altLang="en-US" sz="2000" b="0" dirty="0">
                <a:latin typeface="+mj-lt"/>
                <a:ea typeface="ＭＳ Ｐゴシック" panose="020B0600070205080204" pitchFamily="34" charset="-128"/>
              </a:rPr>
              <a:t>(2 of 6)</a:t>
            </a:r>
            <a:endParaRPr lang="en-US" sz="2000" b="0" dirty="0">
              <a:latin typeface="+mj-lt"/>
            </a:endParaRPr>
          </a:p>
        </p:txBody>
      </p:sp>
      <p:sp>
        <p:nvSpPr>
          <p:cNvPr id="3" name="Content Placeholder 2"/>
          <p:cNvSpPr>
            <a:spLocks noGrp="1"/>
          </p:cNvSpPr>
          <p:nvPr>
            <p:ph idx="1"/>
          </p:nvPr>
        </p:nvSpPr>
        <p:spPr>
          <a:xfrm>
            <a:off x="457200" y="1600200"/>
            <a:ext cx="8382000" cy="4525963"/>
          </a:xfrm>
        </p:spPr>
        <p:txBody>
          <a:bodyPr/>
          <a:lstStyle/>
          <a:p>
            <a:pPr>
              <a:buNone/>
            </a:pPr>
            <a:r>
              <a:rPr lang="en-US" altLang="en-US" sz="2400" b="1" dirty="0">
                <a:ea typeface="ＭＳ Ｐゴシック" panose="020B0600070205080204" pitchFamily="34" charset="-128"/>
              </a:rPr>
              <a:t>Solution:</a:t>
            </a:r>
          </a:p>
          <a:p>
            <a:pPr>
              <a:buNone/>
            </a:pPr>
            <a:r>
              <a:rPr lang="en-US" altLang="en-US" sz="2400" b="1" dirty="0">
                <a:ea typeface="ＭＳ Ｐゴシック" panose="020B0600070205080204" pitchFamily="34" charset="-128"/>
              </a:rPr>
              <a:t>Plan:</a:t>
            </a:r>
          </a:p>
          <a:p>
            <a:r>
              <a:rPr lang="en-US" altLang="en-US" sz="2200" dirty="0">
                <a:ea typeface="ＭＳ Ｐゴシック" panose="020B0600070205080204" pitchFamily="34" charset="-128"/>
              </a:rPr>
              <a:t>If the credit spread is 60 basis points, then the yield to maturity (YTM) on your debt should be the YTM on similar treasuries plus 0.6%.  </a:t>
            </a:r>
          </a:p>
          <a:p>
            <a:r>
              <a:rPr lang="en-US" altLang="en-US" sz="2200" dirty="0">
                <a:ea typeface="ＭＳ Ｐゴシック" panose="020B0600070205080204" pitchFamily="34" charset="-128"/>
              </a:rPr>
              <a:t>The fact that new 10-year treasuries are being issued at par with coupons of 3.65% means that with a coupon rate of 3.65%, these notes are selling for $100 per $100 face value. </a:t>
            </a:r>
          </a:p>
          <a:p>
            <a:r>
              <a:rPr lang="en-US" altLang="en-US" sz="2200" dirty="0">
                <a:ea typeface="ＭＳ Ｐゴシック" panose="020B0600070205080204" pitchFamily="34" charset="-128"/>
              </a:rPr>
              <a:t>Thus their YTM is 3.65% and your debt’s YTM should be 3.65% + 0.6% = 4.25%.</a:t>
            </a:r>
            <a:endParaRPr lang="en-US" sz="2200" dirty="0"/>
          </a:p>
        </p:txBody>
      </p:sp>
    </p:spTree>
    <p:extLst>
      <p:ext uri="{BB962C8B-B14F-4D97-AF65-F5344CB8AC3E}">
        <p14:creationId xmlns:p14="http://schemas.microsoft.com/office/powerpoint/2010/main" val="248419780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6.10a Credit Spreads and Bond Prices </a:t>
            </a:r>
            <a:r>
              <a:rPr lang="en-US" altLang="en-US" sz="2000" b="0" dirty="0">
                <a:latin typeface="+mj-lt"/>
                <a:ea typeface="ＭＳ Ｐゴシック" panose="020B0600070205080204" pitchFamily="34" charset="-128"/>
              </a:rPr>
              <a:t>(3 of 6)</a:t>
            </a:r>
            <a:endParaRPr lang="en-US" sz="2000" b="0" dirty="0">
              <a:latin typeface="+mj-lt"/>
            </a:endParaRPr>
          </a:p>
        </p:txBody>
      </p:sp>
      <p:sp>
        <p:nvSpPr>
          <p:cNvPr id="3" name="Content Placeholder 2"/>
          <p:cNvSpPr>
            <a:spLocks noGrp="1"/>
          </p:cNvSpPr>
          <p:nvPr>
            <p:ph idx="1"/>
          </p:nvPr>
        </p:nvSpPr>
        <p:spPr>
          <a:xfrm>
            <a:off x="457200" y="1600200"/>
            <a:ext cx="8229600" cy="2667000"/>
          </a:xfrm>
        </p:spPr>
        <p:txBody>
          <a:bodyPr/>
          <a:lstStyle/>
          <a:p>
            <a:pPr>
              <a:buNone/>
            </a:pPr>
            <a:r>
              <a:rPr lang="en-US" altLang="en-US" sz="2800" b="1" dirty="0">
                <a:ea typeface="ＭＳ Ｐゴシック" panose="020B0600070205080204" pitchFamily="34" charset="-128"/>
              </a:rPr>
              <a:t>Solution:</a:t>
            </a:r>
          </a:p>
          <a:p>
            <a:pPr>
              <a:buNone/>
            </a:pPr>
            <a:r>
              <a:rPr lang="en-US" altLang="en-US" sz="2800" b="1" dirty="0">
                <a:ea typeface="ＭＳ Ｐゴシック" panose="020B0600070205080204" pitchFamily="34" charset="-128"/>
              </a:rPr>
              <a:t>Plan:</a:t>
            </a:r>
          </a:p>
          <a:p>
            <a:r>
              <a:rPr lang="en-US" altLang="en-US" sz="2600" dirty="0">
                <a:ea typeface="ＭＳ Ｐゴシック" panose="020B0600070205080204" pitchFamily="34" charset="-128"/>
              </a:rPr>
              <a:t>The cash flows on your bonds are $4 per year for every $100 face value, paid as $2.00 every 6 months.  </a:t>
            </a:r>
          </a:p>
          <a:p>
            <a:r>
              <a:rPr lang="en-US" altLang="en-US" sz="2600" dirty="0">
                <a:ea typeface="ＭＳ Ｐゴシック" panose="020B0600070205080204" pitchFamily="34" charset="-128"/>
              </a:rPr>
              <a:t>The 6-month rate corresponding to a 4.25% yield is</a:t>
            </a:r>
            <a:endParaRPr lang="en-US" sz="2600" dirty="0"/>
          </a:p>
        </p:txBody>
      </p:sp>
      <p:graphicFrame>
        <p:nvGraphicFramePr>
          <p:cNvPr id="5" name="Object 4" descr="4.25% over 2 = 2.125%."/>
          <p:cNvGraphicFramePr>
            <a:graphicFrameLocks noChangeAspect="1"/>
          </p:cNvGraphicFramePr>
          <p:nvPr>
            <p:extLst>
              <p:ext uri="{D42A27DB-BD31-4B8C-83A1-F6EECF244321}">
                <p14:modId xmlns:p14="http://schemas.microsoft.com/office/powerpoint/2010/main" val="3949793622"/>
              </p:ext>
            </p:extLst>
          </p:nvPr>
        </p:nvGraphicFramePr>
        <p:xfrm>
          <a:off x="636948" y="4292107"/>
          <a:ext cx="2269390" cy="816979"/>
        </p:xfrm>
        <a:graphic>
          <a:graphicData uri="http://schemas.openxmlformats.org/presentationml/2006/ole">
            <mc:AlternateContent xmlns:mc="http://schemas.openxmlformats.org/markup-compatibility/2006">
              <mc:Choice xmlns:v="urn:schemas-microsoft-com:vml" Requires="v">
                <p:oleObj spid="_x0000_s53345" name="Equation" r:id="rId3" imgW="634680" imgH="228600" progId="Equation.DSMT4">
                  <p:embed/>
                </p:oleObj>
              </mc:Choice>
              <mc:Fallback>
                <p:oleObj name="Equation" r:id="rId3" imgW="634680" imgH="228600" progId="Equation.DSMT4">
                  <p:embed/>
                  <p:pic>
                    <p:nvPicPr>
                      <p:cNvPr id="0" name=""/>
                      <p:cNvPicPr/>
                      <p:nvPr/>
                    </p:nvPicPr>
                    <p:blipFill>
                      <a:blip r:embed="rId4"/>
                      <a:stretch>
                        <a:fillRect/>
                      </a:stretch>
                    </p:blipFill>
                    <p:spPr>
                      <a:xfrm>
                        <a:off x="636948" y="4292107"/>
                        <a:ext cx="2269390" cy="816979"/>
                      </a:xfrm>
                      <a:prstGeom prst="rect">
                        <a:avLst/>
                      </a:prstGeom>
                    </p:spPr>
                  </p:pic>
                </p:oleObj>
              </mc:Fallback>
            </mc:AlternateContent>
          </a:graphicData>
        </a:graphic>
      </p:graphicFrame>
      <p:sp>
        <p:nvSpPr>
          <p:cNvPr id="4" name="Content Placeholder 3"/>
          <p:cNvSpPr>
            <a:spLocks noGrp="1"/>
          </p:cNvSpPr>
          <p:nvPr>
            <p:ph idx="13"/>
          </p:nvPr>
        </p:nvSpPr>
        <p:spPr>
          <a:xfrm>
            <a:off x="457200" y="5172081"/>
            <a:ext cx="8229600" cy="914400"/>
          </a:xfrm>
        </p:spPr>
        <p:txBody>
          <a:bodyPr/>
          <a:lstStyle/>
          <a:p>
            <a:r>
              <a:rPr lang="en-US" altLang="en-US" sz="2600" dirty="0">
                <a:ea typeface="ＭＳ Ｐゴシック" panose="020B0600070205080204" pitchFamily="34" charset="-128"/>
              </a:rPr>
              <a:t>Armed with this information, you can use Eq.(6.3) to compute the price of your bonds.</a:t>
            </a:r>
            <a:endParaRPr lang="en-US" sz="2600" dirty="0"/>
          </a:p>
        </p:txBody>
      </p:sp>
    </p:spTree>
    <p:extLst>
      <p:ext uri="{BB962C8B-B14F-4D97-AF65-F5344CB8AC3E}">
        <p14:creationId xmlns:p14="http://schemas.microsoft.com/office/powerpoint/2010/main" val="41627603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6.10a Credit Spreads and Bond Prices </a:t>
            </a:r>
            <a:r>
              <a:rPr lang="en-US" altLang="en-US" sz="2000" b="0" dirty="0">
                <a:latin typeface="+mj-lt"/>
                <a:ea typeface="ＭＳ Ｐゴシック" panose="020B0600070205080204" pitchFamily="34" charset="-128"/>
              </a:rPr>
              <a:t>(4 of 6)</a:t>
            </a:r>
            <a:endParaRPr lang="en-US" sz="2000" b="0" dirty="0">
              <a:latin typeface="+mj-lt"/>
            </a:endParaRPr>
          </a:p>
        </p:txBody>
      </p:sp>
      <p:sp>
        <p:nvSpPr>
          <p:cNvPr id="3" name="Content Placeholder 2"/>
          <p:cNvSpPr>
            <a:spLocks noGrp="1"/>
          </p:cNvSpPr>
          <p:nvPr>
            <p:ph idx="1"/>
          </p:nvPr>
        </p:nvSpPr>
        <p:spPr>
          <a:xfrm>
            <a:off x="457200" y="1600201"/>
            <a:ext cx="8229600" cy="381000"/>
          </a:xfrm>
        </p:spPr>
        <p:txBody>
          <a:bodyPr/>
          <a:lstStyle/>
          <a:p>
            <a:pPr marL="0" indent="0">
              <a:buNone/>
            </a:pPr>
            <a:r>
              <a:rPr lang="en-US" altLang="en-US" sz="2800" b="1" dirty="0"/>
              <a:t>Execute:</a:t>
            </a:r>
            <a:endParaRPr lang="en-US" sz="2800" b="1" dirty="0"/>
          </a:p>
        </p:txBody>
      </p:sp>
      <p:graphicFrame>
        <p:nvGraphicFramePr>
          <p:cNvPr id="4" name="Object 3" descr="2.00 times, 1 over 0.02125 times, 1 minus, 1 over 1.02125 to the twentieth, + 100 over 1.02125 to the twentieth = $97.98."/>
          <p:cNvGraphicFramePr>
            <a:graphicFrameLocks noChangeAspect="1"/>
          </p:cNvGraphicFramePr>
          <p:nvPr>
            <p:extLst>
              <p:ext uri="{D42A27DB-BD31-4B8C-83A1-F6EECF244321}">
                <p14:modId xmlns:p14="http://schemas.microsoft.com/office/powerpoint/2010/main" val="838785887"/>
              </p:ext>
            </p:extLst>
          </p:nvPr>
        </p:nvGraphicFramePr>
        <p:xfrm>
          <a:off x="1373894" y="2812056"/>
          <a:ext cx="6396213" cy="776683"/>
        </p:xfrm>
        <a:graphic>
          <a:graphicData uri="http://schemas.openxmlformats.org/presentationml/2006/ole">
            <mc:AlternateContent xmlns:mc="http://schemas.openxmlformats.org/markup-compatibility/2006">
              <mc:Choice xmlns:v="urn:schemas-microsoft-com:vml" Requires="v">
                <p:oleObj spid="_x0000_s35991" name="Equation" r:id="rId3" imgW="3555720" imgH="431640" progId="Equation.DSMT4">
                  <p:embed/>
                </p:oleObj>
              </mc:Choice>
              <mc:Fallback>
                <p:oleObj name="Equation" r:id="rId3" imgW="3555720" imgH="431640" progId="Equation.DSMT4">
                  <p:embed/>
                  <p:pic>
                    <p:nvPicPr>
                      <p:cNvPr id="0" name=""/>
                      <p:cNvPicPr/>
                      <p:nvPr/>
                    </p:nvPicPr>
                    <p:blipFill>
                      <a:blip r:embed="rId4"/>
                      <a:stretch>
                        <a:fillRect/>
                      </a:stretch>
                    </p:blipFill>
                    <p:spPr>
                      <a:xfrm>
                        <a:off x="1373894" y="2812056"/>
                        <a:ext cx="6396213" cy="776683"/>
                      </a:xfrm>
                      <a:prstGeom prst="rect">
                        <a:avLst/>
                      </a:prstGeom>
                    </p:spPr>
                  </p:pic>
                </p:oleObj>
              </mc:Fallback>
            </mc:AlternateContent>
          </a:graphicData>
        </a:graphic>
      </p:graphicFrame>
    </p:spTree>
    <p:extLst>
      <p:ext uri="{BB962C8B-B14F-4D97-AF65-F5344CB8AC3E}">
        <p14:creationId xmlns:p14="http://schemas.microsoft.com/office/powerpoint/2010/main" val="78628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6.1 Yields for Different Maturities </a:t>
            </a:r>
            <a:r>
              <a:rPr lang="en-US" altLang="en-US" sz="2000" b="0" dirty="0">
                <a:latin typeface="+mj-lt"/>
                <a:ea typeface="ＭＳ Ｐゴシック" panose="020B0600070205080204" pitchFamily="34" charset="-128"/>
              </a:rPr>
              <a:t>(2 of 4)</a:t>
            </a:r>
            <a:endParaRPr lang="en-US" sz="2000" b="0" dirty="0">
              <a:latin typeface="+mj-lt"/>
            </a:endParaRPr>
          </a:p>
        </p:txBody>
      </p:sp>
      <p:sp>
        <p:nvSpPr>
          <p:cNvPr id="3" name="Content Placeholder 2"/>
          <p:cNvSpPr>
            <a:spLocks noGrp="1"/>
          </p:cNvSpPr>
          <p:nvPr>
            <p:ph idx="1"/>
          </p:nvPr>
        </p:nvSpPr>
        <p:spPr>
          <a:xfrm>
            <a:off x="457200" y="1600200"/>
            <a:ext cx="8229600" cy="2646191"/>
          </a:xfrm>
        </p:spPr>
        <p:txBody>
          <a:bodyPr/>
          <a:lstStyle/>
          <a:p>
            <a:pPr marL="0" indent="0">
              <a:buNone/>
            </a:pPr>
            <a:r>
              <a:rPr lang="en-US" sz="2800" b="1" dirty="0"/>
              <a:t>Solution</a:t>
            </a:r>
          </a:p>
          <a:p>
            <a:pPr marL="0" indent="0">
              <a:buNone/>
            </a:pPr>
            <a:r>
              <a:rPr lang="en-US" sz="2800" b="1" dirty="0"/>
              <a:t>Plan</a:t>
            </a:r>
          </a:p>
          <a:p>
            <a:r>
              <a:rPr lang="en-US" sz="2600" dirty="0"/>
              <a:t>We can use Eq. 6.2 to solve for the YTM of the bonds. The table gives the prices and number of years to</a:t>
            </a:r>
          </a:p>
          <a:p>
            <a:r>
              <a:rPr lang="en-US" sz="2600" dirty="0"/>
              <a:t>maturity and the face value is $100 per bond.</a:t>
            </a:r>
          </a:p>
        </p:txBody>
      </p:sp>
    </p:spTree>
    <p:extLst>
      <p:ext uri="{BB962C8B-B14F-4D97-AF65-F5344CB8AC3E}">
        <p14:creationId xmlns:p14="http://schemas.microsoft.com/office/powerpoint/2010/main" val="217379905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6.10a Credit Spreads and Bond Prices </a:t>
            </a:r>
            <a:r>
              <a:rPr lang="en-US" altLang="en-US" sz="2000" b="0" dirty="0">
                <a:latin typeface="+mj-lt"/>
                <a:ea typeface="ＭＳ Ｐゴシック" panose="020B0600070205080204" pitchFamily="34" charset="-128"/>
              </a:rPr>
              <a:t>(5 of 6)</a:t>
            </a:r>
            <a:endParaRPr lang="en-US" sz="2000" b="0" dirty="0">
              <a:latin typeface="+mj-lt"/>
            </a:endParaRPr>
          </a:p>
        </p:txBody>
      </p:sp>
      <p:sp>
        <p:nvSpPr>
          <p:cNvPr id="3" name="Content Placeholder 2"/>
          <p:cNvSpPr>
            <a:spLocks noGrp="1"/>
          </p:cNvSpPr>
          <p:nvPr>
            <p:ph idx="1"/>
          </p:nvPr>
        </p:nvSpPr>
        <p:spPr/>
        <p:txBody>
          <a:bodyPr/>
          <a:lstStyle/>
          <a:p>
            <a:pPr>
              <a:buNone/>
            </a:pPr>
            <a:r>
              <a:rPr lang="en-US" altLang="en-US" sz="2800" b="1" dirty="0">
                <a:ea typeface="ＭＳ Ｐゴシック" panose="020B0600070205080204" pitchFamily="34" charset="-128"/>
              </a:rPr>
              <a:t>Evaluate:</a:t>
            </a:r>
          </a:p>
          <a:p>
            <a:r>
              <a:rPr lang="en-US" altLang="en-US" sz="2600" dirty="0">
                <a:ea typeface="ＭＳ Ｐゴシック" panose="020B0600070205080204" pitchFamily="34" charset="-128"/>
              </a:rPr>
              <a:t>Your bonds offer a higher coupon (4% vs. 3.65%) than treasuries of the same maturity, but sell for a lower price ($97.98 vs. $100). </a:t>
            </a:r>
          </a:p>
          <a:p>
            <a:r>
              <a:rPr lang="en-US" altLang="en-US" sz="2600" dirty="0">
                <a:ea typeface="ＭＳ Ｐゴシック" panose="020B0600070205080204" pitchFamily="34" charset="-128"/>
              </a:rPr>
              <a:t>The reason is the credit spread. </a:t>
            </a:r>
          </a:p>
          <a:p>
            <a:r>
              <a:rPr lang="en-US" altLang="en-US" sz="2600" dirty="0">
                <a:ea typeface="ＭＳ Ｐゴシック" panose="020B0600070205080204" pitchFamily="34" charset="-128"/>
              </a:rPr>
              <a:t>Your firm’s higher probability of default leads investors to demand a higher YTM on your debt. </a:t>
            </a:r>
          </a:p>
          <a:p>
            <a:r>
              <a:rPr lang="en-US" altLang="en-US" sz="2600" dirty="0">
                <a:ea typeface="ＭＳ Ｐゴシック" panose="020B0600070205080204" pitchFamily="34" charset="-128"/>
              </a:rPr>
              <a:t>To provide a higher YTM, the purchase price for the debt must be lower.</a:t>
            </a:r>
            <a:endParaRPr lang="en-US" sz="2600" dirty="0"/>
          </a:p>
        </p:txBody>
      </p:sp>
    </p:spTree>
    <p:extLst>
      <p:ext uri="{BB962C8B-B14F-4D97-AF65-F5344CB8AC3E}">
        <p14:creationId xmlns:p14="http://schemas.microsoft.com/office/powerpoint/2010/main" val="270260711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6.10a Credit Spreads and Bond Prices </a:t>
            </a:r>
            <a:r>
              <a:rPr lang="en-US" altLang="en-US" sz="2000" b="0" dirty="0">
                <a:latin typeface="+mj-lt"/>
                <a:ea typeface="ＭＳ Ｐゴシック" panose="020B0600070205080204" pitchFamily="34" charset="-128"/>
              </a:rPr>
              <a:t>(6 of 6)</a:t>
            </a:r>
            <a:endParaRPr lang="en-US" sz="2000" b="0" dirty="0">
              <a:latin typeface="+mj-lt"/>
            </a:endParaRPr>
          </a:p>
        </p:txBody>
      </p:sp>
      <p:sp>
        <p:nvSpPr>
          <p:cNvPr id="3" name="Content Placeholder 2"/>
          <p:cNvSpPr>
            <a:spLocks noGrp="1"/>
          </p:cNvSpPr>
          <p:nvPr>
            <p:ph idx="1"/>
          </p:nvPr>
        </p:nvSpPr>
        <p:spPr/>
        <p:txBody>
          <a:bodyPr/>
          <a:lstStyle/>
          <a:p>
            <a:pPr>
              <a:buNone/>
            </a:pPr>
            <a:r>
              <a:rPr lang="en-US" altLang="en-US" sz="2800" b="1" dirty="0">
                <a:ea typeface="ＭＳ Ｐゴシック" panose="020B0600070205080204" pitchFamily="34" charset="-128"/>
              </a:rPr>
              <a:t>Evaluate:</a:t>
            </a:r>
          </a:p>
          <a:p>
            <a:r>
              <a:rPr lang="en-US" altLang="en-US" sz="2600" dirty="0">
                <a:ea typeface="ＭＳ Ｐゴシック" panose="020B0600070205080204" pitchFamily="34" charset="-128"/>
              </a:rPr>
              <a:t>If your debt paid 4.25% coupons, it would sell at $100, the same as the treasuries. </a:t>
            </a:r>
          </a:p>
          <a:p>
            <a:r>
              <a:rPr lang="en-US" altLang="en-US" sz="2600" dirty="0">
                <a:ea typeface="ＭＳ Ｐゴシック" panose="020B0600070205080204" pitchFamily="34" charset="-128"/>
              </a:rPr>
              <a:t>But to get that price, you would have to offer coupons that are 60 basis points higher than those on the treasuries—exactly enough to offset the credit spread.</a:t>
            </a:r>
            <a:endParaRPr lang="en-US" sz="2600" dirty="0"/>
          </a:p>
        </p:txBody>
      </p:sp>
    </p:spTree>
    <p:extLst>
      <p:ext uri="{BB962C8B-B14F-4D97-AF65-F5344CB8AC3E}">
        <p14:creationId xmlns:p14="http://schemas.microsoft.com/office/powerpoint/2010/main" val="27314537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Figure 6.7 Yield Spreads and the Financial Crisis </a:t>
            </a:r>
            <a:r>
              <a:rPr lang="en-US" altLang="en-US" sz="2000" b="0" dirty="0">
                <a:latin typeface="+mj-lt"/>
                <a:ea typeface="ＭＳ Ｐゴシック" panose="020B0600070205080204" pitchFamily="34" charset="-128"/>
              </a:rPr>
              <a:t>(1 of 2)</a:t>
            </a:r>
            <a:endParaRPr lang="en-US" sz="2000" b="0" dirty="0">
              <a:latin typeface="+mj-lt"/>
            </a:endParaRPr>
          </a:p>
        </p:txBody>
      </p:sp>
      <p:pic>
        <p:nvPicPr>
          <p:cNvPr id="4" name="Picture 5" descr="A graph here the x-axis is year from 2005 to 2013 (with each year being marked on January third), and the y-axis is spread percent from 0 to 7. Jagged curves for upper B lower ay lower ay, upper Ay, and upper Ay lower ay lower ay, begin at (2005, 1.2), (2005, 1), and (2005, 0.8), respectively. They peak at (2009, 5.8), (2009, 4), and (2009, 2.2), respectively, before falling back near their original spread percentages. All data are approximat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4424" y="1433514"/>
            <a:ext cx="6858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552082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Figure 6.7 Yield Spreads and the Financial Crisis </a:t>
            </a:r>
            <a:r>
              <a:rPr lang="en-US" altLang="en-US" sz="2000" b="0" dirty="0">
                <a:latin typeface="+mj-lt"/>
                <a:ea typeface="ＭＳ Ｐゴシック" panose="020B0600070205080204" pitchFamily="34" charset="-128"/>
              </a:rPr>
              <a:t>(2 of 2)</a:t>
            </a:r>
            <a:endParaRPr lang="en-US" sz="2000" b="0" dirty="0">
              <a:latin typeface="+mj-lt"/>
            </a:endParaRPr>
          </a:p>
        </p:txBody>
      </p:sp>
      <p:pic>
        <p:nvPicPr>
          <p:cNvPr id="4" name="Picture 3" descr="A graph where the x-axis is year from 2005 to 2013 (with each year being marked on January fourth), and the y-axis is spread percent. A jagged curve begins at (2005, 0.2), remaining steady through x = 2007, rising between July 2007 to late 2008, spiking shortly before 2009 at y = 4.8, then falling and remaining relatively flat from 2010 to 2013 near y = 0.2. All data are approximat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09703"/>
            <a:ext cx="654685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520211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Chapter Quiz </a:t>
            </a:r>
            <a:r>
              <a:rPr lang="en-US" altLang="en-US" sz="2000" b="0" dirty="0">
                <a:latin typeface="+mj-lt"/>
                <a:ea typeface="ＭＳ Ｐゴシック" panose="020B0600070205080204" pitchFamily="34" charset="-128"/>
              </a:rPr>
              <a:t>(1 of 2)</a:t>
            </a:r>
            <a:endParaRPr lang="en-US" sz="2000" b="0" dirty="0">
              <a:latin typeface="+mj-lt"/>
            </a:endParaRPr>
          </a:p>
        </p:txBody>
      </p:sp>
      <p:sp>
        <p:nvSpPr>
          <p:cNvPr id="3" name="Content Placeholder 2"/>
          <p:cNvSpPr>
            <a:spLocks noGrp="1"/>
          </p:cNvSpPr>
          <p:nvPr>
            <p:ph idx="1"/>
          </p:nvPr>
        </p:nvSpPr>
        <p:spPr>
          <a:xfrm>
            <a:off x="457200" y="1600200"/>
            <a:ext cx="8229600" cy="4648200"/>
          </a:xfrm>
        </p:spPr>
        <p:txBody>
          <a:bodyPr/>
          <a:lstStyle/>
          <a:p>
            <a:pPr marL="374904" indent="-374904">
              <a:buFontTx/>
              <a:buAutoNum type="arabicPeriod"/>
            </a:pPr>
            <a:r>
              <a:rPr lang="en-US" altLang="en-US" sz="2400" dirty="0">
                <a:ea typeface="ＭＳ Ｐゴシック" panose="020B0600070205080204" pitchFamily="34" charset="-128"/>
              </a:rPr>
              <a:t>What types of cash flows does a bond buyer receive? </a:t>
            </a:r>
          </a:p>
          <a:p>
            <a:pPr marL="374904" indent="-374904">
              <a:buFontTx/>
              <a:buAutoNum type="arabicPeriod"/>
            </a:pPr>
            <a:r>
              <a:rPr lang="en-US" altLang="en-US" sz="2400" dirty="0">
                <a:ea typeface="ＭＳ Ｐゴシック" panose="020B0600070205080204" pitchFamily="34" charset="-128"/>
              </a:rPr>
              <a:t>How are the periodic coupon payments on a bond determined?</a:t>
            </a:r>
          </a:p>
          <a:p>
            <a:pPr marL="374904" indent="-374904">
              <a:buFontTx/>
              <a:buAutoNum type="arabicPeriod"/>
            </a:pPr>
            <a:r>
              <a:rPr lang="en-US" altLang="en-US" sz="2400" dirty="0">
                <a:ea typeface="ＭＳ Ｐゴシック" panose="020B0600070205080204" pitchFamily="34" charset="-128"/>
              </a:rPr>
              <a:t>Why would you want to know the yield to maturity of a bond?</a:t>
            </a:r>
          </a:p>
          <a:p>
            <a:pPr marL="374904" indent="-374904">
              <a:buFontTx/>
              <a:buAutoNum type="arabicPeriod"/>
            </a:pPr>
            <a:r>
              <a:rPr lang="en-US" altLang="en-US" sz="2400" dirty="0">
                <a:ea typeface="ＭＳ Ｐゴシック" panose="020B0600070205080204" pitchFamily="34" charset="-128"/>
              </a:rPr>
              <a:t>What is the relationship between a bond’s price and its yield to maturity?</a:t>
            </a:r>
          </a:p>
          <a:p>
            <a:pPr marL="374904" indent="-374904">
              <a:buFontTx/>
              <a:buAutoNum type="arabicPeriod"/>
            </a:pPr>
            <a:r>
              <a:rPr lang="en-US" altLang="en-US" sz="2400" dirty="0">
                <a:ea typeface="ＭＳ Ｐゴシック" panose="020B0600070205080204" pitchFamily="34" charset="-128"/>
              </a:rPr>
              <a:t>What cash flows does a company pay to investors holding its coupon  bonds?</a:t>
            </a:r>
          </a:p>
          <a:p>
            <a:pPr marL="374904" indent="-374904">
              <a:buFontTx/>
              <a:buAutoNum type="arabicPeriod"/>
            </a:pPr>
            <a:r>
              <a:rPr lang="en-US" altLang="en-US" sz="2400" dirty="0">
                <a:ea typeface="ＭＳ Ｐゴシック" panose="020B0600070205080204" pitchFamily="34" charset="-128"/>
              </a:rPr>
              <a:t>What do we need in order to value a coupon bond?</a:t>
            </a:r>
            <a:endParaRPr lang="en-US" sz="2400" dirty="0"/>
          </a:p>
        </p:txBody>
      </p:sp>
    </p:spTree>
    <p:extLst>
      <p:ext uri="{BB962C8B-B14F-4D97-AF65-F5344CB8AC3E}">
        <p14:creationId xmlns:p14="http://schemas.microsoft.com/office/powerpoint/2010/main" val="176862652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Chapter Quiz </a:t>
            </a:r>
            <a:r>
              <a:rPr lang="en-US" altLang="en-US" sz="2000" b="0" dirty="0">
                <a:latin typeface="+mj-lt"/>
                <a:ea typeface="ＭＳ Ｐゴシック" panose="020B0600070205080204" pitchFamily="34" charset="-128"/>
              </a:rPr>
              <a:t>(2 of 2)</a:t>
            </a:r>
            <a:endParaRPr lang="en-US" sz="2000" b="0" dirty="0">
              <a:latin typeface="+mj-lt"/>
            </a:endParaRPr>
          </a:p>
        </p:txBody>
      </p:sp>
      <p:sp>
        <p:nvSpPr>
          <p:cNvPr id="3" name="Content Placeholder 2"/>
          <p:cNvSpPr>
            <a:spLocks noGrp="1"/>
          </p:cNvSpPr>
          <p:nvPr>
            <p:ph idx="1"/>
          </p:nvPr>
        </p:nvSpPr>
        <p:spPr/>
        <p:txBody>
          <a:bodyPr/>
          <a:lstStyle/>
          <a:p>
            <a:pPr marL="557784" indent="-557784">
              <a:buFontTx/>
              <a:buAutoNum type="arabicPeriod" startAt="7"/>
            </a:pPr>
            <a:r>
              <a:rPr lang="en-US" altLang="en-US" sz="2600" dirty="0">
                <a:ea typeface="ＭＳ Ｐゴシック" panose="020B0600070205080204" pitchFamily="34" charset="-128"/>
              </a:rPr>
              <a:t>Why do interest rates and bond prices move in opposite directions?</a:t>
            </a:r>
          </a:p>
          <a:p>
            <a:pPr marL="557784" indent="-557784">
              <a:buFontTx/>
              <a:buAutoNum type="arabicPeriod" startAt="7"/>
            </a:pPr>
            <a:r>
              <a:rPr lang="en-US" altLang="en-US" sz="2600" dirty="0">
                <a:ea typeface="ＭＳ Ｐゴシック" panose="020B0600070205080204" pitchFamily="34" charset="-128"/>
              </a:rPr>
              <a:t>If a bond’s yield to maturity does not change, how does its cash price change between coupon payments?</a:t>
            </a:r>
          </a:p>
          <a:p>
            <a:pPr marL="557784" indent="-557784">
              <a:buFontTx/>
              <a:buAutoNum type="arabicPeriod" startAt="7"/>
            </a:pPr>
            <a:r>
              <a:rPr lang="en-US" altLang="en-US" sz="2600" dirty="0">
                <a:ea typeface="ＭＳ Ｐゴシック" panose="020B0600070205080204" pitchFamily="34" charset="-128"/>
              </a:rPr>
              <a:t>What is a junk bond?</a:t>
            </a:r>
          </a:p>
          <a:p>
            <a:pPr marL="557784" indent="-557784">
              <a:buFontTx/>
              <a:buAutoNum type="arabicPeriod" startAt="7"/>
            </a:pPr>
            <a:r>
              <a:rPr lang="en-US" altLang="en-US" sz="2600" dirty="0">
                <a:ea typeface="ＭＳ Ｐゴシック" panose="020B0600070205080204" pitchFamily="34" charset="-128"/>
              </a:rPr>
              <a:t>How will the yield to maturity of a bond vary with the bond’s risk of default?</a:t>
            </a:r>
            <a:endParaRPr lang="en-US" sz="2600" dirty="0"/>
          </a:p>
        </p:txBody>
      </p:sp>
    </p:spTree>
    <p:extLst>
      <p:ext uri="{BB962C8B-B14F-4D97-AF65-F5344CB8AC3E}">
        <p14:creationId xmlns:p14="http://schemas.microsoft.com/office/powerpoint/2010/main" val="110680985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382000" cy="806267"/>
          </a:xfrm>
        </p:spPr>
        <p:txBody>
          <a:bodyPr anchor="b"/>
          <a:lstStyle/>
          <a:p>
            <a:r>
              <a:rPr lang="en-US" sz="3600" dirty="0">
                <a:latin typeface="+mj-lt"/>
              </a:rPr>
              <a:t>Microeconomics</a:t>
            </a:r>
            <a:endParaRPr lang="en-IN" sz="3600" dirty="0">
              <a:latin typeface="+mj-lt"/>
            </a:endParaRPr>
          </a:p>
        </p:txBody>
      </p:sp>
      <p:sp>
        <p:nvSpPr>
          <p:cNvPr id="3" name="Text Placeholder 2"/>
          <p:cNvSpPr>
            <a:spLocks noGrp="1"/>
          </p:cNvSpPr>
          <p:nvPr>
            <p:ph type="body" sz="quarter" idx="13"/>
          </p:nvPr>
        </p:nvSpPr>
        <p:spPr>
          <a:xfrm>
            <a:off x="457200" y="1174932"/>
            <a:ext cx="8229600" cy="349068"/>
          </a:xfrm>
        </p:spPr>
        <p:txBody>
          <a:bodyPr/>
          <a:lstStyle/>
          <a:p>
            <a:r>
              <a:rPr lang="en-US" altLang="en-US" sz="2400" dirty="0"/>
              <a:t>Eighth Edition</a:t>
            </a:r>
            <a:endParaRPr lang="en-IN" sz="2400" dirty="0">
              <a:latin typeface="+mj-lt"/>
            </a:endParaRPr>
          </a:p>
        </p:txBody>
      </p:sp>
      <p:sp>
        <p:nvSpPr>
          <p:cNvPr id="4" name="Text Placeholder 3"/>
          <p:cNvSpPr>
            <a:spLocks noGrp="1"/>
          </p:cNvSpPr>
          <p:nvPr>
            <p:ph type="body" sz="quarter" idx="14"/>
          </p:nvPr>
        </p:nvSpPr>
        <p:spPr/>
        <p:txBody>
          <a:bodyPr/>
          <a:lstStyle/>
          <a:p>
            <a:pPr algn="ctr"/>
            <a:r>
              <a:rPr lang="en-US" altLang="en-US" sz="4000" b="1" dirty="0">
                <a:ea typeface="ＭＳ Ｐゴシック" panose="020B0600070205080204" pitchFamily="34" charset="-128"/>
              </a:rPr>
              <a:t>Chapter 6:  </a:t>
            </a:r>
            <a:br>
              <a:rPr lang="en-US" altLang="en-US" sz="4000" b="1" dirty="0">
                <a:ea typeface="ＭＳ Ｐゴシック" panose="020B0600070205080204" pitchFamily="34" charset="-128"/>
              </a:rPr>
            </a:br>
            <a:r>
              <a:rPr lang="en-US" altLang="en-US" sz="4000" b="1" dirty="0">
                <a:ea typeface="ＭＳ Ｐゴシック" panose="020B0600070205080204" pitchFamily="34" charset="-128"/>
              </a:rPr>
              <a:t>Appendix B</a:t>
            </a:r>
            <a:endParaRPr lang="en-IN" sz="4000" b="1" dirty="0"/>
          </a:p>
        </p:txBody>
      </p:sp>
      <p:sp>
        <p:nvSpPr>
          <p:cNvPr id="5" name="Text Placeholder 4"/>
          <p:cNvSpPr>
            <a:spLocks noGrp="1"/>
          </p:cNvSpPr>
          <p:nvPr>
            <p:ph type="body" sz="quarter" idx="15"/>
          </p:nvPr>
        </p:nvSpPr>
        <p:spPr>
          <a:xfrm>
            <a:off x="5029200" y="3322637"/>
            <a:ext cx="3657600" cy="2239963"/>
          </a:xfrm>
        </p:spPr>
        <p:txBody>
          <a:bodyPr/>
          <a:lstStyle/>
          <a:p>
            <a:pPr algn="ctr"/>
            <a:r>
              <a:rPr lang="en-US" altLang="en-US" sz="3600" dirty="0"/>
              <a:t>The Yield Curve and the Law of One Price</a:t>
            </a:r>
          </a:p>
        </p:txBody>
      </p:sp>
      <p:pic>
        <p:nvPicPr>
          <p:cNvPr id="6" name="Picture 6" descr="Front Cover: Microeconomics Eighth Edition by Perlo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216" y="1910759"/>
            <a:ext cx="3062067" cy="4156364"/>
          </a:xfrm>
          <a:prstGeom prst="rect">
            <a:avLst/>
          </a:prstGeom>
        </p:spPr>
      </p:pic>
      <p:sp>
        <p:nvSpPr>
          <p:cNvPr id="11" name="Text Placeholder 3"/>
          <p:cNvSpPr>
            <a:spLocks noGrp="1"/>
          </p:cNvSpPr>
          <p:nvPr>
            <p:ph type="body" sz="quarter" idx="14"/>
          </p:nvPr>
        </p:nvSpPr>
        <p:spPr>
          <a:xfrm>
            <a:off x="2438400" y="6456480"/>
            <a:ext cx="6229350" cy="191929"/>
          </a:xfrm>
        </p:spPr>
        <p:txBody>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94271769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Valuing a Coupon Bond with Zero-Coupon Prices </a:t>
            </a:r>
            <a:r>
              <a:rPr lang="en-US" altLang="en-US" sz="2000" b="0" dirty="0">
                <a:latin typeface="+mj-lt"/>
                <a:ea typeface="ＭＳ Ｐゴシック" panose="020B0600070205080204" pitchFamily="34" charset="-128"/>
              </a:rPr>
              <a:t>(1 of 4)</a:t>
            </a:r>
            <a:endParaRPr lang="en-US" sz="2000" b="0" dirty="0">
              <a:latin typeface="+mj-lt"/>
            </a:endParaRPr>
          </a:p>
        </p:txBody>
      </p:sp>
      <p:sp>
        <p:nvSpPr>
          <p:cNvPr id="3" name="Content Placeholder 2"/>
          <p:cNvSpPr>
            <a:spLocks noGrp="1"/>
          </p:cNvSpPr>
          <p:nvPr>
            <p:ph idx="1"/>
          </p:nvPr>
        </p:nvSpPr>
        <p:spPr>
          <a:xfrm>
            <a:off x="457200" y="1600201"/>
            <a:ext cx="8229600" cy="2209800"/>
          </a:xfrm>
        </p:spPr>
        <p:txBody>
          <a:bodyPr/>
          <a:lstStyle/>
          <a:p>
            <a:r>
              <a:rPr lang="en-US" altLang="en-US" sz="2600" dirty="0">
                <a:ea typeface="ＭＳ Ｐゴシック" panose="020B0600070205080204" pitchFamily="34" charset="-128"/>
              </a:rPr>
              <a:t>It is possible to replicate the cash flows of a coupon bond using zero-coupon bonds using the Law of One Price.</a:t>
            </a:r>
          </a:p>
          <a:p>
            <a:r>
              <a:rPr lang="en-US" altLang="en-US" sz="2600" dirty="0">
                <a:ea typeface="ＭＳ Ｐゴシック" panose="020B0600070205080204" pitchFamily="34" charset="-128"/>
              </a:rPr>
              <a:t>For example, a three-year, $1000 bond that pays 10% annual coupons:</a:t>
            </a:r>
            <a:endParaRPr lang="en-US" sz="2600" dirty="0"/>
          </a:p>
        </p:txBody>
      </p:sp>
      <p:pic>
        <p:nvPicPr>
          <p:cNvPr id="4" name="Picture 2" descr="A timeline from 0 to 3 years. For coupon bond: year 0, blank; year 1: $100; year 2: $100; and year 3: $1,100. For 1-year zero: year 0, blank; year 1: $100; years 2 and 3: blank, each. For 2-year zero: years 0, 1, and 3: blank; year 2: $100. For 3-year zero: years 1, 2, and 3: blank; year 3: $1,100. For zero-coupon bond portfolio: year 0: blank; year 1: $100; year 2: $100; and year 3: $1,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719" y="3818904"/>
            <a:ext cx="4606562" cy="255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23185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Valuing a Coupon Bond with Zero-Coupon Prices </a:t>
            </a:r>
            <a:r>
              <a:rPr lang="en-US" altLang="en-US" sz="2000" b="0" dirty="0">
                <a:latin typeface="+mj-lt"/>
                <a:ea typeface="ＭＳ Ｐゴシック" panose="020B0600070205080204" pitchFamily="34" charset="-128"/>
              </a:rPr>
              <a:t>(2 of 4)</a:t>
            </a:r>
            <a:endParaRPr lang="en-US" sz="2000" b="0" dirty="0">
              <a:latin typeface="+mj-lt"/>
            </a:endParaRPr>
          </a:p>
        </p:txBody>
      </p:sp>
      <p:sp>
        <p:nvSpPr>
          <p:cNvPr id="4" name="Content Placeholder 3"/>
          <p:cNvSpPr>
            <a:spLocks noGrp="1"/>
          </p:cNvSpPr>
          <p:nvPr>
            <p:ph idx="1"/>
          </p:nvPr>
        </p:nvSpPr>
        <p:spPr>
          <a:xfrm>
            <a:off x="457200" y="1600201"/>
            <a:ext cx="8229600" cy="1219200"/>
          </a:xfrm>
        </p:spPr>
        <p:txBody>
          <a:bodyPr/>
          <a:lstStyle/>
          <a:p>
            <a:r>
              <a:rPr lang="en-US" altLang="en-US" sz="2600" dirty="0">
                <a:ea typeface="ＭＳ Ｐゴシック" panose="020B0600070205080204" pitchFamily="34" charset="-128"/>
              </a:rPr>
              <a:t>We can calculate the cost of the zero-coupon bond portfolio that replicates the three-year coupon bond as follows:</a:t>
            </a:r>
            <a:endParaRPr lang="en-US" sz="2600" dirty="0"/>
          </a:p>
        </p:txBody>
      </p:sp>
      <p:graphicFrame>
        <p:nvGraphicFramePr>
          <p:cNvPr id="6" name="Table 5" descr="A table with 3 columns: zero-coupon bond, face value required, and cost. Row 1, bond: 1 year. Face value: 100. Cost: 96.62. Row 2, bond: 2 years. Face value: 100. Cost 92.45. Row 3, bond: 3 years. Face value: 1100. Cost: 11 times 87.63 = 963.93. Row 4, bond: blank. Face value: blank. Cost: Total cost: $1153.00."/>
          <p:cNvGraphicFramePr>
            <a:graphicFrameLocks noGrp="1"/>
          </p:cNvGraphicFramePr>
          <p:nvPr>
            <p:extLst>
              <p:ext uri="{D42A27DB-BD31-4B8C-83A1-F6EECF244321}">
                <p14:modId xmlns:p14="http://schemas.microsoft.com/office/powerpoint/2010/main" val="391036076"/>
              </p:ext>
            </p:extLst>
          </p:nvPr>
        </p:nvGraphicFramePr>
        <p:xfrm>
          <a:off x="852489" y="3033721"/>
          <a:ext cx="7467600" cy="2166932"/>
        </p:xfrm>
        <a:graphic>
          <a:graphicData uri="http://schemas.openxmlformats.org/drawingml/2006/table">
            <a:tbl>
              <a:tblPr firstRow="1"/>
              <a:tblGrid>
                <a:gridCol w="2489200">
                  <a:extLst>
                    <a:ext uri="{9D8B030D-6E8A-4147-A177-3AD203B41FA5}">
                      <a16:colId xmlns:a16="http://schemas.microsoft.com/office/drawing/2014/main" val="20000"/>
                    </a:ext>
                  </a:extLst>
                </a:gridCol>
                <a:gridCol w="2084388">
                  <a:extLst>
                    <a:ext uri="{9D8B030D-6E8A-4147-A177-3AD203B41FA5}">
                      <a16:colId xmlns:a16="http://schemas.microsoft.com/office/drawing/2014/main" val="20001"/>
                    </a:ext>
                  </a:extLst>
                </a:gridCol>
                <a:gridCol w="2894012">
                  <a:extLst>
                    <a:ext uri="{9D8B030D-6E8A-4147-A177-3AD203B41FA5}">
                      <a16:colId xmlns:a16="http://schemas.microsoft.com/office/drawing/2014/main" val="20002"/>
                    </a:ext>
                  </a:extLst>
                </a:gridCol>
              </a:tblGrid>
              <a:tr h="639962">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pitchFamily="-1" charset="-128"/>
                        </a:rPr>
                        <a:t>Zero-Coupon Bond</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pitchFamily="-1" charset="-128"/>
                        </a:rPr>
                        <a:t>Face Value Required</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mn-lt"/>
                          <a:ea typeface="ＭＳ Ｐゴシック" pitchFamily="-1" charset="-128"/>
                        </a:rPr>
                        <a:t>Cost</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71342">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n-lt"/>
                          <a:ea typeface="ＭＳ Ｐゴシック" pitchFamily="-1" charset="-128"/>
                        </a:rPr>
                        <a:t>1 Year</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mn-lt"/>
                          <a:ea typeface="ＭＳ Ｐゴシック" pitchFamily="-1" charset="-128"/>
                        </a:rPr>
                        <a:t>100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mn-lt"/>
                          <a:ea typeface="ＭＳ Ｐゴシック" pitchFamily="-1" charset="-128"/>
                        </a:rPr>
                        <a:t>96.62</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71342">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mn-lt"/>
                          <a:ea typeface="ＭＳ Ｐゴシック" pitchFamily="-1" charset="-128"/>
                        </a:rPr>
                        <a:t>2 Years</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n-lt"/>
                          <a:ea typeface="ＭＳ Ｐゴシック" pitchFamily="-1" charset="-128"/>
                        </a:rPr>
                        <a:t>100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mn-lt"/>
                          <a:ea typeface="ＭＳ Ｐゴシック" pitchFamily="-1" charset="-128"/>
                        </a:rPr>
                        <a:t>92.45</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71342">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n-lt"/>
                          <a:ea typeface="ＭＳ Ｐゴシック" pitchFamily="-1" charset="-128"/>
                        </a:rPr>
                        <a:t>3 Years</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mn-lt"/>
                          <a:ea typeface="ＭＳ Ｐゴシック" pitchFamily="-1" charset="-128"/>
                        </a:rPr>
                        <a:t>1100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n-lt"/>
                          <a:ea typeface="ＭＳ Ｐゴシック" pitchFamily="-1" charset="-128"/>
                        </a:rPr>
                        <a:t>11 </a:t>
                      </a: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itchFamily="-1" charset="-128"/>
                          <a:cs typeface="Arial" panose="020B0604020202020204" pitchFamily="34" charset="0"/>
                        </a:rPr>
                        <a:t>×</a:t>
                      </a:r>
                      <a:r>
                        <a:rPr kumimoji="0" lang="en-US" altLang="en-US" sz="1800" b="0" i="0" u="none" strike="noStrike" cap="none" normalizeH="0" baseline="0" dirty="0">
                          <a:ln>
                            <a:noFill/>
                          </a:ln>
                          <a:solidFill>
                            <a:schemeClr val="tx1"/>
                          </a:solidFill>
                          <a:effectLst/>
                          <a:latin typeface="+mn-lt"/>
                          <a:ea typeface="ＭＳ Ｐゴシック" pitchFamily="-1" charset="-128"/>
                        </a:rPr>
                        <a:t> 87.63=963.93</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12882">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1"/>
                          </a:solidFill>
                          <a:effectLst/>
                          <a:latin typeface="+mn-lt"/>
                          <a:ea typeface="ＭＳ Ｐゴシック" pitchFamily="-1" charset="-128"/>
                        </a:rPr>
                        <a:t>blank</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1"/>
                          </a:solidFill>
                          <a:effectLst/>
                          <a:latin typeface="+mn-lt"/>
                          <a:ea typeface="ＭＳ Ｐゴシック" pitchFamily="-1" charset="-128"/>
                        </a:rPr>
                        <a:t>blank</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pitchFamily="-1" charset="-128"/>
                        </a:rPr>
                        <a:t>Total Cost:  $1153.00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5" name="Content Placeholder 4"/>
          <p:cNvSpPr>
            <a:spLocks noGrp="1"/>
          </p:cNvSpPr>
          <p:nvPr>
            <p:ph idx="13"/>
          </p:nvPr>
        </p:nvSpPr>
        <p:spPr>
          <a:xfrm>
            <a:off x="457200" y="5334000"/>
            <a:ext cx="8229600" cy="792163"/>
          </a:xfrm>
        </p:spPr>
        <p:txBody>
          <a:bodyPr/>
          <a:lstStyle/>
          <a:p>
            <a:r>
              <a:rPr lang="en-US" altLang="en-US" sz="2600" dirty="0">
                <a:ea typeface="ＭＳ Ｐゴシック" panose="020B0600070205080204" pitchFamily="34" charset="-128"/>
              </a:rPr>
              <a:t>By the Law of One Price, the three-year coupon bond must trade for a price of $1153.00</a:t>
            </a:r>
            <a:endParaRPr lang="en-US" sz="2600" dirty="0"/>
          </a:p>
        </p:txBody>
      </p:sp>
    </p:spTree>
    <p:extLst>
      <p:ext uri="{BB962C8B-B14F-4D97-AF65-F5344CB8AC3E}">
        <p14:creationId xmlns:p14="http://schemas.microsoft.com/office/powerpoint/2010/main" val="278782238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Table 6.7 Yields and Prices (per $100 Face Value) for Zero-Coupon Bonds</a:t>
            </a:r>
            <a:endParaRPr lang="en-US" sz="3600" dirty="0">
              <a:latin typeface="+mj-lt"/>
            </a:endParaRPr>
          </a:p>
        </p:txBody>
      </p:sp>
      <p:graphicFrame>
        <p:nvGraphicFramePr>
          <p:cNvPr id="4" name="Table 3" descr="A table with 5 columns: Maturity, 1 year, 2 years, 3 years, and 4 years. Row 1, maturity: Y T M. Years 1 through 4, respectively: 3.50%, 4.00%, 4.50%, and 4.75%. Row 2, maturity: Price. Years 1 through 4, respectively: $96.62, $92.45, $87.63, and $83.06."/>
          <p:cNvGraphicFramePr>
            <a:graphicFrameLocks noGrp="1"/>
          </p:cNvGraphicFramePr>
          <p:nvPr>
            <p:extLst>
              <p:ext uri="{D42A27DB-BD31-4B8C-83A1-F6EECF244321}">
                <p14:modId xmlns:p14="http://schemas.microsoft.com/office/powerpoint/2010/main" val="2958714850"/>
              </p:ext>
            </p:extLst>
          </p:nvPr>
        </p:nvGraphicFramePr>
        <p:xfrm>
          <a:off x="1524000" y="2725744"/>
          <a:ext cx="6096000" cy="1188720"/>
        </p:xfrm>
        <a:graphic>
          <a:graphicData uri="http://schemas.openxmlformats.org/drawingml/2006/table">
            <a:tbl>
              <a:tblPr firstRow="1" bandRow="1">
                <a:tableStyleId>{3B4B98B0-60AC-42C2-AFA5-B58CD77FA1E5}</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pPr algn="ctr"/>
                      <a:r>
                        <a:rPr lang="en-US" sz="2000" b="1" i="0" u="none" strike="noStrike" kern="1200" baseline="0" dirty="0">
                          <a:solidFill>
                            <a:schemeClr val="tx1"/>
                          </a:solidFill>
                          <a:latin typeface="+mn-lt"/>
                          <a:ea typeface="+mn-ea"/>
                          <a:cs typeface="+mn-cs"/>
                        </a:rPr>
                        <a:t>Maturity</a:t>
                      </a:r>
                      <a:endParaRPr 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i="0" u="none" strike="noStrike" kern="1200" baseline="0" dirty="0">
                          <a:solidFill>
                            <a:schemeClr val="tx1"/>
                          </a:solidFill>
                          <a:latin typeface="+mn-lt"/>
                          <a:ea typeface="+mn-ea"/>
                          <a:cs typeface="+mn-cs"/>
                        </a:rPr>
                        <a:t>1 Year</a:t>
                      </a:r>
                      <a:endParaRPr 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i="0" u="none" strike="noStrike" kern="1200" baseline="0" dirty="0">
                          <a:solidFill>
                            <a:schemeClr val="tx1"/>
                          </a:solidFill>
                          <a:latin typeface="+mn-lt"/>
                          <a:ea typeface="+mn-ea"/>
                          <a:cs typeface="+mn-cs"/>
                        </a:rPr>
                        <a:t>2 Years</a:t>
                      </a:r>
                      <a:endParaRPr 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i="0" u="none" strike="noStrike" kern="1200" baseline="0" dirty="0">
                          <a:solidFill>
                            <a:schemeClr val="tx1"/>
                          </a:solidFill>
                          <a:latin typeface="+mn-lt"/>
                          <a:ea typeface="+mn-ea"/>
                          <a:cs typeface="+mn-cs"/>
                        </a:rPr>
                        <a:t>3 Years</a:t>
                      </a:r>
                      <a:endParaRPr 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i="0" u="none" strike="noStrike" kern="1200" baseline="0" dirty="0">
                          <a:solidFill>
                            <a:schemeClr val="tx1"/>
                          </a:solidFill>
                          <a:latin typeface="+mn-lt"/>
                          <a:ea typeface="+mn-ea"/>
                          <a:cs typeface="+mn-cs"/>
                        </a:rPr>
                        <a:t>4 Years</a:t>
                      </a:r>
                      <a:endParaRPr 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sz="2000" b="0" i="0" u="none" strike="noStrike" kern="1200" baseline="0" dirty="0">
                          <a:solidFill>
                            <a:schemeClr val="tx1"/>
                          </a:solidFill>
                          <a:latin typeface="+mn-lt"/>
                          <a:ea typeface="+mn-ea"/>
                          <a:cs typeface="+mn-cs"/>
                        </a:rPr>
                        <a:t>YTM</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3.50%</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4.00%</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4.50%</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4.75%</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US" sz="2000" b="0" i="0" u="none" strike="noStrike" kern="1200" baseline="0" dirty="0">
                          <a:solidFill>
                            <a:schemeClr val="tx1"/>
                          </a:solidFill>
                          <a:latin typeface="+mn-lt"/>
                          <a:ea typeface="+mn-ea"/>
                          <a:cs typeface="+mn-cs"/>
                        </a:rPr>
                        <a:t>Price</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$96.62</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$92.45</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$87.63</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$83.06</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04835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6.1 Yields for Different Maturities </a:t>
            </a:r>
            <a:r>
              <a:rPr lang="en-US" altLang="en-US" sz="2000" b="0" dirty="0">
                <a:latin typeface="+mj-lt"/>
                <a:ea typeface="ＭＳ Ｐゴシック" panose="020B0600070205080204" pitchFamily="34" charset="-128"/>
              </a:rPr>
              <a:t>(3 of 4)</a:t>
            </a:r>
            <a:endParaRPr lang="en-US" sz="2000" b="0" dirty="0">
              <a:latin typeface="+mj-lt"/>
            </a:endParaRPr>
          </a:p>
        </p:txBody>
      </p:sp>
      <p:sp>
        <p:nvSpPr>
          <p:cNvPr id="3" name="Content Placeholder 2"/>
          <p:cNvSpPr>
            <a:spLocks noGrp="1"/>
          </p:cNvSpPr>
          <p:nvPr>
            <p:ph idx="1"/>
          </p:nvPr>
        </p:nvSpPr>
        <p:spPr>
          <a:xfrm>
            <a:off x="457200" y="1600201"/>
            <a:ext cx="8229600" cy="1143000"/>
          </a:xfrm>
        </p:spPr>
        <p:txBody>
          <a:bodyPr/>
          <a:lstStyle/>
          <a:p>
            <a:pPr marL="0" indent="0">
              <a:buNone/>
            </a:pPr>
            <a:r>
              <a:rPr lang="en-US" sz="2800" b="1" dirty="0"/>
              <a:t>Execute</a:t>
            </a:r>
          </a:p>
          <a:p>
            <a:r>
              <a:rPr lang="en-US" sz="2600" dirty="0"/>
              <a:t>Using Eq. 6.2, we have</a:t>
            </a:r>
          </a:p>
        </p:txBody>
      </p:sp>
      <p:graphicFrame>
        <p:nvGraphicFramePr>
          <p:cNvPr id="4" name="Object 3" descr="Y T M sub 1 = 100 over 96.62, to the one-half, minus 1 = 3.50%. Y T M sub 2 = 100 over 92.45, to the one-half, minus 1 = 4.00%. Y T M sub 3 = 100 over 87.63, to the one-third, minus 1 = 4.50%. Y T M sub 4 = 100 over 83.06, to the one-fourth, minus 1 = 4.75%."/>
          <p:cNvGraphicFramePr>
            <a:graphicFrameLocks noChangeAspect="1"/>
          </p:cNvGraphicFramePr>
          <p:nvPr>
            <p:extLst>
              <p:ext uri="{D42A27DB-BD31-4B8C-83A1-F6EECF244321}">
                <p14:modId xmlns:p14="http://schemas.microsoft.com/office/powerpoint/2010/main" val="3114500400"/>
              </p:ext>
            </p:extLst>
          </p:nvPr>
        </p:nvGraphicFramePr>
        <p:xfrm>
          <a:off x="2012115" y="3118225"/>
          <a:ext cx="4759956" cy="2379974"/>
        </p:xfrm>
        <a:graphic>
          <a:graphicData uri="http://schemas.openxmlformats.org/presentationml/2006/ole">
            <mc:AlternateContent xmlns:mc="http://schemas.openxmlformats.org/markup-compatibility/2006">
              <mc:Choice xmlns:v="urn:schemas-microsoft-com:vml" Requires="v">
                <p:oleObj spid="_x0000_s42123" name="Equation" r:id="rId3" imgW="1193760" imgH="596880" progId="Equation.DSMT4">
                  <p:embed/>
                </p:oleObj>
              </mc:Choice>
              <mc:Fallback>
                <p:oleObj name="Equation" r:id="rId3" imgW="1193760" imgH="596880" progId="Equation.DSMT4">
                  <p:embed/>
                  <p:pic>
                    <p:nvPicPr>
                      <p:cNvPr id="0" name=""/>
                      <p:cNvPicPr/>
                      <p:nvPr/>
                    </p:nvPicPr>
                    <p:blipFill>
                      <a:blip r:embed="rId4"/>
                      <a:stretch>
                        <a:fillRect/>
                      </a:stretch>
                    </p:blipFill>
                    <p:spPr>
                      <a:xfrm>
                        <a:off x="2012115" y="3118225"/>
                        <a:ext cx="4759956" cy="2379974"/>
                      </a:xfrm>
                      <a:prstGeom prst="rect">
                        <a:avLst/>
                      </a:prstGeom>
                    </p:spPr>
                  </p:pic>
                </p:oleObj>
              </mc:Fallback>
            </mc:AlternateContent>
          </a:graphicData>
        </a:graphic>
      </p:graphicFrame>
    </p:spTree>
    <p:extLst>
      <p:ext uri="{BB962C8B-B14F-4D97-AF65-F5344CB8AC3E}">
        <p14:creationId xmlns:p14="http://schemas.microsoft.com/office/powerpoint/2010/main" val="334642497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Valuing a Coupon Bond Using Zero-Coupon Yields </a:t>
            </a:r>
            <a:r>
              <a:rPr lang="en-US" altLang="en-US" sz="2000" b="0" dirty="0">
                <a:latin typeface="+mj-lt"/>
                <a:ea typeface="ＭＳ Ｐゴシック" panose="020B0600070205080204" pitchFamily="34" charset="-128"/>
              </a:rPr>
              <a:t>(3 of 4)</a:t>
            </a:r>
            <a:endParaRPr lang="en-US" sz="2000" b="0" dirty="0">
              <a:latin typeface="+mj-lt"/>
            </a:endParaRPr>
          </a:p>
        </p:txBody>
      </p:sp>
      <p:sp>
        <p:nvSpPr>
          <p:cNvPr id="3" name="Content Placeholder 2"/>
          <p:cNvSpPr>
            <a:spLocks noGrp="1"/>
          </p:cNvSpPr>
          <p:nvPr>
            <p:ph idx="1"/>
          </p:nvPr>
        </p:nvSpPr>
        <p:spPr>
          <a:xfrm>
            <a:off x="457200" y="1600201"/>
            <a:ext cx="8229600" cy="762000"/>
          </a:xfrm>
        </p:spPr>
        <p:txBody>
          <a:bodyPr/>
          <a:lstStyle/>
          <a:p>
            <a:r>
              <a:rPr lang="en-US" altLang="en-US" sz="2600" dirty="0">
                <a:ea typeface="ＭＳ Ｐゴシック" panose="020B0600070205080204" pitchFamily="34" charset="-128"/>
              </a:rPr>
              <a:t>We can also use the zero-coupon yields to value a coupon bond.</a:t>
            </a:r>
            <a:endParaRPr lang="en-US" sz="2600" dirty="0"/>
          </a:p>
        </p:txBody>
      </p:sp>
      <p:graphicFrame>
        <p:nvGraphicFramePr>
          <p:cNvPr id="4" name="Object 3" descr="P = P V, bond cash flows; = C P N over 1 + Y T M sub 1, plus, C P N over, 1 + Y T M sub 2, squared, and so on, to C P N + F V over, 1 + Y T M sub n, to the n."/>
          <p:cNvGraphicFramePr>
            <a:graphicFrameLocks noChangeAspect="1"/>
          </p:cNvGraphicFramePr>
          <p:nvPr>
            <p:extLst>
              <p:ext uri="{D42A27DB-BD31-4B8C-83A1-F6EECF244321}">
                <p14:modId xmlns:p14="http://schemas.microsoft.com/office/powerpoint/2010/main" val="4028576243"/>
              </p:ext>
            </p:extLst>
          </p:nvPr>
        </p:nvGraphicFramePr>
        <p:xfrm>
          <a:off x="1546747" y="2793443"/>
          <a:ext cx="6050506" cy="1271114"/>
        </p:xfrm>
        <a:graphic>
          <a:graphicData uri="http://schemas.openxmlformats.org/presentationml/2006/ole">
            <mc:AlternateContent xmlns:mc="http://schemas.openxmlformats.org/markup-compatibility/2006">
              <mc:Choice xmlns:v="urn:schemas-microsoft-com:vml" Requires="v">
                <p:oleObj spid="_x0000_s37008" name="Equation" r:id="rId3" imgW="4533840" imgH="952200" progId="Equation.DSMT4">
                  <p:embed/>
                </p:oleObj>
              </mc:Choice>
              <mc:Fallback>
                <p:oleObj name="Equation" r:id="rId3" imgW="4533840" imgH="952200" progId="Equation.DSMT4">
                  <p:embed/>
                  <p:pic>
                    <p:nvPicPr>
                      <p:cNvPr id="0" name=""/>
                      <p:cNvPicPr/>
                      <p:nvPr/>
                    </p:nvPicPr>
                    <p:blipFill>
                      <a:blip r:embed="rId4"/>
                      <a:stretch>
                        <a:fillRect/>
                      </a:stretch>
                    </p:blipFill>
                    <p:spPr>
                      <a:xfrm>
                        <a:off x="1546747" y="2793443"/>
                        <a:ext cx="6050506" cy="1271114"/>
                      </a:xfrm>
                      <a:prstGeom prst="rect">
                        <a:avLst/>
                      </a:prstGeom>
                    </p:spPr>
                  </p:pic>
                </p:oleObj>
              </mc:Fallback>
            </mc:AlternateContent>
          </a:graphicData>
        </a:graphic>
      </p:graphicFrame>
    </p:spTree>
    <p:extLst>
      <p:ext uri="{BB962C8B-B14F-4D97-AF65-F5344CB8AC3E}">
        <p14:creationId xmlns:p14="http://schemas.microsoft.com/office/powerpoint/2010/main" val="246419842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Valuing a Coupon Bond Using Zero-Coupon Yields </a:t>
            </a:r>
            <a:r>
              <a:rPr lang="en-US" altLang="en-US" sz="2000" b="0" dirty="0">
                <a:latin typeface="+mj-lt"/>
                <a:ea typeface="ＭＳ Ｐゴシック" panose="020B0600070205080204" pitchFamily="34" charset="-128"/>
              </a:rPr>
              <a:t>(4 of 4)</a:t>
            </a:r>
            <a:endParaRPr lang="en-US" sz="2000" b="0" dirty="0">
              <a:latin typeface="+mj-lt"/>
            </a:endParaRPr>
          </a:p>
        </p:txBody>
      </p:sp>
      <p:sp>
        <p:nvSpPr>
          <p:cNvPr id="4" name="Content Placeholder 3"/>
          <p:cNvSpPr>
            <a:spLocks noGrp="1"/>
          </p:cNvSpPr>
          <p:nvPr>
            <p:ph idx="1"/>
          </p:nvPr>
        </p:nvSpPr>
        <p:spPr>
          <a:xfrm>
            <a:off x="457200" y="1600200"/>
            <a:ext cx="8229600" cy="1752599"/>
          </a:xfrm>
        </p:spPr>
        <p:txBody>
          <a:bodyPr/>
          <a:lstStyle/>
          <a:p>
            <a:r>
              <a:rPr lang="en-US" altLang="en-US" sz="2600" dirty="0">
                <a:ea typeface="ＭＳ Ｐゴシック" panose="020B0600070205080204" pitchFamily="34" charset="-128"/>
              </a:rPr>
              <a:t>For the three-year, $1000 bond with 10% annual coupons considered earlier, we can use Eq. 6.4 to calculate its price using the zero-coupon yields in Table 6.7:</a:t>
            </a:r>
            <a:endParaRPr lang="en-US" sz="2600" dirty="0"/>
          </a:p>
        </p:txBody>
      </p:sp>
      <p:sp>
        <p:nvSpPr>
          <p:cNvPr id="5" name="Content Placeholder 4"/>
          <p:cNvSpPr>
            <a:spLocks noGrp="1"/>
          </p:cNvSpPr>
          <p:nvPr>
            <p:ph idx="13"/>
          </p:nvPr>
        </p:nvSpPr>
        <p:spPr>
          <a:xfrm>
            <a:off x="457200" y="4486272"/>
            <a:ext cx="8229600" cy="868363"/>
          </a:xfrm>
        </p:spPr>
        <p:txBody>
          <a:bodyPr/>
          <a:lstStyle/>
          <a:p>
            <a:r>
              <a:rPr lang="en-US" altLang="en-US" sz="2600" dirty="0">
                <a:ea typeface="ＭＳ Ｐゴシック" panose="020B0600070205080204" pitchFamily="34" charset="-128"/>
              </a:rPr>
              <a:t>The price is identical to the price computed earlier by replicating the bond.</a:t>
            </a:r>
            <a:endParaRPr lang="en-US" sz="2600" dirty="0"/>
          </a:p>
        </p:txBody>
      </p:sp>
      <p:graphicFrame>
        <p:nvGraphicFramePr>
          <p:cNvPr id="6" name="Object 5" descr="P = 100 over 1.035 + 100 over 1.04 squared plus, 100 + 1,000, over, 1.045 cubed = $1,153.00."/>
          <p:cNvGraphicFramePr>
            <a:graphicFrameLocks noChangeAspect="1"/>
          </p:cNvGraphicFramePr>
          <p:nvPr>
            <p:extLst>
              <p:ext uri="{D42A27DB-BD31-4B8C-83A1-F6EECF244321}">
                <p14:modId xmlns:p14="http://schemas.microsoft.com/office/powerpoint/2010/main" val="3698738661"/>
              </p:ext>
            </p:extLst>
          </p:nvPr>
        </p:nvGraphicFramePr>
        <p:xfrm>
          <a:off x="2073275" y="3459163"/>
          <a:ext cx="4997450" cy="663575"/>
        </p:xfrm>
        <a:graphic>
          <a:graphicData uri="http://schemas.openxmlformats.org/presentationml/2006/ole">
            <mc:AlternateContent xmlns:mc="http://schemas.openxmlformats.org/markup-compatibility/2006">
              <mc:Choice xmlns:v="urn:schemas-microsoft-com:vml" Requires="v">
                <p:oleObj spid="_x0000_s38032" name="Equation" r:id="rId3" imgW="4305240" imgH="571320" progId="Equation.DSMT4">
                  <p:embed/>
                </p:oleObj>
              </mc:Choice>
              <mc:Fallback>
                <p:oleObj name="Equation" r:id="rId3" imgW="4305240" imgH="571320" progId="Equation.DSMT4">
                  <p:embed/>
                  <p:pic>
                    <p:nvPicPr>
                      <p:cNvPr id="0" name=""/>
                      <p:cNvPicPr/>
                      <p:nvPr/>
                    </p:nvPicPr>
                    <p:blipFill>
                      <a:blip r:embed="rId4"/>
                      <a:stretch>
                        <a:fillRect/>
                      </a:stretch>
                    </p:blipFill>
                    <p:spPr>
                      <a:xfrm>
                        <a:off x="2073275" y="3459163"/>
                        <a:ext cx="4997450" cy="663575"/>
                      </a:xfrm>
                      <a:prstGeom prst="rect">
                        <a:avLst/>
                      </a:prstGeom>
                    </p:spPr>
                  </p:pic>
                </p:oleObj>
              </mc:Fallback>
            </mc:AlternateContent>
          </a:graphicData>
        </a:graphic>
      </p:graphicFrame>
    </p:spTree>
    <p:extLst>
      <p:ext uri="{BB962C8B-B14F-4D97-AF65-F5344CB8AC3E}">
        <p14:creationId xmlns:p14="http://schemas.microsoft.com/office/powerpoint/2010/main" val="189657732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Coupon Bond Yields </a:t>
            </a:r>
            <a:r>
              <a:rPr lang="en-US" altLang="en-US" sz="2000" b="0" dirty="0">
                <a:latin typeface="+mj-lt"/>
                <a:ea typeface="ＭＳ Ｐゴシック" panose="020B0600070205080204" pitchFamily="34" charset="-128"/>
              </a:rPr>
              <a:t>(1 of 3)</a:t>
            </a:r>
            <a:endParaRPr lang="en-US" sz="2000" b="0" dirty="0">
              <a:latin typeface="+mj-lt"/>
            </a:endParaRPr>
          </a:p>
        </p:txBody>
      </p:sp>
      <p:sp>
        <p:nvSpPr>
          <p:cNvPr id="3" name="Content Placeholder 2"/>
          <p:cNvSpPr>
            <a:spLocks noGrp="1"/>
          </p:cNvSpPr>
          <p:nvPr>
            <p:ph idx="1"/>
          </p:nvPr>
        </p:nvSpPr>
        <p:spPr>
          <a:xfrm>
            <a:off x="457200" y="1600201"/>
            <a:ext cx="8229600" cy="866580"/>
          </a:xfrm>
        </p:spPr>
        <p:txBody>
          <a:bodyPr/>
          <a:lstStyle/>
          <a:p>
            <a:r>
              <a:rPr lang="en-US" altLang="en-US" sz="2600" dirty="0">
                <a:ea typeface="ＭＳ Ｐゴシック" panose="020B0600070205080204" pitchFamily="34" charset="-128"/>
              </a:rPr>
              <a:t>From Eq. 6.3, the yield to maturity of the three-year, $1000 bond with 10% annual coupons satisfies:</a:t>
            </a:r>
            <a:endParaRPr lang="en-US" sz="2600" dirty="0"/>
          </a:p>
        </p:txBody>
      </p:sp>
      <p:graphicFrame>
        <p:nvGraphicFramePr>
          <p:cNvPr id="5" name="Object 4" descr="P = 1,153 = 100 over 1 + y, plus, 100 over, 1 + y, squared, plus, 100 + 1,000 over, 1 + y, cubed."/>
          <p:cNvGraphicFramePr>
            <a:graphicFrameLocks noChangeAspect="1"/>
          </p:cNvGraphicFramePr>
          <p:nvPr>
            <p:extLst>
              <p:ext uri="{D42A27DB-BD31-4B8C-83A1-F6EECF244321}">
                <p14:modId xmlns:p14="http://schemas.microsoft.com/office/powerpoint/2010/main" val="2977288630"/>
              </p:ext>
            </p:extLst>
          </p:nvPr>
        </p:nvGraphicFramePr>
        <p:xfrm>
          <a:off x="1781582" y="2656270"/>
          <a:ext cx="4679137" cy="758781"/>
        </p:xfrm>
        <a:graphic>
          <a:graphicData uri="http://schemas.openxmlformats.org/presentationml/2006/ole">
            <mc:AlternateContent xmlns:mc="http://schemas.openxmlformats.org/markup-compatibility/2006">
              <mc:Choice xmlns:v="urn:schemas-microsoft-com:vml" Requires="v">
                <p:oleObj spid="_x0000_s39057" name="Equation" r:id="rId3" imgW="3759120" imgH="609480" progId="Equation.DSMT4">
                  <p:embed/>
                </p:oleObj>
              </mc:Choice>
              <mc:Fallback>
                <p:oleObj name="Equation" r:id="rId3" imgW="3759120" imgH="609480" progId="Equation.DSMT4">
                  <p:embed/>
                  <p:pic>
                    <p:nvPicPr>
                      <p:cNvPr id="0" name=""/>
                      <p:cNvPicPr/>
                      <p:nvPr/>
                    </p:nvPicPr>
                    <p:blipFill>
                      <a:blip r:embed="rId4"/>
                      <a:stretch>
                        <a:fillRect/>
                      </a:stretch>
                    </p:blipFill>
                    <p:spPr>
                      <a:xfrm>
                        <a:off x="1781582" y="2656270"/>
                        <a:ext cx="4679137" cy="758781"/>
                      </a:xfrm>
                      <a:prstGeom prst="rect">
                        <a:avLst/>
                      </a:prstGeom>
                    </p:spPr>
                  </p:pic>
                </p:oleObj>
              </mc:Fallback>
            </mc:AlternateContent>
          </a:graphicData>
        </a:graphic>
      </p:graphicFrame>
      <p:pic>
        <p:nvPicPr>
          <p:cNvPr id="8" name="Picture 7" descr="A table with 5 columns: N, and I slash Y, and P V, and P M T, and F V. The rows are labeled, given, and, solve for. Column 1, N: given 3, solve for blank. Column 2, I slash Y: given blank, solve for 4.44. Column 3, P V: given negative 1153, solve for blank. Column 4, P M T: given 100, solve for blank. Column 5, F V: given 1000, solve for blan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636" y="3559269"/>
            <a:ext cx="8312728" cy="1496971"/>
          </a:xfrm>
          <a:prstGeom prst="rect">
            <a:avLst/>
          </a:prstGeom>
        </p:spPr>
      </p:pic>
      <p:sp>
        <p:nvSpPr>
          <p:cNvPr id="4" name="Content Placeholder 3"/>
          <p:cNvSpPr>
            <a:spLocks noGrp="1"/>
          </p:cNvSpPr>
          <p:nvPr>
            <p:ph idx="13"/>
          </p:nvPr>
        </p:nvSpPr>
        <p:spPr>
          <a:xfrm>
            <a:off x="457200" y="5105394"/>
            <a:ext cx="8229600" cy="334963"/>
          </a:xfrm>
        </p:spPr>
        <p:txBody>
          <a:bodyPr/>
          <a:lstStyle/>
          <a:p>
            <a:pPr marL="0" lvl="0" indent="0">
              <a:buNone/>
            </a:pPr>
            <a:r>
              <a:rPr lang="en-US" altLang="en-US" sz="2000" dirty="0">
                <a:ea typeface="ＭＳ Ｐゴシック" pitchFamily="-1" charset="-128"/>
              </a:rPr>
              <a:t>Excel Formula: =RATE(NPER,PMT,PV,FV) = RATE(3,100,1153,1000)</a:t>
            </a:r>
            <a:endParaRPr lang="en-US" sz="2000" dirty="0"/>
          </a:p>
        </p:txBody>
      </p:sp>
    </p:spTree>
    <p:extLst>
      <p:ext uri="{BB962C8B-B14F-4D97-AF65-F5344CB8AC3E}">
        <p14:creationId xmlns:p14="http://schemas.microsoft.com/office/powerpoint/2010/main" val="285135292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Coupon Bond Yields </a:t>
            </a:r>
            <a:r>
              <a:rPr lang="en-US" altLang="en-US" sz="2000" b="0" dirty="0">
                <a:latin typeface="+mj-lt"/>
                <a:ea typeface="ＭＳ Ｐゴシック" panose="020B0600070205080204" pitchFamily="34" charset="-128"/>
              </a:rPr>
              <a:t>(2 of 3)</a:t>
            </a:r>
            <a:endParaRPr lang="en-US" sz="2000" b="0" dirty="0">
              <a:latin typeface="+mj-lt"/>
            </a:endParaRPr>
          </a:p>
        </p:txBody>
      </p:sp>
      <p:sp>
        <p:nvSpPr>
          <p:cNvPr id="4" name="Content Placeholder 3"/>
          <p:cNvSpPr>
            <a:spLocks noGrp="1"/>
          </p:cNvSpPr>
          <p:nvPr>
            <p:ph idx="1"/>
          </p:nvPr>
        </p:nvSpPr>
        <p:spPr>
          <a:xfrm>
            <a:off x="457200" y="1600201"/>
            <a:ext cx="8229600" cy="1066800"/>
          </a:xfrm>
        </p:spPr>
        <p:txBody>
          <a:bodyPr/>
          <a:lstStyle/>
          <a:p>
            <a:r>
              <a:rPr lang="en-US" altLang="en-US" sz="2600" dirty="0">
                <a:ea typeface="ＭＳ Ｐゴシック" panose="020B0600070205080204" pitchFamily="34" charset="-128"/>
              </a:rPr>
              <a:t>Therefore, the yield to maturity of the bond is 4.44%.</a:t>
            </a:r>
          </a:p>
          <a:p>
            <a:r>
              <a:rPr lang="en-US" altLang="en-US" sz="2600" dirty="0">
                <a:ea typeface="ＭＳ Ｐゴシック" panose="020B0600070205080204" pitchFamily="34" charset="-128"/>
              </a:rPr>
              <a:t>We can check this directly:</a:t>
            </a:r>
            <a:endParaRPr lang="en-US" sz="2600" dirty="0"/>
          </a:p>
        </p:txBody>
      </p:sp>
      <p:graphicFrame>
        <p:nvGraphicFramePr>
          <p:cNvPr id="6" name="Object 5" descr="P = 100 over 1.0444 + 100 over 1.0444 squared plus, 100 + 1,000 over 1.0444 cubed = $1,153.00."/>
          <p:cNvGraphicFramePr>
            <a:graphicFrameLocks noChangeAspect="1"/>
          </p:cNvGraphicFramePr>
          <p:nvPr>
            <p:extLst>
              <p:ext uri="{D42A27DB-BD31-4B8C-83A1-F6EECF244321}">
                <p14:modId xmlns:p14="http://schemas.microsoft.com/office/powerpoint/2010/main" val="2069197430"/>
              </p:ext>
            </p:extLst>
          </p:nvPr>
        </p:nvGraphicFramePr>
        <p:xfrm>
          <a:off x="1824473" y="2951059"/>
          <a:ext cx="5495054" cy="670129"/>
        </p:xfrm>
        <a:graphic>
          <a:graphicData uri="http://schemas.openxmlformats.org/presentationml/2006/ole">
            <mc:AlternateContent xmlns:mc="http://schemas.openxmlformats.org/markup-compatibility/2006">
              <mc:Choice xmlns:v="urn:schemas-microsoft-com:vml" Requires="v">
                <p:oleObj spid="_x0000_s40080" name="Equation" r:id="rId3" imgW="4686120" imgH="571320" progId="Equation.DSMT4">
                  <p:embed/>
                </p:oleObj>
              </mc:Choice>
              <mc:Fallback>
                <p:oleObj name="Equation" r:id="rId3" imgW="4686120" imgH="571320" progId="Equation.DSMT4">
                  <p:embed/>
                  <p:pic>
                    <p:nvPicPr>
                      <p:cNvPr id="0" name=""/>
                      <p:cNvPicPr/>
                      <p:nvPr/>
                    </p:nvPicPr>
                    <p:blipFill>
                      <a:blip r:embed="rId4"/>
                      <a:stretch>
                        <a:fillRect/>
                      </a:stretch>
                    </p:blipFill>
                    <p:spPr>
                      <a:xfrm>
                        <a:off x="1824473" y="2951059"/>
                        <a:ext cx="5495054" cy="670129"/>
                      </a:xfrm>
                      <a:prstGeom prst="rect">
                        <a:avLst/>
                      </a:prstGeom>
                    </p:spPr>
                  </p:pic>
                </p:oleObj>
              </mc:Fallback>
            </mc:AlternateContent>
          </a:graphicData>
        </a:graphic>
      </p:graphicFrame>
      <p:sp>
        <p:nvSpPr>
          <p:cNvPr id="5" name="Content Placeholder 4"/>
          <p:cNvSpPr>
            <a:spLocks noGrp="1"/>
          </p:cNvSpPr>
          <p:nvPr>
            <p:ph idx="13"/>
          </p:nvPr>
        </p:nvSpPr>
        <p:spPr>
          <a:xfrm>
            <a:off x="457200" y="3962401"/>
            <a:ext cx="8229600" cy="1295400"/>
          </a:xfrm>
        </p:spPr>
        <p:txBody>
          <a:bodyPr/>
          <a:lstStyle/>
          <a:p>
            <a:r>
              <a:rPr lang="en-US" altLang="en-US" sz="2600" dirty="0">
                <a:ea typeface="ＭＳ Ｐゴシック" panose="020B0600070205080204" pitchFamily="34" charset="-128"/>
              </a:rPr>
              <a:t>The yield to maturity is the weighted average of the yields of the zero-coupon bonds of equal and shorter maturities.</a:t>
            </a:r>
            <a:endParaRPr lang="en-US" sz="2600" dirty="0"/>
          </a:p>
        </p:txBody>
      </p:sp>
    </p:spTree>
    <p:extLst>
      <p:ext uri="{BB962C8B-B14F-4D97-AF65-F5344CB8AC3E}">
        <p14:creationId xmlns:p14="http://schemas.microsoft.com/office/powerpoint/2010/main" val="21041041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6.11 Yields on Bonds with the Same Maturity </a:t>
            </a:r>
            <a:r>
              <a:rPr lang="en-US" altLang="en-US" sz="2000" b="0" dirty="0">
                <a:latin typeface="+mj-lt"/>
                <a:ea typeface="ＭＳ Ｐゴシック" panose="020B0600070205080204" pitchFamily="34" charset="-128"/>
              </a:rPr>
              <a:t>(1 of 5)</a:t>
            </a:r>
            <a:endParaRPr lang="en-US" sz="2000" b="0" dirty="0">
              <a:latin typeface="+mj-lt"/>
            </a:endParaRPr>
          </a:p>
        </p:txBody>
      </p:sp>
      <p:sp>
        <p:nvSpPr>
          <p:cNvPr id="3" name="Content Placeholder 2"/>
          <p:cNvSpPr>
            <a:spLocks noGrp="1"/>
          </p:cNvSpPr>
          <p:nvPr>
            <p:ph idx="1"/>
          </p:nvPr>
        </p:nvSpPr>
        <p:spPr>
          <a:xfrm>
            <a:off x="457200" y="1600201"/>
            <a:ext cx="8229600" cy="2590800"/>
          </a:xfrm>
        </p:spPr>
        <p:txBody>
          <a:bodyPr/>
          <a:lstStyle/>
          <a:p>
            <a:pPr marL="0" indent="0">
              <a:buNone/>
            </a:pPr>
            <a:r>
              <a:rPr lang="en-US" sz="2800" b="1" dirty="0"/>
              <a:t>Problem</a:t>
            </a:r>
          </a:p>
          <a:p>
            <a:r>
              <a:rPr lang="en-US" sz="2600" dirty="0"/>
              <a:t>Given the following zero-coupon yields, compare the yield to maturity for a three-year zero-coupon bond, a three-year coupon bond with 4% annual coupons, and a three-year coupon bond with 10% annual coupons. All of these bonds are default free.</a:t>
            </a:r>
          </a:p>
        </p:txBody>
      </p:sp>
      <p:graphicFrame>
        <p:nvGraphicFramePr>
          <p:cNvPr id="5" name="Table 4" descr="A table with 5 columns: Maturity, 1 year, 2 years, 3 years, and 4 years. Row 1: Zero-coupon Y T M. Years 1 through 4, respectively: 3.50%, 4.00%, 4.50%, and 4.75%."/>
          <p:cNvGraphicFramePr>
            <a:graphicFrameLocks noGrp="1"/>
          </p:cNvGraphicFramePr>
          <p:nvPr>
            <p:extLst>
              <p:ext uri="{D42A27DB-BD31-4B8C-83A1-F6EECF244321}">
                <p14:modId xmlns:p14="http://schemas.microsoft.com/office/powerpoint/2010/main" val="2619598149"/>
              </p:ext>
            </p:extLst>
          </p:nvPr>
        </p:nvGraphicFramePr>
        <p:xfrm>
          <a:off x="762000" y="4668849"/>
          <a:ext cx="7162802" cy="792480"/>
        </p:xfrm>
        <a:graphic>
          <a:graphicData uri="http://schemas.openxmlformats.org/drawingml/2006/table">
            <a:tbl>
              <a:tblPr firstRow="1" bandRow="1">
                <a:tableStyleId>{3B4B98B0-60AC-42C2-AFA5-B58CD77FA1E5}</a:tableStyleId>
              </a:tblPr>
              <a:tblGrid>
                <a:gridCol w="2514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143002">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370840">
                <a:tc>
                  <a:txBody>
                    <a:bodyPr/>
                    <a:lstStyle/>
                    <a:p>
                      <a:r>
                        <a:rPr lang="en-US" sz="2000" b="1" i="0" u="none" strike="noStrike" kern="1200" baseline="0" dirty="0">
                          <a:solidFill>
                            <a:schemeClr val="tx1"/>
                          </a:solidFill>
                          <a:latin typeface="+mn-lt"/>
                          <a:ea typeface="+mn-ea"/>
                          <a:cs typeface="+mn-cs"/>
                        </a:rPr>
                        <a:t>Maturity</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i="0" u="none" strike="noStrike" kern="1200" baseline="0" dirty="0">
                          <a:solidFill>
                            <a:schemeClr val="tx1"/>
                          </a:solidFill>
                          <a:latin typeface="+mn-lt"/>
                          <a:ea typeface="+mn-ea"/>
                          <a:cs typeface="+mn-cs"/>
                        </a:rPr>
                        <a:t>1 Year</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i="0" u="none" strike="noStrike" kern="1200" baseline="0" dirty="0">
                          <a:solidFill>
                            <a:schemeClr val="tx1"/>
                          </a:solidFill>
                          <a:latin typeface="+mn-lt"/>
                          <a:ea typeface="+mn-ea"/>
                          <a:cs typeface="+mn-cs"/>
                        </a:rPr>
                        <a:t>2 Years</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i="0" u="none" strike="noStrike" kern="1200" baseline="0" dirty="0">
                          <a:solidFill>
                            <a:schemeClr val="tx1"/>
                          </a:solidFill>
                          <a:latin typeface="+mn-lt"/>
                          <a:ea typeface="+mn-ea"/>
                          <a:cs typeface="+mn-cs"/>
                        </a:rPr>
                        <a:t>3 Years</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i="0" u="none" strike="noStrike" kern="1200" baseline="0" dirty="0">
                          <a:solidFill>
                            <a:schemeClr val="tx1"/>
                          </a:solidFill>
                          <a:latin typeface="+mn-lt"/>
                          <a:ea typeface="+mn-ea"/>
                          <a:cs typeface="+mn-cs"/>
                        </a:rPr>
                        <a:t>4 Years</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sz="2000" b="1" i="0" u="none" strike="noStrike" kern="1200" baseline="0" dirty="0">
                          <a:solidFill>
                            <a:schemeClr val="tx1"/>
                          </a:solidFill>
                          <a:latin typeface="+mn-lt"/>
                          <a:ea typeface="+mn-ea"/>
                          <a:cs typeface="+mn-cs"/>
                        </a:rPr>
                        <a:t>Zero-Coupon YTM</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3.50%</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4.00%</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4.50%</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4.75%</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3225609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6.11 Yields on Bonds with the Same Maturity </a:t>
            </a:r>
            <a:r>
              <a:rPr lang="en-US" altLang="en-US" sz="2000" b="0" dirty="0">
                <a:latin typeface="+mj-lt"/>
                <a:ea typeface="ＭＳ Ｐゴシック" panose="020B0600070205080204" pitchFamily="34" charset="-128"/>
              </a:rPr>
              <a:t>(2 of 5)</a:t>
            </a:r>
            <a:endParaRPr lang="en-US" sz="2000" b="0" dirty="0">
              <a:latin typeface="+mj-lt"/>
            </a:endParaRPr>
          </a:p>
        </p:txBody>
      </p:sp>
      <p:sp>
        <p:nvSpPr>
          <p:cNvPr id="3" name="Content Placeholder 2"/>
          <p:cNvSpPr>
            <a:spLocks noGrp="1"/>
          </p:cNvSpPr>
          <p:nvPr>
            <p:ph idx="1"/>
          </p:nvPr>
        </p:nvSpPr>
        <p:spPr>
          <a:xfrm>
            <a:off x="457200" y="1600200"/>
            <a:ext cx="8458200" cy="4800600"/>
          </a:xfrm>
        </p:spPr>
        <p:txBody>
          <a:bodyPr/>
          <a:lstStyle/>
          <a:p>
            <a:pPr marL="0" indent="0">
              <a:buNone/>
            </a:pPr>
            <a:r>
              <a:rPr lang="en-US" sz="2600" b="1" dirty="0"/>
              <a:t>Solution</a:t>
            </a:r>
          </a:p>
          <a:p>
            <a:pPr marL="0" indent="0">
              <a:buNone/>
            </a:pPr>
            <a:r>
              <a:rPr lang="en-US" sz="2600" b="1" dirty="0"/>
              <a:t>Plan</a:t>
            </a:r>
          </a:p>
          <a:p>
            <a:r>
              <a:rPr lang="en-US" sz="2400" dirty="0"/>
              <a:t>From the information provided, the yield to maturity of the three-year zero-coupon bond is 4.50%. Also, because the yields match those in Table 6.7, we already calculated the yield to maturity for the 10% coupon bond as 4.44%. To compute the yield for the 4% coupon bond, we first need to calculate its price, which we can do using Eq. 6.4. Since the coupons are 4%, paid annually, they are $40 per year for three years. The $1000 face value will be repaid at that time. Once we have the price, we can use Eq. 6.3 to compute the yield to maturity.</a:t>
            </a:r>
          </a:p>
        </p:txBody>
      </p:sp>
    </p:spTree>
    <p:extLst>
      <p:ext uri="{BB962C8B-B14F-4D97-AF65-F5344CB8AC3E}">
        <p14:creationId xmlns:p14="http://schemas.microsoft.com/office/powerpoint/2010/main" val="65308887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6.11 Yields on Bonds with the Same Maturity </a:t>
            </a:r>
            <a:r>
              <a:rPr lang="en-US" altLang="en-US" sz="2000" b="0" dirty="0">
                <a:latin typeface="+mj-lt"/>
                <a:ea typeface="ＭＳ Ｐゴシック" panose="020B0600070205080204" pitchFamily="34" charset="-128"/>
              </a:rPr>
              <a:t>(3 of 5)</a:t>
            </a:r>
            <a:endParaRPr lang="en-US" sz="2000" b="0" dirty="0">
              <a:latin typeface="+mj-lt"/>
            </a:endParaRPr>
          </a:p>
        </p:txBody>
      </p:sp>
      <p:sp>
        <p:nvSpPr>
          <p:cNvPr id="4" name="Content Placeholder 3"/>
          <p:cNvSpPr>
            <a:spLocks noGrp="1"/>
          </p:cNvSpPr>
          <p:nvPr>
            <p:ph idx="1"/>
          </p:nvPr>
        </p:nvSpPr>
        <p:spPr>
          <a:xfrm>
            <a:off x="457200" y="1600201"/>
            <a:ext cx="8229600" cy="1066800"/>
          </a:xfrm>
        </p:spPr>
        <p:txBody>
          <a:bodyPr/>
          <a:lstStyle/>
          <a:p>
            <a:pPr marL="0" indent="0">
              <a:buNone/>
            </a:pPr>
            <a:r>
              <a:rPr lang="en-US" sz="2600" b="1" dirty="0"/>
              <a:t>Execute</a:t>
            </a:r>
          </a:p>
          <a:p>
            <a:pPr marL="0" indent="0">
              <a:buNone/>
            </a:pPr>
            <a:r>
              <a:rPr lang="en-US" sz="2600" dirty="0"/>
              <a:t>Using Eq. 6.4, we have:</a:t>
            </a:r>
          </a:p>
        </p:txBody>
      </p:sp>
      <p:graphicFrame>
        <p:nvGraphicFramePr>
          <p:cNvPr id="6" name="Object 5" descr="P = 40 over 1.035 + 40 over 1.04 squared plus, 40 + 1,000 over 1.045 cubed = $968.98."/>
          <p:cNvGraphicFramePr>
            <a:graphicFrameLocks noChangeAspect="1"/>
          </p:cNvGraphicFramePr>
          <p:nvPr>
            <p:extLst>
              <p:ext uri="{D42A27DB-BD31-4B8C-83A1-F6EECF244321}">
                <p14:modId xmlns:p14="http://schemas.microsoft.com/office/powerpoint/2010/main" val="3945031522"/>
              </p:ext>
            </p:extLst>
          </p:nvPr>
        </p:nvGraphicFramePr>
        <p:xfrm>
          <a:off x="2052976" y="2791908"/>
          <a:ext cx="5038049" cy="816979"/>
        </p:xfrm>
        <a:graphic>
          <a:graphicData uri="http://schemas.openxmlformats.org/presentationml/2006/ole">
            <mc:AlternateContent xmlns:mc="http://schemas.openxmlformats.org/markup-compatibility/2006">
              <mc:Choice xmlns:v="urn:schemas-microsoft-com:vml" Requires="v">
                <p:oleObj spid="_x0000_s56464" name="Equation" r:id="rId3" imgW="1409400" imgH="228600" progId="Equation.DSMT4">
                  <p:embed/>
                </p:oleObj>
              </mc:Choice>
              <mc:Fallback>
                <p:oleObj name="Equation" r:id="rId3" imgW="1409400" imgH="228600" progId="Equation.DSMT4">
                  <p:embed/>
                  <p:pic>
                    <p:nvPicPr>
                      <p:cNvPr id="0" name=""/>
                      <p:cNvPicPr/>
                      <p:nvPr/>
                    </p:nvPicPr>
                    <p:blipFill>
                      <a:blip r:embed="rId4"/>
                      <a:stretch>
                        <a:fillRect/>
                      </a:stretch>
                    </p:blipFill>
                    <p:spPr>
                      <a:xfrm>
                        <a:off x="2052976" y="2791908"/>
                        <a:ext cx="5038049" cy="816979"/>
                      </a:xfrm>
                      <a:prstGeom prst="rect">
                        <a:avLst/>
                      </a:prstGeom>
                    </p:spPr>
                  </p:pic>
                </p:oleObj>
              </mc:Fallback>
            </mc:AlternateContent>
          </a:graphicData>
        </a:graphic>
      </p:graphicFrame>
      <p:sp>
        <p:nvSpPr>
          <p:cNvPr id="5" name="Content Placeholder 4"/>
          <p:cNvSpPr>
            <a:spLocks noGrp="1"/>
          </p:cNvSpPr>
          <p:nvPr>
            <p:ph idx="13"/>
          </p:nvPr>
        </p:nvSpPr>
        <p:spPr>
          <a:xfrm>
            <a:off x="457200" y="3805235"/>
            <a:ext cx="8229600" cy="914400"/>
          </a:xfrm>
        </p:spPr>
        <p:txBody>
          <a:bodyPr/>
          <a:lstStyle/>
          <a:p>
            <a:pPr marL="0" indent="0">
              <a:buNone/>
            </a:pPr>
            <a:r>
              <a:rPr lang="en-US" sz="2600" dirty="0"/>
              <a:t>The price of the bond with a 4% coupon is $986.98. From Eq. 6.4:</a:t>
            </a:r>
          </a:p>
        </p:txBody>
      </p:sp>
      <p:graphicFrame>
        <p:nvGraphicFramePr>
          <p:cNvPr id="7" name="Object 6" descr="$968.98 = 40 over, 1 + y, + 40 over, 1 + y, squared, plus, 40 + 1,000 over, 1 + y, cubed."/>
          <p:cNvGraphicFramePr>
            <a:graphicFrameLocks noChangeAspect="1"/>
          </p:cNvGraphicFramePr>
          <p:nvPr>
            <p:extLst>
              <p:ext uri="{D42A27DB-BD31-4B8C-83A1-F6EECF244321}">
                <p14:modId xmlns:p14="http://schemas.microsoft.com/office/powerpoint/2010/main" val="432153733"/>
              </p:ext>
            </p:extLst>
          </p:nvPr>
        </p:nvGraphicFramePr>
        <p:xfrm>
          <a:off x="2068140" y="4801296"/>
          <a:ext cx="4998194" cy="962229"/>
        </p:xfrm>
        <a:graphic>
          <a:graphicData uri="http://schemas.openxmlformats.org/presentationml/2006/ole">
            <mc:AlternateContent xmlns:mc="http://schemas.openxmlformats.org/markup-compatibility/2006">
              <mc:Choice xmlns:v="urn:schemas-microsoft-com:vml" Requires="v">
                <p:oleObj spid="_x0000_s56465" name="Equation" r:id="rId5" imgW="1384200" imgH="266400" progId="Equation.DSMT4">
                  <p:embed/>
                </p:oleObj>
              </mc:Choice>
              <mc:Fallback>
                <p:oleObj name="Equation" r:id="rId5" imgW="1384200" imgH="266400" progId="Equation.DSMT4">
                  <p:embed/>
                  <p:pic>
                    <p:nvPicPr>
                      <p:cNvPr id="0" name=""/>
                      <p:cNvPicPr/>
                      <p:nvPr/>
                    </p:nvPicPr>
                    <p:blipFill>
                      <a:blip r:embed="rId6"/>
                      <a:stretch>
                        <a:fillRect/>
                      </a:stretch>
                    </p:blipFill>
                    <p:spPr>
                      <a:xfrm>
                        <a:off x="2068140" y="4801296"/>
                        <a:ext cx="4998194" cy="962229"/>
                      </a:xfrm>
                      <a:prstGeom prst="rect">
                        <a:avLst/>
                      </a:prstGeom>
                    </p:spPr>
                  </p:pic>
                </p:oleObj>
              </mc:Fallback>
            </mc:AlternateContent>
          </a:graphicData>
        </a:graphic>
      </p:graphicFrame>
    </p:spTree>
    <p:extLst>
      <p:ext uri="{BB962C8B-B14F-4D97-AF65-F5344CB8AC3E}">
        <p14:creationId xmlns:p14="http://schemas.microsoft.com/office/powerpoint/2010/main" val="326681099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6.11 Yields on Bonds with the Same Maturity </a:t>
            </a:r>
            <a:r>
              <a:rPr lang="en-US" altLang="en-US" sz="2000" b="0" dirty="0">
                <a:latin typeface="+mj-lt"/>
                <a:ea typeface="ＭＳ Ｐゴシック" panose="020B0600070205080204" pitchFamily="34" charset="-128"/>
              </a:rPr>
              <a:t>(4 of 5)</a:t>
            </a:r>
            <a:endParaRPr lang="en-US" sz="2000" b="0" dirty="0">
              <a:latin typeface="+mj-lt"/>
            </a:endParaRPr>
          </a:p>
        </p:txBody>
      </p:sp>
      <p:sp>
        <p:nvSpPr>
          <p:cNvPr id="4" name="Content Placeholder 3"/>
          <p:cNvSpPr>
            <a:spLocks noGrp="1"/>
          </p:cNvSpPr>
          <p:nvPr>
            <p:ph idx="1"/>
          </p:nvPr>
        </p:nvSpPr>
        <p:spPr>
          <a:xfrm>
            <a:off x="457200" y="1600201"/>
            <a:ext cx="8229600" cy="761999"/>
          </a:xfrm>
        </p:spPr>
        <p:txBody>
          <a:bodyPr/>
          <a:lstStyle/>
          <a:p>
            <a:pPr marL="0" indent="0">
              <a:buNone/>
            </a:pPr>
            <a:r>
              <a:rPr lang="en-US" sz="2600" dirty="0"/>
              <a:t>We can calculate the yield to maturity using a financial calculator or spreadsheet:</a:t>
            </a:r>
          </a:p>
        </p:txBody>
      </p:sp>
      <p:pic>
        <p:nvPicPr>
          <p:cNvPr id="3" name="Picture 2" descr="A table with 5 columns: N, and I slash Y, and P V, and P M T, and F V. The rows are labeled, given, and, solve for. Column 1, N: given 3, solve for blank. Column 2, I slash Y: given blank, solve for 4.47. Column 3, P V: given negative 986.98, solve for blank. Column 4, P M T: given 40, solve for blank. Column 5, F V: given 1000, solve for blan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69" y="2479787"/>
            <a:ext cx="8312727" cy="1462949"/>
          </a:xfrm>
          <a:prstGeom prst="rect">
            <a:avLst/>
          </a:prstGeom>
        </p:spPr>
      </p:pic>
      <p:sp>
        <p:nvSpPr>
          <p:cNvPr id="5" name="Content Placeholder 4"/>
          <p:cNvSpPr>
            <a:spLocks noGrp="1"/>
          </p:cNvSpPr>
          <p:nvPr>
            <p:ph idx="13"/>
          </p:nvPr>
        </p:nvSpPr>
        <p:spPr>
          <a:xfrm>
            <a:off x="457200" y="3981451"/>
            <a:ext cx="8229600" cy="304801"/>
          </a:xfrm>
        </p:spPr>
        <p:txBody>
          <a:bodyPr/>
          <a:lstStyle/>
          <a:p>
            <a:pPr marL="0" indent="0">
              <a:buNone/>
            </a:pPr>
            <a:r>
              <a:rPr lang="en-US" sz="1800" dirty="0"/>
              <a:t>Excel Formula = RATE(NPER,PMT,PV,FV) = RATE(3,40,</a:t>
            </a:r>
            <a:r>
              <a:rPr lang="en-US" sz="1800" dirty="0">
                <a:latin typeface="Arial" panose="020B0604020202020204" pitchFamily="34" charset="0"/>
                <a:cs typeface="Arial" panose="020B0604020202020204" pitchFamily="34" charset="0"/>
              </a:rPr>
              <a:t>−</a:t>
            </a:r>
            <a:r>
              <a:rPr lang="en-US" sz="1800" dirty="0"/>
              <a:t>986.98,1000)</a:t>
            </a:r>
          </a:p>
        </p:txBody>
      </p:sp>
      <p:sp>
        <p:nvSpPr>
          <p:cNvPr id="6" name="Content Placeholder 5"/>
          <p:cNvSpPr>
            <a:spLocks noGrp="1"/>
          </p:cNvSpPr>
          <p:nvPr>
            <p:ph sz="quarter" idx="14"/>
          </p:nvPr>
        </p:nvSpPr>
        <p:spPr>
          <a:xfrm>
            <a:off x="457200" y="4572000"/>
            <a:ext cx="8229600" cy="381000"/>
          </a:xfrm>
        </p:spPr>
        <p:txBody>
          <a:bodyPr/>
          <a:lstStyle/>
          <a:p>
            <a:pPr marL="0" indent="0">
              <a:buNone/>
            </a:pPr>
            <a:r>
              <a:rPr lang="en-US" sz="2600" dirty="0"/>
              <a:t>To summarize, for the three-year bonds considered:</a:t>
            </a:r>
          </a:p>
        </p:txBody>
      </p:sp>
      <p:graphicFrame>
        <p:nvGraphicFramePr>
          <p:cNvPr id="7" name="Table 6" descr="A table with 2 rows, coupon rate and Y T M. Columns for coupon rate are 0%, 5%, and 10%. Corresponding columns for Y T M are 4.50%, 4.47%, and 4.44%."/>
          <p:cNvGraphicFramePr>
            <a:graphicFrameLocks noGrp="1"/>
          </p:cNvGraphicFramePr>
          <p:nvPr>
            <p:extLst>
              <p:ext uri="{D42A27DB-BD31-4B8C-83A1-F6EECF244321}">
                <p14:modId xmlns:p14="http://schemas.microsoft.com/office/powerpoint/2010/main" val="2090467804"/>
              </p:ext>
            </p:extLst>
          </p:nvPr>
        </p:nvGraphicFramePr>
        <p:xfrm>
          <a:off x="685800" y="5240349"/>
          <a:ext cx="6934201" cy="741680"/>
        </p:xfrm>
        <a:graphic>
          <a:graphicData uri="http://schemas.openxmlformats.org/drawingml/2006/table">
            <a:tbl>
              <a:tblPr firstRow="1" bandRow="1">
                <a:tableStyleId>{3B4B98B0-60AC-42C2-AFA5-B58CD77FA1E5}</a:tableStyleId>
              </a:tblPr>
              <a:tblGrid>
                <a:gridCol w="2362201">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US" sz="1800" b="1" i="0" u="none" strike="noStrike" kern="1200" baseline="0" dirty="0">
                          <a:solidFill>
                            <a:schemeClr val="tx1"/>
                          </a:solidFill>
                          <a:latin typeface="+mn-lt"/>
                          <a:ea typeface="+mn-ea"/>
                          <a:cs typeface="+mn-cs"/>
                        </a:rPr>
                        <a:t>Coupon Rate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i="0" u="none" strike="noStrike" kern="1200" baseline="0" dirty="0">
                          <a:solidFill>
                            <a:schemeClr val="tx1"/>
                          </a:solidFill>
                          <a:latin typeface="+mn-lt"/>
                          <a:ea typeface="+mn-ea"/>
                          <a:cs typeface="+mn-cs"/>
                        </a:rPr>
                        <a:t>0%</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i="0" u="none" strike="noStrike" kern="1200" baseline="0" dirty="0">
                          <a:solidFill>
                            <a:schemeClr val="tx1"/>
                          </a:solidFill>
                          <a:latin typeface="+mn-lt"/>
                          <a:ea typeface="+mn-ea"/>
                          <a:cs typeface="+mn-cs"/>
                        </a:rPr>
                        <a:t>4%</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i="0" u="none" strike="noStrike" kern="1200" baseline="0" dirty="0">
                          <a:solidFill>
                            <a:schemeClr val="tx1"/>
                          </a:solidFill>
                          <a:latin typeface="+mn-lt"/>
                          <a:ea typeface="+mn-ea"/>
                          <a:cs typeface="+mn-cs"/>
                        </a:rPr>
                        <a:t>10%</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sz="1800" b="1" i="0" u="none" strike="noStrike" kern="1200" baseline="0" dirty="0">
                          <a:solidFill>
                            <a:schemeClr val="tx1"/>
                          </a:solidFill>
                          <a:latin typeface="+mn-lt"/>
                          <a:ea typeface="+mn-ea"/>
                          <a:cs typeface="+mn-cs"/>
                        </a:rPr>
                        <a:t>YTM</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i="0" u="none" strike="noStrike" kern="1200" baseline="0" dirty="0">
                          <a:solidFill>
                            <a:schemeClr val="tx1"/>
                          </a:solidFill>
                          <a:latin typeface="+mn-lt"/>
                          <a:ea typeface="+mn-ea"/>
                          <a:cs typeface="+mn-cs"/>
                        </a:rPr>
                        <a:t>4.50%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i="0" u="none" strike="noStrike" kern="1200" baseline="0" dirty="0">
                          <a:solidFill>
                            <a:schemeClr val="tx1"/>
                          </a:solidFill>
                          <a:latin typeface="+mn-lt"/>
                          <a:ea typeface="+mn-ea"/>
                          <a:cs typeface="+mn-cs"/>
                        </a:rPr>
                        <a:t>4.47%</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i="0" u="none" strike="noStrike" kern="1200" baseline="0" dirty="0">
                          <a:solidFill>
                            <a:schemeClr val="tx1"/>
                          </a:solidFill>
                          <a:latin typeface="+mn-lt"/>
                          <a:ea typeface="+mn-ea"/>
                          <a:cs typeface="+mn-cs"/>
                        </a:rPr>
                        <a:t>4.44%</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2130657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6.11 Yields on Bonds with the Same Maturity </a:t>
            </a:r>
            <a:r>
              <a:rPr lang="en-US" altLang="en-US" sz="2000" b="0" dirty="0">
                <a:latin typeface="+mj-lt"/>
                <a:ea typeface="ＭＳ Ｐゴシック" panose="020B0600070205080204" pitchFamily="34" charset="-128"/>
              </a:rPr>
              <a:t>(5 of 5)</a:t>
            </a:r>
            <a:endParaRPr lang="en-US" sz="2000" b="0" dirty="0">
              <a:latin typeface="+mj-lt"/>
            </a:endParaRPr>
          </a:p>
        </p:txBody>
      </p:sp>
      <p:sp>
        <p:nvSpPr>
          <p:cNvPr id="3" name="Content Placeholder 2"/>
          <p:cNvSpPr>
            <a:spLocks noGrp="1"/>
          </p:cNvSpPr>
          <p:nvPr>
            <p:ph idx="1"/>
          </p:nvPr>
        </p:nvSpPr>
        <p:spPr/>
        <p:txBody>
          <a:bodyPr/>
          <a:lstStyle/>
          <a:p>
            <a:pPr marL="0" indent="0">
              <a:buNone/>
            </a:pPr>
            <a:r>
              <a:rPr lang="en-US" sz="2800" b="1" dirty="0"/>
              <a:t>Evaluate</a:t>
            </a:r>
          </a:p>
          <a:p>
            <a:r>
              <a:rPr lang="en-US" sz="2600" dirty="0"/>
              <a:t>Note that even though the bonds all have the same maturity, they have different yields. In fact, holding constant the maturity, the yield decreases as the coupon rate increases. We discuss why below.</a:t>
            </a:r>
          </a:p>
        </p:txBody>
      </p:sp>
    </p:spTree>
    <p:extLst>
      <p:ext uri="{BB962C8B-B14F-4D97-AF65-F5344CB8AC3E}">
        <p14:creationId xmlns:p14="http://schemas.microsoft.com/office/powerpoint/2010/main" val="335494770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Coupon Bond Yields </a:t>
            </a:r>
            <a:r>
              <a:rPr lang="en-US" altLang="en-US" sz="2000" b="0" dirty="0">
                <a:latin typeface="+mj-lt"/>
                <a:ea typeface="ＭＳ Ｐゴシック" panose="020B0600070205080204" pitchFamily="34" charset="-128"/>
              </a:rPr>
              <a:t>(3 of 3)</a:t>
            </a:r>
            <a:endParaRPr lang="en-US" sz="2000" b="0" dirty="0">
              <a:latin typeface="+mj-lt"/>
            </a:endParaRPr>
          </a:p>
        </p:txBody>
      </p:sp>
      <p:sp>
        <p:nvSpPr>
          <p:cNvPr id="3" name="Content Placeholder 2"/>
          <p:cNvSpPr>
            <a:spLocks noGrp="1"/>
          </p:cNvSpPr>
          <p:nvPr>
            <p:ph idx="1"/>
          </p:nvPr>
        </p:nvSpPr>
        <p:spPr>
          <a:xfrm>
            <a:off x="457200" y="1600200"/>
            <a:ext cx="8686800" cy="4525963"/>
          </a:xfrm>
        </p:spPr>
        <p:txBody>
          <a:bodyPr/>
          <a:lstStyle/>
          <a:p>
            <a:pPr>
              <a:spcBef>
                <a:spcPts val="600"/>
              </a:spcBef>
            </a:pPr>
            <a:r>
              <a:rPr lang="en-US" altLang="en-US" sz="2600" dirty="0">
                <a:ea typeface="ＭＳ Ｐゴシック" panose="020B0600070205080204" pitchFamily="34" charset="-128"/>
              </a:rPr>
              <a:t>As example 6.11 shows, as the coupon increases, earlier cash flows become more important in the PV calculation.</a:t>
            </a:r>
          </a:p>
          <a:p>
            <a:pPr>
              <a:spcBef>
                <a:spcPts val="600"/>
              </a:spcBef>
            </a:pPr>
            <a:r>
              <a:rPr lang="en-US" altLang="en-US" sz="2600" dirty="0">
                <a:ea typeface="ＭＳ Ｐゴシック" panose="020B0600070205080204" pitchFamily="34" charset="-128"/>
              </a:rPr>
              <a:t>The shape of the yield curve keys us in on trends with the yield to maturity:</a:t>
            </a:r>
          </a:p>
          <a:p>
            <a:pPr lvl="1"/>
            <a:r>
              <a:rPr lang="en-US" altLang="en-US" sz="2400" dirty="0">
                <a:ea typeface="ＭＳ Ｐゴシック" panose="020B0600070205080204" pitchFamily="34" charset="-128"/>
              </a:rPr>
              <a:t>If the yield curve is upward sloping, the yield to maturity decreases with the coupon rate of the bond.</a:t>
            </a:r>
          </a:p>
          <a:p>
            <a:pPr lvl="1"/>
            <a:r>
              <a:rPr lang="en-US" altLang="en-US" sz="2400" dirty="0">
                <a:ea typeface="ＭＳ Ｐゴシック" panose="020B0600070205080204" pitchFamily="34" charset="-128"/>
              </a:rPr>
              <a:t>If the yield curve is downward sloping, the yield to maturity increases with the coupon rate of the bond.</a:t>
            </a:r>
          </a:p>
          <a:p>
            <a:pPr lvl="1"/>
            <a:r>
              <a:rPr lang="en-US" altLang="en-US" sz="2400" dirty="0">
                <a:ea typeface="ＭＳ Ｐゴシック" panose="020B0600070205080204" pitchFamily="34" charset="-128"/>
              </a:rPr>
              <a:t>If the yield curve is flat, all zero-coupon and coupon-paying bonds will have the same yield, independent of maturities and coupon rates.</a:t>
            </a:r>
          </a:p>
        </p:txBody>
      </p:sp>
    </p:spTree>
    <p:extLst>
      <p:ext uri="{BB962C8B-B14F-4D97-AF65-F5344CB8AC3E}">
        <p14:creationId xmlns:p14="http://schemas.microsoft.com/office/powerpoint/2010/main" val="3493254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6.1 Yields for Different Maturities </a:t>
            </a:r>
            <a:r>
              <a:rPr lang="en-US" altLang="en-US" sz="2000" b="0" dirty="0">
                <a:latin typeface="+mj-lt"/>
                <a:ea typeface="ＭＳ Ｐゴシック" panose="020B0600070205080204" pitchFamily="34" charset="-128"/>
              </a:rPr>
              <a:t>(4 of 4)</a:t>
            </a:r>
            <a:endParaRPr lang="en-US" sz="2000" b="0" dirty="0">
              <a:latin typeface="+mj-lt"/>
            </a:endParaRPr>
          </a:p>
        </p:txBody>
      </p:sp>
      <p:sp>
        <p:nvSpPr>
          <p:cNvPr id="3" name="Content Placeholder 2"/>
          <p:cNvSpPr>
            <a:spLocks noGrp="1"/>
          </p:cNvSpPr>
          <p:nvPr>
            <p:ph idx="1"/>
          </p:nvPr>
        </p:nvSpPr>
        <p:spPr>
          <a:xfrm>
            <a:off x="457200" y="1600201"/>
            <a:ext cx="8229600" cy="3048000"/>
          </a:xfrm>
        </p:spPr>
        <p:txBody>
          <a:bodyPr/>
          <a:lstStyle/>
          <a:p>
            <a:pPr marL="0" indent="0">
              <a:buNone/>
            </a:pPr>
            <a:r>
              <a:rPr lang="en-US" sz="2800" b="1" dirty="0"/>
              <a:t>Evaluate</a:t>
            </a:r>
          </a:p>
          <a:p>
            <a:r>
              <a:rPr lang="en-US" sz="2600" dirty="0"/>
              <a:t>Solving for the YTM of a zero-coupon bond is the same process we used to solve for the rate of return in</a:t>
            </a:r>
          </a:p>
          <a:p>
            <a:r>
              <a:rPr lang="en-US" sz="2600" dirty="0"/>
              <a:t>Chapter 4. Indeed, the YTM is the rate of return of buying the bond.</a:t>
            </a:r>
          </a:p>
        </p:txBody>
      </p:sp>
    </p:spTree>
    <p:extLst>
      <p:ext uri="{BB962C8B-B14F-4D97-AF65-F5344CB8AC3E}">
        <p14:creationId xmlns:p14="http://schemas.microsoft.com/office/powerpoint/2010/main" val="126547065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Treasury Yield Curves</a:t>
            </a:r>
            <a:endParaRPr lang="en-US" sz="3600" dirty="0">
              <a:latin typeface="+mj-lt"/>
            </a:endParaRPr>
          </a:p>
        </p:txBody>
      </p:sp>
      <p:sp>
        <p:nvSpPr>
          <p:cNvPr id="3" name="Content Placeholder 2"/>
          <p:cNvSpPr>
            <a:spLocks noGrp="1"/>
          </p:cNvSpPr>
          <p:nvPr>
            <p:ph idx="1"/>
          </p:nvPr>
        </p:nvSpPr>
        <p:spPr/>
        <p:txBody>
          <a:bodyPr/>
          <a:lstStyle/>
          <a:p>
            <a:r>
              <a:rPr lang="en-US" altLang="en-US" sz="2600" dirty="0">
                <a:ea typeface="ＭＳ Ｐゴシック" panose="020B0600070205080204" pitchFamily="34" charset="-128"/>
              </a:rPr>
              <a:t>The plot of the yields of coupon bonds of different maturities is called the coupon-paying yield curve.</a:t>
            </a:r>
          </a:p>
          <a:p>
            <a:r>
              <a:rPr lang="en-US" altLang="en-US" sz="2600" dirty="0">
                <a:ea typeface="ＭＳ Ｐゴシック" panose="020B0600070205080204" pitchFamily="34" charset="-128"/>
              </a:rPr>
              <a:t>When bond traders refer to “the yield curve” they are often referring to the coupon-paying Treasury yield curve.</a:t>
            </a:r>
          </a:p>
          <a:p>
            <a:r>
              <a:rPr lang="en-US" altLang="en-US" sz="2600" dirty="0">
                <a:ea typeface="ＭＳ Ｐゴシック" panose="020B0600070205080204" pitchFamily="34" charset="-128"/>
              </a:rPr>
              <a:t>We can apply the Law of One Price to determine the zero-coupon bond yields using the coupon-paying yield curve.</a:t>
            </a:r>
          </a:p>
          <a:p>
            <a:r>
              <a:rPr lang="en-US" altLang="en-US" sz="2600" dirty="0">
                <a:ea typeface="ＭＳ Ｐゴシック" panose="020B0600070205080204" pitchFamily="34" charset="-128"/>
              </a:rPr>
              <a:t>Thus, either type of yield curve provides enough information to value all other risk-free bonds.</a:t>
            </a:r>
            <a:endParaRPr lang="en-US" sz="2600" dirty="0"/>
          </a:p>
        </p:txBody>
      </p:sp>
    </p:spTree>
    <p:extLst>
      <p:ext uri="{BB962C8B-B14F-4D97-AF65-F5344CB8AC3E}">
        <p14:creationId xmlns:p14="http://schemas.microsoft.com/office/powerpoint/2010/main" val="162088214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2286000" cy="609600"/>
          </a:xfrm>
        </p:spPr>
        <p:txBody>
          <a:bodyPr/>
          <a:lstStyle/>
          <a:p>
            <a:r>
              <a:rPr lang="en-US" sz="3600" dirty="0">
                <a:latin typeface="+mj-lt"/>
              </a:rPr>
              <a:t>Copyright</a:t>
            </a: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533400" y="2203174"/>
            <a:ext cx="7423150" cy="2438400"/>
          </a:xfrm>
          <a:prstGeom prst="rect">
            <a:avLst/>
          </a:prstGeom>
          <a:noFill/>
          <a:ln w="9525">
            <a:noFill/>
            <a:miter lim="800000"/>
            <a:headEnd/>
            <a:tailEnd/>
          </a:ln>
        </p:spPr>
      </p:pic>
    </p:spTree>
    <p:extLst>
      <p:ext uri="{BB962C8B-B14F-4D97-AF65-F5344CB8AC3E}">
        <p14:creationId xmlns:p14="http://schemas.microsoft.com/office/powerpoint/2010/main" val="3731661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6.1a Yields for Different Maturities </a:t>
            </a:r>
            <a:r>
              <a:rPr lang="en-US" altLang="en-US" sz="2000" b="0" dirty="0">
                <a:latin typeface="+mj-lt"/>
                <a:ea typeface="ＭＳ Ｐゴシック" panose="020B0600070205080204" pitchFamily="34" charset="-128"/>
              </a:rPr>
              <a:t>(1 of 4)</a:t>
            </a:r>
            <a:endParaRPr lang="en-US" sz="2000" b="0" dirty="0">
              <a:latin typeface="+mj-lt"/>
            </a:endParaRPr>
          </a:p>
        </p:txBody>
      </p:sp>
      <p:sp>
        <p:nvSpPr>
          <p:cNvPr id="3" name="Content Placeholder 2"/>
          <p:cNvSpPr>
            <a:spLocks noGrp="1"/>
          </p:cNvSpPr>
          <p:nvPr>
            <p:ph idx="1"/>
          </p:nvPr>
        </p:nvSpPr>
        <p:spPr>
          <a:xfrm>
            <a:off x="457200" y="1600201"/>
            <a:ext cx="8229600" cy="2209800"/>
          </a:xfrm>
        </p:spPr>
        <p:txBody>
          <a:bodyPr/>
          <a:lstStyle/>
          <a:p>
            <a:pPr>
              <a:buNone/>
            </a:pPr>
            <a:r>
              <a:rPr lang="en-US" altLang="en-US" sz="2800" b="1" dirty="0">
                <a:ea typeface="ＭＳ Ｐゴシック" panose="020B0600070205080204" pitchFamily="34" charset="-128"/>
              </a:rPr>
              <a:t>Problem:</a:t>
            </a:r>
          </a:p>
          <a:p>
            <a:r>
              <a:rPr lang="en-US" altLang="en-US" sz="2600" dirty="0">
                <a:ea typeface="ＭＳ Ｐゴシック" panose="020B0600070205080204" pitchFamily="34" charset="-128"/>
              </a:rPr>
              <a:t>Suppose the following zero-coupon bonds are trading at the prices shown below per $100 face value. Determine the corresponding yield to maturity for each bond.</a:t>
            </a:r>
            <a:endParaRPr lang="en-US" sz="2600" dirty="0"/>
          </a:p>
        </p:txBody>
      </p:sp>
      <p:graphicFrame>
        <p:nvGraphicFramePr>
          <p:cNvPr id="4" name="Table" descr="A table where the rows are maturity (in years) and price. Column 1: 1 year,$98.52. Column 2: 2 years, $96.59. Column 3: 3 years, $94.23. Column 4, 4 years: $91.48."/>
          <p:cNvGraphicFramePr>
            <a:graphicFrameLocks noGrp="1"/>
          </p:cNvGraphicFramePr>
          <p:nvPr>
            <p:extLst>
              <p:ext uri="{D42A27DB-BD31-4B8C-83A1-F6EECF244321}">
                <p14:modId xmlns:p14="http://schemas.microsoft.com/office/powerpoint/2010/main" val="269572585"/>
              </p:ext>
            </p:extLst>
          </p:nvPr>
        </p:nvGraphicFramePr>
        <p:xfrm>
          <a:off x="1175544" y="3943354"/>
          <a:ext cx="6215856" cy="1220788"/>
        </p:xfrm>
        <a:graphic>
          <a:graphicData uri="http://schemas.openxmlformats.org/drawingml/2006/table">
            <a:tbl>
              <a:tblPr firstRow="1"/>
              <a:tblGrid>
                <a:gridCol w="1186656">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685800">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1" charset="2"/>
                        <a:buNone/>
                        <a:tabLst/>
                      </a:pPr>
                      <a:r>
                        <a:rPr kumimoji="0" lang="en-US" altLang="en-US" sz="2000" b="1" i="0" u="none" strike="noStrike" cap="none" normalizeH="0" baseline="0" dirty="0">
                          <a:ln>
                            <a:noFill/>
                          </a:ln>
                          <a:solidFill>
                            <a:schemeClr val="tx1"/>
                          </a:solidFill>
                          <a:effectLst/>
                          <a:latin typeface="+mn-lt"/>
                          <a:ea typeface="ＭＳ Ｐゴシック" pitchFamily="-1" charset="-128"/>
                        </a:rPr>
                        <a:t>Maturity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ea typeface="ＭＳ Ｐゴシック" pitchFamily="-1" charset="-128"/>
                        </a:rPr>
                        <a:t>1 year</a:t>
                      </a:r>
                      <a:endParaRPr kumimoji="0" lang="en-US" altLang="en-US" sz="2000" b="0" i="0" u="none" strike="noStrike" cap="none" normalizeH="0" baseline="0" dirty="0">
                        <a:ln>
                          <a:noFill/>
                        </a:ln>
                        <a:solidFill>
                          <a:schemeClr val="tx1"/>
                        </a:solidFill>
                        <a:effectLst/>
                        <a:latin typeface="+mn-lt"/>
                        <a:ea typeface="ＭＳ Ｐゴシック" pitchFamily="-1"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ea typeface="ＭＳ Ｐゴシック" pitchFamily="-1" charset="-128"/>
                        </a:rPr>
                        <a:t>2 years</a:t>
                      </a:r>
                      <a:endParaRPr kumimoji="0" lang="en-US" altLang="en-US" sz="2000" b="0" i="0" u="none" strike="noStrike" cap="none" normalizeH="0" baseline="0" dirty="0">
                        <a:ln>
                          <a:noFill/>
                        </a:ln>
                        <a:solidFill>
                          <a:schemeClr val="tx1"/>
                        </a:solidFill>
                        <a:effectLst/>
                        <a:latin typeface="+mn-lt"/>
                        <a:ea typeface="ＭＳ Ｐゴシック" pitchFamily="-1"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ea typeface="ＭＳ Ｐゴシック" pitchFamily="-1" charset="-128"/>
                        </a:rPr>
                        <a:t>3 years</a:t>
                      </a:r>
                      <a:endParaRPr kumimoji="0" lang="en-US" altLang="en-US" sz="2000" b="0" i="0" u="none" strike="noStrike" cap="none" normalizeH="0" baseline="0" dirty="0">
                        <a:ln>
                          <a:noFill/>
                        </a:ln>
                        <a:solidFill>
                          <a:schemeClr val="tx1"/>
                        </a:solidFill>
                        <a:effectLst/>
                        <a:latin typeface="+mn-lt"/>
                        <a:ea typeface="ＭＳ Ｐゴシック" pitchFamily="-1"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ea typeface="ＭＳ Ｐゴシック" pitchFamily="-1" charset="-128"/>
                        </a:rPr>
                        <a:t>4 years</a:t>
                      </a:r>
                      <a:endParaRPr kumimoji="0" lang="en-US" altLang="en-US" sz="2000" b="0" i="0" u="none" strike="noStrike" cap="none" normalizeH="0" baseline="0" dirty="0">
                        <a:ln>
                          <a:noFill/>
                        </a:ln>
                        <a:solidFill>
                          <a:schemeClr val="tx1"/>
                        </a:solidFill>
                        <a:effectLst/>
                        <a:latin typeface="+mn-lt"/>
                        <a:ea typeface="ＭＳ Ｐゴシック" pitchFamily="-1"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4988">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1" charset="2"/>
                        <a:buNone/>
                        <a:tabLst/>
                      </a:pPr>
                      <a:r>
                        <a:rPr kumimoji="0" lang="en-US" altLang="en-US" sz="2000" b="1" i="0" u="none" strike="noStrike" cap="none" normalizeH="0" baseline="0" dirty="0">
                          <a:ln>
                            <a:noFill/>
                          </a:ln>
                          <a:solidFill>
                            <a:schemeClr val="tx1"/>
                          </a:solidFill>
                          <a:effectLst/>
                          <a:latin typeface="+mn-lt"/>
                          <a:ea typeface="ＭＳ Ｐゴシック" pitchFamily="-1" charset="-128"/>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ea typeface="ＭＳ Ｐゴシック" pitchFamily="-1" charset="-128"/>
                        </a:rPr>
                        <a:t>$98.52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1" charset="2"/>
                        <a:buNone/>
                        <a:tabLst/>
                      </a:pPr>
                      <a:r>
                        <a:rPr kumimoji="0" lang="en-US" altLang="en-US" sz="2000" b="0" i="0" u="none" strike="noStrike" cap="none" normalizeH="0" baseline="0">
                          <a:ln>
                            <a:noFill/>
                          </a:ln>
                          <a:solidFill>
                            <a:schemeClr val="tx1"/>
                          </a:solidFill>
                          <a:effectLst/>
                          <a:latin typeface="+mn-lt"/>
                          <a:ea typeface="ＭＳ Ｐゴシック" pitchFamily="-1" charset="-128"/>
                        </a:rPr>
                        <a:t>$96.59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ea typeface="ＭＳ Ｐゴシック" pitchFamily="-1" charset="-128"/>
                        </a:rPr>
                        <a:t>$94.23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ea typeface="ＭＳ Ｐゴシック" pitchFamily="-1" charset="-128"/>
                        </a:rPr>
                        <a:t>$91.48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33112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6.1a Yields for Different Maturities </a:t>
            </a:r>
            <a:r>
              <a:rPr lang="en-US" altLang="en-US" sz="2000" b="0" dirty="0">
                <a:latin typeface="+mj-lt"/>
                <a:ea typeface="ＭＳ Ｐゴシック" panose="020B0600070205080204" pitchFamily="34" charset="-128"/>
              </a:rPr>
              <a:t>(2 of 4)</a:t>
            </a:r>
            <a:endParaRPr lang="en-US" sz="2000" b="0" dirty="0">
              <a:latin typeface="+mj-lt"/>
            </a:endParaRPr>
          </a:p>
        </p:txBody>
      </p:sp>
      <p:sp>
        <p:nvSpPr>
          <p:cNvPr id="3" name="Content Placeholder 2"/>
          <p:cNvSpPr>
            <a:spLocks noGrp="1"/>
          </p:cNvSpPr>
          <p:nvPr>
            <p:ph idx="1"/>
          </p:nvPr>
        </p:nvSpPr>
        <p:spPr/>
        <p:txBody>
          <a:bodyPr/>
          <a:lstStyle/>
          <a:p>
            <a:pPr>
              <a:buNone/>
            </a:pPr>
            <a:r>
              <a:rPr lang="en-US" altLang="en-US" sz="2800" b="1" dirty="0">
                <a:ea typeface="ＭＳ Ｐゴシック" panose="020B0600070205080204" pitchFamily="34" charset="-128"/>
              </a:rPr>
              <a:t>Solution:</a:t>
            </a:r>
          </a:p>
          <a:p>
            <a:pPr>
              <a:buNone/>
            </a:pPr>
            <a:r>
              <a:rPr lang="en-US" altLang="en-US" sz="2800" b="1" dirty="0">
                <a:ea typeface="ＭＳ Ｐゴシック" panose="020B0600070205080204" pitchFamily="34" charset="-128"/>
              </a:rPr>
              <a:t>Plan:</a:t>
            </a:r>
          </a:p>
          <a:p>
            <a:r>
              <a:rPr lang="en-US" altLang="en-US" sz="2600" dirty="0">
                <a:ea typeface="ＭＳ Ｐゴシック" panose="020B0600070205080204" pitchFamily="34" charset="-128"/>
              </a:rPr>
              <a:t>We can use Eq. 6.2 to solve for the YTM of the bonds. The table gives the prices and number of years to maturity and the face value is $100 per bond.</a:t>
            </a:r>
            <a:endParaRPr lang="en-US" sz="2600" dirty="0"/>
          </a:p>
        </p:txBody>
      </p:sp>
    </p:spTree>
    <p:extLst>
      <p:ext uri="{BB962C8B-B14F-4D97-AF65-F5344CB8AC3E}">
        <p14:creationId xmlns:p14="http://schemas.microsoft.com/office/powerpoint/2010/main" val="1354189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6.1a Yields for Different Maturities </a:t>
            </a:r>
            <a:r>
              <a:rPr lang="en-US" altLang="en-US" sz="2000" b="0" dirty="0">
                <a:latin typeface="+mj-lt"/>
                <a:ea typeface="ＭＳ Ｐゴシック" panose="020B0600070205080204" pitchFamily="34" charset="-128"/>
              </a:rPr>
              <a:t>(3 of 4)</a:t>
            </a:r>
            <a:endParaRPr lang="en-US" sz="2000" b="0" dirty="0">
              <a:latin typeface="+mj-lt"/>
            </a:endParaRPr>
          </a:p>
        </p:txBody>
      </p:sp>
      <p:sp>
        <p:nvSpPr>
          <p:cNvPr id="3" name="Content Placeholder 2"/>
          <p:cNvSpPr>
            <a:spLocks noGrp="1"/>
          </p:cNvSpPr>
          <p:nvPr>
            <p:ph idx="1"/>
          </p:nvPr>
        </p:nvSpPr>
        <p:spPr>
          <a:xfrm>
            <a:off x="457200" y="1600201"/>
            <a:ext cx="8229600" cy="1066800"/>
          </a:xfrm>
        </p:spPr>
        <p:txBody>
          <a:bodyPr/>
          <a:lstStyle/>
          <a:p>
            <a:pPr>
              <a:buNone/>
            </a:pPr>
            <a:r>
              <a:rPr lang="en-US" altLang="en-US" sz="2800" b="1" dirty="0">
                <a:ea typeface="ＭＳ Ｐゴシック" panose="020B0600070205080204" pitchFamily="34" charset="-128"/>
              </a:rPr>
              <a:t>Execute:</a:t>
            </a:r>
          </a:p>
          <a:p>
            <a:r>
              <a:rPr lang="en-US" altLang="en-US" sz="2600" dirty="0">
                <a:ea typeface="ＭＳ Ｐゴシック" panose="020B0600070205080204" pitchFamily="34" charset="-128"/>
              </a:rPr>
              <a:t>Using Eq. 6.2, we have:</a:t>
            </a:r>
            <a:endParaRPr lang="en-US" sz="2600" dirty="0"/>
          </a:p>
        </p:txBody>
      </p:sp>
      <p:graphicFrame>
        <p:nvGraphicFramePr>
          <p:cNvPr id="5" name="Object 4" descr="Y T M sub 1 = 100 over 98.52, to the 1 over 1, minus 1 = 1.50%. Y T M sub 2 = 100 over 96.59, to the one-half, minus 1 = 1.75%. Y T M sub 3 = 100 over 94.23, to the one-third, minus 1 = 2.00%. Y T M sub 4 = 100 over 91.48, to the one-fourth, minus 1 = 2.25%."/>
          <p:cNvGraphicFramePr>
            <a:graphicFrameLocks noChangeAspect="1"/>
          </p:cNvGraphicFramePr>
          <p:nvPr>
            <p:extLst>
              <p:ext uri="{D42A27DB-BD31-4B8C-83A1-F6EECF244321}">
                <p14:modId xmlns:p14="http://schemas.microsoft.com/office/powerpoint/2010/main" val="3941742968"/>
              </p:ext>
            </p:extLst>
          </p:nvPr>
        </p:nvGraphicFramePr>
        <p:xfrm>
          <a:off x="1842016" y="3021281"/>
          <a:ext cx="5002762" cy="2501377"/>
        </p:xfrm>
        <a:graphic>
          <a:graphicData uri="http://schemas.openxmlformats.org/presentationml/2006/ole">
            <mc:AlternateContent xmlns:mc="http://schemas.openxmlformats.org/markup-compatibility/2006">
              <mc:Choice xmlns:v="urn:schemas-microsoft-com:vml" Requires="v">
                <p:oleObj spid="_x0000_s21687" name="Equation" r:id="rId3" imgW="1193760" imgH="596880" progId="Equation.DSMT4">
                  <p:embed/>
                </p:oleObj>
              </mc:Choice>
              <mc:Fallback>
                <p:oleObj name="Equation" r:id="rId3" imgW="1193760" imgH="596880" progId="Equation.DSMT4">
                  <p:embed/>
                  <p:pic>
                    <p:nvPicPr>
                      <p:cNvPr id="0" name=""/>
                      <p:cNvPicPr/>
                      <p:nvPr/>
                    </p:nvPicPr>
                    <p:blipFill>
                      <a:blip r:embed="rId4"/>
                      <a:stretch>
                        <a:fillRect/>
                      </a:stretch>
                    </p:blipFill>
                    <p:spPr>
                      <a:xfrm>
                        <a:off x="1842016" y="3021281"/>
                        <a:ext cx="5002762" cy="2501377"/>
                      </a:xfrm>
                      <a:prstGeom prst="rect">
                        <a:avLst/>
                      </a:prstGeom>
                    </p:spPr>
                  </p:pic>
                </p:oleObj>
              </mc:Fallback>
            </mc:AlternateContent>
          </a:graphicData>
        </a:graphic>
      </p:graphicFrame>
    </p:spTree>
    <p:extLst>
      <p:ext uri="{BB962C8B-B14F-4D97-AF65-F5344CB8AC3E}">
        <p14:creationId xmlns:p14="http://schemas.microsoft.com/office/powerpoint/2010/main" val="672513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6.1a Yields for Different Maturities </a:t>
            </a:r>
            <a:r>
              <a:rPr lang="en-US" altLang="en-US" sz="2000" b="0" dirty="0">
                <a:latin typeface="+mj-lt"/>
                <a:ea typeface="ＭＳ Ｐゴシック" panose="020B0600070205080204" pitchFamily="34" charset="-128"/>
              </a:rPr>
              <a:t>(4 of 4)</a:t>
            </a:r>
            <a:endParaRPr lang="en-US" sz="2000" b="0" dirty="0">
              <a:latin typeface="+mj-lt"/>
            </a:endParaRPr>
          </a:p>
        </p:txBody>
      </p:sp>
      <p:sp>
        <p:nvSpPr>
          <p:cNvPr id="3" name="Content Placeholder 2"/>
          <p:cNvSpPr>
            <a:spLocks noGrp="1"/>
          </p:cNvSpPr>
          <p:nvPr>
            <p:ph idx="1"/>
          </p:nvPr>
        </p:nvSpPr>
        <p:spPr/>
        <p:txBody>
          <a:bodyPr/>
          <a:lstStyle/>
          <a:p>
            <a:pPr>
              <a:buNone/>
            </a:pPr>
            <a:r>
              <a:rPr lang="en-US" altLang="en-US" sz="2800" b="1" dirty="0">
                <a:ea typeface="ＭＳ Ｐゴシック" panose="020B0600070205080204" pitchFamily="34" charset="-128"/>
              </a:rPr>
              <a:t>Evaluate:</a:t>
            </a:r>
          </a:p>
          <a:p>
            <a:r>
              <a:rPr lang="en-US" altLang="en-US" sz="2600" dirty="0">
                <a:ea typeface="ＭＳ Ｐゴシック" panose="020B0600070205080204" pitchFamily="34" charset="-128"/>
              </a:rPr>
              <a:t>Solving for the YTM of a zero-coupon bond is the same process we used to solve for the rate of return in Chapter 4. Indeed, the YTM is the rate of return of buying the bond.</a:t>
            </a:r>
            <a:endParaRPr lang="en-US" sz="2600" dirty="0"/>
          </a:p>
        </p:txBody>
      </p:sp>
    </p:spTree>
    <p:extLst>
      <p:ext uri="{BB962C8B-B14F-4D97-AF65-F5344CB8AC3E}">
        <p14:creationId xmlns:p14="http://schemas.microsoft.com/office/powerpoint/2010/main" val="3602053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Chapter Outline</a:t>
            </a:r>
            <a:endParaRPr lang="en-US" sz="3600" dirty="0">
              <a:latin typeface="+mj-lt"/>
            </a:endParaRPr>
          </a:p>
        </p:txBody>
      </p:sp>
      <p:sp>
        <p:nvSpPr>
          <p:cNvPr id="3" name="Content Placeholder 2"/>
          <p:cNvSpPr>
            <a:spLocks noGrp="1"/>
          </p:cNvSpPr>
          <p:nvPr>
            <p:ph idx="1"/>
          </p:nvPr>
        </p:nvSpPr>
        <p:spPr/>
        <p:txBody>
          <a:bodyPr/>
          <a:lstStyle/>
          <a:p>
            <a:pPr marL="0" indent="0">
              <a:buNone/>
            </a:pPr>
            <a:r>
              <a:rPr lang="en-US" altLang="en-US" sz="2600" b="1" dirty="0">
                <a:solidFill>
                  <a:schemeClr val="bg2"/>
                </a:solidFill>
                <a:ea typeface="ＭＳ Ｐゴシック" panose="020B0600070205080204" pitchFamily="34" charset="-128"/>
              </a:rPr>
              <a:t>6.1</a:t>
            </a:r>
            <a:r>
              <a:rPr lang="en-US" altLang="en-US" sz="2600" dirty="0">
                <a:ea typeface="ＭＳ Ｐゴシック" panose="020B0600070205080204" pitchFamily="34" charset="-128"/>
              </a:rPr>
              <a:t> Bond Terminology</a:t>
            </a:r>
          </a:p>
          <a:p>
            <a:pPr marL="0" indent="0">
              <a:buNone/>
            </a:pPr>
            <a:r>
              <a:rPr lang="en-US" altLang="en-US" sz="2600" b="1" dirty="0">
                <a:solidFill>
                  <a:schemeClr val="bg2"/>
                </a:solidFill>
                <a:ea typeface="ＭＳ Ｐゴシック" panose="020B0600070205080204" pitchFamily="34" charset="-128"/>
              </a:rPr>
              <a:t>6.2</a:t>
            </a:r>
            <a:r>
              <a:rPr lang="en-US" altLang="en-US" sz="2600" dirty="0">
                <a:ea typeface="ＭＳ Ｐゴシック" panose="020B0600070205080204" pitchFamily="34" charset="-128"/>
              </a:rPr>
              <a:t> Zero-Coupon Bonds</a:t>
            </a:r>
          </a:p>
          <a:p>
            <a:pPr marL="0" indent="0">
              <a:buNone/>
            </a:pPr>
            <a:r>
              <a:rPr lang="en-US" altLang="en-US" sz="2600" b="1" dirty="0">
                <a:solidFill>
                  <a:schemeClr val="bg2"/>
                </a:solidFill>
                <a:ea typeface="ＭＳ Ｐゴシック" panose="020B0600070205080204" pitchFamily="34" charset="-128"/>
              </a:rPr>
              <a:t>6.3</a:t>
            </a:r>
            <a:r>
              <a:rPr lang="en-US" altLang="en-US" sz="2600" dirty="0">
                <a:ea typeface="ＭＳ Ｐゴシック" panose="020B0600070205080204" pitchFamily="34" charset="-128"/>
              </a:rPr>
              <a:t> Coupon Bonds</a:t>
            </a:r>
          </a:p>
          <a:p>
            <a:pPr marL="0" indent="0">
              <a:buNone/>
            </a:pPr>
            <a:r>
              <a:rPr lang="en-US" altLang="en-US" sz="2600" b="1" dirty="0">
                <a:solidFill>
                  <a:schemeClr val="bg2"/>
                </a:solidFill>
                <a:ea typeface="ＭＳ Ｐゴシック" panose="020B0600070205080204" pitchFamily="34" charset="-128"/>
              </a:rPr>
              <a:t>6.4</a:t>
            </a:r>
            <a:r>
              <a:rPr lang="en-US" altLang="en-US" sz="2600" dirty="0">
                <a:ea typeface="ＭＳ Ｐゴシック" panose="020B0600070205080204" pitchFamily="34" charset="-128"/>
              </a:rPr>
              <a:t> Why Bond Prices Change</a:t>
            </a:r>
          </a:p>
          <a:p>
            <a:pPr marL="0" indent="0">
              <a:buNone/>
            </a:pPr>
            <a:r>
              <a:rPr lang="en-US" altLang="en-US" sz="2600" b="1" dirty="0">
                <a:solidFill>
                  <a:schemeClr val="bg2"/>
                </a:solidFill>
                <a:ea typeface="ＭＳ Ｐゴシック" panose="020B0600070205080204" pitchFamily="34" charset="-128"/>
              </a:rPr>
              <a:t>6.5</a:t>
            </a:r>
            <a:r>
              <a:rPr lang="en-US" altLang="en-US" sz="2600" dirty="0">
                <a:ea typeface="ＭＳ Ｐゴシック" panose="020B0600070205080204" pitchFamily="34" charset="-128"/>
              </a:rPr>
              <a:t> Corporate Bonds</a:t>
            </a:r>
            <a:endParaRPr lang="en-US" sz="2600" dirty="0"/>
          </a:p>
        </p:txBody>
      </p:sp>
    </p:spTree>
    <p:extLst>
      <p:ext uri="{BB962C8B-B14F-4D97-AF65-F5344CB8AC3E}">
        <p14:creationId xmlns:p14="http://schemas.microsoft.com/office/powerpoint/2010/main" val="4163931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6.2 Zero-Coupon Bonds </a:t>
            </a:r>
            <a:r>
              <a:rPr lang="en-US" altLang="en-US" sz="2000" b="0" dirty="0">
                <a:latin typeface="+mj-lt"/>
                <a:ea typeface="ＭＳ Ｐゴシック" panose="020B0600070205080204" pitchFamily="34" charset="-128"/>
              </a:rPr>
              <a:t>(4 of 5)</a:t>
            </a:r>
            <a:endParaRPr lang="en-US" sz="2000" b="0" dirty="0">
              <a:latin typeface="+mj-lt"/>
            </a:endParaRPr>
          </a:p>
        </p:txBody>
      </p:sp>
      <p:sp>
        <p:nvSpPr>
          <p:cNvPr id="3" name="Content Placeholder 2"/>
          <p:cNvSpPr>
            <a:spLocks noGrp="1"/>
          </p:cNvSpPr>
          <p:nvPr>
            <p:ph idx="1"/>
          </p:nvPr>
        </p:nvSpPr>
        <p:spPr/>
        <p:txBody>
          <a:bodyPr/>
          <a:lstStyle/>
          <a:p>
            <a:r>
              <a:rPr lang="en-US" altLang="en-US" sz="2600" dirty="0">
                <a:ea typeface="ＭＳ Ｐゴシック" panose="020B0600070205080204" pitchFamily="34" charset="-128"/>
              </a:rPr>
              <a:t>Risk-Free Interest Rates</a:t>
            </a:r>
          </a:p>
          <a:p>
            <a:pPr lvl="1"/>
            <a:r>
              <a:rPr lang="en-US" altLang="en-US" sz="2400" dirty="0">
                <a:ea typeface="ＭＳ Ｐゴシック" panose="020B0600070205080204" pitchFamily="34" charset="-128"/>
              </a:rPr>
              <a:t>Because a default-free zero-coupon bond that matures on date </a:t>
            </a:r>
            <a:r>
              <a:rPr lang="en-US" altLang="en-US" sz="2400" i="1" dirty="0">
                <a:ea typeface="ＭＳ Ｐゴシック" panose="020B0600070205080204" pitchFamily="34" charset="-128"/>
              </a:rPr>
              <a:t>n</a:t>
            </a:r>
            <a:r>
              <a:rPr lang="en-US" altLang="en-US" sz="2400" dirty="0">
                <a:ea typeface="ＭＳ Ｐゴシック" panose="020B0600070205080204" pitchFamily="34" charset="-128"/>
              </a:rPr>
              <a:t> provides a risk-free return over that period, the Law of One Price guarantees that the risk-free interest rate equals the yield to maturity on such a bond</a:t>
            </a:r>
          </a:p>
          <a:p>
            <a:pPr lvl="1"/>
            <a:r>
              <a:rPr lang="en-US" altLang="en-US" sz="2400" dirty="0">
                <a:ea typeface="ＭＳ Ｐゴシック" panose="020B0600070205080204" pitchFamily="34" charset="-128"/>
              </a:rPr>
              <a:t>We often refer to this as the risk-free interest rate for that period (</a:t>
            </a:r>
            <a:r>
              <a:rPr lang="en-US" altLang="en-US" sz="2400" i="1" dirty="0">
                <a:ea typeface="ＭＳ Ｐゴシック" panose="020B0600070205080204" pitchFamily="34" charset="-128"/>
              </a:rPr>
              <a:t>n</a:t>
            </a:r>
            <a:r>
              <a:rPr lang="en-US" altLang="en-US" sz="2400" dirty="0">
                <a:ea typeface="ＭＳ Ｐゴシック" panose="020B0600070205080204" pitchFamily="34" charset="-128"/>
              </a:rPr>
              <a:t>)</a:t>
            </a:r>
          </a:p>
        </p:txBody>
      </p:sp>
    </p:spTree>
    <p:extLst>
      <p:ext uri="{BB962C8B-B14F-4D97-AF65-F5344CB8AC3E}">
        <p14:creationId xmlns:p14="http://schemas.microsoft.com/office/powerpoint/2010/main" val="3409350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6.2 Zero-Coupon Bonds </a:t>
            </a:r>
            <a:r>
              <a:rPr lang="en-US" altLang="en-US" sz="2000" b="0" dirty="0">
                <a:latin typeface="+mj-lt"/>
                <a:ea typeface="ＭＳ Ｐゴシック" panose="020B0600070205080204" pitchFamily="34" charset="-128"/>
              </a:rPr>
              <a:t>(5 of 5)</a:t>
            </a:r>
            <a:endParaRPr lang="en-US" sz="2000" b="0" dirty="0">
              <a:latin typeface="+mj-lt"/>
            </a:endParaRPr>
          </a:p>
        </p:txBody>
      </p:sp>
      <p:sp>
        <p:nvSpPr>
          <p:cNvPr id="3" name="Content Placeholder 2"/>
          <p:cNvSpPr>
            <a:spLocks noGrp="1"/>
          </p:cNvSpPr>
          <p:nvPr>
            <p:ph idx="1"/>
          </p:nvPr>
        </p:nvSpPr>
        <p:spPr/>
        <p:txBody>
          <a:bodyPr/>
          <a:lstStyle/>
          <a:p>
            <a:r>
              <a:rPr lang="en-US" altLang="en-US" sz="2600" dirty="0">
                <a:ea typeface="ＭＳ Ｐゴシック" panose="020B0600070205080204" pitchFamily="34" charset="-128"/>
              </a:rPr>
              <a:t>Spot interest rates </a:t>
            </a:r>
          </a:p>
          <a:p>
            <a:pPr lvl="1"/>
            <a:r>
              <a:rPr lang="en-US" altLang="en-US" sz="2400" dirty="0">
                <a:ea typeface="ＭＳ Ｐゴシック" panose="020B0600070205080204" pitchFamily="34" charset="-128"/>
              </a:rPr>
              <a:t>Default-free, zero-coupon yields</a:t>
            </a:r>
          </a:p>
          <a:p>
            <a:r>
              <a:rPr lang="en-US" altLang="en-US" sz="2600" dirty="0">
                <a:ea typeface="ＭＳ Ｐゴシック" panose="020B0600070205080204" pitchFamily="34" charset="-128"/>
              </a:rPr>
              <a:t>In Chapter 5, we introduced the yield curve, which plots the risk-free interest rate for different maturities</a:t>
            </a:r>
          </a:p>
          <a:p>
            <a:pPr lvl="1"/>
            <a:r>
              <a:rPr lang="en-US" altLang="en-US" sz="2400" dirty="0">
                <a:ea typeface="ＭＳ Ｐゴシック" panose="020B0600070205080204" pitchFamily="34" charset="-128"/>
              </a:rPr>
              <a:t>These rates are the yields of risk-free zero-coupon bonds</a:t>
            </a:r>
          </a:p>
          <a:p>
            <a:pPr lvl="1"/>
            <a:r>
              <a:rPr lang="en-US" altLang="en-US" sz="2400" dirty="0">
                <a:ea typeface="ＭＳ Ｐゴシック" panose="020B0600070205080204" pitchFamily="34" charset="-128"/>
              </a:rPr>
              <a:t>Thus the yield curve in Chapter 5 is also called the zero-coupon yield curve</a:t>
            </a:r>
            <a:endParaRPr lang="en-US" sz="2400" dirty="0"/>
          </a:p>
        </p:txBody>
      </p:sp>
    </p:spTree>
    <p:extLst>
      <p:ext uri="{BB962C8B-B14F-4D97-AF65-F5344CB8AC3E}">
        <p14:creationId xmlns:p14="http://schemas.microsoft.com/office/powerpoint/2010/main" val="2599094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solidFill>
                  <a:schemeClr val="bg2"/>
                </a:solidFill>
                <a:latin typeface="+mj-lt"/>
                <a:ea typeface="ＭＳ Ｐゴシック" panose="020B0600070205080204" pitchFamily="34" charset="-128"/>
              </a:rPr>
              <a:t>Figure 6.2 Zero-Coupon Yield Curve Consistent with the Bond Prices in Example 6.1</a:t>
            </a:r>
            <a:endParaRPr lang="en-US" sz="2800" dirty="0">
              <a:solidFill>
                <a:schemeClr val="bg2"/>
              </a:solidFill>
              <a:latin typeface="+mj-lt"/>
            </a:endParaRPr>
          </a:p>
        </p:txBody>
      </p:sp>
      <p:pic>
        <p:nvPicPr>
          <p:cNvPr id="4" name="Picture 3" descr="A graph where the x-axis is maturity in years from 0 to 6, and the y-axis is yield to maturity percent from 3.00 to 5.50 in increments of 0.50. The graph passes through (1, 3.50), labeled shorter maturity = lower yield, and (5, 5.00), labeled longer maturity = higher yiel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239000" cy="456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484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6.2 Computing the Price of a Zero-Coupon Bond </a:t>
            </a:r>
            <a:r>
              <a:rPr lang="en-US" altLang="en-US" sz="2000" b="0" dirty="0">
                <a:latin typeface="+mj-lt"/>
                <a:ea typeface="ＭＳ Ｐゴシック" panose="020B0600070205080204" pitchFamily="34" charset="-128"/>
              </a:rPr>
              <a:t>(1 of 3)</a:t>
            </a:r>
            <a:endParaRPr lang="en-US" sz="2000" b="0" dirty="0">
              <a:latin typeface="+mj-lt"/>
            </a:endParaRPr>
          </a:p>
        </p:txBody>
      </p:sp>
      <p:sp>
        <p:nvSpPr>
          <p:cNvPr id="3" name="Content Placeholder 2"/>
          <p:cNvSpPr>
            <a:spLocks noGrp="1"/>
          </p:cNvSpPr>
          <p:nvPr>
            <p:ph idx="1"/>
          </p:nvPr>
        </p:nvSpPr>
        <p:spPr/>
        <p:txBody>
          <a:bodyPr/>
          <a:lstStyle/>
          <a:p>
            <a:pPr marL="0" indent="0">
              <a:buNone/>
            </a:pPr>
            <a:r>
              <a:rPr lang="en-US" sz="2800" b="1" dirty="0"/>
              <a:t>Problem</a:t>
            </a:r>
          </a:p>
          <a:p>
            <a:r>
              <a:rPr lang="en-US" sz="2600" dirty="0"/>
              <a:t>Given the yield curve shown in Figure 6.2, what is the price of a five-year risk-free zero-coupon bond with a face value of $100?</a:t>
            </a:r>
          </a:p>
        </p:txBody>
      </p:sp>
    </p:spTree>
    <p:extLst>
      <p:ext uri="{BB962C8B-B14F-4D97-AF65-F5344CB8AC3E}">
        <p14:creationId xmlns:p14="http://schemas.microsoft.com/office/powerpoint/2010/main" val="2654578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6.2 Computing the Price of a Zero-Coupon Bond </a:t>
            </a:r>
            <a:r>
              <a:rPr lang="en-US" altLang="en-US" sz="2000" b="0" dirty="0">
                <a:latin typeface="+mj-lt"/>
                <a:ea typeface="ＭＳ Ｐゴシック" panose="020B0600070205080204" pitchFamily="34" charset="-128"/>
              </a:rPr>
              <a:t>(2 of 3)</a:t>
            </a:r>
            <a:endParaRPr lang="en-US" sz="2000" b="0" dirty="0">
              <a:latin typeface="+mj-lt"/>
            </a:endParaRPr>
          </a:p>
        </p:txBody>
      </p:sp>
      <p:sp>
        <p:nvSpPr>
          <p:cNvPr id="3" name="Content Placeholder 2"/>
          <p:cNvSpPr>
            <a:spLocks noGrp="1"/>
          </p:cNvSpPr>
          <p:nvPr>
            <p:ph idx="1"/>
          </p:nvPr>
        </p:nvSpPr>
        <p:spPr/>
        <p:txBody>
          <a:bodyPr/>
          <a:lstStyle/>
          <a:p>
            <a:pPr marL="0" indent="0">
              <a:buNone/>
            </a:pPr>
            <a:r>
              <a:rPr lang="en-US" sz="2800" b="1" dirty="0"/>
              <a:t>Solution</a:t>
            </a:r>
          </a:p>
          <a:p>
            <a:pPr marL="0" indent="0">
              <a:buNone/>
            </a:pPr>
            <a:r>
              <a:rPr lang="en-US" sz="2800" b="1" dirty="0"/>
              <a:t>Plan</a:t>
            </a:r>
          </a:p>
          <a:p>
            <a:r>
              <a:rPr lang="en-US" sz="2600" dirty="0"/>
              <a:t>We can compute the bond’s price as the present value of its face amount, where the discount rate is the bond’s yield to maturity. From the yield curve, the yield to maturity for five-year risk-free zero-coupon bonds is 5.0%.</a:t>
            </a:r>
          </a:p>
        </p:txBody>
      </p:sp>
    </p:spTree>
    <p:extLst>
      <p:ext uri="{BB962C8B-B14F-4D97-AF65-F5344CB8AC3E}">
        <p14:creationId xmlns:p14="http://schemas.microsoft.com/office/powerpoint/2010/main" val="1898407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6.2 Computing the Price of a Zero-Coupon Bond </a:t>
            </a:r>
            <a:r>
              <a:rPr lang="en-US" altLang="en-US" sz="2000" b="0" dirty="0">
                <a:latin typeface="+mj-lt"/>
                <a:ea typeface="ＭＳ Ｐゴシック" panose="020B0600070205080204" pitchFamily="34" charset="-128"/>
              </a:rPr>
              <a:t>(3 of 3)</a:t>
            </a:r>
            <a:endParaRPr lang="en-US" sz="2000" b="0" dirty="0">
              <a:latin typeface="+mj-lt"/>
            </a:endParaRPr>
          </a:p>
        </p:txBody>
      </p:sp>
      <p:sp>
        <p:nvSpPr>
          <p:cNvPr id="3" name="Content Placeholder 2"/>
          <p:cNvSpPr>
            <a:spLocks noGrp="1"/>
          </p:cNvSpPr>
          <p:nvPr>
            <p:ph idx="1"/>
          </p:nvPr>
        </p:nvSpPr>
        <p:spPr>
          <a:xfrm>
            <a:off x="457200" y="1600201"/>
            <a:ext cx="8229600" cy="381000"/>
          </a:xfrm>
        </p:spPr>
        <p:txBody>
          <a:bodyPr/>
          <a:lstStyle/>
          <a:p>
            <a:pPr marL="0" indent="0">
              <a:buNone/>
            </a:pPr>
            <a:r>
              <a:rPr lang="en-US" sz="2800" b="1" dirty="0"/>
              <a:t>Execute</a:t>
            </a:r>
            <a:endParaRPr lang="en-US" sz="2800" dirty="0"/>
          </a:p>
        </p:txBody>
      </p:sp>
      <p:graphicFrame>
        <p:nvGraphicFramePr>
          <p:cNvPr id="7" name="Object 6" descr="P = 900 over 1.05 to the fifth = 78.35."/>
          <p:cNvGraphicFramePr>
            <a:graphicFrameLocks noChangeAspect="1"/>
          </p:cNvGraphicFramePr>
          <p:nvPr>
            <p:extLst>
              <p:ext uri="{D42A27DB-BD31-4B8C-83A1-F6EECF244321}">
                <p14:modId xmlns:p14="http://schemas.microsoft.com/office/powerpoint/2010/main" val="1519419613"/>
              </p:ext>
            </p:extLst>
          </p:nvPr>
        </p:nvGraphicFramePr>
        <p:xfrm>
          <a:off x="2684463" y="2014538"/>
          <a:ext cx="2517775" cy="942975"/>
        </p:xfrm>
        <a:graphic>
          <a:graphicData uri="http://schemas.openxmlformats.org/presentationml/2006/ole">
            <mc:AlternateContent xmlns:mc="http://schemas.openxmlformats.org/markup-compatibility/2006">
              <mc:Choice xmlns:v="urn:schemas-microsoft-com:vml" Requires="v">
                <p:oleObj spid="_x0000_s43145" name="Equation" r:id="rId3" imgW="711000" imgH="266400" progId="Equation.DSMT4">
                  <p:embed/>
                </p:oleObj>
              </mc:Choice>
              <mc:Fallback>
                <p:oleObj name="Equation" r:id="rId3" imgW="711000" imgH="266400" progId="Equation.DSMT4">
                  <p:embed/>
                  <p:pic>
                    <p:nvPicPr>
                      <p:cNvPr id="0" name=""/>
                      <p:cNvPicPr/>
                      <p:nvPr/>
                    </p:nvPicPr>
                    <p:blipFill>
                      <a:blip r:embed="rId4"/>
                      <a:stretch>
                        <a:fillRect/>
                      </a:stretch>
                    </p:blipFill>
                    <p:spPr>
                      <a:xfrm>
                        <a:off x="2684463" y="2014538"/>
                        <a:ext cx="2517775" cy="942975"/>
                      </a:xfrm>
                      <a:prstGeom prst="rect">
                        <a:avLst/>
                      </a:prstGeom>
                    </p:spPr>
                  </p:pic>
                </p:oleObj>
              </mc:Fallback>
            </mc:AlternateContent>
          </a:graphicData>
        </a:graphic>
      </p:graphicFrame>
      <p:sp>
        <p:nvSpPr>
          <p:cNvPr id="6" name="Content Placeholder 5"/>
          <p:cNvSpPr>
            <a:spLocks noGrp="1"/>
          </p:cNvSpPr>
          <p:nvPr>
            <p:ph idx="13"/>
          </p:nvPr>
        </p:nvSpPr>
        <p:spPr>
          <a:xfrm>
            <a:off x="457200" y="2905119"/>
            <a:ext cx="8686800" cy="3381384"/>
          </a:xfrm>
        </p:spPr>
        <p:txBody>
          <a:bodyPr/>
          <a:lstStyle/>
          <a:p>
            <a:pPr marL="0" indent="0">
              <a:buNone/>
            </a:pPr>
            <a:r>
              <a:rPr lang="en-US" sz="2600" b="1" dirty="0"/>
              <a:t>Evaluate</a:t>
            </a:r>
          </a:p>
          <a:p>
            <a:r>
              <a:rPr lang="en-US" sz="2600" dirty="0"/>
              <a:t>We can compute the price of a zero-coupon bond simply by computing the present value of the face amount using the bond’s yield to maturity. Note that the price of the five-year zero-coupon bond is even lower than the price of the other zero-coupon bonds in Example 6.1, because the face amount is the same but we must wait longer to receive it.</a:t>
            </a:r>
          </a:p>
        </p:txBody>
      </p:sp>
    </p:spTree>
    <p:extLst>
      <p:ext uri="{BB962C8B-B14F-4D97-AF65-F5344CB8AC3E}">
        <p14:creationId xmlns:p14="http://schemas.microsoft.com/office/powerpoint/2010/main" val="3593561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6.2a Computing the Price of a Zero-Coupon Bond </a:t>
            </a:r>
            <a:r>
              <a:rPr lang="en-US" altLang="en-US" sz="2000" b="0" dirty="0">
                <a:latin typeface="+mj-lt"/>
                <a:ea typeface="ＭＳ Ｐゴシック" panose="020B0600070205080204" pitchFamily="34" charset="-128"/>
              </a:rPr>
              <a:t>(1 of 4)</a:t>
            </a:r>
            <a:endParaRPr lang="en-US" sz="2000" b="0" dirty="0">
              <a:latin typeface="+mj-lt"/>
            </a:endParaRPr>
          </a:p>
        </p:txBody>
      </p:sp>
      <p:sp>
        <p:nvSpPr>
          <p:cNvPr id="3" name="Content Placeholder 2"/>
          <p:cNvSpPr>
            <a:spLocks noGrp="1"/>
          </p:cNvSpPr>
          <p:nvPr>
            <p:ph idx="1"/>
          </p:nvPr>
        </p:nvSpPr>
        <p:spPr/>
        <p:txBody>
          <a:bodyPr/>
          <a:lstStyle/>
          <a:p>
            <a:pPr>
              <a:buNone/>
            </a:pPr>
            <a:r>
              <a:rPr lang="en-US" altLang="en-US" sz="2800" b="1" dirty="0">
                <a:ea typeface="ＭＳ Ｐゴシック" panose="020B0600070205080204" pitchFamily="34" charset="-128"/>
              </a:rPr>
              <a:t>Problem:</a:t>
            </a:r>
          </a:p>
          <a:p>
            <a:r>
              <a:rPr lang="en-US" altLang="en-US" sz="2600" dirty="0">
                <a:ea typeface="ＭＳ Ｐゴシック" panose="020B0600070205080204" pitchFamily="34" charset="-128"/>
              </a:rPr>
              <a:t>Given the yield curve in Figure 6.2, what is the price of a 3-year risk-free zero-coupon bond with a face value of $900?</a:t>
            </a:r>
            <a:endParaRPr lang="en-US" sz="2600" dirty="0"/>
          </a:p>
        </p:txBody>
      </p:sp>
    </p:spTree>
    <p:extLst>
      <p:ext uri="{BB962C8B-B14F-4D97-AF65-F5344CB8AC3E}">
        <p14:creationId xmlns:p14="http://schemas.microsoft.com/office/powerpoint/2010/main" val="3329993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6.2a Computing the Price of a Zero-Coupon Bond </a:t>
            </a:r>
            <a:r>
              <a:rPr lang="en-US" altLang="en-US" sz="2000" b="0" dirty="0">
                <a:latin typeface="+mj-lt"/>
                <a:ea typeface="ＭＳ Ｐゴシック" panose="020B0600070205080204" pitchFamily="34" charset="-128"/>
              </a:rPr>
              <a:t>(2 of 4)</a:t>
            </a:r>
            <a:endParaRPr lang="en-US" sz="2000" b="0" dirty="0">
              <a:latin typeface="+mj-lt"/>
            </a:endParaRPr>
          </a:p>
        </p:txBody>
      </p:sp>
      <p:sp>
        <p:nvSpPr>
          <p:cNvPr id="3" name="Content Placeholder 2"/>
          <p:cNvSpPr>
            <a:spLocks noGrp="1"/>
          </p:cNvSpPr>
          <p:nvPr>
            <p:ph idx="1"/>
          </p:nvPr>
        </p:nvSpPr>
        <p:spPr/>
        <p:txBody>
          <a:bodyPr/>
          <a:lstStyle/>
          <a:p>
            <a:pPr>
              <a:buNone/>
            </a:pPr>
            <a:r>
              <a:rPr lang="en-US" altLang="en-US" sz="2800" b="1" dirty="0">
                <a:ea typeface="ＭＳ Ｐゴシック" panose="020B0600070205080204" pitchFamily="34" charset="-128"/>
              </a:rPr>
              <a:t>Solution:</a:t>
            </a:r>
          </a:p>
          <a:p>
            <a:pPr>
              <a:buNone/>
            </a:pPr>
            <a:r>
              <a:rPr lang="en-US" altLang="en-US" sz="2800" b="1" dirty="0">
                <a:ea typeface="ＭＳ Ｐゴシック" panose="020B0600070205080204" pitchFamily="34" charset="-128"/>
              </a:rPr>
              <a:t>Plan:</a:t>
            </a:r>
          </a:p>
          <a:p>
            <a:r>
              <a:rPr lang="en-US" altLang="en-US" sz="2600" dirty="0">
                <a:ea typeface="ＭＳ Ｐゴシック" panose="020B0600070205080204" pitchFamily="34" charset="-128"/>
              </a:rPr>
              <a:t>We can use the bond’s yield to maturity to compute the bond’s price as the present value of its face amount, where the discount rate is the bond’s yield to maturity. </a:t>
            </a:r>
          </a:p>
          <a:p>
            <a:r>
              <a:rPr lang="en-US" altLang="en-US" sz="2600" dirty="0">
                <a:ea typeface="ＭＳ Ｐゴシック" panose="020B0600070205080204" pitchFamily="34" charset="-128"/>
              </a:rPr>
              <a:t>From the yield curve, the yield to maturity for 3-year risk-free zero-coupon bonds is 4.50%.</a:t>
            </a:r>
            <a:endParaRPr lang="en-US" sz="2600" dirty="0"/>
          </a:p>
        </p:txBody>
      </p:sp>
    </p:spTree>
    <p:extLst>
      <p:ext uri="{BB962C8B-B14F-4D97-AF65-F5344CB8AC3E}">
        <p14:creationId xmlns:p14="http://schemas.microsoft.com/office/powerpoint/2010/main" val="1109908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6.2a Computing the Price of a Zero-Coupon Bond </a:t>
            </a:r>
            <a:r>
              <a:rPr lang="en-US" altLang="en-US" sz="2000" b="0" dirty="0">
                <a:latin typeface="+mj-lt"/>
                <a:ea typeface="ＭＳ Ｐゴシック" panose="020B0600070205080204" pitchFamily="34" charset="-128"/>
              </a:rPr>
              <a:t>(3 of 4)</a:t>
            </a:r>
            <a:endParaRPr lang="en-US" sz="2000" b="0" dirty="0">
              <a:latin typeface="+mj-lt"/>
            </a:endParaRPr>
          </a:p>
        </p:txBody>
      </p:sp>
      <p:sp>
        <p:nvSpPr>
          <p:cNvPr id="4" name="Content Placeholder 3"/>
          <p:cNvSpPr>
            <a:spLocks noGrp="1"/>
          </p:cNvSpPr>
          <p:nvPr>
            <p:ph idx="1"/>
          </p:nvPr>
        </p:nvSpPr>
        <p:spPr>
          <a:xfrm>
            <a:off x="457200" y="1600201"/>
            <a:ext cx="8229600" cy="457200"/>
          </a:xfrm>
        </p:spPr>
        <p:txBody>
          <a:bodyPr/>
          <a:lstStyle/>
          <a:p>
            <a:pPr marL="0" indent="0">
              <a:buNone/>
            </a:pPr>
            <a:r>
              <a:rPr lang="en-US" altLang="en-US" sz="2800" b="1" dirty="0">
                <a:ea typeface="ＭＳ Ｐゴシック" panose="020B0600070205080204" pitchFamily="34" charset="-128"/>
              </a:rPr>
              <a:t>Execute:</a:t>
            </a:r>
            <a:endParaRPr lang="en-US" sz="2800" b="1" dirty="0"/>
          </a:p>
        </p:txBody>
      </p:sp>
      <p:graphicFrame>
        <p:nvGraphicFramePr>
          <p:cNvPr id="6" name="Object 5" descr="P = 900 over 1.02 cubed = $848.09."/>
          <p:cNvGraphicFramePr>
            <a:graphicFrameLocks noChangeAspect="1"/>
          </p:cNvGraphicFramePr>
          <p:nvPr>
            <p:extLst>
              <p:ext uri="{D42A27DB-BD31-4B8C-83A1-F6EECF244321}">
                <p14:modId xmlns:p14="http://schemas.microsoft.com/office/powerpoint/2010/main" val="3916775912"/>
              </p:ext>
            </p:extLst>
          </p:nvPr>
        </p:nvGraphicFramePr>
        <p:xfrm>
          <a:off x="2364888" y="2375856"/>
          <a:ext cx="2928314" cy="991853"/>
        </p:xfrm>
        <a:graphic>
          <a:graphicData uri="http://schemas.openxmlformats.org/presentationml/2006/ole">
            <mc:AlternateContent xmlns:mc="http://schemas.openxmlformats.org/markup-compatibility/2006">
              <mc:Choice xmlns:v="urn:schemas-microsoft-com:vml" Requires="v">
                <p:oleObj spid="_x0000_s22710" name="Equation" r:id="rId3" imgW="787320" imgH="266400" progId="Equation.DSMT4">
                  <p:embed/>
                </p:oleObj>
              </mc:Choice>
              <mc:Fallback>
                <p:oleObj name="Equation" r:id="rId3" imgW="787320" imgH="266400" progId="Equation.DSMT4">
                  <p:embed/>
                  <p:pic>
                    <p:nvPicPr>
                      <p:cNvPr id="0" name=""/>
                      <p:cNvPicPr/>
                      <p:nvPr/>
                    </p:nvPicPr>
                    <p:blipFill>
                      <a:blip r:embed="rId4"/>
                      <a:stretch>
                        <a:fillRect/>
                      </a:stretch>
                    </p:blipFill>
                    <p:spPr>
                      <a:xfrm>
                        <a:off x="2364888" y="2375856"/>
                        <a:ext cx="2928314" cy="991853"/>
                      </a:xfrm>
                      <a:prstGeom prst="rect">
                        <a:avLst/>
                      </a:prstGeom>
                    </p:spPr>
                  </p:pic>
                </p:oleObj>
              </mc:Fallback>
            </mc:AlternateContent>
          </a:graphicData>
        </a:graphic>
      </p:graphicFrame>
      <p:sp>
        <p:nvSpPr>
          <p:cNvPr id="5" name="Content Placeholder 4"/>
          <p:cNvSpPr>
            <a:spLocks noGrp="1"/>
          </p:cNvSpPr>
          <p:nvPr>
            <p:ph idx="13"/>
          </p:nvPr>
        </p:nvSpPr>
        <p:spPr>
          <a:xfrm>
            <a:off x="457200" y="3633785"/>
            <a:ext cx="8229600" cy="1676400"/>
          </a:xfrm>
        </p:spPr>
        <p:txBody>
          <a:bodyPr/>
          <a:lstStyle/>
          <a:p>
            <a:pPr marL="0" indent="0">
              <a:buNone/>
            </a:pPr>
            <a:r>
              <a:rPr lang="en-US" altLang="en-US" sz="2600" dirty="0">
                <a:ea typeface="ＭＳ Ｐゴシック" panose="020B0600070205080204" pitchFamily="34" charset="-128"/>
              </a:rPr>
              <a:t>Also note that the price given in Example 6.1a is $94.23 per $100 face value, which is a standard format for bond price quotes. We can answer the problem using that information: $94.23</a:t>
            </a:r>
            <a:r>
              <a:rPr lang="en-US" altLang="en-US" sz="2600" dirty="0">
                <a:latin typeface="Arial" panose="020B0604020202020204" pitchFamily="34" charset="0"/>
                <a:ea typeface="ＭＳ Ｐゴシック" panose="020B0600070205080204" pitchFamily="34" charset="-128"/>
                <a:cs typeface="Arial" panose="020B0604020202020204" pitchFamily="34" charset="0"/>
              </a:rPr>
              <a:t>×</a:t>
            </a:r>
            <a:r>
              <a:rPr lang="en-US" altLang="en-US" sz="2600" dirty="0">
                <a:ea typeface="ＭＳ Ｐゴシック" panose="020B0600070205080204" pitchFamily="34" charset="-128"/>
              </a:rPr>
              <a:t>9=$848.09.</a:t>
            </a:r>
            <a:endParaRPr lang="en-US" sz="2600" dirty="0"/>
          </a:p>
        </p:txBody>
      </p:sp>
    </p:spTree>
    <p:extLst>
      <p:ext uri="{BB962C8B-B14F-4D97-AF65-F5344CB8AC3E}">
        <p14:creationId xmlns:p14="http://schemas.microsoft.com/office/powerpoint/2010/main" val="4002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6.2a Computing the Price of a Zero-Coupon Bond </a:t>
            </a:r>
            <a:r>
              <a:rPr lang="en-US" altLang="en-US" sz="2000" b="0" dirty="0">
                <a:latin typeface="+mj-lt"/>
                <a:ea typeface="ＭＳ Ｐゴシック" panose="020B0600070205080204" pitchFamily="34" charset="-128"/>
              </a:rPr>
              <a:t>(4 of 4)</a:t>
            </a:r>
            <a:endParaRPr lang="en-US" sz="2000" b="0" dirty="0">
              <a:latin typeface="+mj-lt"/>
            </a:endParaRPr>
          </a:p>
        </p:txBody>
      </p:sp>
      <p:sp>
        <p:nvSpPr>
          <p:cNvPr id="3" name="Content Placeholder 2"/>
          <p:cNvSpPr>
            <a:spLocks noGrp="1"/>
          </p:cNvSpPr>
          <p:nvPr>
            <p:ph idx="1"/>
          </p:nvPr>
        </p:nvSpPr>
        <p:spPr/>
        <p:txBody>
          <a:bodyPr/>
          <a:lstStyle/>
          <a:p>
            <a:pPr>
              <a:buNone/>
            </a:pPr>
            <a:r>
              <a:rPr lang="en-US" altLang="en-US" sz="2800" b="1" dirty="0">
                <a:ea typeface="ＭＳ Ｐゴシック" panose="020B0600070205080204" pitchFamily="34" charset="-128"/>
              </a:rPr>
              <a:t>Evaluate:</a:t>
            </a:r>
          </a:p>
          <a:p>
            <a:r>
              <a:rPr lang="en-US" altLang="en-US" sz="2600" dirty="0">
                <a:ea typeface="ＭＳ Ｐゴシック" panose="020B0600070205080204" pitchFamily="34" charset="-128"/>
              </a:rPr>
              <a:t>We can compute the price of a zero-coupon bond simply by computing the present value of the face amount using the bond’s yield to maturity.</a:t>
            </a:r>
            <a:endParaRPr lang="en-US" sz="2600" dirty="0"/>
          </a:p>
        </p:txBody>
      </p:sp>
    </p:spTree>
    <p:extLst>
      <p:ext uri="{BB962C8B-B14F-4D97-AF65-F5344CB8AC3E}">
        <p14:creationId xmlns:p14="http://schemas.microsoft.com/office/powerpoint/2010/main" val="1048497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latin typeface="+mj-lt"/>
                <a:ea typeface="ＭＳ Ｐゴシック" panose="020B0600070205080204" pitchFamily="34" charset="-128"/>
              </a:rPr>
              <a:t>Learning Objectives</a:t>
            </a:r>
            <a:endParaRPr lang="en-US" sz="3600" dirty="0">
              <a:latin typeface="+mj-lt"/>
            </a:endParaRPr>
          </a:p>
        </p:txBody>
      </p:sp>
      <p:sp>
        <p:nvSpPr>
          <p:cNvPr id="5" name="Content Placeholder 4"/>
          <p:cNvSpPr>
            <a:spLocks noGrp="1"/>
          </p:cNvSpPr>
          <p:nvPr>
            <p:ph idx="1"/>
          </p:nvPr>
        </p:nvSpPr>
        <p:spPr/>
        <p:txBody>
          <a:bodyPr/>
          <a:lstStyle/>
          <a:p>
            <a:pPr marL="283464" indent="-283464">
              <a:buSzPct val="100000"/>
            </a:pPr>
            <a:r>
              <a:rPr lang="en-US" altLang="en-US" sz="2600" dirty="0">
                <a:ea typeface="ＭＳ Ｐゴシック" panose="020B0600070205080204" pitchFamily="34" charset="-128"/>
              </a:rPr>
              <a:t>Understand bond terminology</a:t>
            </a:r>
          </a:p>
          <a:p>
            <a:pPr marL="283464" indent="-283464">
              <a:buSzPct val="100000"/>
            </a:pPr>
            <a:r>
              <a:rPr lang="en-US" altLang="en-US" sz="2600" dirty="0">
                <a:ea typeface="ＭＳ Ｐゴシック" panose="020B0600070205080204" pitchFamily="34" charset="-128"/>
              </a:rPr>
              <a:t>Compute the price and yield to maturity of a zero-coupon bond</a:t>
            </a:r>
          </a:p>
          <a:p>
            <a:pPr marL="283464" indent="-283464">
              <a:buSzPct val="100000"/>
            </a:pPr>
            <a:r>
              <a:rPr lang="en-US" altLang="en-US" sz="2600" dirty="0">
                <a:ea typeface="ＭＳ Ｐゴシック" panose="020B0600070205080204" pitchFamily="34" charset="-128"/>
              </a:rPr>
              <a:t>Compute the price and yield to maturity of a coupon bond</a:t>
            </a:r>
          </a:p>
          <a:p>
            <a:pPr marL="283464" indent="-283464">
              <a:buSzPct val="100000"/>
            </a:pPr>
            <a:r>
              <a:rPr lang="en-US" altLang="en-US" sz="2600" dirty="0">
                <a:ea typeface="ＭＳ Ｐゴシック" panose="020B0600070205080204" pitchFamily="34" charset="-128"/>
              </a:rPr>
              <a:t>Analyze why bond prices change over time</a:t>
            </a:r>
          </a:p>
          <a:p>
            <a:pPr marL="283464" indent="-283464">
              <a:buSzPct val="100000"/>
            </a:pPr>
            <a:r>
              <a:rPr lang="en-US" altLang="en-US" sz="2600" dirty="0">
                <a:ea typeface="ＭＳ Ｐゴシック" panose="020B0600070205080204" pitchFamily="34" charset="-128"/>
              </a:rPr>
              <a:t>Know how credit risk affects the expected return from holding a corporate bond</a:t>
            </a:r>
            <a:endParaRPr lang="en-US" sz="2600" dirty="0"/>
          </a:p>
        </p:txBody>
      </p:sp>
    </p:spTree>
    <p:extLst>
      <p:ext uri="{BB962C8B-B14F-4D97-AF65-F5344CB8AC3E}">
        <p14:creationId xmlns:p14="http://schemas.microsoft.com/office/powerpoint/2010/main" val="3080703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6.3 Coupon Bonds </a:t>
            </a:r>
            <a:r>
              <a:rPr lang="en-US" altLang="en-US" sz="2000" b="0" dirty="0">
                <a:latin typeface="+mj-lt"/>
                <a:ea typeface="ＭＳ Ｐゴシック" panose="020B0600070205080204" pitchFamily="34" charset="-128"/>
              </a:rPr>
              <a:t>(1 of 5)</a:t>
            </a:r>
            <a:endParaRPr lang="en-US" sz="2000" b="0" dirty="0">
              <a:latin typeface="+mj-lt"/>
            </a:endParaRPr>
          </a:p>
        </p:txBody>
      </p:sp>
      <p:sp>
        <p:nvSpPr>
          <p:cNvPr id="3" name="Content Placeholder 2"/>
          <p:cNvSpPr>
            <a:spLocks noGrp="1"/>
          </p:cNvSpPr>
          <p:nvPr>
            <p:ph idx="1"/>
          </p:nvPr>
        </p:nvSpPr>
        <p:spPr/>
        <p:txBody>
          <a:bodyPr/>
          <a:lstStyle/>
          <a:p>
            <a:r>
              <a:rPr lang="en-US" altLang="en-US" sz="2600" dirty="0">
                <a:ea typeface="ＭＳ Ｐゴシック" panose="020B0600070205080204" pitchFamily="34" charset="-128"/>
              </a:rPr>
              <a:t>Coupon bonds </a:t>
            </a:r>
          </a:p>
          <a:p>
            <a:pPr lvl="1"/>
            <a:r>
              <a:rPr lang="en-US" altLang="en-US" sz="2400" dirty="0">
                <a:ea typeface="ＭＳ Ｐゴシック" panose="020B0600070205080204" pitchFamily="34" charset="-128"/>
              </a:rPr>
              <a:t>Pay face value at maturity</a:t>
            </a:r>
          </a:p>
          <a:p>
            <a:pPr lvl="1"/>
            <a:r>
              <a:rPr lang="en-US" altLang="en-US" sz="2400" dirty="0">
                <a:ea typeface="ＭＳ Ｐゴシック" panose="020B0600070205080204" pitchFamily="34" charset="-128"/>
              </a:rPr>
              <a:t>Also make regular coupon interest payments</a:t>
            </a:r>
          </a:p>
          <a:p>
            <a:pPr lvl="1"/>
            <a:r>
              <a:rPr lang="en-US" altLang="en-US" sz="2400" dirty="0">
                <a:ea typeface="ＭＳ Ｐゴシック" panose="020B0600070205080204" pitchFamily="34" charset="-128"/>
              </a:rPr>
              <a:t>Two types of U.S. Treasury coupon securities are currently traded in financial markets: </a:t>
            </a:r>
          </a:p>
          <a:p>
            <a:pPr lvl="2"/>
            <a:r>
              <a:rPr lang="en-US" altLang="en-US" sz="2200" dirty="0">
                <a:ea typeface="ＭＳ Ｐゴシック" panose="020B0600070205080204" pitchFamily="34" charset="-128"/>
              </a:rPr>
              <a:t>Treasury notes</a:t>
            </a:r>
          </a:p>
          <a:p>
            <a:pPr lvl="3"/>
            <a:r>
              <a:rPr lang="en-US" altLang="en-US" sz="2000" dirty="0">
                <a:ea typeface="ＭＳ Ｐゴシック" panose="020B0600070205080204" pitchFamily="34" charset="-128"/>
              </a:rPr>
              <a:t>original maturities from one to ten years</a:t>
            </a:r>
          </a:p>
          <a:p>
            <a:pPr lvl="2"/>
            <a:r>
              <a:rPr lang="en-US" altLang="en-US" sz="2200" dirty="0">
                <a:ea typeface="ＭＳ Ｐゴシック" panose="020B0600070205080204" pitchFamily="34" charset="-128"/>
              </a:rPr>
              <a:t>Treasury bonds</a:t>
            </a:r>
          </a:p>
          <a:p>
            <a:pPr lvl="3"/>
            <a:r>
              <a:rPr lang="en-US" altLang="en-US" sz="2000" dirty="0">
                <a:ea typeface="ＭＳ Ｐゴシック" panose="020B0600070205080204" pitchFamily="34" charset="-128"/>
              </a:rPr>
              <a:t>original maturities of more than ten years</a:t>
            </a:r>
            <a:endParaRPr lang="en-US" sz="2000" dirty="0"/>
          </a:p>
        </p:txBody>
      </p:sp>
    </p:spTree>
    <p:extLst>
      <p:ext uri="{BB962C8B-B14F-4D97-AF65-F5344CB8AC3E}">
        <p14:creationId xmlns:p14="http://schemas.microsoft.com/office/powerpoint/2010/main" val="1854519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Table 6.2 Existing U.S. Treasury Securities</a:t>
            </a:r>
            <a:endParaRPr lang="en-US" sz="3600" dirty="0">
              <a:latin typeface="+mj-lt"/>
            </a:endParaRPr>
          </a:p>
        </p:txBody>
      </p:sp>
      <p:graphicFrame>
        <p:nvGraphicFramePr>
          <p:cNvPr id="4" name="Table 3" descr="A table with 3 columns: treasury security, type, and original maturity. Row 1, treasury: bills. Type: discount. Original maturity: 4, 13, 26, and 52 weeks. Row 1, treasury: notes. Type: coupon. Original maturity: 2, 3, 5, and 10-year. Row 3, treasury: bonds. Type: coupon. Original maturity: 20 and 30-year."/>
          <p:cNvGraphicFramePr>
            <a:graphicFrameLocks noGrp="1"/>
          </p:cNvGraphicFramePr>
          <p:nvPr>
            <p:extLst>
              <p:ext uri="{D42A27DB-BD31-4B8C-83A1-F6EECF244321}">
                <p14:modId xmlns:p14="http://schemas.microsoft.com/office/powerpoint/2010/main" val="1533558681"/>
              </p:ext>
            </p:extLst>
          </p:nvPr>
        </p:nvGraphicFramePr>
        <p:xfrm>
          <a:off x="1081084" y="2339977"/>
          <a:ext cx="7010401" cy="1584960"/>
        </p:xfrm>
        <a:graphic>
          <a:graphicData uri="http://schemas.openxmlformats.org/drawingml/2006/table">
            <a:tbl>
              <a:tblPr firstRow="1" bandRow="1">
                <a:tableStyleId>{3B4B98B0-60AC-42C2-AFA5-B58CD77FA1E5}</a:tableStyleId>
              </a:tblPr>
              <a:tblGrid>
                <a:gridCol w="2500316">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3062285">
                  <a:extLst>
                    <a:ext uri="{9D8B030D-6E8A-4147-A177-3AD203B41FA5}">
                      <a16:colId xmlns:a16="http://schemas.microsoft.com/office/drawing/2014/main" val="20002"/>
                    </a:ext>
                  </a:extLst>
                </a:gridCol>
              </a:tblGrid>
              <a:tr h="370840">
                <a:tc>
                  <a:txBody>
                    <a:bodyPr/>
                    <a:lstStyle/>
                    <a:p>
                      <a:r>
                        <a:rPr lang="en-US" sz="2000" b="1" i="0" u="none" strike="noStrike" kern="1200" baseline="0" dirty="0">
                          <a:solidFill>
                            <a:schemeClr val="tx1"/>
                          </a:solidFill>
                          <a:latin typeface="+mn-lt"/>
                          <a:ea typeface="+mn-ea"/>
                          <a:cs typeface="+mn-cs"/>
                        </a:rPr>
                        <a:t>Treasury Security</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i="0" u="none" strike="noStrike" kern="1200" baseline="0" dirty="0">
                          <a:solidFill>
                            <a:schemeClr val="tx1"/>
                          </a:solidFill>
                          <a:latin typeface="+mn-lt"/>
                          <a:ea typeface="+mn-ea"/>
                          <a:cs typeface="+mn-cs"/>
                        </a:rPr>
                        <a:t>Type</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i="0" u="none" strike="noStrike" kern="1200" baseline="0" dirty="0">
                          <a:solidFill>
                            <a:schemeClr val="tx1"/>
                          </a:solidFill>
                          <a:latin typeface="+mn-lt"/>
                          <a:ea typeface="+mn-ea"/>
                          <a:cs typeface="+mn-cs"/>
                        </a:rPr>
                        <a:t>Original Maturity</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sz="2000" b="0" i="0" u="none" strike="noStrike" kern="1200" baseline="0" dirty="0">
                          <a:solidFill>
                            <a:schemeClr val="tx1"/>
                          </a:solidFill>
                          <a:latin typeface="+mn-lt"/>
                          <a:ea typeface="+mn-ea"/>
                          <a:cs typeface="+mn-cs"/>
                        </a:rPr>
                        <a:t>Bills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Discount</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4, 13, 26, and 52 weeks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US" sz="2000" b="0" i="0" u="none" strike="noStrike" kern="1200" baseline="0" dirty="0">
                          <a:solidFill>
                            <a:schemeClr val="tx1"/>
                          </a:solidFill>
                          <a:latin typeface="+mn-lt"/>
                          <a:ea typeface="+mn-ea"/>
                          <a:cs typeface="+mn-cs"/>
                        </a:rPr>
                        <a:t>Notes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Coupon</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2, 3, 5, and 10 year</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US" sz="2000" b="0" i="0" u="none" strike="noStrike" kern="1200" baseline="0" dirty="0">
                          <a:solidFill>
                            <a:schemeClr val="tx1"/>
                          </a:solidFill>
                          <a:latin typeface="+mn-lt"/>
                          <a:ea typeface="+mn-ea"/>
                          <a:cs typeface="+mn-cs"/>
                        </a:rPr>
                        <a:t>Bonds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Coupon</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20 and 30 year</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55527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6.3 Coupon Bonds </a:t>
            </a:r>
            <a:r>
              <a:rPr lang="en-US" altLang="en-US" sz="2000" b="0" dirty="0">
                <a:latin typeface="+mj-lt"/>
                <a:ea typeface="ＭＳ Ｐゴシック" panose="020B0600070205080204" pitchFamily="34" charset="-128"/>
              </a:rPr>
              <a:t>(2 of 5)</a:t>
            </a:r>
            <a:endParaRPr lang="en-US" sz="2000" b="0" dirty="0">
              <a:latin typeface="+mj-lt"/>
            </a:endParaRPr>
          </a:p>
        </p:txBody>
      </p:sp>
      <p:sp>
        <p:nvSpPr>
          <p:cNvPr id="3" name="Content Placeholder 2"/>
          <p:cNvSpPr>
            <a:spLocks noGrp="1"/>
          </p:cNvSpPr>
          <p:nvPr>
            <p:ph idx="1"/>
          </p:nvPr>
        </p:nvSpPr>
        <p:spPr/>
        <p:txBody>
          <a:bodyPr/>
          <a:lstStyle/>
          <a:p>
            <a:pPr marL="350838" indent="-350838">
              <a:lnSpc>
                <a:spcPct val="90000"/>
              </a:lnSpc>
              <a:spcBef>
                <a:spcPct val="30000"/>
              </a:spcBef>
            </a:pPr>
            <a:r>
              <a:rPr lang="en-US" altLang="en-US" sz="2600" dirty="0">
                <a:ea typeface="ＭＳ Ｐゴシック" panose="020B0600070205080204" pitchFamily="34" charset="-128"/>
              </a:rPr>
              <a:t>Return on a coupon bond comes from:</a:t>
            </a:r>
          </a:p>
          <a:p>
            <a:pPr marL="837756" lvl="1" indent="-350838">
              <a:lnSpc>
                <a:spcPct val="90000"/>
              </a:lnSpc>
              <a:spcBef>
                <a:spcPct val="30000"/>
              </a:spcBef>
            </a:pPr>
            <a:r>
              <a:rPr lang="en-US" altLang="en-US" sz="2400" dirty="0">
                <a:ea typeface="ＭＳ Ｐゴシック" panose="020B0600070205080204" pitchFamily="34" charset="-128"/>
              </a:rPr>
              <a:t>The difference between the purchase price and the principal value</a:t>
            </a:r>
          </a:p>
          <a:p>
            <a:pPr marL="837756" lvl="1" indent="-350838">
              <a:lnSpc>
                <a:spcPct val="90000"/>
              </a:lnSpc>
              <a:spcBef>
                <a:spcPct val="30000"/>
              </a:spcBef>
            </a:pPr>
            <a:r>
              <a:rPr lang="en-US" altLang="en-US" sz="2400" dirty="0">
                <a:ea typeface="ＭＳ Ｐゴシック" panose="020B0600070205080204" pitchFamily="34" charset="-128"/>
              </a:rPr>
              <a:t>Periodic coupon payments</a:t>
            </a:r>
          </a:p>
          <a:p>
            <a:pPr marL="350838" indent="-350838">
              <a:lnSpc>
                <a:spcPct val="90000"/>
              </a:lnSpc>
              <a:spcBef>
                <a:spcPct val="40000"/>
              </a:spcBef>
            </a:pPr>
            <a:r>
              <a:rPr lang="en-US" altLang="en-US" sz="2600" dirty="0">
                <a:ea typeface="ＭＳ Ｐゴシック" panose="020B0600070205080204" pitchFamily="34" charset="-128"/>
              </a:rPr>
              <a:t>To compute the yield to maturity of a coupon bond, we need to know the coupon interest payments, and when they are paid</a:t>
            </a:r>
            <a:endParaRPr lang="en-US" sz="2600" dirty="0"/>
          </a:p>
        </p:txBody>
      </p:sp>
    </p:spTree>
    <p:extLst>
      <p:ext uri="{BB962C8B-B14F-4D97-AF65-F5344CB8AC3E}">
        <p14:creationId xmlns:p14="http://schemas.microsoft.com/office/powerpoint/2010/main" val="1494588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6.3 The Cash Flows of a Coupon Bond or Note </a:t>
            </a:r>
            <a:r>
              <a:rPr lang="en-US" altLang="en-US" sz="2000" b="0" dirty="0">
                <a:latin typeface="+mj-lt"/>
                <a:ea typeface="ＭＳ Ｐゴシック" panose="020B0600070205080204" pitchFamily="34" charset="-128"/>
              </a:rPr>
              <a:t>(1 of 4)</a:t>
            </a:r>
            <a:endParaRPr lang="en-US" sz="2000" b="0" dirty="0">
              <a:latin typeface="+mj-lt"/>
            </a:endParaRPr>
          </a:p>
        </p:txBody>
      </p:sp>
      <p:sp>
        <p:nvSpPr>
          <p:cNvPr id="3" name="Content Placeholder 2"/>
          <p:cNvSpPr>
            <a:spLocks noGrp="1"/>
          </p:cNvSpPr>
          <p:nvPr>
            <p:ph idx="1"/>
          </p:nvPr>
        </p:nvSpPr>
        <p:spPr/>
        <p:txBody>
          <a:bodyPr/>
          <a:lstStyle/>
          <a:p>
            <a:pPr marL="0" indent="0">
              <a:buNone/>
            </a:pPr>
            <a:r>
              <a:rPr lang="en-US" sz="2800" b="1" dirty="0"/>
              <a:t>Problem</a:t>
            </a:r>
          </a:p>
          <a:p>
            <a:r>
              <a:rPr lang="en-US" sz="2600" dirty="0"/>
              <a:t>Assume that it is May 15, 2010, and the U.S. Treasury has just issued securities with a May 2015 maturity, $1000 par value, and a 2.2% coupon rate with semiannual coupons. Since the original maturity is only five years, these would be called “notes” as opposed to “bonds.” The first coupon payment will be paid on November 15, 2010. What cash flows will you receive if you hold this note until maturity?</a:t>
            </a:r>
          </a:p>
        </p:txBody>
      </p:sp>
    </p:spTree>
    <p:extLst>
      <p:ext uri="{BB962C8B-B14F-4D97-AF65-F5344CB8AC3E}">
        <p14:creationId xmlns:p14="http://schemas.microsoft.com/office/powerpoint/2010/main" val="1100344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6.3 The Cash Flows of a Coupon Bond or Note </a:t>
            </a:r>
            <a:r>
              <a:rPr lang="en-US" altLang="en-US" sz="2000" b="0" dirty="0">
                <a:latin typeface="+mj-lt"/>
                <a:ea typeface="ＭＳ Ｐゴシック" panose="020B0600070205080204" pitchFamily="34" charset="-128"/>
              </a:rPr>
              <a:t>(2 of 4)</a:t>
            </a:r>
            <a:endParaRPr lang="en-US" sz="2000" b="0" dirty="0">
              <a:latin typeface="+mj-lt"/>
            </a:endParaRPr>
          </a:p>
        </p:txBody>
      </p:sp>
      <p:sp>
        <p:nvSpPr>
          <p:cNvPr id="3" name="Content Placeholder 2"/>
          <p:cNvSpPr>
            <a:spLocks noGrp="1"/>
          </p:cNvSpPr>
          <p:nvPr>
            <p:ph idx="1"/>
          </p:nvPr>
        </p:nvSpPr>
        <p:spPr>
          <a:xfrm>
            <a:off x="457200" y="1600200"/>
            <a:ext cx="8686800" cy="4525963"/>
          </a:xfrm>
        </p:spPr>
        <p:txBody>
          <a:bodyPr/>
          <a:lstStyle/>
          <a:p>
            <a:pPr marL="0" indent="0">
              <a:buNone/>
            </a:pPr>
            <a:r>
              <a:rPr lang="en-US" sz="2600" b="1" dirty="0"/>
              <a:t>Solution</a:t>
            </a:r>
          </a:p>
          <a:p>
            <a:pPr marL="0" indent="0">
              <a:buNone/>
            </a:pPr>
            <a:r>
              <a:rPr lang="en-US" sz="2600" b="1" dirty="0"/>
              <a:t>Plan</a:t>
            </a:r>
          </a:p>
          <a:p>
            <a:r>
              <a:rPr lang="en-US" sz="2400" dirty="0"/>
              <a:t>The description of the note should be sufficient to determine all of its cash flows. The phrase “May 2015 maturity, $1000 par value” tells us that this is a note with a face value of $1000 and five years to maturity. The phrase “2.2% coupon rate with semiannual coupons” tells us that the note pays a total of 2.2% of its face value each year in two equal semiannual installments. Finally, we know that the first coupon is paid on November 15, 2010.</a:t>
            </a:r>
          </a:p>
        </p:txBody>
      </p:sp>
    </p:spTree>
    <p:extLst>
      <p:ext uri="{BB962C8B-B14F-4D97-AF65-F5344CB8AC3E}">
        <p14:creationId xmlns:p14="http://schemas.microsoft.com/office/powerpoint/2010/main" val="1165229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6.3 The Cash Flows of a Coupon Bond or Note </a:t>
            </a:r>
            <a:r>
              <a:rPr lang="en-US" altLang="en-US" sz="2000" b="0" dirty="0">
                <a:latin typeface="+mj-lt"/>
                <a:ea typeface="ＭＳ Ｐゴシック" panose="020B0600070205080204" pitchFamily="34" charset="-128"/>
              </a:rPr>
              <a:t>(3 of 4)</a:t>
            </a:r>
            <a:endParaRPr lang="en-US" sz="2000" b="0" dirty="0">
              <a:latin typeface="+mj-lt"/>
            </a:endParaRPr>
          </a:p>
        </p:txBody>
      </p:sp>
      <p:sp>
        <p:nvSpPr>
          <p:cNvPr id="4" name="Content Placeholder 3"/>
          <p:cNvSpPr>
            <a:spLocks noGrp="1"/>
          </p:cNvSpPr>
          <p:nvPr>
            <p:ph idx="1"/>
          </p:nvPr>
        </p:nvSpPr>
        <p:spPr/>
        <p:txBody>
          <a:bodyPr/>
          <a:lstStyle/>
          <a:p>
            <a:pPr marL="0" indent="0">
              <a:buNone/>
            </a:pPr>
            <a:r>
              <a:rPr lang="en-US" sz="2600" b="1" dirty="0"/>
              <a:t>Execute</a:t>
            </a:r>
          </a:p>
          <a:p>
            <a:r>
              <a:rPr lang="en-US" sz="2400" dirty="0"/>
              <a:t>The face value of this note is $1000. Because this note pays coupons semiannually, using Eq. 6.1 you can compute that you will receive a coupon payment every six months of</a:t>
            </a:r>
          </a:p>
        </p:txBody>
      </p:sp>
      <p:graphicFrame>
        <p:nvGraphicFramePr>
          <p:cNvPr id="6" name="Object 5" descr="C P N = $1,000 times 2.2%, over 2 = $11."/>
          <p:cNvGraphicFramePr>
            <a:graphicFrameLocks noChangeAspect="1"/>
          </p:cNvGraphicFramePr>
          <p:nvPr>
            <p:extLst>
              <p:ext uri="{D42A27DB-BD31-4B8C-83A1-F6EECF244321}">
                <p14:modId xmlns:p14="http://schemas.microsoft.com/office/powerpoint/2010/main" val="305292957"/>
              </p:ext>
            </p:extLst>
          </p:nvPr>
        </p:nvGraphicFramePr>
        <p:xfrm>
          <a:off x="2084567" y="3175658"/>
          <a:ext cx="3019066" cy="697186"/>
        </p:xfrm>
        <a:graphic>
          <a:graphicData uri="http://schemas.openxmlformats.org/presentationml/2006/ole">
            <mc:AlternateContent xmlns:mc="http://schemas.openxmlformats.org/markup-compatibility/2006">
              <mc:Choice xmlns:v="urn:schemas-microsoft-com:vml" Requires="v">
                <p:oleObj spid="_x0000_s44168" name="Equation" r:id="rId3" imgW="990360" imgH="228600" progId="Equation.DSMT4">
                  <p:embed/>
                </p:oleObj>
              </mc:Choice>
              <mc:Fallback>
                <p:oleObj name="Equation" r:id="rId3" imgW="990360" imgH="228600" progId="Equation.DSMT4">
                  <p:embed/>
                  <p:pic>
                    <p:nvPicPr>
                      <p:cNvPr id="0" name=""/>
                      <p:cNvPicPr/>
                      <p:nvPr/>
                    </p:nvPicPr>
                    <p:blipFill>
                      <a:blip r:embed="rId4"/>
                      <a:stretch>
                        <a:fillRect/>
                      </a:stretch>
                    </p:blipFill>
                    <p:spPr>
                      <a:xfrm>
                        <a:off x="2084567" y="3175658"/>
                        <a:ext cx="3019066" cy="697186"/>
                      </a:xfrm>
                      <a:prstGeom prst="rect">
                        <a:avLst/>
                      </a:prstGeom>
                    </p:spPr>
                  </p:pic>
                </p:oleObj>
              </mc:Fallback>
            </mc:AlternateContent>
          </a:graphicData>
        </a:graphic>
      </p:graphicFrame>
      <p:sp>
        <p:nvSpPr>
          <p:cNvPr id="5" name="Content Placeholder 4"/>
          <p:cNvSpPr>
            <a:spLocks noGrp="1"/>
          </p:cNvSpPr>
          <p:nvPr>
            <p:ph idx="13"/>
          </p:nvPr>
        </p:nvSpPr>
        <p:spPr>
          <a:xfrm>
            <a:off x="685800" y="3786183"/>
            <a:ext cx="8001000" cy="685800"/>
          </a:xfrm>
        </p:spPr>
        <p:txBody>
          <a:bodyPr/>
          <a:lstStyle/>
          <a:p>
            <a:pPr marL="0" indent="0">
              <a:buNone/>
            </a:pPr>
            <a:r>
              <a:rPr lang="en-US" sz="2400" dirty="0"/>
              <a:t>Here is the timeline based on a six-month period and there are a total of 10 cash flows:</a:t>
            </a:r>
          </a:p>
        </p:txBody>
      </p:sp>
      <p:pic>
        <p:nvPicPr>
          <p:cNvPr id="7" name="Picture 6" descr="A timeline with 5 months. May 2010: blank. November 2010: $11. May 2011: $11. November 2011: $11. May 2015: $11 plus $1,00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442" y="5091782"/>
            <a:ext cx="7996870" cy="789263"/>
          </a:xfrm>
          <a:prstGeom prst="rect">
            <a:avLst/>
          </a:prstGeom>
        </p:spPr>
      </p:pic>
    </p:spTree>
    <p:extLst>
      <p:ext uri="{BB962C8B-B14F-4D97-AF65-F5344CB8AC3E}">
        <p14:creationId xmlns:p14="http://schemas.microsoft.com/office/powerpoint/2010/main" val="547844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latin typeface="+mj-lt"/>
                <a:ea typeface="ＭＳ Ｐゴシック" panose="020B0600070205080204" pitchFamily="34" charset="-128"/>
              </a:rPr>
              <a:t>Example 6.3 The Cash Flows of a Coupon Bond or Note </a:t>
            </a:r>
            <a:r>
              <a:rPr lang="en-US" altLang="en-US" sz="2000" b="0" dirty="0">
                <a:latin typeface="+mj-lt"/>
                <a:ea typeface="ＭＳ Ｐゴシック" panose="020B0600070205080204" pitchFamily="34" charset="-128"/>
              </a:rPr>
              <a:t>(4 of 4)</a:t>
            </a:r>
            <a:endParaRPr lang="en-US" sz="2000" b="0" dirty="0">
              <a:latin typeface="+mj-lt"/>
            </a:endParaRPr>
          </a:p>
        </p:txBody>
      </p:sp>
      <p:sp>
        <p:nvSpPr>
          <p:cNvPr id="3" name="Content Placeholder 2"/>
          <p:cNvSpPr>
            <a:spLocks noGrp="1"/>
          </p:cNvSpPr>
          <p:nvPr>
            <p:ph idx="1"/>
          </p:nvPr>
        </p:nvSpPr>
        <p:spPr>
          <a:xfrm>
            <a:off x="457200" y="1600201"/>
            <a:ext cx="8229600" cy="1600200"/>
          </a:xfrm>
        </p:spPr>
        <p:txBody>
          <a:bodyPr/>
          <a:lstStyle/>
          <a:p>
            <a:r>
              <a:rPr lang="en-US" sz="2600" dirty="0"/>
              <a:t>Note that the last payment occurs five years (10 six-month periods) from now and is composed of both a coupon payment of $11 and the face value payment of $1000.</a:t>
            </a:r>
          </a:p>
        </p:txBody>
      </p:sp>
      <p:sp>
        <p:nvSpPr>
          <p:cNvPr id="5" name="Content Placeholder 4"/>
          <p:cNvSpPr>
            <a:spLocks noGrp="1"/>
          </p:cNvSpPr>
          <p:nvPr>
            <p:ph idx="13"/>
          </p:nvPr>
        </p:nvSpPr>
        <p:spPr>
          <a:xfrm>
            <a:off x="457200" y="3505195"/>
            <a:ext cx="8458200" cy="2590805"/>
          </a:xfrm>
        </p:spPr>
        <p:txBody>
          <a:bodyPr/>
          <a:lstStyle/>
          <a:p>
            <a:pPr marL="0" indent="0">
              <a:buNone/>
            </a:pPr>
            <a:r>
              <a:rPr lang="en-US" sz="2600" b="1" dirty="0"/>
              <a:t>Evaluate</a:t>
            </a:r>
          </a:p>
          <a:p>
            <a:r>
              <a:rPr lang="en-US" sz="2600" dirty="0"/>
              <a:t>Since a note is just a package of cash flows, we need to know those cash flows in order to value the note. That’s why the description of the note contains all of the information we would need to construct its cash flow timeline.</a:t>
            </a:r>
          </a:p>
        </p:txBody>
      </p:sp>
    </p:spTree>
    <p:extLst>
      <p:ext uri="{BB962C8B-B14F-4D97-AF65-F5344CB8AC3E}">
        <p14:creationId xmlns:p14="http://schemas.microsoft.com/office/powerpoint/2010/main" val="2796134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6.3a The Cash Flows of a Coupon Bond or Note </a:t>
            </a:r>
            <a:r>
              <a:rPr lang="en-US" altLang="en-US" sz="2000" b="0" dirty="0">
                <a:latin typeface="+mj-lt"/>
                <a:ea typeface="ＭＳ Ｐゴシック" panose="020B0600070205080204" pitchFamily="34" charset="-128"/>
              </a:rPr>
              <a:t>(1 of 4)</a:t>
            </a:r>
            <a:endParaRPr lang="en-US" sz="2000" b="0" dirty="0">
              <a:latin typeface="+mj-lt"/>
            </a:endParaRPr>
          </a:p>
        </p:txBody>
      </p:sp>
      <p:sp>
        <p:nvSpPr>
          <p:cNvPr id="3" name="Content Placeholder 2"/>
          <p:cNvSpPr>
            <a:spLocks noGrp="1"/>
          </p:cNvSpPr>
          <p:nvPr>
            <p:ph idx="1"/>
          </p:nvPr>
        </p:nvSpPr>
        <p:spPr/>
        <p:txBody>
          <a:bodyPr/>
          <a:lstStyle/>
          <a:p>
            <a:pPr>
              <a:lnSpc>
                <a:spcPct val="90000"/>
              </a:lnSpc>
              <a:buNone/>
            </a:pPr>
            <a:r>
              <a:rPr lang="en-US" altLang="en-US" sz="2800" b="1" dirty="0">
                <a:ea typeface="ＭＳ Ｐゴシック" panose="020B0600070205080204" pitchFamily="34" charset="-128"/>
              </a:rPr>
              <a:t>Problem:</a:t>
            </a:r>
          </a:p>
          <a:p>
            <a:pPr>
              <a:lnSpc>
                <a:spcPct val="90000"/>
              </a:lnSpc>
            </a:pPr>
            <a:r>
              <a:rPr lang="en-US" altLang="en-US" sz="2600" dirty="0">
                <a:ea typeface="ＭＳ Ｐゴシック" panose="020B0600070205080204" pitchFamily="34" charset="-128"/>
              </a:rPr>
              <a:t>Assume that it is January 15th, 2010 and the U.S. Treasury has just issued securities with January 15th, 2019 maturity, $1000 par value and a 3% coupon rate with semiannual coupons. Since the original maturity is only 9 years, these would be called “notes” as opposed to “bonds”. The first coupon payment will be paid on July 15th, 2010. </a:t>
            </a:r>
          </a:p>
          <a:p>
            <a:pPr>
              <a:lnSpc>
                <a:spcPct val="90000"/>
              </a:lnSpc>
            </a:pPr>
            <a:r>
              <a:rPr lang="en-US" altLang="en-US" sz="2600" dirty="0">
                <a:ea typeface="ＭＳ Ｐゴシック" panose="020B0600070205080204" pitchFamily="34" charset="-128"/>
              </a:rPr>
              <a:t>What cash flows will you receive if you hold this note until maturity?</a:t>
            </a:r>
            <a:endParaRPr lang="en-US" sz="2600" dirty="0"/>
          </a:p>
        </p:txBody>
      </p:sp>
    </p:spTree>
    <p:extLst>
      <p:ext uri="{BB962C8B-B14F-4D97-AF65-F5344CB8AC3E}">
        <p14:creationId xmlns:p14="http://schemas.microsoft.com/office/powerpoint/2010/main" val="2692854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6.3a The Cash Flows of a Coupon Bond or Note </a:t>
            </a:r>
            <a:r>
              <a:rPr lang="en-US" altLang="en-US" sz="2000" b="0" dirty="0">
                <a:latin typeface="+mj-lt"/>
                <a:ea typeface="ＭＳ Ｐゴシック" panose="020B0600070205080204" pitchFamily="34" charset="-128"/>
              </a:rPr>
              <a:t>(2 of 4)</a:t>
            </a:r>
            <a:endParaRPr lang="en-US" sz="2000" b="0" dirty="0">
              <a:latin typeface="+mj-lt"/>
            </a:endParaRPr>
          </a:p>
        </p:txBody>
      </p:sp>
      <p:sp>
        <p:nvSpPr>
          <p:cNvPr id="3" name="Content Placeholder 2"/>
          <p:cNvSpPr>
            <a:spLocks noGrp="1"/>
          </p:cNvSpPr>
          <p:nvPr>
            <p:ph idx="1"/>
          </p:nvPr>
        </p:nvSpPr>
        <p:spPr>
          <a:xfrm>
            <a:off x="457200" y="1600200"/>
            <a:ext cx="8077200" cy="4525963"/>
          </a:xfrm>
        </p:spPr>
        <p:txBody>
          <a:bodyPr/>
          <a:lstStyle/>
          <a:p>
            <a:pPr>
              <a:lnSpc>
                <a:spcPct val="90000"/>
              </a:lnSpc>
              <a:buNone/>
            </a:pPr>
            <a:r>
              <a:rPr lang="en-US" altLang="en-US" sz="2400" b="1" dirty="0">
                <a:ea typeface="ＭＳ Ｐゴシック" panose="020B0600070205080204" pitchFamily="34" charset="-128"/>
              </a:rPr>
              <a:t>Solution:</a:t>
            </a:r>
          </a:p>
          <a:p>
            <a:pPr>
              <a:lnSpc>
                <a:spcPct val="90000"/>
              </a:lnSpc>
              <a:buNone/>
            </a:pPr>
            <a:r>
              <a:rPr lang="en-US" altLang="en-US" sz="2400" b="1" dirty="0">
                <a:ea typeface="ＭＳ Ｐゴシック" panose="020B0600070205080204" pitchFamily="34" charset="-128"/>
              </a:rPr>
              <a:t>Plan:</a:t>
            </a:r>
            <a:endParaRPr lang="en-US" altLang="en-US" sz="2200" b="1" dirty="0">
              <a:ea typeface="ＭＳ Ｐゴシック" panose="020B0600070205080204" pitchFamily="34" charset="-128"/>
            </a:endParaRPr>
          </a:p>
          <a:p>
            <a:pPr>
              <a:lnSpc>
                <a:spcPct val="90000"/>
              </a:lnSpc>
            </a:pPr>
            <a:r>
              <a:rPr lang="en-US" altLang="en-US" sz="2200" dirty="0">
                <a:ea typeface="ＭＳ Ｐゴシック" panose="020B0600070205080204" pitchFamily="34" charset="-128"/>
              </a:rPr>
              <a:t>The description of the note should be sufficient to determine all of its cash flows. </a:t>
            </a:r>
          </a:p>
          <a:p>
            <a:pPr>
              <a:lnSpc>
                <a:spcPct val="90000"/>
              </a:lnSpc>
            </a:pPr>
            <a:r>
              <a:rPr lang="en-US" altLang="en-US" sz="2200" dirty="0">
                <a:ea typeface="ＭＳ Ｐゴシック" panose="020B0600070205080204" pitchFamily="34" charset="-128"/>
              </a:rPr>
              <a:t>The phrase “January 2019 maturity, $1000 par value” tells us that this is a note with a face value of $1000 and nine years to maturity. </a:t>
            </a:r>
          </a:p>
          <a:p>
            <a:pPr>
              <a:lnSpc>
                <a:spcPct val="90000"/>
              </a:lnSpc>
            </a:pPr>
            <a:r>
              <a:rPr lang="en-US" altLang="en-US" sz="2200" dirty="0">
                <a:ea typeface="ＭＳ Ｐゴシック" panose="020B0600070205080204" pitchFamily="34" charset="-128"/>
              </a:rPr>
              <a:t>The phrase “3% coupon rate and semiannual coupons” tells us that the note pays a total of 3% of its face value each year in two equal semiannual installments. </a:t>
            </a:r>
          </a:p>
          <a:p>
            <a:pPr>
              <a:lnSpc>
                <a:spcPct val="90000"/>
              </a:lnSpc>
            </a:pPr>
            <a:r>
              <a:rPr lang="en-US" altLang="en-US" sz="2200" dirty="0">
                <a:ea typeface="ＭＳ Ｐゴシック" panose="020B0600070205080204" pitchFamily="34" charset="-128"/>
              </a:rPr>
              <a:t>Finally, we know that the first coupon is paid on July 15</a:t>
            </a:r>
            <a:r>
              <a:rPr lang="en-US" altLang="en-US" sz="2200" baseline="30000" dirty="0">
                <a:ea typeface="ＭＳ Ｐゴシック" panose="020B0600070205080204" pitchFamily="34" charset="-128"/>
              </a:rPr>
              <a:t>th</a:t>
            </a:r>
            <a:r>
              <a:rPr lang="en-US" altLang="en-US" sz="2200" dirty="0">
                <a:ea typeface="ＭＳ Ｐゴシック" panose="020B0600070205080204" pitchFamily="34" charset="-128"/>
              </a:rPr>
              <a:t>, 2010.</a:t>
            </a:r>
            <a:endParaRPr lang="en-US" sz="2200" dirty="0"/>
          </a:p>
        </p:txBody>
      </p:sp>
    </p:spTree>
    <p:extLst>
      <p:ext uri="{BB962C8B-B14F-4D97-AF65-F5344CB8AC3E}">
        <p14:creationId xmlns:p14="http://schemas.microsoft.com/office/powerpoint/2010/main" val="797590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6.3a The Cash Flows of a Coupon Bond or Note </a:t>
            </a:r>
            <a:r>
              <a:rPr lang="en-US" altLang="en-US" sz="2000" b="0" dirty="0">
                <a:latin typeface="+mj-lt"/>
                <a:ea typeface="ＭＳ Ｐゴシック" panose="020B0600070205080204" pitchFamily="34" charset="-128"/>
              </a:rPr>
              <a:t>(3 of 4)</a:t>
            </a:r>
            <a:endParaRPr lang="en-US" sz="2000" b="0" dirty="0">
              <a:latin typeface="+mj-lt"/>
            </a:endParaRPr>
          </a:p>
        </p:txBody>
      </p:sp>
      <p:sp>
        <p:nvSpPr>
          <p:cNvPr id="6" name="Content Placeholder 5"/>
          <p:cNvSpPr>
            <a:spLocks noGrp="1"/>
          </p:cNvSpPr>
          <p:nvPr>
            <p:ph idx="1"/>
          </p:nvPr>
        </p:nvSpPr>
        <p:spPr>
          <a:xfrm>
            <a:off x="457200" y="1600201"/>
            <a:ext cx="8229600" cy="1600198"/>
          </a:xfrm>
        </p:spPr>
        <p:txBody>
          <a:bodyPr/>
          <a:lstStyle/>
          <a:p>
            <a:pPr>
              <a:lnSpc>
                <a:spcPct val="90000"/>
              </a:lnSpc>
              <a:buNone/>
            </a:pPr>
            <a:r>
              <a:rPr lang="en-US" altLang="en-US" sz="2400" b="1" dirty="0">
                <a:ea typeface="ＭＳ Ｐゴシック" panose="020B0600070205080204" pitchFamily="34" charset="-128"/>
              </a:rPr>
              <a:t>Execute:</a:t>
            </a:r>
          </a:p>
          <a:p>
            <a:pPr>
              <a:lnSpc>
                <a:spcPct val="90000"/>
              </a:lnSpc>
            </a:pPr>
            <a:r>
              <a:rPr lang="en-US" altLang="en-US" sz="2200" dirty="0">
                <a:ea typeface="ＭＳ Ｐゴシック" panose="020B0600070205080204" pitchFamily="34" charset="-128"/>
              </a:rPr>
              <a:t>The face value of this note is $1000. Because this note pays coupons semiannually, from Eq.(6.1) you will receive a coupon </a:t>
            </a:r>
          </a:p>
          <a:p>
            <a:pPr>
              <a:lnSpc>
                <a:spcPct val="90000"/>
              </a:lnSpc>
            </a:pPr>
            <a:r>
              <a:rPr lang="en-US" altLang="en-US" sz="2200" dirty="0">
                <a:ea typeface="ＭＳ Ｐゴシック" panose="020B0600070205080204" pitchFamily="34" charset="-128"/>
              </a:rPr>
              <a:t>payment every six months of</a:t>
            </a:r>
            <a:endParaRPr lang="en-US" sz="2200" dirty="0"/>
          </a:p>
        </p:txBody>
      </p:sp>
      <p:graphicFrame>
        <p:nvGraphicFramePr>
          <p:cNvPr id="11" name="Object 10" descr="C P N = $1,000 times 3%, over 2 = $15."/>
          <p:cNvGraphicFramePr>
            <a:graphicFrameLocks noChangeAspect="1"/>
          </p:cNvGraphicFramePr>
          <p:nvPr>
            <p:extLst>
              <p:ext uri="{D42A27DB-BD31-4B8C-83A1-F6EECF244321}">
                <p14:modId xmlns:p14="http://schemas.microsoft.com/office/powerpoint/2010/main" val="2283667083"/>
              </p:ext>
            </p:extLst>
          </p:nvPr>
        </p:nvGraphicFramePr>
        <p:xfrm>
          <a:off x="4314838" y="2726399"/>
          <a:ext cx="2842977" cy="710742"/>
        </p:xfrm>
        <a:graphic>
          <a:graphicData uri="http://schemas.openxmlformats.org/presentationml/2006/ole">
            <mc:AlternateContent xmlns:mc="http://schemas.openxmlformats.org/markup-compatibility/2006">
              <mc:Choice xmlns:v="urn:schemas-microsoft-com:vml" Requires="v">
                <p:oleObj spid="_x0000_s23730" name="Equation" r:id="rId3" imgW="914400" imgH="228600" progId="Equation.DSMT4">
                  <p:embed/>
                </p:oleObj>
              </mc:Choice>
              <mc:Fallback>
                <p:oleObj name="Equation" r:id="rId3" imgW="914400" imgH="228600" progId="Equation.DSMT4">
                  <p:embed/>
                  <p:pic>
                    <p:nvPicPr>
                      <p:cNvPr id="0" name=""/>
                      <p:cNvPicPr/>
                      <p:nvPr/>
                    </p:nvPicPr>
                    <p:blipFill>
                      <a:blip r:embed="rId4"/>
                      <a:stretch>
                        <a:fillRect/>
                      </a:stretch>
                    </p:blipFill>
                    <p:spPr>
                      <a:xfrm>
                        <a:off x="4314838" y="2726399"/>
                        <a:ext cx="2842977" cy="710742"/>
                      </a:xfrm>
                      <a:prstGeom prst="rect">
                        <a:avLst/>
                      </a:prstGeom>
                    </p:spPr>
                  </p:pic>
                </p:oleObj>
              </mc:Fallback>
            </mc:AlternateContent>
          </a:graphicData>
        </a:graphic>
      </p:graphicFrame>
      <p:sp>
        <p:nvSpPr>
          <p:cNvPr id="7" name="Content Placeholder 6"/>
          <p:cNvSpPr>
            <a:spLocks noGrp="1"/>
          </p:cNvSpPr>
          <p:nvPr>
            <p:ph idx="13"/>
          </p:nvPr>
        </p:nvSpPr>
        <p:spPr>
          <a:xfrm>
            <a:off x="704848" y="3343269"/>
            <a:ext cx="7924800" cy="686267"/>
          </a:xfrm>
        </p:spPr>
        <p:txBody>
          <a:bodyPr/>
          <a:lstStyle/>
          <a:p>
            <a:pPr marL="0" indent="0">
              <a:buNone/>
            </a:pPr>
            <a:r>
              <a:rPr lang="en-US" altLang="en-US" sz="2200" dirty="0">
                <a:ea typeface="ＭＳ Ｐゴシック" panose="020B0600070205080204" pitchFamily="34" charset="-128"/>
              </a:rPr>
              <a:t>Here is the timeline based on a six-month period and there are a total of 18 cash flows:</a:t>
            </a:r>
            <a:endParaRPr lang="en-US" sz="2200" dirty="0"/>
          </a:p>
        </p:txBody>
      </p:sp>
      <p:pic>
        <p:nvPicPr>
          <p:cNvPr id="9" name="Picture 9" descr="A timeline with 5 months. January 2010: blank. July 2010: $15. January 2011: $15. July 2011: $15. January 2019: $15 plus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972" y="4200989"/>
            <a:ext cx="5107563" cy="96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4"/>
          </p:nvPr>
        </p:nvSpPr>
        <p:spPr>
          <a:xfrm>
            <a:off x="457200" y="5257800"/>
            <a:ext cx="8229600" cy="1038228"/>
          </a:xfrm>
        </p:spPr>
        <p:txBody>
          <a:bodyPr/>
          <a:lstStyle/>
          <a:p>
            <a:r>
              <a:rPr lang="en-US" altLang="en-US" sz="2200" dirty="0">
                <a:ea typeface="ＭＳ Ｐゴシック" panose="020B0600070205080204" pitchFamily="34" charset="-128"/>
              </a:rPr>
              <a:t>Note that the last payment occurs nine years (eighteen six-month periods) from now and is composed of both a coupon payment of $15 and the face value payment of $1000.</a:t>
            </a:r>
            <a:endParaRPr lang="en-US" sz="2200" dirty="0"/>
          </a:p>
        </p:txBody>
      </p:sp>
    </p:spTree>
    <p:extLst>
      <p:ext uri="{BB962C8B-B14F-4D97-AF65-F5344CB8AC3E}">
        <p14:creationId xmlns:p14="http://schemas.microsoft.com/office/powerpoint/2010/main" val="532230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6.1 Bond Terminology </a:t>
            </a:r>
            <a:r>
              <a:rPr lang="en-US" altLang="en-US" sz="2000" b="0" dirty="0">
                <a:latin typeface="+mj-lt"/>
                <a:ea typeface="ＭＳ Ｐゴシック" panose="020B0600070205080204" pitchFamily="34" charset="-128"/>
              </a:rPr>
              <a:t>(1 of 3)</a:t>
            </a:r>
            <a:endParaRPr lang="en-US" sz="2000" b="0" dirty="0">
              <a:latin typeface="+mj-lt"/>
            </a:endParaRPr>
          </a:p>
        </p:txBody>
      </p:sp>
      <p:sp>
        <p:nvSpPr>
          <p:cNvPr id="3" name="Content Placeholder 2"/>
          <p:cNvSpPr>
            <a:spLocks noGrp="1"/>
          </p:cNvSpPr>
          <p:nvPr>
            <p:ph idx="1"/>
          </p:nvPr>
        </p:nvSpPr>
        <p:spPr/>
        <p:txBody>
          <a:bodyPr/>
          <a:lstStyle/>
          <a:p>
            <a:r>
              <a:rPr lang="en-US" altLang="en-US" sz="2600" dirty="0">
                <a:ea typeface="ＭＳ Ｐゴシック" panose="020B0600070205080204" pitchFamily="34" charset="-128"/>
              </a:rPr>
              <a:t>Bond </a:t>
            </a:r>
          </a:p>
          <a:p>
            <a:r>
              <a:rPr lang="en-US" altLang="en-US" sz="2600" dirty="0">
                <a:ea typeface="ＭＳ Ｐゴシック" panose="020B0600070205080204" pitchFamily="34" charset="-128"/>
              </a:rPr>
              <a:t>Bond certificate </a:t>
            </a:r>
          </a:p>
          <a:p>
            <a:pPr lvl="1"/>
            <a:r>
              <a:rPr lang="en-US" altLang="en-US" sz="2400" dirty="0">
                <a:ea typeface="ＭＳ Ｐゴシック" panose="020B0600070205080204" pitchFamily="34" charset="-128"/>
              </a:rPr>
              <a:t>Terms of the bond</a:t>
            </a:r>
          </a:p>
          <a:p>
            <a:pPr lvl="1"/>
            <a:r>
              <a:rPr lang="en-US" altLang="en-US" sz="2400" dirty="0">
                <a:ea typeface="ＭＳ Ｐゴシック" panose="020B0600070205080204" pitchFamily="34" charset="-128"/>
              </a:rPr>
              <a:t>Amounts and dates of all payments to be made.</a:t>
            </a:r>
          </a:p>
          <a:p>
            <a:r>
              <a:rPr lang="en-US" altLang="en-US" sz="2600" dirty="0">
                <a:ea typeface="ＭＳ Ｐゴシック" panose="020B0600070205080204" pitchFamily="34" charset="-128"/>
              </a:rPr>
              <a:t>Payments</a:t>
            </a:r>
          </a:p>
          <a:p>
            <a:r>
              <a:rPr lang="en-US" altLang="en-US" sz="2600" dirty="0">
                <a:ea typeface="ＭＳ Ｐゴシック" panose="020B0600070205080204" pitchFamily="34" charset="-128"/>
              </a:rPr>
              <a:t>Maturity date</a:t>
            </a:r>
          </a:p>
          <a:p>
            <a:r>
              <a:rPr lang="en-US" altLang="en-US" sz="2600" dirty="0">
                <a:ea typeface="ＭＳ Ｐゴシック" panose="020B0600070205080204" pitchFamily="34" charset="-128"/>
              </a:rPr>
              <a:t>Term</a:t>
            </a:r>
            <a:endParaRPr lang="en-US" sz="2600" dirty="0"/>
          </a:p>
        </p:txBody>
      </p:sp>
    </p:spTree>
    <p:extLst>
      <p:ext uri="{BB962C8B-B14F-4D97-AF65-F5344CB8AC3E}">
        <p14:creationId xmlns:p14="http://schemas.microsoft.com/office/powerpoint/2010/main" val="4083129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6.3a The Cash Flows of a Coupon Bond or Note </a:t>
            </a:r>
            <a:r>
              <a:rPr lang="en-US" altLang="en-US" sz="2000" b="0" dirty="0">
                <a:latin typeface="+mj-lt"/>
                <a:ea typeface="ＭＳ Ｐゴシック" panose="020B0600070205080204" pitchFamily="34" charset="-128"/>
              </a:rPr>
              <a:t>(4 of 4)</a:t>
            </a:r>
            <a:endParaRPr lang="en-US" sz="2000" b="0" dirty="0">
              <a:latin typeface="+mj-lt"/>
            </a:endParaRPr>
          </a:p>
        </p:txBody>
      </p:sp>
      <p:sp>
        <p:nvSpPr>
          <p:cNvPr id="3" name="Content Placeholder 2"/>
          <p:cNvSpPr>
            <a:spLocks noGrp="1"/>
          </p:cNvSpPr>
          <p:nvPr>
            <p:ph idx="1"/>
          </p:nvPr>
        </p:nvSpPr>
        <p:spPr/>
        <p:txBody>
          <a:bodyPr/>
          <a:lstStyle/>
          <a:p>
            <a:pPr>
              <a:buNone/>
            </a:pPr>
            <a:r>
              <a:rPr lang="en-US" altLang="en-US" sz="2800" b="1" dirty="0">
                <a:ea typeface="ＭＳ Ｐゴシック" panose="020B0600070205080204" pitchFamily="34" charset="-128"/>
              </a:rPr>
              <a:t>Evaluate:</a:t>
            </a:r>
          </a:p>
          <a:p>
            <a:r>
              <a:rPr lang="en-US" altLang="en-US" sz="2600" dirty="0">
                <a:ea typeface="ＭＳ Ｐゴシック" panose="020B0600070205080204" pitchFamily="34" charset="-128"/>
              </a:rPr>
              <a:t>Since a note is just a package of cash flows, we need to know those cash flows in order to value the note. </a:t>
            </a:r>
          </a:p>
          <a:p>
            <a:r>
              <a:rPr lang="en-US" altLang="en-US" sz="2600" dirty="0">
                <a:ea typeface="ＭＳ Ｐゴシック" panose="020B0600070205080204" pitchFamily="34" charset="-128"/>
              </a:rPr>
              <a:t>That’s why the description of the note contains all of the information we would need to construct its cash flow timeline.</a:t>
            </a:r>
            <a:endParaRPr lang="en-US" sz="2600" dirty="0"/>
          </a:p>
        </p:txBody>
      </p:sp>
    </p:spTree>
    <p:extLst>
      <p:ext uri="{BB962C8B-B14F-4D97-AF65-F5344CB8AC3E}">
        <p14:creationId xmlns:p14="http://schemas.microsoft.com/office/powerpoint/2010/main" val="1654591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6.3 Coupon Bonds </a:t>
            </a:r>
            <a:r>
              <a:rPr lang="en-US" altLang="en-US" sz="2000" b="0" dirty="0">
                <a:latin typeface="+mj-lt"/>
                <a:ea typeface="ＭＳ Ｐゴシック" panose="020B0600070205080204" pitchFamily="34" charset="-128"/>
              </a:rPr>
              <a:t>(3 of 5)</a:t>
            </a:r>
            <a:endParaRPr lang="en-US" sz="2000" b="0" dirty="0">
              <a:latin typeface="+mj-lt"/>
            </a:endParaRPr>
          </a:p>
        </p:txBody>
      </p:sp>
      <p:sp>
        <p:nvSpPr>
          <p:cNvPr id="4" name="Content Placeholder 3"/>
          <p:cNvSpPr>
            <a:spLocks noGrp="1"/>
          </p:cNvSpPr>
          <p:nvPr>
            <p:ph idx="1"/>
          </p:nvPr>
        </p:nvSpPr>
        <p:spPr>
          <a:xfrm>
            <a:off x="457200" y="1600201"/>
            <a:ext cx="8229600" cy="914400"/>
          </a:xfrm>
        </p:spPr>
        <p:txBody>
          <a:bodyPr/>
          <a:lstStyle/>
          <a:p>
            <a:r>
              <a:rPr lang="en-US" altLang="en-US" sz="2600" dirty="0">
                <a:ea typeface="ＭＳ Ｐゴシック" panose="020B0600070205080204" pitchFamily="34" charset="-128"/>
              </a:rPr>
              <a:t>Yield to Maturity of a Coupon Bond:</a:t>
            </a:r>
          </a:p>
          <a:p>
            <a:pPr lvl="1"/>
            <a:r>
              <a:rPr lang="en-US" altLang="en-US" sz="2400" dirty="0">
                <a:ea typeface="ＭＳ Ｐゴシック" panose="020B0600070205080204" pitchFamily="34" charset="-128"/>
              </a:rPr>
              <a:t>Cash flows shown in the timeline below:</a:t>
            </a:r>
            <a:endParaRPr lang="en-US" sz="2400" dirty="0"/>
          </a:p>
        </p:txBody>
      </p:sp>
      <p:pic>
        <p:nvPicPr>
          <p:cNvPr id="6" name="Picture 6" descr="A timeline with years 0 to N. Year 0: negative P. Years 1, 2, and 3: C P N, each. Year N: C P N plus F 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289" y="2765339"/>
            <a:ext cx="7530655" cy="82568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3"/>
          </p:nvPr>
        </p:nvSpPr>
        <p:spPr>
          <a:xfrm>
            <a:off x="457200" y="3962401"/>
            <a:ext cx="8229600" cy="1905000"/>
          </a:xfrm>
        </p:spPr>
        <p:txBody>
          <a:bodyPr/>
          <a:lstStyle/>
          <a:p>
            <a:pPr lvl="1"/>
            <a:r>
              <a:rPr lang="en-US" altLang="en-US" sz="2400" dirty="0">
                <a:ea typeface="ＭＳ Ｐゴシック" panose="020B0600070205080204" pitchFamily="34" charset="-128"/>
              </a:rPr>
              <a:t>Coupon bonds have many cash flows, complicating the yield to maturity calculation </a:t>
            </a:r>
          </a:p>
          <a:p>
            <a:pPr lvl="1"/>
            <a:r>
              <a:rPr lang="en-US" altLang="en-US" sz="2400" dirty="0">
                <a:ea typeface="ＭＳ Ｐゴシック" panose="020B0600070205080204" pitchFamily="34" charset="-128"/>
              </a:rPr>
              <a:t>The coupon payments are an annuity, so the yield to maturity is the interest rate y that solves the following equation:</a:t>
            </a:r>
            <a:endParaRPr lang="en-US" sz="2400" dirty="0"/>
          </a:p>
        </p:txBody>
      </p:sp>
    </p:spTree>
    <p:extLst>
      <p:ext uri="{BB962C8B-B14F-4D97-AF65-F5344CB8AC3E}">
        <p14:creationId xmlns:p14="http://schemas.microsoft.com/office/powerpoint/2010/main" val="1737161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kern="0" dirty="0">
                <a:latin typeface="+mj-lt"/>
              </a:rPr>
              <a:t>6.3 Coupon Bonds </a:t>
            </a:r>
            <a:r>
              <a:rPr lang="en-US" sz="2000" b="0" kern="0" dirty="0">
                <a:latin typeface="+mj-lt"/>
              </a:rPr>
              <a:t>(4 of 5)</a:t>
            </a:r>
            <a:endParaRPr lang="en-US" sz="2000" b="0" dirty="0">
              <a:latin typeface="+mj-lt"/>
            </a:endParaRPr>
          </a:p>
        </p:txBody>
      </p:sp>
      <p:sp>
        <p:nvSpPr>
          <p:cNvPr id="3" name="Content Placeholder 2"/>
          <p:cNvSpPr>
            <a:spLocks noGrp="1"/>
          </p:cNvSpPr>
          <p:nvPr>
            <p:ph idx="1"/>
          </p:nvPr>
        </p:nvSpPr>
        <p:spPr>
          <a:xfrm>
            <a:off x="457200" y="1600201"/>
            <a:ext cx="8229600" cy="457199"/>
          </a:xfrm>
        </p:spPr>
        <p:txBody>
          <a:bodyPr/>
          <a:lstStyle/>
          <a:p>
            <a:pPr marL="0" indent="0">
              <a:buNone/>
            </a:pPr>
            <a:r>
              <a:rPr lang="en-US" sz="2600" b="1" dirty="0"/>
              <a:t>Yield to Maturity of a Coupon Bond</a:t>
            </a:r>
          </a:p>
        </p:txBody>
      </p:sp>
      <p:graphicFrame>
        <p:nvGraphicFramePr>
          <p:cNvPr id="4" name="Object 3" descr="P = C P N times, 1 over y times, 1 minus, 1 over, 1 + y, to the N, plus, F V over, 1 + y, to the N."/>
          <p:cNvGraphicFramePr>
            <a:graphicFrameLocks noChangeAspect="1"/>
          </p:cNvGraphicFramePr>
          <p:nvPr>
            <p:extLst>
              <p:ext uri="{D42A27DB-BD31-4B8C-83A1-F6EECF244321}">
                <p14:modId xmlns:p14="http://schemas.microsoft.com/office/powerpoint/2010/main" val="3554838238"/>
              </p:ext>
            </p:extLst>
          </p:nvPr>
        </p:nvGraphicFramePr>
        <p:xfrm>
          <a:off x="860127" y="2564569"/>
          <a:ext cx="7423746" cy="2014617"/>
        </p:xfrm>
        <a:graphic>
          <a:graphicData uri="http://schemas.openxmlformats.org/presentationml/2006/ole">
            <mc:AlternateContent xmlns:mc="http://schemas.openxmlformats.org/markup-compatibility/2006">
              <mc:Choice xmlns:v="urn:schemas-microsoft-com:vml" Requires="v">
                <p:oleObj spid="_x0000_s24752" name="Equation" r:id="rId3" imgW="3416040" imgH="927000" progId="Equation.DSMT4">
                  <p:embed/>
                </p:oleObj>
              </mc:Choice>
              <mc:Fallback>
                <p:oleObj name="Equation" r:id="rId3" imgW="3416040" imgH="927000" progId="Equation.DSMT4">
                  <p:embed/>
                  <p:pic>
                    <p:nvPicPr>
                      <p:cNvPr id="0" name=""/>
                      <p:cNvPicPr/>
                      <p:nvPr/>
                    </p:nvPicPr>
                    <p:blipFill>
                      <a:blip r:embed="rId4"/>
                      <a:stretch>
                        <a:fillRect/>
                      </a:stretch>
                    </p:blipFill>
                    <p:spPr>
                      <a:xfrm>
                        <a:off x="860127" y="2564569"/>
                        <a:ext cx="7423746" cy="2014617"/>
                      </a:xfrm>
                      <a:prstGeom prst="rect">
                        <a:avLst/>
                      </a:prstGeom>
                    </p:spPr>
                  </p:pic>
                </p:oleObj>
              </mc:Fallback>
            </mc:AlternateContent>
          </a:graphicData>
        </a:graphic>
      </p:graphicFrame>
    </p:spTree>
    <p:extLst>
      <p:ext uri="{BB962C8B-B14F-4D97-AF65-F5344CB8AC3E}">
        <p14:creationId xmlns:p14="http://schemas.microsoft.com/office/powerpoint/2010/main" val="3589201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6.4 Computing the Yield to Maturity of a Coupon Bond </a:t>
            </a:r>
            <a:r>
              <a:rPr lang="en-US" altLang="en-US" sz="2000" b="0" dirty="0">
                <a:latin typeface="+mj-lt"/>
                <a:ea typeface="ＭＳ Ｐゴシック" panose="020B0600070205080204" pitchFamily="34" charset="-128"/>
              </a:rPr>
              <a:t>(1 of 5)</a:t>
            </a:r>
            <a:r>
              <a:rPr lang="en-US" altLang="en-US" sz="3600" dirty="0">
                <a:latin typeface="+mj-lt"/>
                <a:ea typeface="ＭＳ Ｐゴシック" panose="020B0600070205080204" pitchFamily="34" charset="-128"/>
              </a:rPr>
              <a:t> </a:t>
            </a:r>
            <a:endParaRPr lang="en-US" sz="3600" dirty="0">
              <a:latin typeface="+mj-lt"/>
            </a:endParaRPr>
          </a:p>
        </p:txBody>
      </p:sp>
      <p:sp>
        <p:nvSpPr>
          <p:cNvPr id="3" name="Content Placeholder 2"/>
          <p:cNvSpPr>
            <a:spLocks noGrp="1"/>
          </p:cNvSpPr>
          <p:nvPr>
            <p:ph idx="1"/>
          </p:nvPr>
        </p:nvSpPr>
        <p:spPr/>
        <p:txBody>
          <a:bodyPr/>
          <a:lstStyle/>
          <a:p>
            <a:pPr marL="0" indent="0">
              <a:buNone/>
            </a:pPr>
            <a:r>
              <a:rPr lang="en-US" sz="2800" b="1" dirty="0"/>
              <a:t>Problem</a:t>
            </a:r>
          </a:p>
          <a:p>
            <a:r>
              <a:rPr lang="en-US" sz="2600" dirty="0"/>
              <a:t>Consider the five-year, $1000 bond with a 2.2% coupon rate and semiannual coupons described in Example 6.3. If this bond is currently trading for a price of $963.11, what is the bond’s yield to maturity?</a:t>
            </a:r>
          </a:p>
        </p:txBody>
      </p:sp>
    </p:spTree>
    <p:extLst>
      <p:ext uri="{BB962C8B-B14F-4D97-AF65-F5344CB8AC3E}">
        <p14:creationId xmlns:p14="http://schemas.microsoft.com/office/powerpoint/2010/main" val="3358234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6.4 Computing the Yield to Maturity of a Coupon Bond </a:t>
            </a:r>
            <a:r>
              <a:rPr lang="en-US" altLang="en-US" sz="2000" b="0" dirty="0">
                <a:latin typeface="+mj-lt"/>
                <a:ea typeface="ＭＳ Ｐゴシック" panose="020B0600070205080204" pitchFamily="34" charset="-128"/>
              </a:rPr>
              <a:t>(2 of 5)</a:t>
            </a:r>
            <a:endParaRPr lang="en-US" sz="2000" b="0" dirty="0">
              <a:latin typeface="+mj-lt"/>
            </a:endParaRPr>
          </a:p>
        </p:txBody>
      </p:sp>
      <p:sp>
        <p:nvSpPr>
          <p:cNvPr id="3" name="Content Placeholder 2"/>
          <p:cNvSpPr>
            <a:spLocks noGrp="1"/>
          </p:cNvSpPr>
          <p:nvPr>
            <p:ph idx="1"/>
          </p:nvPr>
        </p:nvSpPr>
        <p:spPr/>
        <p:txBody>
          <a:bodyPr/>
          <a:lstStyle/>
          <a:p>
            <a:pPr marL="0" indent="0">
              <a:buNone/>
            </a:pPr>
            <a:r>
              <a:rPr lang="en-US" sz="2800" b="1" dirty="0"/>
              <a:t>Solution</a:t>
            </a:r>
          </a:p>
          <a:p>
            <a:pPr marL="0" indent="0">
              <a:buNone/>
            </a:pPr>
            <a:r>
              <a:rPr lang="en-US" sz="2800" b="1" dirty="0"/>
              <a:t>Plan</a:t>
            </a:r>
          </a:p>
          <a:p>
            <a:r>
              <a:rPr lang="en-US" sz="2600" dirty="0"/>
              <a:t>We worked out the bond’s cash flows in Example 6.3. From the cash flow timeline, we can see that the bond consists of an annuity of 10 payments of $11, paid every six months, and one lump-sum payment of $1000 in five years (in 10 six-month periods). We can use Eq. 6.3 to solve for the yield to maturity. However, we must use six-month intervals consistently throughout the equation.</a:t>
            </a:r>
          </a:p>
        </p:txBody>
      </p:sp>
    </p:spTree>
    <p:extLst>
      <p:ext uri="{BB962C8B-B14F-4D97-AF65-F5344CB8AC3E}">
        <p14:creationId xmlns:p14="http://schemas.microsoft.com/office/powerpoint/2010/main" val="3488758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6.4 Computing the Yield to Maturity of a Coupon Bond </a:t>
            </a:r>
            <a:r>
              <a:rPr lang="en-US" altLang="en-US" sz="2000" b="0" dirty="0">
                <a:latin typeface="+mj-lt"/>
                <a:ea typeface="ＭＳ Ｐゴシック" panose="020B0600070205080204" pitchFamily="34" charset="-128"/>
              </a:rPr>
              <a:t>(3 of 5)</a:t>
            </a:r>
            <a:endParaRPr lang="en-US" sz="2000" b="0" dirty="0">
              <a:latin typeface="+mj-lt"/>
            </a:endParaRPr>
          </a:p>
        </p:txBody>
      </p:sp>
      <p:sp>
        <p:nvSpPr>
          <p:cNvPr id="3" name="Content Placeholder 2"/>
          <p:cNvSpPr>
            <a:spLocks noGrp="1"/>
          </p:cNvSpPr>
          <p:nvPr>
            <p:ph idx="1"/>
          </p:nvPr>
        </p:nvSpPr>
        <p:spPr>
          <a:xfrm>
            <a:off x="457200" y="1600201"/>
            <a:ext cx="8229600" cy="1371600"/>
          </a:xfrm>
        </p:spPr>
        <p:txBody>
          <a:bodyPr/>
          <a:lstStyle/>
          <a:p>
            <a:pPr marL="0" indent="0">
              <a:buNone/>
            </a:pPr>
            <a:r>
              <a:rPr lang="en-US" sz="2600" b="1" dirty="0"/>
              <a:t>Execute</a:t>
            </a:r>
          </a:p>
          <a:p>
            <a:r>
              <a:rPr lang="en-US" sz="2400" dirty="0"/>
              <a:t>Because the bond has 10 remaining coupon payments, we compute its yield </a:t>
            </a:r>
            <a:r>
              <a:rPr lang="en-US" sz="2400" i="1" dirty="0"/>
              <a:t>y </a:t>
            </a:r>
            <a:r>
              <a:rPr lang="en-US" sz="2400" dirty="0"/>
              <a:t>by solving Eq. 6.3 for this bond:</a:t>
            </a:r>
          </a:p>
        </p:txBody>
      </p:sp>
      <p:graphicFrame>
        <p:nvGraphicFramePr>
          <p:cNvPr id="4" name="Object 3" descr="963.11 = 11 times, 1 over y times, begin quantity, 1 minus, 1 over, 1 + y, to the tenth, end quantity, + 1,000 over, 1 + y, to the tenth."/>
          <p:cNvGraphicFramePr>
            <a:graphicFrameLocks noChangeAspect="1"/>
          </p:cNvGraphicFramePr>
          <p:nvPr>
            <p:extLst>
              <p:ext uri="{D42A27DB-BD31-4B8C-83A1-F6EECF244321}">
                <p14:modId xmlns:p14="http://schemas.microsoft.com/office/powerpoint/2010/main" val="1546222299"/>
              </p:ext>
            </p:extLst>
          </p:nvPr>
        </p:nvGraphicFramePr>
        <p:xfrm>
          <a:off x="2243295" y="3065315"/>
          <a:ext cx="4543107" cy="774982"/>
        </p:xfrm>
        <a:graphic>
          <a:graphicData uri="http://schemas.openxmlformats.org/presentationml/2006/ole">
            <mc:AlternateContent xmlns:mc="http://schemas.openxmlformats.org/markup-compatibility/2006">
              <mc:Choice xmlns:v="urn:schemas-microsoft-com:vml" Requires="v">
                <p:oleObj spid="_x0000_s45185" name="Equation" r:id="rId3" imgW="3797280" imgH="647640" progId="Equation.DSMT4">
                  <p:embed/>
                </p:oleObj>
              </mc:Choice>
              <mc:Fallback>
                <p:oleObj name="Equation" r:id="rId3" imgW="3797280" imgH="647640" progId="Equation.DSMT4">
                  <p:embed/>
                  <p:pic>
                    <p:nvPicPr>
                      <p:cNvPr id="0" name=""/>
                      <p:cNvPicPr/>
                      <p:nvPr/>
                    </p:nvPicPr>
                    <p:blipFill>
                      <a:blip r:embed="rId4"/>
                      <a:stretch>
                        <a:fillRect/>
                      </a:stretch>
                    </p:blipFill>
                    <p:spPr>
                      <a:xfrm>
                        <a:off x="2243295" y="3065315"/>
                        <a:ext cx="4543107" cy="774982"/>
                      </a:xfrm>
                      <a:prstGeom prst="rect">
                        <a:avLst/>
                      </a:prstGeom>
                    </p:spPr>
                  </p:pic>
                </p:oleObj>
              </mc:Fallback>
            </mc:AlternateContent>
          </a:graphicData>
        </a:graphic>
      </p:graphicFrame>
      <p:sp>
        <p:nvSpPr>
          <p:cNvPr id="5" name="Content Placeholder 4"/>
          <p:cNvSpPr>
            <a:spLocks noGrp="1"/>
          </p:cNvSpPr>
          <p:nvPr>
            <p:ph idx="13"/>
          </p:nvPr>
        </p:nvSpPr>
        <p:spPr>
          <a:xfrm>
            <a:off x="457200" y="3990976"/>
            <a:ext cx="8458200" cy="2362200"/>
          </a:xfrm>
        </p:spPr>
        <p:txBody>
          <a:bodyPr/>
          <a:lstStyle/>
          <a:p>
            <a:r>
              <a:rPr lang="en-US" sz="2400" dirty="0"/>
              <a:t>We can solve it by trial and error, a financial calculator, or a spreadsheet. To use a financial calculator, we enter the price we pay as a negative number for the PV (it is a cash outflow), the coupon payments as the PMT, and the bond’s par value as its FV. Finally, we enter the number of coupon payments remaining (10) as N.</a:t>
            </a:r>
          </a:p>
        </p:txBody>
      </p:sp>
    </p:spTree>
    <p:extLst>
      <p:ext uri="{BB962C8B-B14F-4D97-AF65-F5344CB8AC3E}">
        <p14:creationId xmlns:p14="http://schemas.microsoft.com/office/powerpoint/2010/main" val="3238806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6.4 Computing the Yield to Maturity of a Coupon Bond </a:t>
            </a:r>
            <a:r>
              <a:rPr lang="en-US" altLang="en-US" sz="2000" b="0" dirty="0">
                <a:latin typeface="+mj-lt"/>
                <a:ea typeface="ＭＳ Ｐゴシック" panose="020B0600070205080204" pitchFamily="34" charset="-128"/>
              </a:rPr>
              <a:t>(4 of 5)</a:t>
            </a:r>
            <a:endParaRPr lang="en-US" sz="2000" b="0" dirty="0">
              <a:latin typeface="+mj-lt"/>
            </a:endParaRPr>
          </a:p>
        </p:txBody>
      </p:sp>
      <p:pic>
        <p:nvPicPr>
          <p:cNvPr id="3" name="Picture 2" descr="A table with 5 columns: N, and I slash Y, and P V, and P M T, and F V. The rows are labeled, given, and, solve for. Column 1, N: given 10, solve for blank. Column 2, I slash Y: given blank, solve for 1.50. Column 3, P V: given negative 963.11, solve for blank. Column 4, P M T: given 11, solve for blank. Column 5, F V: given 1,000, solve for blan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7" y="1669024"/>
            <a:ext cx="8312727" cy="1428084"/>
          </a:xfrm>
          <a:prstGeom prst="rect">
            <a:avLst/>
          </a:prstGeom>
        </p:spPr>
      </p:pic>
      <p:sp>
        <p:nvSpPr>
          <p:cNvPr id="4" name="Content Placeholder 3"/>
          <p:cNvSpPr>
            <a:spLocks noGrp="1"/>
          </p:cNvSpPr>
          <p:nvPr>
            <p:ph idx="1"/>
          </p:nvPr>
        </p:nvSpPr>
        <p:spPr>
          <a:xfrm>
            <a:off x="457200" y="3328996"/>
            <a:ext cx="8229600" cy="381000"/>
          </a:xfrm>
        </p:spPr>
        <p:txBody>
          <a:bodyPr/>
          <a:lstStyle/>
          <a:p>
            <a:pPr marL="0" indent="0">
              <a:buNone/>
            </a:pPr>
            <a:r>
              <a:rPr lang="en-US" sz="2000" dirty="0"/>
              <a:t>Excel Formula: RATE(NPER,PMT,PV,FV) = RATE(10,11,</a:t>
            </a:r>
            <a:r>
              <a:rPr lang="en-US" sz="2000" dirty="0">
                <a:latin typeface="Arial" panose="020B0604020202020204" pitchFamily="34" charset="0"/>
                <a:cs typeface="Arial" panose="020B0604020202020204" pitchFamily="34" charset="0"/>
              </a:rPr>
              <a:t>−</a:t>
            </a:r>
            <a:r>
              <a:rPr lang="en-US" sz="2000" dirty="0"/>
              <a:t>963.11,1000)</a:t>
            </a:r>
          </a:p>
        </p:txBody>
      </p:sp>
      <p:sp>
        <p:nvSpPr>
          <p:cNvPr id="5" name="Content Placeholder 4"/>
          <p:cNvSpPr>
            <a:spLocks noGrp="1"/>
          </p:cNvSpPr>
          <p:nvPr>
            <p:ph idx="13"/>
          </p:nvPr>
        </p:nvSpPr>
        <p:spPr>
          <a:xfrm>
            <a:off x="457200" y="3890961"/>
            <a:ext cx="8534400" cy="2362200"/>
          </a:xfrm>
        </p:spPr>
        <p:txBody>
          <a:bodyPr/>
          <a:lstStyle/>
          <a:p>
            <a:r>
              <a:rPr lang="en-US" sz="2600" dirty="0"/>
              <a:t>Therefore, </a:t>
            </a:r>
            <a:r>
              <a:rPr lang="en-US" sz="2600" i="1" dirty="0"/>
              <a:t>y </a:t>
            </a:r>
            <a:r>
              <a:rPr lang="en-US" sz="2600" dirty="0"/>
              <a:t>= 1.5%. Because the bond pays coupons semiannually, this yield is for a six-month period. We convert it to an APR by multiplying by the number of coupon payments per year. Thus, the bond has a yield to maturity equal to a 3% APR with semiannual compounding.</a:t>
            </a:r>
          </a:p>
        </p:txBody>
      </p:sp>
    </p:spTree>
    <p:extLst>
      <p:ext uri="{BB962C8B-B14F-4D97-AF65-F5344CB8AC3E}">
        <p14:creationId xmlns:p14="http://schemas.microsoft.com/office/powerpoint/2010/main" val="1321339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6.4 Computing the Yield to Maturity of a Coupon Bond </a:t>
            </a:r>
            <a:r>
              <a:rPr lang="en-US" altLang="en-US" sz="2000" b="0" dirty="0">
                <a:latin typeface="+mj-lt"/>
                <a:ea typeface="ＭＳ Ｐゴシック" panose="020B0600070205080204" pitchFamily="34" charset="-128"/>
              </a:rPr>
              <a:t>(5 of 5)</a:t>
            </a:r>
            <a:endParaRPr lang="en-US" sz="2000" b="0" dirty="0">
              <a:latin typeface="+mj-lt"/>
            </a:endParaRPr>
          </a:p>
        </p:txBody>
      </p:sp>
      <p:sp>
        <p:nvSpPr>
          <p:cNvPr id="3" name="Content Placeholder 2"/>
          <p:cNvSpPr>
            <a:spLocks noGrp="1"/>
          </p:cNvSpPr>
          <p:nvPr>
            <p:ph idx="1"/>
          </p:nvPr>
        </p:nvSpPr>
        <p:spPr/>
        <p:txBody>
          <a:bodyPr/>
          <a:lstStyle/>
          <a:p>
            <a:pPr marL="0" indent="0">
              <a:buNone/>
            </a:pPr>
            <a:r>
              <a:rPr lang="en-US" sz="2800" b="1" dirty="0"/>
              <a:t>Evaluate</a:t>
            </a:r>
          </a:p>
          <a:p>
            <a:r>
              <a:rPr lang="en-US" sz="2600" dirty="0"/>
              <a:t>As the equation shows, the yield to maturity is the discount rate that equates the present value of the bond’s cash flows with its price. Note that the YTM is higher than the coupon rate and the price is lower than the par value. We will discuss why in the next section.</a:t>
            </a:r>
          </a:p>
        </p:txBody>
      </p:sp>
    </p:spTree>
    <p:extLst>
      <p:ext uri="{BB962C8B-B14F-4D97-AF65-F5344CB8AC3E}">
        <p14:creationId xmlns:p14="http://schemas.microsoft.com/office/powerpoint/2010/main" val="21110386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6.4a Computing the Yield to Maturity of a Coupon Bond </a:t>
            </a:r>
            <a:r>
              <a:rPr lang="en-US" altLang="en-US" sz="2000" b="0" dirty="0">
                <a:latin typeface="+mj-lt"/>
                <a:ea typeface="ＭＳ Ｐゴシック" panose="020B0600070205080204" pitchFamily="34" charset="-128"/>
              </a:rPr>
              <a:t>(1 of 6)</a:t>
            </a:r>
            <a:endParaRPr lang="en-US" sz="2000" b="0" dirty="0">
              <a:latin typeface="+mj-lt"/>
            </a:endParaRPr>
          </a:p>
        </p:txBody>
      </p:sp>
      <p:sp>
        <p:nvSpPr>
          <p:cNvPr id="3" name="Content Placeholder 2"/>
          <p:cNvSpPr>
            <a:spLocks noGrp="1"/>
          </p:cNvSpPr>
          <p:nvPr>
            <p:ph idx="1"/>
          </p:nvPr>
        </p:nvSpPr>
        <p:spPr/>
        <p:txBody>
          <a:bodyPr/>
          <a:lstStyle/>
          <a:p>
            <a:pPr>
              <a:buNone/>
            </a:pPr>
            <a:r>
              <a:rPr lang="en-US" altLang="en-US" sz="2800" b="1" dirty="0">
                <a:ea typeface="ＭＳ Ｐゴシック" panose="020B0600070205080204" pitchFamily="34" charset="-128"/>
              </a:rPr>
              <a:t>Problem:</a:t>
            </a:r>
          </a:p>
          <a:p>
            <a:r>
              <a:rPr lang="en-US" altLang="en-US" sz="2400" dirty="0">
                <a:ea typeface="ＭＳ Ｐゴシック" panose="020B0600070205080204" pitchFamily="34" charset="-128"/>
              </a:rPr>
              <a:t>Consider the nine-year, $1000 note with a 3% coupon rate and semiannual coupons described in Example 6.3a. </a:t>
            </a:r>
          </a:p>
          <a:p>
            <a:r>
              <a:rPr lang="en-US" altLang="en-US" sz="2400" dirty="0">
                <a:ea typeface="ＭＳ Ｐゴシック" panose="020B0600070205080204" pitchFamily="34" charset="-128"/>
              </a:rPr>
              <a:t>If this bond is currently trading for a price of $1,038.32, what is the bond’s yield to maturity?</a:t>
            </a:r>
            <a:endParaRPr lang="en-US" sz="2400" dirty="0"/>
          </a:p>
        </p:txBody>
      </p:sp>
    </p:spTree>
    <p:extLst>
      <p:ext uri="{BB962C8B-B14F-4D97-AF65-F5344CB8AC3E}">
        <p14:creationId xmlns:p14="http://schemas.microsoft.com/office/powerpoint/2010/main" val="1335916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6.4a Computing the Yield to Maturity of a Coupon Bond </a:t>
            </a:r>
            <a:r>
              <a:rPr lang="en-US" altLang="en-US" sz="2000" b="0" dirty="0">
                <a:latin typeface="+mj-lt"/>
                <a:ea typeface="ＭＳ Ｐゴシック" panose="020B0600070205080204" pitchFamily="34" charset="-128"/>
              </a:rPr>
              <a:t>(2 of 6)</a:t>
            </a:r>
            <a:endParaRPr lang="en-US" sz="2000" b="0" dirty="0">
              <a:latin typeface="+mj-lt"/>
            </a:endParaRPr>
          </a:p>
        </p:txBody>
      </p:sp>
      <p:sp>
        <p:nvSpPr>
          <p:cNvPr id="3" name="Content Placeholder 2"/>
          <p:cNvSpPr>
            <a:spLocks noGrp="1"/>
          </p:cNvSpPr>
          <p:nvPr>
            <p:ph idx="1"/>
          </p:nvPr>
        </p:nvSpPr>
        <p:spPr>
          <a:xfrm>
            <a:off x="457200" y="1600200"/>
            <a:ext cx="8229600" cy="4648200"/>
          </a:xfrm>
        </p:spPr>
        <p:txBody>
          <a:bodyPr/>
          <a:lstStyle/>
          <a:p>
            <a:pPr>
              <a:buNone/>
            </a:pPr>
            <a:r>
              <a:rPr lang="en-US" altLang="en-US" sz="2600" b="1" dirty="0">
                <a:ea typeface="ＭＳ Ｐゴシック" panose="020B0600070205080204" pitchFamily="34" charset="-128"/>
              </a:rPr>
              <a:t>Solution:</a:t>
            </a:r>
          </a:p>
          <a:p>
            <a:pPr>
              <a:buNone/>
            </a:pPr>
            <a:r>
              <a:rPr lang="en-US" altLang="en-US" sz="2600" b="1" dirty="0">
                <a:ea typeface="ＭＳ Ｐゴシック" panose="020B0600070205080204" pitchFamily="34" charset="-128"/>
              </a:rPr>
              <a:t>Plan:</a:t>
            </a:r>
          </a:p>
          <a:p>
            <a:r>
              <a:rPr lang="en-US" altLang="en-US" sz="2400" dirty="0">
                <a:ea typeface="ＭＳ Ｐゴシック" panose="020B0600070205080204" pitchFamily="34" charset="-128"/>
              </a:rPr>
              <a:t>We worked out the bond’s cash flows in Example 6.3a. </a:t>
            </a:r>
          </a:p>
          <a:p>
            <a:r>
              <a:rPr lang="en-US" altLang="en-US" sz="2400" dirty="0">
                <a:ea typeface="ＭＳ Ｐゴシック" panose="020B0600070205080204" pitchFamily="34" charset="-128"/>
              </a:rPr>
              <a:t>From the cash flow timeline, we can see that the bond consists of an annuity of 18 payments of $15, paid every 6 months, and one lump-sum payment of $1000 in 9 years (eighteen 6-month periods).  </a:t>
            </a:r>
          </a:p>
          <a:p>
            <a:r>
              <a:rPr lang="en-US" altLang="en-US" sz="2400" dirty="0">
                <a:ea typeface="ＭＳ Ｐゴシック" panose="020B0600070205080204" pitchFamily="34" charset="-128"/>
              </a:rPr>
              <a:t>We can use Eq. 6.3a to solve for the yield to maturity. </a:t>
            </a:r>
          </a:p>
          <a:p>
            <a:r>
              <a:rPr lang="en-US" altLang="en-US" sz="2400" dirty="0">
                <a:ea typeface="ＭＳ Ｐゴシック" panose="020B0600070205080204" pitchFamily="34" charset="-128"/>
              </a:rPr>
              <a:t>However, we must use 6-month intervals consistently throughout the equation.</a:t>
            </a:r>
            <a:endParaRPr lang="en-US" sz="2400" dirty="0"/>
          </a:p>
        </p:txBody>
      </p:sp>
    </p:spTree>
    <p:extLst>
      <p:ext uri="{BB962C8B-B14F-4D97-AF65-F5344CB8AC3E}">
        <p14:creationId xmlns:p14="http://schemas.microsoft.com/office/powerpoint/2010/main" val="79758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36452"/>
          </a:xfrm>
        </p:spPr>
        <p:txBody>
          <a:bodyPr/>
          <a:lstStyle/>
          <a:p>
            <a:r>
              <a:rPr lang="en-US" altLang="en-US" sz="2800" dirty="0">
                <a:latin typeface="+mj-lt"/>
                <a:ea typeface="ＭＳ Ｐゴシック" panose="020B0600070205080204" pitchFamily="34" charset="-128"/>
              </a:rPr>
              <a:t>Figure 6.1 A Bearer Bond and Its Unclipped Coupons Issued by the Elmira and Williamsport Railroad Company for $500</a:t>
            </a:r>
            <a:endParaRPr lang="en-US" sz="2800" dirty="0">
              <a:latin typeface="+mj-lt"/>
            </a:endParaRPr>
          </a:p>
        </p:txBody>
      </p:sp>
      <p:pic>
        <p:nvPicPr>
          <p:cNvPr id="4" name="Picture 3" descr="A bearer bond by Elmira and Williamsport Railroad Company. The left page says it is for $500; it contains several paragraphs of text, and it is stamped and signed. The right page contains a series of small, rectangular coup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052" y="1456235"/>
            <a:ext cx="6113592" cy="4402743"/>
          </a:xfrm>
          <a:prstGeom prst="rect">
            <a:avLst/>
          </a:prstGeom>
        </p:spPr>
      </p:pic>
      <p:sp>
        <p:nvSpPr>
          <p:cNvPr id="3" name="Content Placeholder 2"/>
          <p:cNvSpPr>
            <a:spLocks noGrp="1"/>
          </p:cNvSpPr>
          <p:nvPr>
            <p:ph idx="1"/>
          </p:nvPr>
        </p:nvSpPr>
        <p:spPr>
          <a:xfrm>
            <a:off x="457200" y="5948365"/>
            <a:ext cx="8229600" cy="334963"/>
          </a:xfrm>
        </p:spPr>
        <p:txBody>
          <a:bodyPr/>
          <a:lstStyle/>
          <a:p>
            <a:pPr marL="0" indent="0">
              <a:buNone/>
            </a:pPr>
            <a:r>
              <a:rPr lang="fr-FR" sz="2000" b="1" dirty="0"/>
              <a:t>Source</a:t>
            </a:r>
            <a:r>
              <a:rPr lang="fr-FR" sz="2000" i="1" dirty="0"/>
              <a:t> </a:t>
            </a:r>
            <a:r>
              <a:rPr lang="fr-FR" sz="2000" dirty="0"/>
              <a:t>: Courtesy Heritage Auctions, Inc. © 1999–2006.</a:t>
            </a:r>
            <a:endParaRPr lang="en-US" sz="2000" dirty="0"/>
          </a:p>
        </p:txBody>
      </p:sp>
    </p:spTree>
    <p:extLst>
      <p:ext uri="{BB962C8B-B14F-4D97-AF65-F5344CB8AC3E}">
        <p14:creationId xmlns:p14="http://schemas.microsoft.com/office/powerpoint/2010/main" val="40457365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6.4a Computing the Yield to Maturity of a Coupon Bond </a:t>
            </a:r>
            <a:r>
              <a:rPr lang="en-US" altLang="en-US" sz="2000" b="0" dirty="0">
                <a:latin typeface="+mj-lt"/>
                <a:ea typeface="ＭＳ Ｐゴシック" panose="020B0600070205080204" pitchFamily="34" charset="-128"/>
              </a:rPr>
              <a:t>(3 of 6)</a:t>
            </a:r>
            <a:endParaRPr lang="en-US" sz="2000" b="0" dirty="0">
              <a:latin typeface="+mj-lt"/>
            </a:endParaRPr>
          </a:p>
        </p:txBody>
      </p:sp>
      <p:sp>
        <p:nvSpPr>
          <p:cNvPr id="3" name="Content Placeholder 2"/>
          <p:cNvSpPr>
            <a:spLocks noGrp="1"/>
          </p:cNvSpPr>
          <p:nvPr>
            <p:ph idx="1"/>
          </p:nvPr>
        </p:nvSpPr>
        <p:spPr>
          <a:xfrm>
            <a:off x="457200" y="1600201"/>
            <a:ext cx="8229600" cy="1828800"/>
          </a:xfrm>
        </p:spPr>
        <p:txBody>
          <a:bodyPr/>
          <a:lstStyle/>
          <a:p>
            <a:pPr>
              <a:buNone/>
            </a:pPr>
            <a:r>
              <a:rPr lang="en-US" altLang="en-US" sz="2800" b="1" dirty="0">
                <a:ea typeface="ＭＳ Ｐゴシック" panose="020B0600070205080204" pitchFamily="34" charset="-128"/>
              </a:rPr>
              <a:t>Execute: </a:t>
            </a:r>
          </a:p>
          <a:p>
            <a:r>
              <a:rPr lang="en-US" altLang="en-US" sz="2600" dirty="0">
                <a:ea typeface="ＭＳ Ｐゴシック" panose="020B0600070205080204" pitchFamily="34" charset="-128"/>
              </a:rPr>
              <a:t>Because the bond has eighteen remaining coupon payments, we compute its yield </a:t>
            </a:r>
            <a:r>
              <a:rPr lang="en-US" altLang="en-US" sz="2600" i="1" dirty="0">
                <a:ea typeface="ＭＳ Ｐゴシック" panose="020B0600070205080204" pitchFamily="34" charset="-128"/>
              </a:rPr>
              <a:t>y </a:t>
            </a:r>
            <a:r>
              <a:rPr lang="en-US" altLang="en-US" sz="2600" dirty="0">
                <a:ea typeface="ＭＳ Ｐゴシック" panose="020B0600070205080204" pitchFamily="34" charset="-128"/>
              </a:rPr>
              <a:t>by solving Eq.(6.3) for this bond:</a:t>
            </a:r>
            <a:endParaRPr lang="en-US" sz="2600" dirty="0"/>
          </a:p>
        </p:txBody>
      </p:sp>
      <p:graphicFrame>
        <p:nvGraphicFramePr>
          <p:cNvPr id="4" name="Object 3" descr="1,038.32 = 15 times 1 over y times, begin quantity, 1 minus, 1 over, 1 + y, to the eighteenth, end quantity, + 1,000 over, 1 + y, to the eighteenth."/>
          <p:cNvGraphicFramePr>
            <a:graphicFrameLocks noChangeAspect="1"/>
          </p:cNvGraphicFramePr>
          <p:nvPr>
            <p:extLst>
              <p:ext uri="{D42A27DB-BD31-4B8C-83A1-F6EECF244321}">
                <p14:modId xmlns:p14="http://schemas.microsoft.com/office/powerpoint/2010/main" val="224481621"/>
              </p:ext>
            </p:extLst>
          </p:nvPr>
        </p:nvGraphicFramePr>
        <p:xfrm>
          <a:off x="2082742" y="3764022"/>
          <a:ext cx="4980104" cy="806317"/>
        </p:xfrm>
        <a:graphic>
          <a:graphicData uri="http://schemas.openxmlformats.org/presentationml/2006/ole">
            <mc:AlternateContent xmlns:mc="http://schemas.openxmlformats.org/markup-compatibility/2006">
              <mc:Choice xmlns:v="urn:schemas-microsoft-com:vml" Requires="v">
                <p:oleObj spid="_x0000_s25775" name="Equation" r:id="rId3" imgW="4000320" imgH="647640" progId="Equation.DSMT4">
                  <p:embed/>
                </p:oleObj>
              </mc:Choice>
              <mc:Fallback>
                <p:oleObj name="Equation" r:id="rId3" imgW="4000320" imgH="647640" progId="Equation.DSMT4">
                  <p:embed/>
                  <p:pic>
                    <p:nvPicPr>
                      <p:cNvPr id="0" name=""/>
                      <p:cNvPicPr/>
                      <p:nvPr/>
                    </p:nvPicPr>
                    <p:blipFill>
                      <a:blip r:embed="rId4"/>
                      <a:stretch>
                        <a:fillRect/>
                      </a:stretch>
                    </p:blipFill>
                    <p:spPr>
                      <a:xfrm>
                        <a:off x="2082742" y="3764022"/>
                        <a:ext cx="4980104" cy="806317"/>
                      </a:xfrm>
                      <a:prstGeom prst="rect">
                        <a:avLst/>
                      </a:prstGeom>
                    </p:spPr>
                  </p:pic>
                </p:oleObj>
              </mc:Fallback>
            </mc:AlternateContent>
          </a:graphicData>
        </a:graphic>
      </p:graphicFrame>
    </p:spTree>
    <p:extLst>
      <p:ext uri="{BB962C8B-B14F-4D97-AF65-F5344CB8AC3E}">
        <p14:creationId xmlns:p14="http://schemas.microsoft.com/office/powerpoint/2010/main" val="3608997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6.4a Computing the Yield to Maturity of a Coupon Bond </a:t>
            </a:r>
            <a:r>
              <a:rPr lang="en-US" altLang="en-US" sz="2000" b="0" dirty="0">
                <a:latin typeface="+mj-lt"/>
                <a:ea typeface="ＭＳ Ｐゴシック" panose="020B0600070205080204" pitchFamily="34" charset="-128"/>
              </a:rPr>
              <a:t>(4 of 6)</a:t>
            </a:r>
            <a:endParaRPr lang="en-US" sz="2000" b="0" dirty="0">
              <a:latin typeface="+mj-lt"/>
            </a:endParaRPr>
          </a:p>
        </p:txBody>
      </p:sp>
      <p:sp>
        <p:nvSpPr>
          <p:cNvPr id="3" name="Content Placeholder 2"/>
          <p:cNvSpPr>
            <a:spLocks noGrp="1"/>
          </p:cNvSpPr>
          <p:nvPr>
            <p:ph idx="1"/>
          </p:nvPr>
        </p:nvSpPr>
        <p:spPr>
          <a:xfrm>
            <a:off x="457200" y="1600200"/>
            <a:ext cx="8229600" cy="2819400"/>
          </a:xfrm>
        </p:spPr>
        <p:txBody>
          <a:bodyPr/>
          <a:lstStyle/>
          <a:p>
            <a:pPr>
              <a:buNone/>
            </a:pPr>
            <a:r>
              <a:rPr lang="en-US" altLang="en-US" sz="2600" b="1" dirty="0">
                <a:ea typeface="ＭＳ Ｐゴシック" panose="020B0600070205080204" pitchFamily="34" charset="-128"/>
              </a:rPr>
              <a:t>Execute:</a:t>
            </a:r>
            <a:endParaRPr lang="en-US" altLang="en-US" sz="2400" dirty="0">
              <a:ea typeface="ＭＳ Ｐゴシック" panose="020B0600070205080204" pitchFamily="34" charset="-128"/>
            </a:endParaRPr>
          </a:p>
          <a:p>
            <a:r>
              <a:rPr lang="en-US" altLang="en-US" sz="2400" dirty="0">
                <a:ea typeface="ＭＳ Ｐゴシック" panose="020B0600070205080204" pitchFamily="34" charset="-128"/>
              </a:rPr>
              <a:t>We can solve it by trial-and-error, financial calculator, or a spreadsheet. To use a financial calculator, we enter the price we pay as a negative number for the PV (it is a cash outflow), the coupon payments as the PMT, and the bond’s par value as its FV. Finally, we enter the number of coupon payments remaining (10) as N.</a:t>
            </a:r>
            <a:endParaRPr lang="en-US" sz="2400" dirty="0"/>
          </a:p>
        </p:txBody>
      </p:sp>
      <p:pic>
        <p:nvPicPr>
          <p:cNvPr id="7" name="Picture 6" descr="A table with 5 columns: N, and I slash Y, and P V, and P M T, and F V. The rows are labeled, given, and, solve for. Column 1, N: given 18, solve for blank. Column 2, I slash Y: given blank, solve for 1.26. Column 3, P V: given negative 1038.32, solve for blank. Column 4, P M T: given 15, solve for blank. Column 5, F V: given 1,000, solve for blan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347" y="4474725"/>
            <a:ext cx="7557025" cy="1298258"/>
          </a:xfrm>
          <a:prstGeom prst="rect">
            <a:avLst/>
          </a:prstGeom>
        </p:spPr>
      </p:pic>
      <p:sp>
        <p:nvSpPr>
          <p:cNvPr id="4" name="Content Placeholder 3"/>
          <p:cNvSpPr>
            <a:spLocks noGrp="1"/>
          </p:cNvSpPr>
          <p:nvPr>
            <p:ph idx="13"/>
          </p:nvPr>
        </p:nvSpPr>
        <p:spPr>
          <a:xfrm>
            <a:off x="457200" y="5791200"/>
            <a:ext cx="8229600" cy="334963"/>
          </a:xfrm>
        </p:spPr>
        <p:txBody>
          <a:bodyPr/>
          <a:lstStyle/>
          <a:p>
            <a:pPr marL="0" lvl="0" indent="0">
              <a:buNone/>
            </a:pPr>
            <a:r>
              <a:rPr lang="en-US" altLang="en-US" sz="1800" dirty="0">
                <a:ea typeface="ＭＳ Ｐゴシック" pitchFamily="-1" charset="-128"/>
              </a:rPr>
              <a:t>Excel Formula: =RATE(NPER,PMT,PV,FV) = RATE(18,15,</a:t>
            </a:r>
            <a:r>
              <a:rPr lang="en-US" altLang="en-US" sz="1800" dirty="0">
                <a:latin typeface="Arial" panose="020B0604020202020204" pitchFamily="34" charset="0"/>
                <a:ea typeface="ＭＳ Ｐゴシック" pitchFamily="-1" charset="-128"/>
                <a:cs typeface="Arial" panose="020B0604020202020204" pitchFamily="34" charset="0"/>
              </a:rPr>
              <a:t>−</a:t>
            </a:r>
            <a:r>
              <a:rPr lang="en-US" altLang="en-US" sz="1800" dirty="0">
                <a:ea typeface="ＭＳ Ｐゴシック" pitchFamily="-1" charset="-128"/>
              </a:rPr>
              <a:t>1038.32,1000)</a:t>
            </a:r>
            <a:endParaRPr lang="en-US" sz="1800" dirty="0"/>
          </a:p>
        </p:txBody>
      </p:sp>
    </p:spTree>
    <p:extLst>
      <p:ext uri="{BB962C8B-B14F-4D97-AF65-F5344CB8AC3E}">
        <p14:creationId xmlns:p14="http://schemas.microsoft.com/office/powerpoint/2010/main" val="3529227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6.4a Computing the Yield to Maturity of a Coupon Bond </a:t>
            </a:r>
            <a:r>
              <a:rPr lang="en-US" altLang="en-US" sz="2000" b="0" dirty="0">
                <a:latin typeface="+mj-lt"/>
                <a:ea typeface="ＭＳ Ｐゴシック" panose="020B0600070205080204" pitchFamily="34" charset="-128"/>
              </a:rPr>
              <a:t>(5 of 6)</a:t>
            </a:r>
            <a:endParaRPr lang="en-US" sz="2000" b="0" dirty="0">
              <a:latin typeface="+mj-lt"/>
            </a:endParaRPr>
          </a:p>
        </p:txBody>
      </p:sp>
      <p:sp>
        <p:nvSpPr>
          <p:cNvPr id="3" name="Content Placeholder 2"/>
          <p:cNvSpPr>
            <a:spLocks noGrp="1"/>
          </p:cNvSpPr>
          <p:nvPr>
            <p:ph idx="1"/>
          </p:nvPr>
        </p:nvSpPr>
        <p:spPr/>
        <p:txBody>
          <a:bodyPr/>
          <a:lstStyle/>
          <a:p>
            <a:pPr>
              <a:lnSpc>
                <a:spcPct val="90000"/>
              </a:lnSpc>
              <a:buNone/>
            </a:pPr>
            <a:r>
              <a:rPr lang="en-US" altLang="en-US" sz="2800" b="1" dirty="0">
                <a:ea typeface="ＭＳ Ｐゴシック" panose="020B0600070205080204" pitchFamily="34" charset="-128"/>
              </a:rPr>
              <a:t>Execute: </a:t>
            </a:r>
          </a:p>
          <a:p>
            <a:pPr>
              <a:lnSpc>
                <a:spcPct val="90000"/>
              </a:lnSpc>
            </a:pPr>
            <a:r>
              <a:rPr lang="en-US" altLang="en-US" sz="2600" dirty="0">
                <a:ea typeface="ＭＳ Ｐゴシック" panose="020B0600070205080204" pitchFamily="34" charset="-128"/>
              </a:rPr>
              <a:t>Therefore, </a:t>
            </a:r>
            <a:r>
              <a:rPr lang="en-US" altLang="en-US" sz="2600" i="1" dirty="0">
                <a:ea typeface="ＭＳ Ｐゴシック" panose="020B0600070205080204" pitchFamily="34" charset="-128"/>
              </a:rPr>
              <a:t>y</a:t>
            </a:r>
            <a:r>
              <a:rPr lang="en-US" altLang="en-US" sz="2600" dirty="0">
                <a:ea typeface="ＭＳ Ｐゴシック" panose="020B0600070205080204" pitchFamily="34" charset="-128"/>
              </a:rPr>
              <a:t> = 1.26%. </a:t>
            </a:r>
          </a:p>
          <a:p>
            <a:pPr>
              <a:lnSpc>
                <a:spcPct val="90000"/>
              </a:lnSpc>
            </a:pPr>
            <a:r>
              <a:rPr lang="en-US" altLang="en-US" sz="2600" dirty="0">
                <a:ea typeface="ＭＳ Ｐゴシック" panose="020B0600070205080204" pitchFamily="34" charset="-128"/>
              </a:rPr>
              <a:t>Because the bond pays coupons semiannually, this yield is for a six-month period. </a:t>
            </a:r>
          </a:p>
          <a:p>
            <a:pPr>
              <a:lnSpc>
                <a:spcPct val="90000"/>
              </a:lnSpc>
            </a:pPr>
            <a:r>
              <a:rPr lang="en-US" altLang="en-US" sz="2600" dirty="0">
                <a:ea typeface="ＭＳ Ｐゴシック" panose="020B0600070205080204" pitchFamily="34" charset="-128"/>
              </a:rPr>
              <a:t>We convert it to an APR by multiplying by the number of coupon payments per year. </a:t>
            </a:r>
          </a:p>
          <a:p>
            <a:pPr>
              <a:lnSpc>
                <a:spcPct val="90000"/>
              </a:lnSpc>
            </a:pPr>
            <a:r>
              <a:rPr lang="en-US" altLang="en-US" sz="2600" dirty="0">
                <a:ea typeface="ＭＳ Ｐゴシック" panose="020B0600070205080204" pitchFamily="34" charset="-128"/>
              </a:rPr>
              <a:t>Thus the bond has a yield to maturity equal to a 2.52% APR with semiannual compounding.</a:t>
            </a:r>
            <a:endParaRPr lang="en-US" sz="2600" dirty="0"/>
          </a:p>
        </p:txBody>
      </p:sp>
    </p:spTree>
    <p:extLst>
      <p:ext uri="{BB962C8B-B14F-4D97-AF65-F5344CB8AC3E}">
        <p14:creationId xmlns:p14="http://schemas.microsoft.com/office/powerpoint/2010/main" val="3991265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6.4a Computing the Yield to Maturity of a Coupon Bond </a:t>
            </a:r>
            <a:r>
              <a:rPr lang="en-US" altLang="en-US" sz="2000" b="0" dirty="0">
                <a:latin typeface="+mj-lt"/>
                <a:ea typeface="ＭＳ Ｐゴシック" panose="020B0600070205080204" pitchFamily="34" charset="-128"/>
              </a:rPr>
              <a:t>(6 of 6)</a:t>
            </a:r>
            <a:endParaRPr lang="en-US" sz="2000" b="0" dirty="0">
              <a:latin typeface="+mj-lt"/>
            </a:endParaRPr>
          </a:p>
        </p:txBody>
      </p:sp>
      <p:sp>
        <p:nvSpPr>
          <p:cNvPr id="3" name="Content Placeholder 2"/>
          <p:cNvSpPr>
            <a:spLocks noGrp="1"/>
          </p:cNvSpPr>
          <p:nvPr>
            <p:ph idx="1"/>
          </p:nvPr>
        </p:nvSpPr>
        <p:spPr/>
        <p:txBody>
          <a:bodyPr/>
          <a:lstStyle/>
          <a:p>
            <a:pPr>
              <a:buNone/>
            </a:pPr>
            <a:r>
              <a:rPr lang="en-US" altLang="en-US" sz="2800" b="1" dirty="0">
                <a:ea typeface="ＭＳ Ｐゴシック" panose="020B0600070205080204" pitchFamily="34" charset="-128"/>
              </a:rPr>
              <a:t>Evaluate:</a:t>
            </a:r>
          </a:p>
          <a:p>
            <a:r>
              <a:rPr lang="en-US" altLang="en-US" sz="2600" dirty="0">
                <a:ea typeface="ＭＳ Ｐゴシック" panose="020B0600070205080204" pitchFamily="34" charset="-128"/>
              </a:rPr>
              <a:t>As the equation shows, the yield to maturity is the discount rate that equates the present value of the bond’s cash flows with its price.</a:t>
            </a:r>
            <a:endParaRPr lang="en-US" sz="2600" dirty="0"/>
          </a:p>
        </p:txBody>
      </p:sp>
    </p:spTree>
    <p:extLst>
      <p:ext uri="{BB962C8B-B14F-4D97-AF65-F5344CB8AC3E}">
        <p14:creationId xmlns:p14="http://schemas.microsoft.com/office/powerpoint/2010/main" val="5297540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6.5 Computing a Bond Price from Its Yield to Maturity </a:t>
            </a:r>
            <a:r>
              <a:rPr lang="en-US" altLang="en-US" sz="2000" b="0" dirty="0">
                <a:latin typeface="+mj-lt"/>
                <a:ea typeface="ＭＳ Ｐゴシック" panose="020B0600070205080204" pitchFamily="34" charset="-128"/>
              </a:rPr>
              <a:t>(1 of 5)</a:t>
            </a:r>
            <a:endParaRPr lang="en-US" sz="2000" b="0" dirty="0">
              <a:latin typeface="+mj-lt"/>
            </a:endParaRPr>
          </a:p>
        </p:txBody>
      </p:sp>
      <p:sp>
        <p:nvSpPr>
          <p:cNvPr id="3" name="Content Placeholder 2"/>
          <p:cNvSpPr>
            <a:spLocks noGrp="1"/>
          </p:cNvSpPr>
          <p:nvPr>
            <p:ph idx="1"/>
          </p:nvPr>
        </p:nvSpPr>
        <p:spPr/>
        <p:txBody>
          <a:bodyPr/>
          <a:lstStyle/>
          <a:p>
            <a:pPr marL="0" indent="0">
              <a:buNone/>
            </a:pPr>
            <a:r>
              <a:rPr lang="en-US" sz="2800" b="1" dirty="0"/>
              <a:t>Problem</a:t>
            </a:r>
          </a:p>
          <a:p>
            <a:r>
              <a:rPr lang="en-US" sz="2600" dirty="0"/>
              <a:t>Consider again the five-year, $1000 bond with a 2.2% coupon rate and semiannual coupons in Example 6.4. Suppose interest rates drop and the bond’s yield to maturity decreases to 2% (expressed as an APR with semiannual compounding). What price is the bond trading for now? And what is the effective annual yield on this bond?</a:t>
            </a:r>
          </a:p>
        </p:txBody>
      </p:sp>
    </p:spTree>
    <p:extLst>
      <p:ext uri="{BB962C8B-B14F-4D97-AF65-F5344CB8AC3E}">
        <p14:creationId xmlns:p14="http://schemas.microsoft.com/office/powerpoint/2010/main" val="34253973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6.5 Computing a Bond Price from Its Yield to Maturity </a:t>
            </a:r>
            <a:r>
              <a:rPr lang="en-US" altLang="en-US" sz="2000" b="0" dirty="0">
                <a:latin typeface="+mj-lt"/>
                <a:ea typeface="ＭＳ Ｐゴシック" panose="020B0600070205080204" pitchFamily="34" charset="-128"/>
              </a:rPr>
              <a:t>(2 of 5)</a:t>
            </a:r>
            <a:endParaRPr lang="en-US" sz="2000" b="0" dirty="0">
              <a:latin typeface="+mj-lt"/>
            </a:endParaRPr>
          </a:p>
        </p:txBody>
      </p:sp>
      <p:sp>
        <p:nvSpPr>
          <p:cNvPr id="3" name="Content Placeholder 2"/>
          <p:cNvSpPr>
            <a:spLocks noGrp="1"/>
          </p:cNvSpPr>
          <p:nvPr>
            <p:ph idx="1"/>
          </p:nvPr>
        </p:nvSpPr>
        <p:spPr>
          <a:xfrm>
            <a:off x="457200" y="1600200"/>
            <a:ext cx="8686800" cy="4525963"/>
          </a:xfrm>
        </p:spPr>
        <p:txBody>
          <a:bodyPr/>
          <a:lstStyle/>
          <a:p>
            <a:pPr marL="0" indent="0">
              <a:buNone/>
            </a:pPr>
            <a:r>
              <a:rPr lang="en-US" sz="2600" b="1" dirty="0"/>
              <a:t>Solution</a:t>
            </a:r>
          </a:p>
          <a:p>
            <a:pPr marL="0" indent="0">
              <a:buNone/>
            </a:pPr>
            <a:r>
              <a:rPr lang="en-US" sz="2600" b="1" dirty="0"/>
              <a:t>Plan</a:t>
            </a:r>
          </a:p>
          <a:p>
            <a:r>
              <a:rPr lang="en-US" sz="2400" dirty="0"/>
              <a:t>Given the yield, we can compute the price using Eq. 6.3. First, note that a 2% APR is equivalent to a semiannual rate of 1%. Also, recall that the cash flows of this bond are an annuity of 10 payments of $11, paid every six months, and one lump-sum cash flow of $1000 (the face value), paid in five years (10 six-month periods). In Chapter 5, we learned how to compute an effective annual rate from an APR using Eq. 5.3. We do the same here to compute the effective annual yield from the bond’s yield to maturity expressed as an APR.</a:t>
            </a:r>
          </a:p>
        </p:txBody>
      </p:sp>
    </p:spTree>
    <p:extLst>
      <p:ext uri="{BB962C8B-B14F-4D97-AF65-F5344CB8AC3E}">
        <p14:creationId xmlns:p14="http://schemas.microsoft.com/office/powerpoint/2010/main" val="2804748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6.5 Computing a Bond Price from Its Yield to Maturity </a:t>
            </a:r>
            <a:r>
              <a:rPr lang="en-US" altLang="en-US" sz="2000" b="0" dirty="0">
                <a:latin typeface="+mj-lt"/>
                <a:ea typeface="ＭＳ Ｐゴシック" panose="020B0600070205080204" pitchFamily="34" charset="-128"/>
              </a:rPr>
              <a:t>(3 of 5)</a:t>
            </a:r>
            <a:endParaRPr lang="en-US" sz="2000" b="0" dirty="0">
              <a:latin typeface="+mj-lt"/>
            </a:endParaRPr>
          </a:p>
        </p:txBody>
      </p:sp>
      <p:sp>
        <p:nvSpPr>
          <p:cNvPr id="4" name="Content Placeholder 3"/>
          <p:cNvSpPr>
            <a:spLocks noGrp="1"/>
          </p:cNvSpPr>
          <p:nvPr>
            <p:ph idx="1"/>
          </p:nvPr>
        </p:nvSpPr>
        <p:spPr>
          <a:xfrm>
            <a:off x="457200" y="1600201"/>
            <a:ext cx="8229600" cy="1524000"/>
          </a:xfrm>
        </p:spPr>
        <p:txBody>
          <a:bodyPr/>
          <a:lstStyle/>
          <a:p>
            <a:pPr marL="0" indent="0">
              <a:buNone/>
            </a:pPr>
            <a:r>
              <a:rPr lang="en-US" sz="2800" b="1" dirty="0"/>
              <a:t>Execute</a:t>
            </a:r>
          </a:p>
          <a:p>
            <a:r>
              <a:rPr lang="en-US" sz="2600" dirty="0"/>
              <a:t>Using Eq. 6.3 and the six-month yield of 1%, the bond price must be:</a:t>
            </a:r>
          </a:p>
        </p:txBody>
      </p:sp>
      <p:graphicFrame>
        <p:nvGraphicFramePr>
          <p:cNvPr id="6" name="Object 5" descr="P = 11 times, 1 over 0.01 times, begin quantity, 1 minus, 1 over 1.01 to the tenth, end quantity, + 1,000 over 1.01 to the tenth, = $1,009.47."/>
          <p:cNvGraphicFramePr>
            <a:graphicFrameLocks noChangeAspect="1"/>
          </p:cNvGraphicFramePr>
          <p:nvPr>
            <p:extLst>
              <p:ext uri="{D42A27DB-BD31-4B8C-83A1-F6EECF244321}">
                <p14:modId xmlns:p14="http://schemas.microsoft.com/office/powerpoint/2010/main" val="3825405639"/>
              </p:ext>
            </p:extLst>
          </p:nvPr>
        </p:nvGraphicFramePr>
        <p:xfrm>
          <a:off x="1714540" y="3308928"/>
          <a:ext cx="5714920" cy="897376"/>
        </p:xfrm>
        <a:graphic>
          <a:graphicData uri="http://schemas.openxmlformats.org/presentationml/2006/ole">
            <mc:AlternateContent xmlns:mc="http://schemas.openxmlformats.org/markup-compatibility/2006">
              <mc:Choice xmlns:v="urn:schemas-microsoft-com:vml" Requires="v">
                <p:oleObj spid="_x0000_s46204" name="Equation" r:id="rId3" imgW="1536480" imgH="241200" progId="Equation.DSMT4">
                  <p:embed/>
                </p:oleObj>
              </mc:Choice>
              <mc:Fallback>
                <p:oleObj name="Equation" r:id="rId3" imgW="1536480" imgH="241200" progId="Equation.DSMT4">
                  <p:embed/>
                  <p:pic>
                    <p:nvPicPr>
                      <p:cNvPr id="0" name=""/>
                      <p:cNvPicPr/>
                      <p:nvPr/>
                    </p:nvPicPr>
                    <p:blipFill>
                      <a:blip r:embed="rId4"/>
                      <a:stretch>
                        <a:fillRect/>
                      </a:stretch>
                    </p:blipFill>
                    <p:spPr>
                      <a:xfrm>
                        <a:off x="1714540" y="3308928"/>
                        <a:ext cx="5714920" cy="897376"/>
                      </a:xfrm>
                      <a:prstGeom prst="rect">
                        <a:avLst/>
                      </a:prstGeom>
                    </p:spPr>
                  </p:pic>
                </p:oleObj>
              </mc:Fallback>
            </mc:AlternateContent>
          </a:graphicData>
        </a:graphic>
      </p:graphicFrame>
      <p:sp>
        <p:nvSpPr>
          <p:cNvPr id="5" name="Content Placeholder 4"/>
          <p:cNvSpPr>
            <a:spLocks noGrp="1"/>
          </p:cNvSpPr>
          <p:nvPr>
            <p:ph idx="13"/>
          </p:nvPr>
        </p:nvSpPr>
        <p:spPr>
          <a:xfrm>
            <a:off x="457200" y="4800595"/>
            <a:ext cx="8229600" cy="411163"/>
          </a:xfrm>
        </p:spPr>
        <p:txBody>
          <a:bodyPr/>
          <a:lstStyle/>
          <a:p>
            <a:pPr marL="0" indent="0">
              <a:buNone/>
            </a:pPr>
            <a:r>
              <a:rPr lang="en-US" sz="2600" dirty="0"/>
              <a:t>We can also use a financial calculator or spreadsheet:</a:t>
            </a:r>
          </a:p>
        </p:txBody>
      </p:sp>
    </p:spTree>
    <p:extLst>
      <p:ext uri="{BB962C8B-B14F-4D97-AF65-F5344CB8AC3E}">
        <p14:creationId xmlns:p14="http://schemas.microsoft.com/office/powerpoint/2010/main" val="23016881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6.5 Computing a Bond Price from Its Yield to Maturity </a:t>
            </a:r>
            <a:r>
              <a:rPr lang="en-US" altLang="en-US" sz="2000" b="0" dirty="0">
                <a:latin typeface="+mj-lt"/>
                <a:ea typeface="ＭＳ Ｐゴシック" panose="020B0600070205080204" pitchFamily="34" charset="-128"/>
              </a:rPr>
              <a:t>(4 of 5)</a:t>
            </a:r>
            <a:endParaRPr lang="en-US" sz="2000" b="0" dirty="0">
              <a:latin typeface="+mj-lt"/>
            </a:endParaRPr>
          </a:p>
        </p:txBody>
      </p:sp>
      <p:pic>
        <p:nvPicPr>
          <p:cNvPr id="3" name="Picture 2" descr="A table with 5 columns: N, and I slash Y, and P V, and P M T, and F V. The rows are labeled, given, and, solve for. Column 1, N: given 10, solve for blank. Column 2, I slash Y: given 1, solve for blank. Column 3, P V: given blank, solve for negative 1009.47. Column 4, P M T: given 11, solve for blank. Column 5, F V: given 1,000, solve for blan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686232"/>
            <a:ext cx="8312727" cy="1446631"/>
          </a:xfrm>
          <a:prstGeom prst="rect">
            <a:avLst/>
          </a:prstGeom>
        </p:spPr>
      </p:pic>
      <p:sp>
        <p:nvSpPr>
          <p:cNvPr id="4" name="Content Placeholder 3"/>
          <p:cNvSpPr>
            <a:spLocks noGrp="1"/>
          </p:cNvSpPr>
          <p:nvPr>
            <p:ph idx="1"/>
          </p:nvPr>
        </p:nvSpPr>
        <p:spPr>
          <a:xfrm>
            <a:off x="457200" y="3429009"/>
            <a:ext cx="8229600" cy="347645"/>
          </a:xfrm>
        </p:spPr>
        <p:txBody>
          <a:bodyPr/>
          <a:lstStyle/>
          <a:p>
            <a:pPr marL="0" indent="0">
              <a:buNone/>
            </a:pPr>
            <a:r>
              <a:rPr lang="en-US" sz="2000" dirty="0"/>
              <a:t>Excel Formula: PV(RATE,NPER,PMT,FV) = PV(.01,10,11,1000)</a:t>
            </a:r>
          </a:p>
        </p:txBody>
      </p:sp>
      <p:sp>
        <p:nvSpPr>
          <p:cNvPr id="5" name="Content Placeholder 4"/>
          <p:cNvSpPr>
            <a:spLocks noGrp="1"/>
          </p:cNvSpPr>
          <p:nvPr>
            <p:ph idx="13"/>
          </p:nvPr>
        </p:nvSpPr>
        <p:spPr>
          <a:xfrm>
            <a:off x="490537" y="4127602"/>
            <a:ext cx="8229600" cy="1007849"/>
          </a:xfrm>
        </p:spPr>
        <p:txBody>
          <a:bodyPr/>
          <a:lstStyle/>
          <a:p>
            <a:r>
              <a:rPr lang="en-US" sz="2600" dirty="0"/>
              <a:t>The effective annual yield corresponding to 1% every six months is:</a:t>
            </a:r>
          </a:p>
        </p:txBody>
      </p:sp>
      <p:graphicFrame>
        <p:nvGraphicFramePr>
          <p:cNvPr id="9" name="Object 8" descr="1 + 0.01, squared, minus 1 = 0.0201."/>
          <p:cNvGraphicFramePr>
            <a:graphicFrameLocks noChangeAspect="1"/>
          </p:cNvGraphicFramePr>
          <p:nvPr>
            <p:extLst>
              <p:ext uri="{D42A27DB-BD31-4B8C-83A1-F6EECF244321}">
                <p14:modId xmlns:p14="http://schemas.microsoft.com/office/powerpoint/2010/main" val="2780541879"/>
              </p:ext>
            </p:extLst>
          </p:nvPr>
        </p:nvGraphicFramePr>
        <p:xfrm>
          <a:off x="2998787" y="5418139"/>
          <a:ext cx="2803525" cy="622300"/>
        </p:xfrm>
        <a:graphic>
          <a:graphicData uri="http://schemas.openxmlformats.org/presentationml/2006/ole">
            <mc:AlternateContent xmlns:mc="http://schemas.openxmlformats.org/markup-compatibility/2006">
              <mc:Choice xmlns:v="urn:schemas-microsoft-com:vml" Requires="v">
                <p:oleObj spid="_x0000_s47225" name="Equation" r:id="rId4" imgW="799920" imgH="177480" progId="Equation.DSMT4">
                  <p:embed/>
                </p:oleObj>
              </mc:Choice>
              <mc:Fallback>
                <p:oleObj name="Equation" r:id="rId4" imgW="799920" imgH="177480" progId="Equation.DSMT4">
                  <p:embed/>
                  <p:pic>
                    <p:nvPicPr>
                      <p:cNvPr id="0" name=""/>
                      <p:cNvPicPr/>
                      <p:nvPr/>
                    </p:nvPicPr>
                    <p:blipFill>
                      <a:blip r:embed="rId5"/>
                      <a:stretch>
                        <a:fillRect/>
                      </a:stretch>
                    </p:blipFill>
                    <p:spPr>
                      <a:xfrm>
                        <a:off x="2998787" y="5418139"/>
                        <a:ext cx="2803525" cy="622300"/>
                      </a:xfrm>
                      <a:prstGeom prst="rect">
                        <a:avLst/>
                      </a:prstGeom>
                    </p:spPr>
                  </p:pic>
                </p:oleObj>
              </mc:Fallback>
            </mc:AlternateContent>
          </a:graphicData>
        </a:graphic>
      </p:graphicFrame>
      <p:sp>
        <p:nvSpPr>
          <p:cNvPr id="8" name="Content Placeholder 7"/>
          <p:cNvSpPr>
            <a:spLocks noGrp="1"/>
          </p:cNvSpPr>
          <p:nvPr>
            <p:ph sz="quarter" idx="14"/>
          </p:nvPr>
        </p:nvSpPr>
        <p:spPr>
          <a:xfrm>
            <a:off x="5786442" y="5514976"/>
            <a:ext cx="1447800" cy="381000"/>
          </a:xfrm>
        </p:spPr>
        <p:txBody>
          <a:bodyPr/>
          <a:lstStyle/>
          <a:p>
            <a:pPr marL="0" indent="0">
              <a:buNone/>
            </a:pPr>
            <a:r>
              <a:rPr lang="en-US" sz="2400" dirty="0"/>
              <a:t>or 2.01%</a:t>
            </a:r>
          </a:p>
        </p:txBody>
      </p:sp>
    </p:spTree>
    <p:extLst>
      <p:ext uri="{BB962C8B-B14F-4D97-AF65-F5344CB8AC3E}">
        <p14:creationId xmlns:p14="http://schemas.microsoft.com/office/powerpoint/2010/main" val="11619911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6.5 Computing a Bond Price from Its Yield to Maturity </a:t>
            </a:r>
            <a:r>
              <a:rPr lang="en-US" altLang="en-US" sz="2000" b="0" dirty="0">
                <a:latin typeface="+mj-lt"/>
                <a:ea typeface="ＭＳ Ｐゴシック" panose="020B0600070205080204" pitchFamily="34" charset="-128"/>
              </a:rPr>
              <a:t>(5 of 5)</a:t>
            </a:r>
            <a:endParaRPr lang="en-US" sz="2000" b="0" dirty="0">
              <a:latin typeface="+mj-lt"/>
            </a:endParaRPr>
          </a:p>
        </p:txBody>
      </p:sp>
      <p:sp>
        <p:nvSpPr>
          <p:cNvPr id="3" name="Content Placeholder 2"/>
          <p:cNvSpPr>
            <a:spLocks noGrp="1"/>
          </p:cNvSpPr>
          <p:nvPr>
            <p:ph idx="1"/>
          </p:nvPr>
        </p:nvSpPr>
        <p:spPr/>
        <p:txBody>
          <a:bodyPr/>
          <a:lstStyle/>
          <a:p>
            <a:pPr marL="0" indent="0">
              <a:buNone/>
            </a:pPr>
            <a:r>
              <a:rPr lang="en-US" sz="2800" b="1" dirty="0"/>
              <a:t>Evaluate</a:t>
            </a:r>
          </a:p>
          <a:p>
            <a:r>
              <a:rPr lang="en-US" sz="2600" dirty="0"/>
              <a:t>The bond’s price has risen to $1009.47, lowering the return from investing in it from 1.5% to 1% per six-month period. Interest rates have dropped, so the lower return brings the bond’s yield into line with the lower competitive rates being offered for similar risk and maturity elsewhere in the market.</a:t>
            </a:r>
          </a:p>
        </p:txBody>
      </p:sp>
    </p:spTree>
    <p:extLst>
      <p:ext uri="{BB962C8B-B14F-4D97-AF65-F5344CB8AC3E}">
        <p14:creationId xmlns:p14="http://schemas.microsoft.com/office/powerpoint/2010/main" val="736916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6.5a Computing a Bond Price from Its Yield to Maturity </a:t>
            </a:r>
            <a:r>
              <a:rPr lang="en-US" altLang="en-US" sz="2000" b="0" dirty="0">
                <a:latin typeface="+mj-lt"/>
                <a:ea typeface="ＭＳ Ｐゴシック" panose="020B0600070205080204" pitchFamily="34" charset="-128"/>
              </a:rPr>
              <a:t>(1 of 5)</a:t>
            </a:r>
            <a:endParaRPr lang="en-US" sz="2000" b="0" dirty="0">
              <a:latin typeface="+mj-lt"/>
            </a:endParaRPr>
          </a:p>
        </p:txBody>
      </p:sp>
      <p:sp>
        <p:nvSpPr>
          <p:cNvPr id="3" name="Content Placeholder 2"/>
          <p:cNvSpPr>
            <a:spLocks noGrp="1"/>
          </p:cNvSpPr>
          <p:nvPr>
            <p:ph idx="1"/>
          </p:nvPr>
        </p:nvSpPr>
        <p:spPr/>
        <p:txBody>
          <a:bodyPr/>
          <a:lstStyle/>
          <a:p>
            <a:pPr>
              <a:buNone/>
            </a:pPr>
            <a:r>
              <a:rPr lang="en-US" altLang="en-US" sz="2800" b="1" dirty="0">
                <a:ea typeface="ＭＳ Ｐゴシック" panose="020B0600070205080204" pitchFamily="34" charset="-128"/>
              </a:rPr>
              <a:t>Problem:</a:t>
            </a:r>
          </a:p>
          <a:p>
            <a:r>
              <a:rPr lang="en-US" altLang="en-US" sz="2600" dirty="0">
                <a:ea typeface="ＭＳ Ｐゴシック" panose="020B0600070205080204" pitchFamily="34" charset="-128"/>
              </a:rPr>
              <a:t>Consider again the nine-year, $1000 bond with a 3% coupon rate and semiannual coupons in Example 6.4a. </a:t>
            </a:r>
          </a:p>
          <a:p>
            <a:r>
              <a:rPr lang="en-US" altLang="en-US" sz="2600" dirty="0">
                <a:ea typeface="ＭＳ Ｐゴシック" panose="020B0600070205080204" pitchFamily="34" charset="-128"/>
              </a:rPr>
              <a:t>Suppose interest rates increase and the bond’s yield to maturity increases to 4.0% (expressed as an APR with semiannual compounding). </a:t>
            </a:r>
          </a:p>
          <a:p>
            <a:r>
              <a:rPr lang="en-US" altLang="en-US" sz="2600" dirty="0">
                <a:ea typeface="ＭＳ Ｐゴシック" panose="020B0600070205080204" pitchFamily="34" charset="-128"/>
              </a:rPr>
              <a:t>What price is the bond trading for now?</a:t>
            </a:r>
            <a:endParaRPr lang="en-US" sz="2600" dirty="0"/>
          </a:p>
        </p:txBody>
      </p:sp>
    </p:spTree>
    <p:extLst>
      <p:ext uri="{BB962C8B-B14F-4D97-AF65-F5344CB8AC3E}">
        <p14:creationId xmlns:p14="http://schemas.microsoft.com/office/powerpoint/2010/main" val="247763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6.1 Bond Terminology </a:t>
            </a:r>
            <a:r>
              <a:rPr lang="en-US" altLang="en-US" sz="2000" b="0" dirty="0">
                <a:latin typeface="+mj-lt"/>
                <a:ea typeface="ＭＳ Ｐゴシック" panose="020B0600070205080204" pitchFamily="34" charset="-128"/>
              </a:rPr>
              <a:t>(2 of 3)</a:t>
            </a:r>
            <a:r>
              <a:rPr lang="en-US" altLang="en-US" sz="3600" dirty="0">
                <a:latin typeface="+mj-lt"/>
                <a:ea typeface="ＭＳ Ｐゴシック" panose="020B0600070205080204" pitchFamily="34" charset="-128"/>
              </a:rPr>
              <a:t> </a:t>
            </a:r>
            <a:endParaRPr lang="en-US" sz="3600" dirty="0">
              <a:latin typeface="+mj-lt"/>
            </a:endParaRPr>
          </a:p>
        </p:txBody>
      </p:sp>
      <p:sp>
        <p:nvSpPr>
          <p:cNvPr id="3" name="Content Placeholder 2"/>
          <p:cNvSpPr>
            <a:spLocks noGrp="1"/>
          </p:cNvSpPr>
          <p:nvPr>
            <p:ph idx="1"/>
          </p:nvPr>
        </p:nvSpPr>
        <p:spPr/>
        <p:txBody>
          <a:bodyPr/>
          <a:lstStyle/>
          <a:p>
            <a:r>
              <a:rPr lang="en-US" altLang="en-US" sz="2600" dirty="0">
                <a:ea typeface="ＭＳ Ｐゴシック" panose="020B0600070205080204" pitchFamily="34" charset="-128"/>
              </a:rPr>
              <a:t>Face value (aka par value or principal amount) </a:t>
            </a:r>
          </a:p>
          <a:p>
            <a:pPr lvl="1"/>
            <a:r>
              <a:rPr lang="en-US" altLang="en-US" sz="2400" dirty="0">
                <a:ea typeface="ＭＳ Ｐゴシック" panose="020B0600070205080204" pitchFamily="34" charset="-128"/>
              </a:rPr>
              <a:t>Notional amount used to compute interest payments </a:t>
            </a:r>
          </a:p>
          <a:p>
            <a:pPr lvl="1"/>
            <a:r>
              <a:rPr lang="en-US" altLang="en-US" sz="2400" dirty="0">
                <a:ea typeface="ＭＳ Ｐゴシック" panose="020B0600070205080204" pitchFamily="34" charset="-128"/>
              </a:rPr>
              <a:t>Usually standard increments, such as $1000</a:t>
            </a:r>
          </a:p>
          <a:p>
            <a:pPr lvl="1"/>
            <a:r>
              <a:rPr lang="en-US" altLang="en-US" sz="2400" dirty="0">
                <a:ea typeface="ＭＳ Ｐゴシック" panose="020B0600070205080204" pitchFamily="34" charset="-128"/>
              </a:rPr>
              <a:t>Typically repaid at maturity</a:t>
            </a:r>
          </a:p>
          <a:p>
            <a:r>
              <a:rPr lang="en-US" altLang="en-US" sz="2600" dirty="0">
                <a:ea typeface="ＭＳ Ｐゴシック" panose="020B0600070205080204" pitchFamily="34" charset="-128"/>
              </a:rPr>
              <a:t>Coupons</a:t>
            </a:r>
            <a:endParaRPr lang="en-US" sz="2600" dirty="0"/>
          </a:p>
        </p:txBody>
      </p:sp>
    </p:spTree>
    <p:extLst>
      <p:ext uri="{BB962C8B-B14F-4D97-AF65-F5344CB8AC3E}">
        <p14:creationId xmlns:p14="http://schemas.microsoft.com/office/powerpoint/2010/main" val="4128714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6.5a Computing a Bond Price from Its Yield to Maturity </a:t>
            </a:r>
            <a:r>
              <a:rPr lang="en-US" altLang="en-US" sz="2000" b="0" dirty="0">
                <a:latin typeface="+mj-lt"/>
                <a:ea typeface="ＭＳ Ｐゴシック" panose="020B0600070205080204" pitchFamily="34" charset="-128"/>
              </a:rPr>
              <a:t>(2 of 5)</a:t>
            </a:r>
            <a:endParaRPr lang="en-US" sz="2000" b="0" dirty="0">
              <a:latin typeface="+mj-lt"/>
            </a:endParaRPr>
          </a:p>
        </p:txBody>
      </p:sp>
      <p:sp>
        <p:nvSpPr>
          <p:cNvPr id="3" name="Content Placeholder 2"/>
          <p:cNvSpPr>
            <a:spLocks noGrp="1"/>
          </p:cNvSpPr>
          <p:nvPr>
            <p:ph idx="1"/>
          </p:nvPr>
        </p:nvSpPr>
        <p:spPr>
          <a:xfrm>
            <a:off x="457200" y="1600200"/>
            <a:ext cx="8458200" cy="4525963"/>
          </a:xfrm>
        </p:spPr>
        <p:txBody>
          <a:bodyPr/>
          <a:lstStyle/>
          <a:p>
            <a:pPr>
              <a:buNone/>
            </a:pPr>
            <a:r>
              <a:rPr lang="en-US" altLang="en-US" sz="2800" b="1" dirty="0">
                <a:ea typeface="ＭＳ Ｐゴシック" panose="020B0600070205080204" pitchFamily="34" charset="-128"/>
              </a:rPr>
              <a:t>Solution:</a:t>
            </a:r>
          </a:p>
          <a:p>
            <a:pPr>
              <a:buNone/>
            </a:pPr>
            <a:r>
              <a:rPr lang="en-US" altLang="en-US" sz="2800" b="1" dirty="0">
                <a:ea typeface="ＭＳ Ｐゴシック" panose="020B0600070205080204" pitchFamily="34" charset="-128"/>
              </a:rPr>
              <a:t>Plan:</a:t>
            </a:r>
          </a:p>
          <a:p>
            <a:r>
              <a:rPr lang="en-US" altLang="en-US" sz="2600" dirty="0">
                <a:ea typeface="ＭＳ Ｐゴシック" panose="020B0600070205080204" pitchFamily="34" charset="-128"/>
              </a:rPr>
              <a:t>Given the yield, we can compute the price using Eq.6.3.  </a:t>
            </a:r>
          </a:p>
          <a:p>
            <a:r>
              <a:rPr lang="en-US" altLang="en-US" sz="2600" dirty="0">
                <a:ea typeface="ＭＳ Ｐゴシック" panose="020B0600070205080204" pitchFamily="34" charset="-128"/>
              </a:rPr>
              <a:t>First, note that a 4.0% APR is equivalent to a semiannual rate of 2.0%. </a:t>
            </a:r>
          </a:p>
          <a:p>
            <a:r>
              <a:rPr lang="en-US" altLang="en-US" sz="2600" dirty="0">
                <a:ea typeface="ＭＳ Ｐゴシック" panose="020B0600070205080204" pitchFamily="34" charset="-128"/>
              </a:rPr>
              <a:t>Also, recall that the cash flows of this bond are an annuity of 18 payments of $15, paid every 6 months, and one lump-sum cash flow of $1000 (the face value), paid in 9 years (eighteen 6-month periods).</a:t>
            </a:r>
            <a:endParaRPr lang="en-US" sz="2600" dirty="0"/>
          </a:p>
        </p:txBody>
      </p:sp>
    </p:spTree>
    <p:extLst>
      <p:ext uri="{BB962C8B-B14F-4D97-AF65-F5344CB8AC3E}">
        <p14:creationId xmlns:p14="http://schemas.microsoft.com/office/powerpoint/2010/main" val="10147078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6.5a Computing a Bond Price from Its Yield to Maturity </a:t>
            </a:r>
            <a:r>
              <a:rPr lang="en-US" altLang="en-US" sz="2000" b="0" dirty="0">
                <a:latin typeface="+mj-lt"/>
                <a:ea typeface="ＭＳ Ｐゴシック" panose="020B0600070205080204" pitchFamily="34" charset="-128"/>
              </a:rPr>
              <a:t>(3 of 5)</a:t>
            </a:r>
            <a:endParaRPr lang="en-US" sz="2000" b="0" dirty="0">
              <a:latin typeface="+mj-lt"/>
            </a:endParaRPr>
          </a:p>
        </p:txBody>
      </p:sp>
      <p:sp>
        <p:nvSpPr>
          <p:cNvPr id="3" name="Content Placeholder 2"/>
          <p:cNvSpPr>
            <a:spLocks noGrp="1"/>
          </p:cNvSpPr>
          <p:nvPr>
            <p:ph idx="1"/>
          </p:nvPr>
        </p:nvSpPr>
        <p:spPr>
          <a:xfrm>
            <a:off x="457200" y="1600201"/>
            <a:ext cx="8229600" cy="1447800"/>
          </a:xfrm>
        </p:spPr>
        <p:txBody>
          <a:bodyPr/>
          <a:lstStyle/>
          <a:p>
            <a:pPr>
              <a:buNone/>
            </a:pPr>
            <a:r>
              <a:rPr lang="en-US" altLang="en-US" sz="2800" b="1" dirty="0">
                <a:ea typeface="ＭＳ Ｐゴシック" panose="020B0600070205080204" pitchFamily="34" charset="-128"/>
              </a:rPr>
              <a:t>Execute:</a:t>
            </a:r>
          </a:p>
          <a:p>
            <a:r>
              <a:rPr lang="en-US" altLang="en-US" sz="2600" dirty="0">
                <a:ea typeface="ＭＳ Ｐゴシック" panose="020B0600070205080204" pitchFamily="34" charset="-128"/>
              </a:rPr>
              <a:t>Using Eq. 6.3 and the 6-month yield of 2.0%, the bond price must be</a:t>
            </a:r>
            <a:endParaRPr lang="en-US" sz="2600" dirty="0"/>
          </a:p>
        </p:txBody>
      </p:sp>
      <p:graphicFrame>
        <p:nvGraphicFramePr>
          <p:cNvPr id="5" name="Object 4" descr="P = 15 times, 1 over 0.02 times, begin quantity, 1 minus, 1 over 1.02 to the eighteenth, + 1,000 over 1.02 to the eighteenth, end quantity, = $925.04."/>
          <p:cNvGraphicFramePr>
            <a:graphicFrameLocks noChangeAspect="1"/>
          </p:cNvGraphicFramePr>
          <p:nvPr>
            <p:extLst>
              <p:ext uri="{D42A27DB-BD31-4B8C-83A1-F6EECF244321}">
                <p14:modId xmlns:p14="http://schemas.microsoft.com/office/powerpoint/2010/main" val="219215716"/>
              </p:ext>
            </p:extLst>
          </p:nvPr>
        </p:nvGraphicFramePr>
        <p:xfrm>
          <a:off x="1714540" y="3308928"/>
          <a:ext cx="5714920" cy="897376"/>
        </p:xfrm>
        <a:graphic>
          <a:graphicData uri="http://schemas.openxmlformats.org/presentationml/2006/ole">
            <mc:AlternateContent xmlns:mc="http://schemas.openxmlformats.org/markup-compatibility/2006">
              <mc:Choice xmlns:v="urn:schemas-microsoft-com:vml" Requires="v">
                <p:oleObj spid="_x0000_s26796" name="Equation" r:id="rId3" imgW="1536480" imgH="241200" progId="Equation.DSMT4">
                  <p:embed/>
                </p:oleObj>
              </mc:Choice>
              <mc:Fallback>
                <p:oleObj name="Equation" r:id="rId3" imgW="1536480" imgH="241200" progId="Equation.DSMT4">
                  <p:embed/>
                  <p:pic>
                    <p:nvPicPr>
                      <p:cNvPr id="0" name=""/>
                      <p:cNvPicPr/>
                      <p:nvPr/>
                    </p:nvPicPr>
                    <p:blipFill>
                      <a:blip r:embed="rId4"/>
                      <a:stretch>
                        <a:fillRect/>
                      </a:stretch>
                    </p:blipFill>
                    <p:spPr>
                      <a:xfrm>
                        <a:off x="1714540" y="3308928"/>
                        <a:ext cx="5714920" cy="897376"/>
                      </a:xfrm>
                      <a:prstGeom prst="rect">
                        <a:avLst/>
                      </a:prstGeom>
                    </p:spPr>
                  </p:pic>
                </p:oleObj>
              </mc:Fallback>
            </mc:AlternateContent>
          </a:graphicData>
        </a:graphic>
      </p:graphicFrame>
    </p:spTree>
    <p:extLst>
      <p:ext uri="{BB962C8B-B14F-4D97-AF65-F5344CB8AC3E}">
        <p14:creationId xmlns:p14="http://schemas.microsoft.com/office/powerpoint/2010/main" val="30489486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6.5a Computing a Bond Price from Its Yield to Maturity </a:t>
            </a:r>
            <a:r>
              <a:rPr lang="en-US" altLang="en-US" sz="2000" b="0" dirty="0">
                <a:latin typeface="+mj-lt"/>
                <a:ea typeface="ＭＳ Ｐゴシック" panose="020B0600070205080204" pitchFamily="34" charset="-128"/>
              </a:rPr>
              <a:t>(4 of 5)</a:t>
            </a:r>
            <a:endParaRPr lang="en-US" sz="2000" b="0" dirty="0">
              <a:latin typeface="+mj-lt"/>
            </a:endParaRPr>
          </a:p>
        </p:txBody>
      </p:sp>
      <p:sp>
        <p:nvSpPr>
          <p:cNvPr id="4" name="Content Placeholder 3"/>
          <p:cNvSpPr>
            <a:spLocks noGrp="1"/>
          </p:cNvSpPr>
          <p:nvPr>
            <p:ph idx="1"/>
          </p:nvPr>
        </p:nvSpPr>
        <p:spPr>
          <a:xfrm>
            <a:off x="457200" y="1600200"/>
            <a:ext cx="8229600" cy="1060437"/>
          </a:xfrm>
        </p:spPr>
        <p:txBody>
          <a:bodyPr/>
          <a:lstStyle/>
          <a:p>
            <a:pPr>
              <a:buNone/>
            </a:pPr>
            <a:r>
              <a:rPr lang="en-US" altLang="en-US" sz="2800" b="1" dirty="0">
                <a:ea typeface="ＭＳ Ｐゴシック" panose="020B0600070205080204" pitchFamily="34" charset="-128"/>
              </a:rPr>
              <a:t>Execute: </a:t>
            </a:r>
          </a:p>
          <a:p>
            <a:r>
              <a:rPr lang="en-US" altLang="en-US" sz="2600" dirty="0">
                <a:ea typeface="ＭＳ Ｐゴシック" panose="020B0600070205080204" pitchFamily="34" charset="-128"/>
              </a:rPr>
              <a:t>We can also use a financial calculator:</a:t>
            </a:r>
            <a:endParaRPr lang="en-US" sz="2600" dirty="0"/>
          </a:p>
        </p:txBody>
      </p:sp>
      <p:pic>
        <p:nvPicPr>
          <p:cNvPr id="3" name="Picture 2" descr="A table with 5 columns: N, and I slash Y, and P V, and P M T, and F V. The rows are labeled, given, and, solve for. Column 1, N: given 18, solve for blank. Column 2, I slash Y: given 2.0, solve for blank. Column 3, P V: given blank, solve for negative 925.04. Column 4, P M T: given 15, solve for blank. Column 5, F V: given 1,000, solve for blan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2809568"/>
            <a:ext cx="8312727" cy="1414244"/>
          </a:xfrm>
          <a:prstGeom prst="rect">
            <a:avLst/>
          </a:prstGeom>
        </p:spPr>
      </p:pic>
      <p:sp>
        <p:nvSpPr>
          <p:cNvPr id="7" name="Content Placeholder 6"/>
          <p:cNvSpPr>
            <a:spLocks noGrp="1"/>
          </p:cNvSpPr>
          <p:nvPr>
            <p:ph idx="13"/>
          </p:nvPr>
        </p:nvSpPr>
        <p:spPr>
          <a:xfrm>
            <a:off x="457200" y="4288061"/>
            <a:ext cx="8229600" cy="398250"/>
          </a:xfrm>
        </p:spPr>
        <p:txBody>
          <a:bodyPr/>
          <a:lstStyle/>
          <a:p>
            <a:pPr marL="0" lvl="0" indent="0">
              <a:buNone/>
            </a:pPr>
            <a:r>
              <a:rPr lang="en-US" sz="2000" dirty="0">
                <a:ea typeface="ＭＳ Ｐゴシック" panose="020B0600070205080204" pitchFamily="34" charset="-128"/>
              </a:rPr>
              <a:t>Excel Formula: = PV(RATE,NPER,PMT,FV) = PV(0.02,18,15,1000)</a:t>
            </a:r>
            <a:endParaRPr lang="en-US" sz="2000" dirty="0"/>
          </a:p>
        </p:txBody>
      </p:sp>
      <p:sp>
        <p:nvSpPr>
          <p:cNvPr id="8" name="Content Placeholder 7"/>
          <p:cNvSpPr>
            <a:spLocks noGrp="1"/>
          </p:cNvSpPr>
          <p:nvPr>
            <p:ph idx="14"/>
          </p:nvPr>
        </p:nvSpPr>
        <p:spPr>
          <a:xfrm>
            <a:off x="477080" y="4916501"/>
            <a:ext cx="8229600" cy="936608"/>
          </a:xfrm>
        </p:spPr>
        <p:txBody>
          <a:bodyPr/>
          <a:lstStyle/>
          <a:p>
            <a:r>
              <a:rPr lang="en-US" altLang="en-US" sz="2600" dirty="0">
                <a:ea typeface="ＭＳ Ｐゴシック" panose="020B0600070205080204" pitchFamily="34" charset="-128"/>
              </a:rPr>
              <a:t>The effective annual yield corresponding to 2.0% every six months is</a:t>
            </a:r>
            <a:endParaRPr lang="en-US" sz="2600" dirty="0"/>
          </a:p>
        </p:txBody>
      </p:sp>
      <p:graphicFrame>
        <p:nvGraphicFramePr>
          <p:cNvPr id="15" name="Object 14" descr="1 + 0.02, squared, minus 1 = 0.0404."/>
          <p:cNvGraphicFramePr>
            <a:graphicFrameLocks noChangeAspect="1"/>
          </p:cNvGraphicFramePr>
          <p:nvPr>
            <p:extLst>
              <p:ext uri="{D42A27DB-BD31-4B8C-83A1-F6EECF244321}">
                <p14:modId xmlns:p14="http://schemas.microsoft.com/office/powerpoint/2010/main" val="1083285586"/>
              </p:ext>
            </p:extLst>
          </p:nvPr>
        </p:nvGraphicFramePr>
        <p:xfrm>
          <a:off x="3533980" y="5232100"/>
          <a:ext cx="2847569" cy="622913"/>
        </p:xfrm>
        <a:graphic>
          <a:graphicData uri="http://schemas.openxmlformats.org/presentationml/2006/ole">
            <mc:AlternateContent xmlns:mc="http://schemas.openxmlformats.org/markup-compatibility/2006">
              <mc:Choice xmlns:v="urn:schemas-microsoft-com:vml" Requires="v">
                <p:oleObj spid="_x0000_s27817" name="Equation" r:id="rId4" imgW="812520" imgH="177480" progId="Equation.DSMT4">
                  <p:embed/>
                </p:oleObj>
              </mc:Choice>
              <mc:Fallback>
                <p:oleObj name="Equation" r:id="rId4" imgW="812520" imgH="177480" progId="Equation.DSMT4">
                  <p:embed/>
                  <p:pic>
                    <p:nvPicPr>
                      <p:cNvPr id="0" name=""/>
                      <p:cNvPicPr/>
                      <p:nvPr/>
                    </p:nvPicPr>
                    <p:blipFill>
                      <a:blip r:embed="rId5"/>
                      <a:stretch>
                        <a:fillRect/>
                      </a:stretch>
                    </p:blipFill>
                    <p:spPr>
                      <a:xfrm>
                        <a:off x="3533980" y="5232100"/>
                        <a:ext cx="2847569" cy="622913"/>
                      </a:xfrm>
                      <a:prstGeom prst="rect">
                        <a:avLst/>
                      </a:prstGeom>
                    </p:spPr>
                  </p:pic>
                </p:oleObj>
              </mc:Fallback>
            </mc:AlternateContent>
          </a:graphicData>
        </a:graphic>
      </p:graphicFrame>
      <p:sp>
        <p:nvSpPr>
          <p:cNvPr id="9" name="Content Placeholder 8"/>
          <p:cNvSpPr>
            <a:spLocks noGrp="1"/>
          </p:cNvSpPr>
          <p:nvPr>
            <p:ph idx="15"/>
          </p:nvPr>
        </p:nvSpPr>
        <p:spPr>
          <a:xfrm>
            <a:off x="6405557" y="5323996"/>
            <a:ext cx="1523999" cy="398250"/>
          </a:xfrm>
        </p:spPr>
        <p:txBody>
          <a:bodyPr/>
          <a:lstStyle/>
          <a:p>
            <a:pPr marL="0" indent="0">
              <a:buNone/>
            </a:pPr>
            <a:r>
              <a:rPr lang="en-US" sz="2600" dirty="0"/>
              <a:t>or 4.04%</a:t>
            </a:r>
          </a:p>
        </p:txBody>
      </p:sp>
    </p:spTree>
    <p:extLst>
      <p:ext uri="{BB962C8B-B14F-4D97-AF65-F5344CB8AC3E}">
        <p14:creationId xmlns:p14="http://schemas.microsoft.com/office/powerpoint/2010/main" val="38632400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6.5a Computing a Bond Price from Its Yield to Maturity </a:t>
            </a:r>
            <a:r>
              <a:rPr lang="en-US" altLang="en-US" sz="2000" b="0" dirty="0">
                <a:latin typeface="+mj-lt"/>
                <a:ea typeface="ＭＳ Ｐゴシック" panose="020B0600070205080204" pitchFamily="34" charset="-128"/>
              </a:rPr>
              <a:t>(5 of 5)</a:t>
            </a:r>
            <a:endParaRPr lang="en-US" sz="2000" b="0" dirty="0">
              <a:latin typeface="+mj-lt"/>
            </a:endParaRPr>
          </a:p>
        </p:txBody>
      </p:sp>
      <p:sp>
        <p:nvSpPr>
          <p:cNvPr id="3" name="Content Placeholder 2"/>
          <p:cNvSpPr>
            <a:spLocks noGrp="1"/>
          </p:cNvSpPr>
          <p:nvPr>
            <p:ph idx="1"/>
          </p:nvPr>
        </p:nvSpPr>
        <p:spPr/>
        <p:txBody>
          <a:bodyPr/>
          <a:lstStyle/>
          <a:p>
            <a:pPr>
              <a:buNone/>
            </a:pPr>
            <a:r>
              <a:rPr lang="en-US" altLang="en-US" sz="2800" b="1" dirty="0">
                <a:ea typeface="ＭＳ Ｐゴシック" panose="020B0600070205080204" pitchFamily="34" charset="-128"/>
              </a:rPr>
              <a:t>Evaluate: </a:t>
            </a:r>
          </a:p>
          <a:p>
            <a:r>
              <a:rPr lang="en-US" altLang="en-US" sz="2600" dirty="0">
                <a:ea typeface="ＭＳ Ｐゴシック" panose="020B0600070205080204" pitchFamily="34" charset="-128"/>
              </a:rPr>
              <a:t>The bond’s price has declined to $925.04, increasing the return from investing in it from 1.26% to 2.0% per 6-month period.  </a:t>
            </a:r>
          </a:p>
          <a:p>
            <a:r>
              <a:rPr lang="en-US" altLang="en-US" sz="2600" dirty="0">
                <a:ea typeface="ＭＳ Ｐゴシック" panose="020B0600070205080204" pitchFamily="34" charset="-128"/>
              </a:rPr>
              <a:t>Interest rates have increased, so the higher return brings the bond’s yield into line with the higher competitive rates being offered for similar risk and maturity elsewhere in the Market.</a:t>
            </a:r>
            <a:endParaRPr lang="en-US" sz="2600" dirty="0"/>
          </a:p>
        </p:txBody>
      </p:sp>
    </p:spTree>
    <p:extLst>
      <p:ext uri="{BB962C8B-B14F-4D97-AF65-F5344CB8AC3E}">
        <p14:creationId xmlns:p14="http://schemas.microsoft.com/office/powerpoint/2010/main" val="18154208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6.3 Coupon Bonds </a:t>
            </a:r>
            <a:r>
              <a:rPr lang="en-US" altLang="en-US" sz="2000" b="0" dirty="0">
                <a:latin typeface="+mj-lt"/>
                <a:ea typeface="ＭＳ Ｐゴシック" panose="020B0600070205080204" pitchFamily="34" charset="-128"/>
              </a:rPr>
              <a:t>(5 of 5)</a:t>
            </a:r>
            <a:endParaRPr lang="en-US" sz="2000" b="0" dirty="0">
              <a:latin typeface="+mj-lt"/>
            </a:endParaRPr>
          </a:p>
        </p:txBody>
      </p:sp>
      <p:sp>
        <p:nvSpPr>
          <p:cNvPr id="3" name="Content Placeholder 2"/>
          <p:cNvSpPr>
            <a:spLocks noGrp="1"/>
          </p:cNvSpPr>
          <p:nvPr>
            <p:ph idx="1"/>
          </p:nvPr>
        </p:nvSpPr>
        <p:spPr/>
        <p:txBody>
          <a:bodyPr/>
          <a:lstStyle/>
          <a:p>
            <a:r>
              <a:rPr lang="en-US" altLang="en-US" sz="2600" dirty="0">
                <a:ea typeface="ＭＳ Ｐゴシック" panose="020B0600070205080204" pitchFamily="34" charset="-128"/>
              </a:rPr>
              <a:t>Coupon Bond Price Quotes</a:t>
            </a:r>
          </a:p>
          <a:p>
            <a:pPr lvl="1"/>
            <a:r>
              <a:rPr lang="en-US" altLang="en-US" sz="2400" dirty="0">
                <a:ea typeface="ＭＳ Ｐゴシック" panose="020B0600070205080204" pitchFamily="34" charset="-128"/>
              </a:rPr>
              <a:t>Prices and yields are often used interchangeably</a:t>
            </a:r>
          </a:p>
          <a:p>
            <a:pPr lvl="1"/>
            <a:r>
              <a:rPr lang="en-US" altLang="en-US" sz="2400" dirty="0">
                <a:ea typeface="ＭＳ Ｐゴシック" panose="020B0600070205080204" pitchFamily="34" charset="-128"/>
              </a:rPr>
              <a:t>Bond traders usually quote yields rather than prices</a:t>
            </a:r>
          </a:p>
          <a:p>
            <a:pPr lvl="1"/>
            <a:r>
              <a:rPr lang="en-US" altLang="en-US" sz="2400" dirty="0">
                <a:ea typeface="ＭＳ Ｐゴシック" panose="020B0600070205080204" pitchFamily="34" charset="-128"/>
              </a:rPr>
              <a:t>One advantage is that the yield is independent of the face value of the bond</a:t>
            </a:r>
          </a:p>
          <a:p>
            <a:pPr lvl="1"/>
            <a:r>
              <a:rPr lang="en-US" altLang="en-US" sz="2400" dirty="0">
                <a:ea typeface="ＭＳ Ｐゴシック" panose="020B0600070205080204" pitchFamily="34" charset="-128"/>
              </a:rPr>
              <a:t>When prices are quoted in the bond market, they are conventionally quoted per $100 face value</a:t>
            </a:r>
            <a:endParaRPr lang="en-US" sz="2400" dirty="0"/>
          </a:p>
        </p:txBody>
      </p:sp>
    </p:spTree>
    <p:extLst>
      <p:ext uri="{BB962C8B-B14F-4D97-AF65-F5344CB8AC3E}">
        <p14:creationId xmlns:p14="http://schemas.microsoft.com/office/powerpoint/2010/main" val="35161138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6.4 Why Bond Prices Change </a:t>
            </a:r>
            <a:r>
              <a:rPr lang="en-US" altLang="en-US" sz="2000" b="0" dirty="0">
                <a:latin typeface="+mj-lt"/>
                <a:ea typeface="ＭＳ Ｐゴシック" panose="020B0600070205080204" pitchFamily="34" charset="-128"/>
              </a:rPr>
              <a:t>(1 of 4)</a:t>
            </a:r>
            <a:endParaRPr lang="en-US" sz="2000" b="0" dirty="0">
              <a:latin typeface="+mj-lt"/>
            </a:endParaRPr>
          </a:p>
        </p:txBody>
      </p:sp>
      <p:sp>
        <p:nvSpPr>
          <p:cNvPr id="3" name="Content Placeholder 2"/>
          <p:cNvSpPr>
            <a:spLocks noGrp="1"/>
          </p:cNvSpPr>
          <p:nvPr>
            <p:ph idx="1"/>
          </p:nvPr>
        </p:nvSpPr>
        <p:spPr/>
        <p:txBody>
          <a:bodyPr/>
          <a:lstStyle/>
          <a:p>
            <a:pPr>
              <a:lnSpc>
                <a:spcPct val="90000"/>
              </a:lnSpc>
            </a:pPr>
            <a:r>
              <a:rPr lang="en-US" altLang="en-US" sz="2600" dirty="0">
                <a:ea typeface="ＭＳ Ｐゴシック" panose="020B0600070205080204" pitchFamily="34" charset="-128"/>
              </a:rPr>
              <a:t>Zero-coupon bonds always trade for a discount</a:t>
            </a:r>
          </a:p>
          <a:p>
            <a:pPr>
              <a:lnSpc>
                <a:spcPct val="90000"/>
              </a:lnSpc>
            </a:pPr>
            <a:r>
              <a:rPr lang="en-US" altLang="en-US" sz="2600" dirty="0">
                <a:ea typeface="ＭＳ Ｐゴシック" panose="020B0600070205080204" pitchFamily="34" charset="-128"/>
              </a:rPr>
              <a:t>Coupon bonds may trade at a discount or at a premium</a:t>
            </a:r>
          </a:p>
          <a:p>
            <a:pPr>
              <a:lnSpc>
                <a:spcPct val="90000"/>
              </a:lnSpc>
            </a:pPr>
            <a:r>
              <a:rPr lang="en-US" altLang="en-US" sz="2600" dirty="0">
                <a:ea typeface="ＭＳ Ｐゴシック" panose="020B0600070205080204" pitchFamily="34" charset="-128"/>
              </a:rPr>
              <a:t>Most issuers of coupon bonds choose a coupon rate so that the bonds will initially trade at, or very close to, par</a:t>
            </a:r>
          </a:p>
          <a:p>
            <a:pPr>
              <a:lnSpc>
                <a:spcPct val="90000"/>
              </a:lnSpc>
            </a:pPr>
            <a:r>
              <a:rPr lang="en-US" altLang="en-US" sz="2600" dirty="0">
                <a:ea typeface="ＭＳ Ｐゴシック" panose="020B0600070205080204" pitchFamily="34" charset="-128"/>
              </a:rPr>
              <a:t>After the issue date, the market price of a bond changes over time</a:t>
            </a:r>
            <a:endParaRPr lang="en-US" sz="2600" dirty="0"/>
          </a:p>
        </p:txBody>
      </p:sp>
    </p:spTree>
    <p:extLst>
      <p:ext uri="{BB962C8B-B14F-4D97-AF65-F5344CB8AC3E}">
        <p14:creationId xmlns:p14="http://schemas.microsoft.com/office/powerpoint/2010/main" val="30892506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6.4 Why Bond Prices Change </a:t>
            </a:r>
            <a:r>
              <a:rPr lang="en-US" altLang="en-US" sz="2000" b="0" dirty="0">
                <a:latin typeface="+mj-lt"/>
                <a:ea typeface="ＭＳ Ｐゴシック" panose="020B0600070205080204" pitchFamily="34" charset="-128"/>
              </a:rPr>
              <a:t>(2 of 4)</a:t>
            </a:r>
            <a:endParaRPr lang="en-US" sz="2000" b="0" dirty="0">
              <a:latin typeface="+mj-lt"/>
            </a:endParaRPr>
          </a:p>
        </p:txBody>
      </p:sp>
      <p:sp>
        <p:nvSpPr>
          <p:cNvPr id="3" name="Content Placeholder 2"/>
          <p:cNvSpPr>
            <a:spLocks noGrp="1"/>
          </p:cNvSpPr>
          <p:nvPr>
            <p:ph idx="1"/>
          </p:nvPr>
        </p:nvSpPr>
        <p:spPr/>
        <p:txBody>
          <a:bodyPr/>
          <a:lstStyle/>
          <a:p>
            <a:pPr>
              <a:spcBef>
                <a:spcPts val="600"/>
              </a:spcBef>
            </a:pPr>
            <a:r>
              <a:rPr lang="en-US" altLang="en-US" sz="2600" dirty="0">
                <a:ea typeface="ＭＳ Ｐゴシック" panose="020B0600070205080204" pitchFamily="34" charset="-128"/>
              </a:rPr>
              <a:t>Interest Rate Changes and Bond Prices</a:t>
            </a:r>
          </a:p>
          <a:p>
            <a:pPr lvl="1"/>
            <a:r>
              <a:rPr lang="en-US" altLang="en-US" sz="2400" dirty="0">
                <a:ea typeface="ＭＳ Ｐゴシック" panose="020B0600070205080204" pitchFamily="34" charset="-128"/>
              </a:rPr>
              <a:t>If a bond sells at par the only return investors will earn is from the coupons that the bond pays</a:t>
            </a:r>
          </a:p>
          <a:p>
            <a:pPr lvl="1"/>
            <a:r>
              <a:rPr lang="en-US" altLang="en-US" sz="2400" dirty="0">
                <a:ea typeface="ＭＳ Ｐゴシック" panose="020B0600070205080204" pitchFamily="34" charset="-128"/>
              </a:rPr>
              <a:t>Therefore, the bond’s coupon rate will exactly equal its yield to maturity </a:t>
            </a:r>
          </a:p>
          <a:p>
            <a:pPr lvl="1"/>
            <a:r>
              <a:rPr lang="en-US" altLang="en-US" sz="2400" dirty="0">
                <a:ea typeface="ＭＳ Ｐゴシック" panose="020B0600070205080204" pitchFamily="34" charset="-128"/>
              </a:rPr>
              <a:t>As interest rates in the economy fluctuate, the yields that investors demand will also change </a:t>
            </a:r>
            <a:endParaRPr lang="en-US" sz="2400" dirty="0"/>
          </a:p>
        </p:txBody>
      </p:sp>
    </p:spTree>
    <p:extLst>
      <p:ext uri="{BB962C8B-B14F-4D97-AF65-F5344CB8AC3E}">
        <p14:creationId xmlns:p14="http://schemas.microsoft.com/office/powerpoint/2010/main" val="18903845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Figure 6.3 A Bond’s Price vs. Its Yield to Maturity</a:t>
            </a:r>
            <a:endParaRPr lang="en-US" sz="3600" dirty="0">
              <a:latin typeface="+mj-lt"/>
            </a:endParaRPr>
          </a:p>
        </p:txBody>
      </p:sp>
      <p:pic>
        <p:nvPicPr>
          <p:cNvPr id="4" name="Picture 3" descr="A graph where the x-axis is yield to maturity from 6.00% to 10.00% in increments of 0.50%, and the y-axis is bond price from $900 to $1,100 in increments of $20. A line begins at (0, 1,085), falling through point 1 at (8, 1,000) and point 2 at (9, 960). Point 1 is price to Y T M of bond when initially released. Point 2 is price to Y T M of bond when interest rates rise, making investors indifferent between it and a 9% coupon bond priced at $1,00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33516"/>
            <a:ext cx="5865813"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8433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Table 6.3 Bond Prices Immediately After a Coupon Payment</a:t>
            </a:r>
            <a:endParaRPr lang="en-US" sz="3600" dirty="0">
              <a:latin typeface="+mj-lt"/>
            </a:endParaRPr>
          </a:p>
        </p:txBody>
      </p:sp>
      <p:graphicFrame>
        <p:nvGraphicFramePr>
          <p:cNvPr id="4" name="Table 3" descr="A table where the column headings are read in conjunction with the second and third rows of column 1. From left to right, the columns are: when the bond price is, and greater than the face value, and equal to the face value, and less than the face value. Column 1, rows 2 and 3 are, we say the bond trades, and this occurs when. The table reads as follows: When the bond price is greater than the face value, we say the bond trades above par or at a premium. This occurs when coupon rate is greater than yield to maturity. When the bond price is equal to the face value, we say the bond trades at par. This occurs when coupon rate equals yield to maturity. When the bond price is less than the face value, we say the bond trades below par or at a discount. This occurs when coupon rate is less than yield to maturity."/>
          <p:cNvGraphicFramePr>
            <a:graphicFrameLocks noGrp="1"/>
          </p:cNvGraphicFramePr>
          <p:nvPr>
            <p:extLst>
              <p:ext uri="{D42A27DB-BD31-4B8C-83A1-F6EECF244321}">
                <p14:modId xmlns:p14="http://schemas.microsoft.com/office/powerpoint/2010/main" val="1942025044"/>
              </p:ext>
            </p:extLst>
          </p:nvPr>
        </p:nvGraphicFramePr>
        <p:xfrm>
          <a:off x="609600" y="2254252"/>
          <a:ext cx="8305802" cy="2851148"/>
        </p:xfrm>
        <a:graphic>
          <a:graphicData uri="http://schemas.openxmlformats.org/drawingml/2006/table">
            <a:tbl>
              <a:tblPr firstRow="1" bandRow="1">
                <a:tableStyleId>{3B4B98B0-60AC-42C2-AFA5-B58CD77FA1E5}</a:tableStyleId>
              </a:tblPr>
              <a:tblGrid>
                <a:gridCol w="23622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2362202">
                  <a:extLst>
                    <a:ext uri="{9D8B030D-6E8A-4147-A177-3AD203B41FA5}">
                      <a16:colId xmlns:a16="http://schemas.microsoft.com/office/drawing/2014/main" val="20003"/>
                    </a:ext>
                  </a:extLst>
                </a:gridCol>
              </a:tblGrid>
              <a:tr h="370840">
                <a:tc>
                  <a:txBody>
                    <a:bodyPr/>
                    <a:lstStyle/>
                    <a:p>
                      <a:r>
                        <a:rPr lang="en-US" sz="1800" b="1" i="0" u="none" strike="noStrike" kern="1200" baseline="0" dirty="0">
                          <a:solidFill>
                            <a:schemeClr val="tx1"/>
                          </a:solidFill>
                          <a:latin typeface="+mn-lt"/>
                          <a:ea typeface="+mn-ea"/>
                          <a:cs typeface="+mn-cs"/>
                        </a:rPr>
                        <a:t>When the bond</a:t>
                      </a:r>
                    </a:p>
                    <a:p>
                      <a:r>
                        <a:rPr lang="en-US" sz="1800" b="1" i="0" u="none" strike="noStrike" kern="1200" baseline="0" dirty="0">
                          <a:solidFill>
                            <a:schemeClr val="tx1"/>
                          </a:solidFill>
                          <a:latin typeface="+mn-lt"/>
                          <a:ea typeface="+mn-ea"/>
                          <a:cs typeface="+mn-cs"/>
                        </a:rPr>
                        <a:t>price is . . .</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i="0" u="none" strike="noStrike" kern="1200" baseline="0" dirty="0">
                          <a:solidFill>
                            <a:schemeClr val="tx1"/>
                          </a:solidFill>
                          <a:latin typeface="+mn-lt"/>
                          <a:ea typeface="+mn-ea"/>
                          <a:cs typeface="+mn-cs"/>
                        </a:rPr>
                        <a:t>greater than the face value</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i="0" u="none" strike="noStrike" kern="1200" baseline="0" dirty="0">
                          <a:solidFill>
                            <a:schemeClr val="tx1"/>
                          </a:solidFill>
                          <a:latin typeface="+mn-lt"/>
                          <a:ea typeface="+mn-ea"/>
                          <a:cs typeface="+mn-cs"/>
                        </a:rPr>
                        <a:t>equal to the</a:t>
                      </a:r>
                    </a:p>
                    <a:p>
                      <a:r>
                        <a:rPr lang="en-US" sz="1800" b="1" i="0" u="none" strike="noStrike" kern="1200" baseline="0" dirty="0">
                          <a:solidFill>
                            <a:schemeClr val="tx1"/>
                          </a:solidFill>
                          <a:latin typeface="+mn-lt"/>
                          <a:ea typeface="+mn-ea"/>
                          <a:cs typeface="+mn-cs"/>
                        </a:rPr>
                        <a:t>face value</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i="0" u="none" strike="noStrike" kern="1200" baseline="0" dirty="0">
                          <a:solidFill>
                            <a:schemeClr val="tx1"/>
                          </a:solidFill>
                          <a:latin typeface="+mn-lt"/>
                          <a:ea typeface="+mn-ea"/>
                          <a:cs typeface="+mn-cs"/>
                        </a:rPr>
                        <a:t>less than the</a:t>
                      </a:r>
                    </a:p>
                    <a:p>
                      <a:r>
                        <a:rPr lang="en-US" sz="1800" b="1" i="0" u="none" strike="noStrike" kern="1200" baseline="0" dirty="0">
                          <a:solidFill>
                            <a:schemeClr val="tx1"/>
                          </a:solidFill>
                          <a:latin typeface="+mn-lt"/>
                          <a:ea typeface="+mn-ea"/>
                          <a:cs typeface="+mn-cs"/>
                        </a:rPr>
                        <a:t>face value</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sz="1800" b="0" i="0" u="none" strike="noStrike" kern="1200" baseline="0" dirty="0">
                          <a:solidFill>
                            <a:schemeClr val="tx1"/>
                          </a:solidFill>
                          <a:latin typeface="+mn-lt"/>
                          <a:ea typeface="+mn-ea"/>
                          <a:cs typeface="+mn-cs"/>
                        </a:rPr>
                        <a:t>We say the bond</a:t>
                      </a:r>
                    </a:p>
                    <a:p>
                      <a:r>
                        <a:rPr lang="en-US" sz="1800" b="0" i="0" u="none" strike="noStrike" kern="1200" baseline="0" dirty="0">
                          <a:solidFill>
                            <a:schemeClr val="tx1"/>
                          </a:solidFill>
                          <a:latin typeface="+mn-lt"/>
                          <a:ea typeface="+mn-ea"/>
                          <a:cs typeface="+mn-cs"/>
                        </a:rPr>
                        <a:t>trades . . .</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kern="1200" baseline="0" dirty="0">
                          <a:solidFill>
                            <a:schemeClr val="tx1"/>
                          </a:solidFill>
                          <a:latin typeface="+mn-lt"/>
                          <a:ea typeface="+mn-ea"/>
                          <a:cs typeface="+mn-cs"/>
                        </a:rPr>
                        <a:t>“above par” or</a:t>
                      </a:r>
                    </a:p>
                    <a:p>
                      <a:r>
                        <a:rPr lang="en-US" sz="1800" b="0" i="0" u="none" strike="noStrike" kern="1200" baseline="0" dirty="0">
                          <a:solidFill>
                            <a:schemeClr val="tx1"/>
                          </a:solidFill>
                          <a:latin typeface="+mn-lt"/>
                          <a:ea typeface="+mn-ea"/>
                          <a:cs typeface="+mn-cs"/>
                        </a:rPr>
                        <a:t>“at a premium”</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kern="1200" baseline="0" dirty="0">
                          <a:solidFill>
                            <a:schemeClr val="tx1"/>
                          </a:solidFill>
                          <a:latin typeface="+mn-lt"/>
                          <a:ea typeface="+mn-ea"/>
                          <a:cs typeface="+mn-cs"/>
                        </a:rPr>
                        <a:t>“at par”</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kern="1200" baseline="0" dirty="0">
                          <a:solidFill>
                            <a:schemeClr val="tx1"/>
                          </a:solidFill>
                          <a:latin typeface="+mn-lt"/>
                          <a:ea typeface="+mn-ea"/>
                          <a:cs typeface="+mn-cs"/>
                        </a:rPr>
                        <a:t>“below par” or</a:t>
                      </a:r>
                    </a:p>
                    <a:p>
                      <a:r>
                        <a:rPr lang="en-US" sz="1800" b="0" i="0" u="none" strike="noStrike" kern="1200" baseline="0" dirty="0">
                          <a:solidFill>
                            <a:schemeClr val="tx1"/>
                          </a:solidFill>
                          <a:latin typeface="+mn-lt"/>
                          <a:ea typeface="+mn-ea"/>
                          <a:cs typeface="+mn-cs"/>
                        </a:rPr>
                        <a:t>“at a discount”</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70988">
                <a:tc>
                  <a:txBody>
                    <a:bodyPr/>
                    <a:lstStyle/>
                    <a:p>
                      <a:r>
                        <a:rPr lang="en-US" sz="1800" b="0" i="0" u="none" strike="noStrike" kern="1200" baseline="0" dirty="0">
                          <a:solidFill>
                            <a:schemeClr val="tx1"/>
                          </a:solidFill>
                          <a:latin typeface="+mn-lt"/>
                          <a:ea typeface="+mn-ea"/>
                          <a:cs typeface="+mn-cs"/>
                        </a:rPr>
                        <a:t>This occurs when . . .</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kern="1200" baseline="0" dirty="0">
                          <a:solidFill>
                            <a:schemeClr val="tx1"/>
                          </a:solidFill>
                          <a:latin typeface="+mn-lt"/>
                          <a:ea typeface="+mn-ea"/>
                          <a:cs typeface="+mn-cs"/>
                        </a:rPr>
                        <a:t>Coupon Rate &gt; Yield to Maturity</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kern="1200" baseline="0" dirty="0">
                          <a:solidFill>
                            <a:schemeClr val="tx1"/>
                          </a:solidFill>
                          <a:latin typeface="+mn-lt"/>
                          <a:ea typeface="+mn-ea"/>
                          <a:cs typeface="+mn-cs"/>
                        </a:rPr>
                        <a:t>Coupon Rate = Yield to</a:t>
                      </a:r>
                    </a:p>
                    <a:p>
                      <a:r>
                        <a:rPr lang="en-US" sz="1800" b="0" i="0" u="none" strike="noStrike" kern="1200" baseline="0" dirty="0">
                          <a:solidFill>
                            <a:schemeClr val="tx1"/>
                          </a:solidFill>
                          <a:latin typeface="+mn-lt"/>
                          <a:ea typeface="+mn-ea"/>
                          <a:cs typeface="+mn-cs"/>
                        </a:rPr>
                        <a:t>Maturity</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kern="1200" baseline="0" dirty="0">
                          <a:solidFill>
                            <a:schemeClr val="tx1"/>
                          </a:solidFill>
                          <a:latin typeface="+mn-lt"/>
                          <a:ea typeface="+mn-ea"/>
                          <a:cs typeface="+mn-cs"/>
                        </a:rPr>
                        <a:t>Coupon Rate &lt; Yield to Maturity</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550752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mj-lt"/>
                <a:ea typeface="ＭＳ Ｐゴシック" panose="020B0600070205080204" pitchFamily="34" charset="-128"/>
              </a:rPr>
              <a:t>Example 6.6 Determining the Discount or Premium of a Coupon Bond </a:t>
            </a:r>
            <a:r>
              <a:rPr lang="en-US" altLang="en-US" sz="2000" b="0" dirty="0">
                <a:latin typeface="+mj-lt"/>
                <a:ea typeface="ＭＳ Ｐゴシック" panose="020B0600070205080204" pitchFamily="34" charset="-128"/>
              </a:rPr>
              <a:t>(1 of 4)</a:t>
            </a:r>
            <a:endParaRPr lang="en-US" sz="2000" b="0" dirty="0">
              <a:latin typeface="+mj-lt"/>
            </a:endParaRPr>
          </a:p>
        </p:txBody>
      </p:sp>
      <p:sp>
        <p:nvSpPr>
          <p:cNvPr id="3" name="Content Placeholder 2"/>
          <p:cNvSpPr>
            <a:spLocks noGrp="1"/>
          </p:cNvSpPr>
          <p:nvPr>
            <p:ph idx="1"/>
          </p:nvPr>
        </p:nvSpPr>
        <p:spPr/>
        <p:txBody>
          <a:bodyPr/>
          <a:lstStyle/>
          <a:p>
            <a:pPr marL="0" indent="0">
              <a:buNone/>
            </a:pPr>
            <a:r>
              <a:rPr lang="en-US" sz="2800" b="1" dirty="0"/>
              <a:t>Problem</a:t>
            </a:r>
          </a:p>
          <a:p>
            <a:r>
              <a:rPr lang="en-US" sz="2600" dirty="0"/>
              <a:t>Consider three 30-year bonds with annual coupon payments. One bond has a 10% coupon rate, one has a 5% coupon rate, and one has a 3% coupon rate. If the yield to maturity of each bond is 5%, what is the price of each bond per $100 face value? Which bond trades at a premium, which trades at a discount, and which trades at par?</a:t>
            </a:r>
          </a:p>
        </p:txBody>
      </p:sp>
    </p:spTree>
    <p:extLst>
      <p:ext uri="{BB962C8B-B14F-4D97-AF65-F5344CB8AC3E}">
        <p14:creationId xmlns:p14="http://schemas.microsoft.com/office/powerpoint/2010/main" val="4226059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6.1 Bond Terminology </a:t>
            </a:r>
            <a:r>
              <a:rPr lang="en-US" altLang="en-US" sz="2000" b="0" dirty="0">
                <a:latin typeface="+mj-lt"/>
                <a:ea typeface="ＭＳ Ｐゴシック" panose="020B0600070205080204" pitchFamily="34" charset="-128"/>
              </a:rPr>
              <a:t>(3 of 3)</a:t>
            </a:r>
            <a:r>
              <a:rPr lang="en-US" altLang="en-US" sz="3600" dirty="0">
                <a:latin typeface="+mj-lt"/>
                <a:ea typeface="ＭＳ Ｐゴシック" panose="020B0600070205080204" pitchFamily="34" charset="-128"/>
              </a:rPr>
              <a:t> </a:t>
            </a:r>
            <a:endParaRPr lang="en-US" sz="3600" dirty="0">
              <a:latin typeface="+mj-lt"/>
            </a:endParaRPr>
          </a:p>
        </p:txBody>
      </p:sp>
      <p:sp>
        <p:nvSpPr>
          <p:cNvPr id="3" name="Content Placeholder 2"/>
          <p:cNvSpPr>
            <a:spLocks noGrp="1"/>
          </p:cNvSpPr>
          <p:nvPr>
            <p:ph idx="1"/>
          </p:nvPr>
        </p:nvSpPr>
        <p:spPr>
          <a:xfrm>
            <a:off x="457200" y="1600201"/>
            <a:ext cx="8229600" cy="1752600"/>
          </a:xfrm>
        </p:spPr>
        <p:txBody>
          <a:bodyPr/>
          <a:lstStyle/>
          <a:p>
            <a:r>
              <a:rPr lang="en-US" altLang="en-US" sz="2600" dirty="0">
                <a:ea typeface="ＭＳ Ｐゴシック" panose="020B0600070205080204" pitchFamily="34" charset="-128"/>
              </a:rPr>
              <a:t>Coupon rate </a:t>
            </a:r>
          </a:p>
          <a:p>
            <a:pPr lvl="1"/>
            <a:r>
              <a:rPr lang="en-US" altLang="en-US" sz="2400" dirty="0">
                <a:ea typeface="ＭＳ Ｐゴシック" panose="020B0600070205080204" pitchFamily="34" charset="-128"/>
              </a:rPr>
              <a:t>Set by the issuer and stated on the bond certificate</a:t>
            </a:r>
          </a:p>
          <a:p>
            <a:pPr lvl="1"/>
            <a:r>
              <a:rPr lang="en-US" altLang="en-US" sz="2400" dirty="0">
                <a:ea typeface="ＭＳ Ｐゴシック" panose="020B0600070205080204" pitchFamily="34" charset="-128"/>
              </a:rPr>
              <a:t>By convention, expressed as an APR, so the amount of each coupon payment, CPN, is</a:t>
            </a:r>
            <a:endParaRPr lang="en-US" sz="2400" dirty="0"/>
          </a:p>
        </p:txBody>
      </p:sp>
      <p:graphicFrame>
        <p:nvGraphicFramePr>
          <p:cNvPr id="4" name="Object 3" descr="C P N = coupon rate times face value, over number of coupon payments per year."/>
          <p:cNvGraphicFramePr>
            <a:graphicFrameLocks noChangeAspect="1"/>
          </p:cNvGraphicFramePr>
          <p:nvPr>
            <p:extLst>
              <p:ext uri="{D42A27DB-BD31-4B8C-83A1-F6EECF244321}">
                <p14:modId xmlns:p14="http://schemas.microsoft.com/office/powerpoint/2010/main" val="2464829008"/>
              </p:ext>
            </p:extLst>
          </p:nvPr>
        </p:nvGraphicFramePr>
        <p:xfrm>
          <a:off x="1523224" y="3676355"/>
          <a:ext cx="5792752" cy="819731"/>
        </p:xfrm>
        <a:graphic>
          <a:graphicData uri="http://schemas.openxmlformats.org/presentationml/2006/ole">
            <mc:AlternateContent xmlns:mc="http://schemas.openxmlformats.org/markup-compatibility/2006">
              <mc:Choice xmlns:v="urn:schemas-microsoft-com:vml" Requires="v">
                <p:oleObj spid="_x0000_s18621" name="Equation" r:id="rId3" imgW="2692080" imgH="380880" progId="Equation.DSMT4">
                  <p:embed/>
                </p:oleObj>
              </mc:Choice>
              <mc:Fallback>
                <p:oleObj name="Equation" r:id="rId3" imgW="2692080" imgH="380880" progId="Equation.DSMT4">
                  <p:embed/>
                  <p:pic>
                    <p:nvPicPr>
                      <p:cNvPr id="0" name=""/>
                      <p:cNvPicPr/>
                      <p:nvPr/>
                    </p:nvPicPr>
                    <p:blipFill>
                      <a:blip r:embed="rId4"/>
                      <a:stretch>
                        <a:fillRect/>
                      </a:stretch>
                    </p:blipFill>
                    <p:spPr>
                      <a:xfrm>
                        <a:off x="1523224" y="3676355"/>
                        <a:ext cx="5792752" cy="819731"/>
                      </a:xfrm>
                      <a:prstGeom prst="rect">
                        <a:avLst/>
                      </a:prstGeom>
                    </p:spPr>
                  </p:pic>
                </p:oleObj>
              </mc:Fallback>
            </mc:AlternateContent>
          </a:graphicData>
        </a:graphic>
      </p:graphicFrame>
    </p:spTree>
    <p:extLst>
      <p:ext uri="{BB962C8B-B14F-4D97-AF65-F5344CB8AC3E}">
        <p14:creationId xmlns:p14="http://schemas.microsoft.com/office/powerpoint/2010/main" val="28457510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mj-lt"/>
                <a:ea typeface="ＭＳ Ｐゴシック" panose="020B0600070205080204" pitchFamily="34" charset="-128"/>
              </a:rPr>
              <a:t>Example 6.6 Determining the Discount or Premium of a Coupon Bond </a:t>
            </a:r>
            <a:r>
              <a:rPr lang="en-US" altLang="en-US" sz="2000" b="0" dirty="0">
                <a:latin typeface="+mj-lt"/>
                <a:ea typeface="ＭＳ Ｐゴシック" panose="020B0600070205080204" pitchFamily="34" charset="-128"/>
              </a:rPr>
              <a:t>(2 of 4)</a:t>
            </a:r>
            <a:endParaRPr lang="en-US" sz="2000" b="0" dirty="0">
              <a:latin typeface="+mj-lt"/>
            </a:endParaRPr>
          </a:p>
        </p:txBody>
      </p:sp>
      <p:sp>
        <p:nvSpPr>
          <p:cNvPr id="3" name="Content Placeholder 2"/>
          <p:cNvSpPr>
            <a:spLocks noGrp="1"/>
          </p:cNvSpPr>
          <p:nvPr>
            <p:ph idx="1"/>
          </p:nvPr>
        </p:nvSpPr>
        <p:spPr>
          <a:xfrm>
            <a:off x="457200" y="1600200"/>
            <a:ext cx="8686800" cy="4800600"/>
          </a:xfrm>
        </p:spPr>
        <p:txBody>
          <a:bodyPr/>
          <a:lstStyle/>
          <a:p>
            <a:pPr marL="0" indent="0">
              <a:buNone/>
            </a:pPr>
            <a:r>
              <a:rPr lang="en-US" sz="2600" b="1" dirty="0"/>
              <a:t>Solution</a:t>
            </a:r>
          </a:p>
          <a:p>
            <a:pPr marL="0" indent="0">
              <a:buNone/>
            </a:pPr>
            <a:r>
              <a:rPr lang="en-US" sz="2600" b="1" dirty="0"/>
              <a:t>Plan</a:t>
            </a:r>
          </a:p>
          <a:p>
            <a:r>
              <a:rPr lang="en-US" sz="2400" dirty="0"/>
              <a:t>From the description of the bonds, we can determine their cash flows. Each bond has 30 years to maturity and pays its coupons annually. Therefore, each bond has an annuity of coupon payments, paid annually for 30 years, and then the face value paid as a lump sum in 30 years. They are all priced so that their yield to maturity is 5%, meaning that 5% is the discount rate that equates the present value of the cash flows to the price of the bond. Therefore, we can use Eq. 6.3 to compute the price of each bond as the PV of its cash flows, discounted at 5%.</a:t>
            </a:r>
          </a:p>
        </p:txBody>
      </p:sp>
    </p:spTree>
    <p:extLst>
      <p:ext uri="{BB962C8B-B14F-4D97-AF65-F5344CB8AC3E}">
        <p14:creationId xmlns:p14="http://schemas.microsoft.com/office/powerpoint/2010/main" val="32505326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mj-lt"/>
                <a:ea typeface="ＭＳ Ｐゴシック" panose="020B0600070205080204" pitchFamily="34" charset="-128"/>
              </a:rPr>
              <a:t>Example 6.6 Determining the Discount or Premium of a Coupon Bond </a:t>
            </a:r>
            <a:r>
              <a:rPr lang="en-US" altLang="en-US" sz="2000" b="0" dirty="0">
                <a:latin typeface="+mj-lt"/>
                <a:ea typeface="ＭＳ Ｐゴシック" panose="020B0600070205080204" pitchFamily="34" charset="-128"/>
              </a:rPr>
              <a:t>(3 of 4)</a:t>
            </a:r>
            <a:endParaRPr lang="en-US" sz="2000" b="0" dirty="0">
              <a:latin typeface="+mj-lt"/>
            </a:endParaRPr>
          </a:p>
        </p:txBody>
      </p:sp>
      <p:sp>
        <p:nvSpPr>
          <p:cNvPr id="3" name="Content Placeholder 2"/>
          <p:cNvSpPr>
            <a:spLocks noGrp="1"/>
          </p:cNvSpPr>
          <p:nvPr>
            <p:ph idx="1"/>
          </p:nvPr>
        </p:nvSpPr>
        <p:spPr>
          <a:xfrm>
            <a:off x="457200" y="1600201"/>
            <a:ext cx="8229600" cy="2743200"/>
          </a:xfrm>
        </p:spPr>
        <p:txBody>
          <a:bodyPr/>
          <a:lstStyle/>
          <a:p>
            <a:pPr marL="0" indent="0">
              <a:buNone/>
            </a:pPr>
            <a:r>
              <a:rPr lang="en-US" sz="2600" b="1" dirty="0"/>
              <a:t>Execute</a:t>
            </a:r>
          </a:p>
          <a:p>
            <a:r>
              <a:rPr lang="en-US" sz="2400" dirty="0"/>
              <a:t>For the 10% coupon bond, the annuity cash flows are $10 per year (10% of each $100 face value). Similarly, the annuity cash flows for the 5% and 3% bonds are $5 and $3 per year. We use a $100 face value for all of the bonds.</a:t>
            </a:r>
          </a:p>
          <a:p>
            <a:pPr marL="0" indent="0">
              <a:buNone/>
            </a:pPr>
            <a:r>
              <a:rPr lang="en-US" sz="2400" dirty="0"/>
              <a:t>Using Eq. 6.3 and these cash flows, the bond prices are:</a:t>
            </a:r>
          </a:p>
        </p:txBody>
      </p:sp>
      <p:graphicFrame>
        <p:nvGraphicFramePr>
          <p:cNvPr id="4" name="Content Placeholder 3" descr="P, 10% coupon, = 10 times 1 over 0.05 times, 1 minus, 1 over 1.05 to the thirtieth, + 100 over 1.05 to the thirtieth, = $176.89, trades at a premium. P, 5% coupon, = 5 times 1 over 0.05 times, 1 minus, 1 over 1.05 to the thirtieth, + 100 over 1.05 to the thirtieth, = $100.00, trades at par. P, 3% coupon, = 3 times 1 over 0.05 times, 1 minus, 1 over 1.05 to the thirtieth, + 100 over 1.05 to the thirtieth, = $69.26, trades at a discount."/>
          <p:cNvGraphicFramePr>
            <a:graphicFrameLocks noChangeAspect="1"/>
          </p:cNvGraphicFramePr>
          <p:nvPr>
            <p:extLst>
              <p:ext uri="{D42A27DB-BD31-4B8C-83A1-F6EECF244321}">
                <p14:modId xmlns:p14="http://schemas.microsoft.com/office/powerpoint/2010/main" val="2816893825"/>
              </p:ext>
            </p:extLst>
          </p:nvPr>
        </p:nvGraphicFramePr>
        <p:xfrm>
          <a:off x="927100" y="4313238"/>
          <a:ext cx="7373938" cy="2073275"/>
        </p:xfrm>
        <a:graphic>
          <a:graphicData uri="http://schemas.openxmlformats.org/presentationml/2006/ole">
            <mc:AlternateContent xmlns:mc="http://schemas.openxmlformats.org/markup-compatibility/2006">
              <mc:Choice xmlns:v="urn:schemas-microsoft-com:vml" Requires="v">
                <p:oleObj spid="_x0000_s48244" name="Equation" r:id="rId3" imgW="2844720" imgH="799920" progId="Equation.DSMT4">
                  <p:embed/>
                </p:oleObj>
              </mc:Choice>
              <mc:Fallback>
                <p:oleObj name="Equation" r:id="rId3" imgW="2844720" imgH="799920" progId="Equation.DSMT4">
                  <p:embed/>
                  <p:pic>
                    <p:nvPicPr>
                      <p:cNvPr id="0" name=""/>
                      <p:cNvPicPr/>
                      <p:nvPr/>
                    </p:nvPicPr>
                    <p:blipFill>
                      <a:blip r:embed="rId4"/>
                      <a:stretch>
                        <a:fillRect/>
                      </a:stretch>
                    </p:blipFill>
                    <p:spPr>
                      <a:xfrm>
                        <a:off x="927100" y="4313238"/>
                        <a:ext cx="7373938" cy="2073275"/>
                      </a:xfrm>
                      <a:prstGeom prst="rect">
                        <a:avLst/>
                      </a:prstGeom>
                    </p:spPr>
                  </p:pic>
                </p:oleObj>
              </mc:Fallback>
            </mc:AlternateContent>
          </a:graphicData>
        </a:graphic>
      </p:graphicFrame>
    </p:spTree>
    <p:extLst>
      <p:ext uri="{BB962C8B-B14F-4D97-AF65-F5344CB8AC3E}">
        <p14:creationId xmlns:p14="http://schemas.microsoft.com/office/powerpoint/2010/main" val="2898030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mj-lt"/>
                <a:ea typeface="ＭＳ Ｐゴシック" panose="020B0600070205080204" pitchFamily="34" charset="-128"/>
              </a:rPr>
              <a:t>Example 6.6 Determining the Discount or Premium of a Coupon Bond </a:t>
            </a:r>
            <a:r>
              <a:rPr lang="en-US" altLang="en-US" sz="2000" b="0" dirty="0">
                <a:latin typeface="+mj-lt"/>
                <a:ea typeface="ＭＳ Ｐゴシック" panose="020B0600070205080204" pitchFamily="34" charset="-128"/>
              </a:rPr>
              <a:t>(4 of 4)</a:t>
            </a:r>
            <a:endParaRPr lang="en-US" sz="2000" b="0" dirty="0">
              <a:latin typeface="+mj-lt"/>
            </a:endParaRPr>
          </a:p>
        </p:txBody>
      </p:sp>
      <p:sp>
        <p:nvSpPr>
          <p:cNvPr id="3" name="Content Placeholder 2"/>
          <p:cNvSpPr>
            <a:spLocks noGrp="1"/>
          </p:cNvSpPr>
          <p:nvPr>
            <p:ph idx="1"/>
          </p:nvPr>
        </p:nvSpPr>
        <p:spPr/>
        <p:txBody>
          <a:bodyPr/>
          <a:lstStyle/>
          <a:p>
            <a:pPr marL="0" indent="0">
              <a:buNone/>
            </a:pPr>
            <a:r>
              <a:rPr lang="en-US" sz="2800" b="1" dirty="0"/>
              <a:t>Evaluate</a:t>
            </a:r>
          </a:p>
          <a:p>
            <a:r>
              <a:rPr lang="en-US" sz="2600" dirty="0"/>
              <a:t>The prices reveal that when the coupon rate of the bond is higher than its yield to maturity, it trades at a premium. When its coupon rate equals its yield to maturity, it trades at par. When its coupon rate is lower than its yield to maturity, it trades at a discount.</a:t>
            </a:r>
          </a:p>
        </p:txBody>
      </p:sp>
    </p:spTree>
    <p:extLst>
      <p:ext uri="{BB962C8B-B14F-4D97-AF65-F5344CB8AC3E}">
        <p14:creationId xmlns:p14="http://schemas.microsoft.com/office/powerpoint/2010/main" val="6128787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mj-lt"/>
                <a:ea typeface="ＭＳ Ｐゴシック" panose="020B0600070205080204" pitchFamily="34" charset="-128"/>
              </a:rPr>
              <a:t>Example 6.6a Determining the Discount or Premium of a Coupon Bond </a:t>
            </a:r>
            <a:r>
              <a:rPr lang="en-US" altLang="en-US" sz="2000" b="0" dirty="0">
                <a:latin typeface="+mj-lt"/>
                <a:ea typeface="ＭＳ Ｐゴシック" panose="020B0600070205080204" pitchFamily="34" charset="-128"/>
              </a:rPr>
              <a:t>(1 of 5)</a:t>
            </a:r>
            <a:endParaRPr lang="en-US" sz="2000" b="0" dirty="0">
              <a:latin typeface="+mj-lt"/>
            </a:endParaRPr>
          </a:p>
        </p:txBody>
      </p:sp>
      <p:sp>
        <p:nvSpPr>
          <p:cNvPr id="3" name="Content Placeholder 2"/>
          <p:cNvSpPr>
            <a:spLocks noGrp="1"/>
          </p:cNvSpPr>
          <p:nvPr>
            <p:ph idx="1"/>
          </p:nvPr>
        </p:nvSpPr>
        <p:spPr/>
        <p:txBody>
          <a:bodyPr/>
          <a:lstStyle/>
          <a:p>
            <a:pPr>
              <a:buNone/>
            </a:pPr>
            <a:r>
              <a:rPr lang="en-US" altLang="en-US" sz="2800" b="1" dirty="0">
                <a:ea typeface="ＭＳ Ｐゴシック" panose="020B0600070205080204" pitchFamily="34" charset="-128"/>
              </a:rPr>
              <a:t>Problem:</a:t>
            </a:r>
          </a:p>
          <a:p>
            <a:r>
              <a:rPr lang="en-US" altLang="en-US" sz="2600" dirty="0">
                <a:ea typeface="ＭＳ Ｐゴシック" panose="020B0600070205080204" pitchFamily="34" charset="-128"/>
              </a:rPr>
              <a:t>Consider three 30-year bonds with annual coupon payments. </a:t>
            </a:r>
          </a:p>
          <a:p>
            <a:r>
              <a:rPr lang="en-US" altLang="en-US" sz="2600" dirty="0">
                <a:ea typeface="ＭＳ Ｐゴシック" panose="020B0600070205080204" pitchFamily="34" charset="-128"/>
              </a:rPr>
              <a:t>One bond has a 12% coupon rate, one has a 6% coupon rate, and one has a 2% coupon rate. </a:t>
            </a:r>
          </a:p>
          <a:p>
            <a:r>
              <a:rPr lang="en-US" altLang="en-US" sz="2600" dirty="0">
                <a:ea typeface="ＭＳ Ｐゴシック" panose="020B0600070205080204" pitchFamily="34" charset="-128"/>
              </a:rPr>
              <a:t>If the yield to maturity of each bond is 6%, what is the price of each bond per $100 face value? </a:t>
            </a:r>
          </a:p>
          <a:p>
            <a:r>
              <a:rPr lang="en-US" altLang="en-US" sz="2600" dirty="0">
                <a:ea typeface="ＭＳ Ｐゴシック" panose="020B0600070205080204" pitchFamily="34" charset="-128"/>
              </a:rPr>
              <a:t>Which bond trades at a premium, which trades at a discount, and which trades at par?</a:t>
            </a:r>
            <a:endParaRPr lang="en-US" sz="2600" dirty="0"/>
          </a:p>
        </p:txBody>
      </p:sp>
    </p:spTree>
    <p:extLst>
      <p:ext uri="{BB962C8B-B14F-4D97-AF65-F5344CB8AC3E}">
        <p14:creationId xmlns:p14="http://schemas.microsoft.com/office/powerpoint/2010/main" val="11251435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mj-lt"/>
                <a:ea typeface="ＭＳ Ｐゴシック" panose="020B0600070205080204" pitchFamily="34" charset="-128"/>
              </a:rPr>
              <a:t>Example 6.6a Determining the Discount or Premium of a Coupon Bond </a:t>
            </a:r>
            <a:r>
              <a:rPr lang="en-US" altLang="en-US" sz="2000" b="0" dirty="0">
                <a:latin typeface="+mj-lt"/>
                <a:ea typeface="ＭＳ Ｐゴシック" panose="020B0600070205080204" pitchFamily="34" charset="-128"/>
              </a:rPr>
              <a:t>(2 of 5)</a:t>
            </a:r>
            <a:endParaRPr lang="en-US" sz="2000" b="0" dirty="0">
              <a:latin typeface="+mj-lt"/>
            </a:endParaRPr>
          </a:p>
        </p:txBody>
      </p:sp>
      <p:sp>
        <p:nvSpPr>
          <p:cNvPr id="3" name="Content Placeholder 2"/>
          <p:cNvSpPr>
            <a:spLocks noGrp="1"/>
          </p:cNvSpPr>
          <p:nvPr>
            <p:ph idx="1"/>
          </p:nvPr>
        </p:nvSpPr>
        <p:spPr/>
        <p:txBody>
          <a:bodyPr/>
          <a:lstStyle/>
          <a:p>
            <a:pPr>
              <a:buNone/>
            </a:pPr>
            <a:r>
              <a:rPr lang="en-US" altLang="en-US" sz="2800" b="1" dirty="0">
                <a:ea typeface="ＭＳ Ｐゴシック" panose="020B0600070205080204" pitchFamily="34" charset="-128"/>
              </a:rPr>
              <a:t>Solution:</a:t>
            </a:r>
          </a:p>
          <a:p>
            <a:pPr>
              <a:buNone/>
            </a:pPr>
            <a:r>
              <a:rPr lang="en-US" altLang="en-US" sz="2800" b="1" dirty="0">
                <a:ea typeface="ＭＳ Ｐゴシック" panose="020B0600070205080204" pitchFamily="34" charset="-128"/>
              </a:rPr>
              <a:t>Plan:</a:t>
            </a:r>
          </a:p>
          <a:p>
            <a:r>
              <a:rPr lang="en-US" altLang="en-US" sz="2600" dirty="0">
                <a:ea typeface="ＭＳ Ｐゴシック" panose="020B0600070205080204" pitchFamily="34" charset="-128"/>
              </a:rPr>
              <a:t>From the description of the bonds, we can determine their cash flows. </a:t>
            </a:r>
          </a:p>
          <a:p>
            <a:r>
              <a:rPr lang="en-US" altLang="en-US" sz="2600" dirty="0">
                <a:ea typeface="ＭＳ Ｐゴシック" panose="020B0600070205080204" pitchFamily="34" charset="-128"/>
              </a:rPr>
              <a:t>Each bond has 30 years to maturity and pays its coupons annually. </a:t>
            </a:r>
          </a:p>
          <a:p>
            <a:r>
              <a:rPr lang="en-US" altLang="en-US" sz="2600" dirty="0">
                <a:ea typeface="ＭＳ Ｐゴシック" panose="020B0600070205080204" pitchFamily="34" charset="-128"/>
              </a:rPr>
              <a:t>Therefore, each bond has an annuity of coupon payments, paid annually for 30 years, and then the face value paid as a lump sum in 30 years.</a:t>
            </a:r>
            <a:endParaRPr lang="en-US" sz="2600" dirty="0"/>
          </a:p>
        </p:txBody>
      </p:sp>
    </p:spTree>
    <p:extLst>
      <p:ext uri="{BB962C8B-B14F-4D97-AF65-F5344CB8AC3E}">
        <p14:creationId xmlns:p14="http://schemas.microsoft.com/office/powerpoint/2010/main" val="22416141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mj-lt"/>
                <a:ea typeface="ＭＳ Ｐゴシック" panose="020B0600070205080204" pitchFamily="34" charset="-128"/>
              </a:rPr>
              <a:t>Example 6.6a Determining the Discount or Premium of a Coupon Bond </a:t>
            </a:r>
            <a:r>
              <a:rPr lang="en-US" altLang="en-US" sz="2000" b="0" dirty="0">
                <a:latin typeface="+mj-lt"/>
                <a:ea typeface="ＭＳ Ｐゴシック" panose="020B0600070205080204" pitchFamily="34" charset="-128"/>
              </a:rPr>
              <a:t>(3 of 5)</a:t>
            </a:r>
            <a:endParaRPr lang="en-US" sz="2000" b="0" dirty="0">
              <a:latin typeface="+mj-lt"/>
            </a:endParaRPr>
          </a:p>
        </p:txBody>
      </p:sp>
      <p:sp>
        <p:nvSpPr>
          <p:cNvPr id="3" name="Content Placeholder 2"/>
          <p:cNvSpPr>
            <a:spLocks noGrp="1"/>
          </p:cNvSpPr>
          <p:nvPr>
            <p:ph idx="1"/>
          </p:nvPr>
        </p:nvSpPr>
        <p:spPr/>
        <p:txBody>
          <a:bodyPr/>
          <a:lstStyle/>
          <a:p>
            <a:pPr>
              <a:buNone/>
            </a:pPr>
            <a:r>
              <a:rPr lang="en-US" altLang="en-US" sz="2800" b="1" dirty="0">
                <a:ea typeface="ＭＳ Ｐゴシック" panose="020B0600070205080204" pitchFamily="34" charset="-128"/>
              </a:rPr>
              <a:t>Solution:</a:t>
            </a:r>
          </a:p>
          <a:p>
            <a:pPr>
              <a:buNone/>
            </a:pPr>
            <a:r>
              <a:rPr lang="en-US" altLang="en-US" sz="2800" b="1" dirty="0">
                <a:ea typeface="ＭＳ Ｐゴシック" panose="020B0600070205080204" pitchFamily="34" charset="-128"/>
              </a:rPr>
              <a:t>Plan:</a:t>
            </a:r>
          </a:p>
          <a:p>
            <a:r>
              <a:rPr lang="en-US" altLang="en-US" sz="2600" dirty="0">
                <a:ea typeface="ＭＳ Ｐゴシック" panose="020B0600070205080204" pitchFamily="34" charset="-128"/>
              </a:rPr>
              <a:t>They are all priced so that their yield to maturity is 6%, meaning that 6% is the discount rate that equates the present value of the cash flows to the price of the bond. </a:t>
            </a:r>
          </a:p>
          <a:p>
            <a:r>
              <a:rPr lang="en-US" altLang="en-US" sz="2600" dirty="0">
                <a:ea typeface="ＭＳ Ｐゴシック" panose="020B0600070205080204" pitchFamily="34" charset="-128"/>
              </a:rPr>
              <a:t>Therefore, we can use Eq. 6.3 to compute the price of each bond as the PV of its cash flows, discounted at 6%.</a:t>
            </a:r>
            <a:endParaRPr lang="en-US" sz="2600" dirty="0"/>
          </a:p>
        </p:txBody>
      </p:sp>
    </p:spTree>
    <p:extLst>
      <p:ext uri="{BB962C8B-B14F-4D97-AF65-F5344CB8AC3E}">
        <p14:creationId xmlns:p14="http://schemas.microsoft.com/office/powerpoint/2010/main" val="7781892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mj-lt"/>
                <a:ea typeface="ＭＳ Ｐゴシック" panose="020B0600070205080204" pitchFamily="34" charset="-128"/>
              </a:rPr>
              <a:t>Example 6.6a Determining the Discount or Premium of a Coupon Bond </a:t>
            </a:r>
            <a:r>
              <a:rPr lang="en-US" altLang="en-US" sz="2000" b="0" dirty="0">
                <a:latin typeface="+mj-lt"/>
                <a:ea typeface="ＭＳ Ｐゴシック" panose="020B0600070205080204" pitchFamily="34" charset="-128"/>
              </a:rPr>
              <a:t>(4 of 5)</a:t>
            </a:r>
            <a:endParaRPr lang="en-US" sz="2000" b="0" dirty="0">
              <a:latin typeface="+mj-lt"/>
            </a:endParaRPr>
          </a:p>
        </p:txBody>
      </p:sp>
      <p:sp>
        <p:nvSpPr>
          <p:cNvPr id="3" name="Content Placeholder 2"/>
          <p:cNvSpPr>
            <a:spLocks noGrp="1"/>
          </p:cNvSpPr>
          <p:nvPr>
            <p:ph idx="1"/>
          </p:nvPr>
        </p:nvSpPr>
        <p:spPr>
          <a:xfrm>
            <a:off x="457200" y="1600201"/>
            <a:ext cx="8229600" cy="2438399"/>
          </a:xfrm>
        </p:spPr>
        <p:txBody>
          <a:bodyPr/>
          <a:lstStyle/>
          <a:p>
            <a:pPr>
              <a:buNone/>
            </a:pPr>
            <a:r>
              <a:rPr lang="en-US" altLang="en-US" sz="2400" b="1" dirty="0">
                <a:ea typeface="ＭＳ Ｐゴシック" panose="020B0600070205080204" pitchFamily="34" charset="-128"/>
              </a:rPr>
              <a:t>Execute:</a:t>
            </a:r>
          </a:p>
          <a:p>
            <a:r>
              <a:rPr lang="en-US" altLang="en-US" sz="2200" dirty="0">
                <a:ea typeface="ＭＳ Ｐゴシック" panose="020B0600070205080204" pitchFamily="34" charset="-128"/>
              </a:rPr>
              <a:t>For the 12% coupon bond, the annuity cash flows are $12 per year (12% of each $100 face value). Similarly, the annuity cash flows for the 6% and 2% bonds are $6 and $2 per year. We use a $100 face value for all of the bonds.</a:t>
            </a:r>
          </a:p>
          <a:p>
            <a:r>
              <a:rPr lang="en-US" altLang="en-US" sz="2200" dirty="0">
                <a:ea typeface="ＭＳ Ｐゴシック" panose="020B0600070205080204" pitchFamily="34" charset="-128"/>
              </a:rPr>
              <a:t>Using Eq. 6.3 and these cash flows, the bond prices are:</a:t>
            </a:r>
            <a:endParaRPr lang="en-US" sz="2200" dirty="0"/>
          </a:p>
        </p:txBody>
      </p:sp>
      <p:graphicFrame>
        <p:nvGraphicFramePr>
          <p:cNvPr id="4" name="Content Placeholder 3" descr="P, 12% coupon, = 12 times 1 over 0.06 times, 1 minus, 1 over 1.06 to the thirtieth, + 100 over 1.06 to the thirtieth, = $182.59, trades at a premium. P, 6% coupon, = 6 times 1 over 0.06 times, 1 minus, 1 over 1.06 to the thirtieth, + 100 over 1.06 to the thirtieth, = $100.00, trades at a par. P, 2% coupon, = 2 times 1 over 0.06 times, 1 minus, 1 over 1.06 to the thirtieth, + 100 over 1.06 to the thirtieth, = $44.94, trades at a discount."/>
          <p:cNvGraphicFramePr>
            <a:graphicFrameLocks noChangeAspect="1"/>
          </p:cNvGraphicFramePr>
          <p:nvPr>
            <p:extLst>
              <p:ext uri="{D42A27DB-BD31-4B8C-83A1-F6EECF244321}">
                <p14:modId xmlns:p14="http://schemas.microsoft.com/office/powerpoint/2010/main" val="3992052162"/>
              </p:ext>
            </p:extLst>
          </p:nvPr>
        </p:nvGraphicFramePr>
        <p:xfrm>
          <a:off x="742950" y="4143375"/>
          <a:ext cx="7799388" cy="2152650"/>
        </p:xfrm>
        <a:graphic>
          <a:graphicData uri="http://schemas.openxmlformats.org/presentationml/2006/ole">
            <mc:AlternateContent xmlns:mc="http://schemas.openxmlformats.org/markup-compatibility/2006">
              <mc:Choice xmlns:v="urn:schemas-microsoft-com:vml" Requires="v">
                <p:oleObj spid="_x0000_s29861" name="Equation" r:id="rId3" imgW="2806560" imgH="774360" progId="Equation.DSMT4">
                  <p:embed/>
                </p:oleObj>
              </mc:Choice>
              <mc:Fallback>
                <p:oleObj name="Equation" r:id="rId3" imgW="2806560" imgH="774360" progId="Equation.DSMT4">
                  <p:embed/>
                  <p:pic>
                    <p:nvPicPr>
                      <p:cNvPr id="0" name=""/>
                      <p:cNvPicPr/>
                      <p:nvPr/>
                    </p:nvPicPr>
                    <p:blipFill>
                      <a:blip r:embed="rId4"/>
                      <a:stretch>
                        <a:fillRect/>
                      </a:stretch>
                    </p:blipFill>
                    <p:spPr>
                      <a:xfrm>
                        <a:off x="742950" y="4143375"/>
                        <a:ext cx="7799388" cy="2152650"/>
                      </a:xfrm>
                      <a:prstGeom prst="rect">
                        <a:avLst/>
                      </a:prstGeom>
                    </p:spPr>
                  </p:pic>
                </p:oleObj>
              </mc:Fallback>
            </mc:AlternateContent>
          </a:graphicData>
        </a:graphic>
      </p:graphicFrame>
    </p:spTree>
    <p:extLst>
      <p:ext uri="{BB962C8B-B14F-4D97-AF65-F5344CB8AC3E}">
        <p14:creationId xmlns:p14="http://schemas.microsoft.com/office/powerpoint/2010/main" val="8043098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mj-lt"/>
                <a:ea typeface="ＭＳ Ｐゴシック" panose="020B0600070205080204" pitchFamily="34" charset="-128"/>
              </a:rPr>
              <a:t>Example 6.6a Determining the Discount or Premium of a Coupon Bond </a:t>
            </a:r>
            <a:r>
              <a:rPr lang="en-US" altLang="en-US" sz="2000" b="0" dirty="0">
                <a:latin typeface="+mj-lt"/>
                <a:ea typeface="ＭＳ Ｐゴシック" panose="020B0600070205080204" pitchFamily="34" charset="-128"/>
              </a:rPr>
              <a:t>(5 of 5)</a:t>
            </a:r>
            <a:endParaRPr lang="en-US" sz="2000" b="0" dirty="0">
              <a:latin typeface="+mj-lt"/>
            </a:endParaRPr>
          </a:p>
        </p:txBody>
      </p:sp>
      <p:sp>
        <p:nvSpPr>
          <p:cNvPr id="5" name="Content Placeholder 4"/>
          <p:cNvSpPr>
            <a:spLocks noGrp="1"/>
          </p:cNvSpPr>
          <p:nvPr>
            <p:ph idx="1"/>
          </p:nvPr>
        </p:nvSpPr>
        <p:spPr/>
        <p:txBody>
          <a:bodyPr/>
          <a:lstStyle/>
          <a:p>
            <a:pPr>
              <a:buNone/>
            </a:pPr>
            <a:r>
              <a:rPr lang="en-US" altLang="en-US" sz="2800" b="1" dirty="0">
                <a:ea typeface="ＭＳ Ｐゴシック" panose="020B0600070205080204" pitchFamily="34" charset="-128"/>
              </a:rPr>
              <a:t>Evaluate:</a:t>
            </a:r>
          </a:p>
          <a:p>
            <a:r>
              <a:rPr lang="en-US" altLang="en-US" sz="2600" dirty="0">
                <a:ea typeface="ＭＳ Ｐゴシック" panose="020B0600070205080204" pitchFamily="34" charset="-128"/>
              </a:rPr>
              <a:t>The prices reveal that when the coupon rate of the bond is higher than its yield to maturity, it trades at a premium. </a:t>
            </a:r>
          </a:p>
          <a:p>
            <a:r>
              <a:rPr lang="en-US" altLang="en-US" sz="2600" dirty="0">
                <a:ea typeface="ＭＳ Ｐゴシック" panose="020B0600070205080204" pitchFamily="34" charset="-128"/>
              </a:rPr>
              <a:t>When its coupon rate equals its yield to maturity, it trades at par.  </a:t>
            </a:r>
          </a:p>
          <a:p>
            <a:r>
              <a:rPr lang="en-US" altLang="en-US" sz="2600" dirty="0">
                <a:ea typeface="ＭＳ Ｐゴシック" panose="020B0600070205080204" pitchFamily="34" charset="-128"/>
              </a:rPr>
              <a:t>When its coupon rate is lower than its yield to maturity, it trades at a discount.</a:t>
            </a:r>
            <a:endParaRPr lang="en-US" sz="2600" dirty="0"/>
          </a:p>
        </p:txBody>
      </p:sp>
    </p:spTree>
    <p:extLst>
      <p:ext uri="{BB962C8B-B14F-4D97-AF65-F5344CB8AC3E}">
        <p14:creationId xmlns:p14="http://schemas.microsoft.com/office/powerpoint/2010/main" val="23728613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Figure 6.4 The Effect of Time on Bond Prices</a:t>
            </a:r>
            <a:endParaRPr lang="en-US" sz="3600" dirty="0">
              <a:latin typeface="+mj-lt"/>
            </a:endParaRPr>
          </a:p>
        </p:txBody>
      </p:sp>
      <p:pic>
        <p:nvPicPr>
          <p:cNvPr id="4" name="Picture 3" descr="A graph where the x-axis is year from 0 to 30, and the y-axis is bond price in percent of face value from 0 to 200. Four curves each begin on the y-axis, converging at (30, 100). One curve, labeled zero coupon, begins at (0, 22), rising with increasing steepness. Another curve, 3% coupon rate, begins at (0, 70), also rising with increasing steepness. Another, 5% coupon rate, is horizontal, beginning at (0, 100). Another, 100% coupon rate, begins at (0, 178), falling with decreasing steepness. The zero coupon curve is smooth while the other three have a jagged, saw-tooth shape. All data are approximat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4702" y="1553303"/>
            <a:ext cx="6943134" cy="480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55620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6.7 The Effect of Time on the Price of a Bond </a:t>
            </a:r>
            <a:r>
              <a:rPr lang="en-US" altLang="en-US" sz="2000" b="0" dirty="0">
                <a:latin typeface="+mj-lt"/>
                <a:ea typeface="ＭＳ Ｐゴシック" panose="020B0600070205080204" pitchFamily="34" charset="-128"/>
              </a:rPr>
              <a:t>(1 of 4)</a:t>
            </a:r>
            <a:endParaRPr lang="en-US" sz="2000" b="0" dirty="0">
              <a:latin typeface="+mj-lt"/>
            </a:endParaRPr>
          </a:p>
        </p:txBody>
      </p:sp>
      <p:sp>
        <p:nvSpPr>
          <p:cNvPr id="4" name="Content Placeholder 3"/>
          <p:cNvSpPr>
            <a:spLocks noGrp="1"/>
          </p:cNvSpPr>
          <p:nvPr>
            <p:ph idx="1"/>
          </p:nvPr>
        </p:nvSpPr>
        <p:spPr>
          <a:xfrm>
            <a:off x="457200" y="1600201"/>
            <a:ext cx="8229600" cy="1905000"/>
          </a:xfrm>
        </p:spPr>
        <p:txBody>
          <a:bodyPr/>
          <a:lstStyle/>
          <a:p>
            <a:pPr marL="0" indent="0">
              <a:buNone/>
            </a:pPr>
            <a:r>
              <a:rPr lang="en-US" sz="2800" b="1" dirty="0"/>
              <a:t>Problem</a:t>
            </a:r>
          </a:p>
          <a:p>
            <a:r>
              <a:rPr lang="en-US" sz="2600" dirty="0"/>
              <a:t>Suppose you purchase a 30-year, zero-coupon bond with a yield to maturity of 5%. For a face value of $100, the bond will initially trade for:</a:t>
            </a:r>
          </a:p>
        </p:txBody>
      </p:sp>
      <p:graphicFrame>
        <p:nvGraphicFramePr>
          <p:cNvPr id="6" name="Object 5" descr="P, 30 years to maturity, = 100 over 1.05 to the thirtieth, = $23.14."/>
          <p:cNvGraphicFramePr>
            <a:graphicFrameLocks noChangeAspect="1"/>
          </p:cNvGraphicFramePr>
          <p:nvPr>
            <p:extLst>
              <p:ext uri="{D42A27DB-BD31-4B8C-83A1-F6EECF244321}">
                <p14:modId xmlns:p14="http://schemas.microsoft.com/office/powerpoint/2010/main" val="3334942897"/>
              </p:ext>
            </p:extLst>
          </p:nvPr>
        </p:nvGraphicFramePr>
        <p:xfrm>
          <a:off x="1533525" y="3505200"/>
          <a:ext cx="5534025" cy="904875"/>
        </p:xfrm>
        <a:graphic>
          <a:graphicData uri="http://schemas.openxmlformats.org/presentationml/2006/ole">
            <mc:AlternateContent xmlns:mc="http://schemas.openxmlformats.org/markup-compatibility/2006">
              <mc:Choice xmlns:v="urn:schemas-microsoft-com:vml" Requires="v">
                <p:oleObj spid="_x0000_s49264" name="Equation" r:id="rId3" imgW="1473120" imgH="241200" progId="Equation.DSMT4">
                  <p:embed/>
                </p:oleObj>
              </mc:Choice>
              <mc:Fallback>
                <p:oleObj name="Equation" r:id="rId3" imgW="1473120" imgH="241200" progId="Equation.DSMT4">
                  <p:embed/>
                  <p:pic>
                    <p:nvPicPr>
                      <p:cNvPr id="0" name=""/>
                      <p:cNvPicPr/>
                      <p:nvPr/>
                    </p:nvPicPr>
                    <p:blipFill>
                      <a:blip r:embed="rId4"/>
                      <a:stretch>
                        <a:fillRect/>
                      </a:stretch>
                    </p:blipFill>
                    <p:spPr>
                      <a:xfrm>
                        <a:off x="1533525" y="3505200"/>
                        <a:ext cx="5534025" cy="904875"/>
                      </a:xfrm>
                      <a:prstGeom prst="rect">
                        <a:avLst/>
                      </a:prstGeom>
                    </p:spPr>
                  </p:pic>
                </p:oleObj>
              </mc:Fallback>
            </mc:AlternateContent>
          </a:graphicData>
        </a:graphic>
      </p:graphicFrame>
      <p:sp>
        <p:nvSpPr>
          <p:cNvPr id="5" name="Content Placeholder 4"/>
          <p:cNvSpPr>
            <a:spLocks noGrp="1"/>
          </p:cNvSpPr>
          <p:nvPr>
            <p:ph idx="13"/>
          </p:nvPr>
        </p:nvSpPr>
        <p:spPr>
          <a:xfrm>
            <a:off x="457200" y="4519619"/>
            <a:ext cx="8229600" cy="1676400"/>
          </a:xfrm>
        </p:spPr>
        <p:txBody>
          <a:bodyPr/>
          <a:lstStyle/>
          <a:p>
            <a:r>
              <a:rPr lang="en-US" sz="2600" dirty="0"/>
              <a:t>If the bond’s yield to maturity remains at 5%, what will its price be five years later? If you purchased the bond at $23.14 and sold it five years later, what would the rate of return of your investment be?</a:t>
            </a:r>
          </a:p>
        </p:txBody>
      </p:sp>
    </p:spTree>
    <p:extLst>
      <p:ext uri="{BB962C8B-B14F-4D97-AF65-F5344CB8AC3E}">
        <p14:creationId xmlns:p14="http://schemas.microsoft.com/office/powerpoint/2010/main" val="1787009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Table 6.1 Review of Bond Terminology</a:t>
            </a:r>
            <a:endParaRPr lang="en-US" sz="3600" dirty="0">
              <a:latin typeface="+mj-lt"/>
            </a:endParaRPr>
          </a:p>
        </p:txBody>
      </p:sp>
      <p:graphicFrame>
        <p:nvGraphicFramePr>
          <p:cNvPr id="4" name="Table 3" descr="A table with columns for bond terminology and definitions. Row 1, bond certificate: States the terms of a bond as well as the amounts and dates of all payments to be made. Row 2, coupons: The promised interest payments of a bond. Usually paid semiannually, but the frequency is specified in the bond certificate. They are determined by the coupon rate, which is stated on the bond certificate. The amount paid is equal to maturity date. Row 3, maturity date: Final repayment date of the bond. Payments continue until this date. The formula for this is as follows: coupon rate times face value, divided by number of coupon payments per year. Row 4, principal or face value: The notional amount used to compute the interest payment. It is usually repaid on the maturity date. Also called par value. Row 5, term: The time remaining until the repayment date."/>
          <p:cNvGraphicFramePr>
            <a:graphicFrameLocks noGrp="1"/>
          </p:cNvGraphicFramePr>
          <p:nvPr>
            <p:extLst>
              <p:ext uri="{D42A27DB-BD31-4B8C-83A1-F6EECF244321}">
                <p14:modId xmlns:p14="http://schemas.microsoft.com/office/powerpoint/2010/main" val="2339871831"/>
              </p:ext>
            </p:extLst>
          </p:nvPr>
        </p:nvGraphicFramePr>
        <p:xfrm>
          <a:off x="533400" y="1639892"/>
          <a:ext cx="8305800" cy="4456108"/>
        </p:xfrm>
        <a:graphic>
          <a:graphicData uri="http://schemas.openxmlformats.org/drawingml/2006/table">
            <a:tbl>
              <a:tblPr firstRow="1" bandRow="1">
                <a:tableStyleId>{3B4B98B0-60AC-42C2-AFA5-B58CD77FA1E5}</a:tableStyleId>
              </a:tblPr>
              <a:tblGrid>
                <a:gridCol w="24384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370840">
                <a:tc>
                  <a:txBody>
                    <a:bodyPr/>
                    <a:lstStyle/>
                    <a:p>
                      <a:r>
                        <a:rPr lang="en-US" sz="1600" b="1" i="0" u="none" strike="noStrike" kern="1200" baseline="0" dirty="0">
                          <a:solidFill>
                            <a:schemeClr val="tx1"/>
                          </a:solidFill>
                          <a:latin typeface="+mn-lt"/>
                          <a:ea typeface="+mn-ea"/>
                          <a:cs typeface="+mn-cs"/>
                        </a:rPr>
                        <a:t>Bond Certificate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kern="1200" baseline="0" dirty="0">
                          <a:solidFill>
                            <a:schemeClr val="tx1"/>
                          </a:solidFill>
                          <a:latin typeface="+mn-lt"/>
                          <a:ea typeface="+mn-ea"/>
                          <a:cs typeface="+mn-cs"/>
                        </a:rPr>
                        <a:t>States the terms of a bond as well as the amounts and dates of all payments to</a:t>
                      </a:r>
                    </a:p>
                    <a:p>
                      <a:r>
                        <a:rPr lang="en-US" sz="1600" b="0" i="0" u="none" strike="noStrike" kern="1200" baseline="0" dirty="0">
                          <a:solidFill>
                            <a:schemeClr val="tx1"/>
                          </a:solidFill>
                          <a:latin typeface="+mn-lt"/>
                          <a:ea typeface="+mn-ea"/>
                          <a:cs typeface="+mn-cs"/>
                        </a:rPr>
                        <a:t>be made.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sz="1600" b="1" i="0" u="none" strike="noStrike" kern="1200" baseline="0" dirty="0">
                          <a:solidFill>
                            <a:schemeClr val="tx1"/>
                          </a:solidFill>
                          <a:latin typeface="+mn-lt"/>
                          <a:ea typeface="+mn-ea"/>
                          <a:cs typeface="+mn-cs"/>
                        </a:rPr>
                        <a:t>Coupons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kern="1200" baseline="0" dirty="0">
                          <a:solidFill>
                            <a:schemeClr val="tx1"/>
                          </a:solidFill>
                          <a:latin typeface="+mn-lt"/>
                          <a:ea typeface="+mn-ea"/>
                          <a:cs typeface="+mn-cs"/>
                        </a:rPr>
                        <a:t>The promised interest payments of a bond. Usually paid semiannually, but the frequency is specified in the bond certificate. They are determined by the coupon rate, which is stated on the bond certificate. The amount paid is equal to:</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99548">
                <a:tc>
                  <a:txBody>
                    <a:bodyPr/>
                    <a:lstStyle/>
                    <a:p>
                      <a:r>
                        <a:rPr lang="en-US" sz="1600" b="1" i="0" u="none" strike="noStrike" kern="1200" baseline="0" dirty="0">
                          <a:solidFill>
                            <a:schemeClr val="tx1"/>
                          </a:solidFill>
                          <a:latin typeface="+mn-lt"/>
                          <a:ea typeface="+mn-ea"/>
                          <a:cs typeface="+mn-cs"/>
                        </a:rPr>
                        <a:t>Maturity Date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kern="1200" baseline="0" dirty="0">
                          <a:solidFill>
                            <a:schemeClr val="tx1"/>
                          </a:solidFill>
                          <a:latin typeface="+mn-lt"/>
                          <a:ea typeface="+mn-ea"/>
                          <a:cs typeface="+mn-cs"/>
                        </a:rPr>
                        <a:t>Final repayment date of the bond. Payments continue until this date.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85800">
                <a:tc>
                  <a:txBody>
                    <a:bodyPr/>
                    <a:lstStyle/>
                    <a:p>
                      <a:r>
                        <a:rPr lang="en-US" sz="1600" b="1" i="0" u="none" strike="noStrike" kern="1200" baseline="0" dirty="0">
                          <a:solidFill>
                            <a:schemeClr val="tx1"/>
                          </a:solidFill>
                          <a:latin typeface="+mn-lt"/>
                          <a:ea typeface="+mn-ea"/>
                          <a:cs typeface="+mn-cs"/>
                        </a:rPr>
                        <a:t>Principal or</a:t>
                      </a:r>
                    </a:p>
                    <a:p>
                      <a:r>
                        <a:rPr lang="en-US" sz="1600" b="1" i="0" u="none" strike="noStrike" kern="1200" baseline="0" dirty="0">
                          <a:solidFill>
                            <a:schemeClr val="tx1"/>
                          </a:solidFill>
                          <a:latin typeface="+mn-lt"/>
                          <a:ea typeface="+mn-ea"/>
                          <a:cs typeface="+mn-cs"/>
                        </a:rPr>
                        <a:t>Face Value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kern="1200" baseline="0" dirty="0">
                          <a:solidFill>
                            <a:schemeClr val="tx1"/>
                          </a:solidFill>
                          <a:latin typeface="+mn-lt"/>
                          <a:ea typeface="+mn-ea"/>
                          <a:cs typeface="+mn-cs"/>
                        </a:rPr>
                        <a:t>The notional amount used to compute the interest payment. It is usually repaid on the maturity date. Also called </a:t>
                      </a:r>
                      <a:r>
                        <a:rPr lang="en-US" sz="1600" b="1" i="0" u="none" strike="noStrike" kern="1200" baseline="0" dirty="0">
                          <a:solidFill>
                            <a:schemeClr val="tx1"/>
                          </a:solidFill>
                          <a:latin typeface="+mn-lt"/>
                          <a:ea typeface="+mn-ea"/>
                          <a:cs typeface="+mn-cs"/>
                        </a:rPr>
                        <a:t>par value</a:t>
                      </a:r>
                      <a:r>
                        <a:rPr lang="en-US" sz="1600" b="0" i="0" u="none" strike="noStrike" kern="1200" baseline="0" dirty="0">
                          <a:solidFill>
                            <a:schemeClr val="tx1"/>
                          </a:solidFill>
                          <a:latin typeface="+mn-lt"/>
                          <a:ea typeface="+mn-ea"/>
                          <a:cs typeface="+mn-cs"/>
                        </a:rPr>
                        <a: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1000">
                <a:tc>
                  <a:txBody>
                    <a:bodyPr/>
                    <a:lstStyle/>
                    <a:p>
                      <a:r>
                        <a:rPr lang="en-US" sz="1600" b="1" i="0" u="none" strike="noStrike" kern="1200" baseline="0" dirty="0">
                          <a:solidFill>
                            <a:schemeClr val="tx1"/>
                          </a:solidFill>
                          <a:latin typeface="+mn-lt"/>
                          <a:ea typeface="+mn-ea"/>
                          <a:cs typeface="+mn-cs"/>
                        </a:rPr>
                        <a:t>Term</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kern="1200" baseline="0" dirty="0">
                          <a:solidFill>
                            <a:schemeClr val="tx1"/>
                          </a:solidFill>
                          <a:latin typeface="+mn-lt"/>
                          <a:ea typeface="+mn-ea"/>
                          <a:cs typeface="+mn-cs"/>
                        </a:rPr>
                        <a:t>The time remaining until the repayment date.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5" name="Object 4" descr="A formula: coupon rate times face value, divided by number of coupon payments per year."/>
          <p:cNvGraphicFramePr>
            <a:graphicFrameLocks noChangeAspect="1"/>
          </p:cNvGraphicFramePr>
          <p:nvPr>
            <p:extLst>
              <p:ext uri="{D42A27DB-BD31-4B8C-83A1-F6EECF244321}">
                <p14:modId xmlns:p14="http://schemas.microsoft.com/office/powerpoint/2010/main" val="1078924226"/>
              </p:ext>
            </p:extLst>
          </p:nvPr>
        </p:nvGraphicFramePr>
        <p:xfrm>
          <a:off x="3635358" y="4234922"/>
          <a:ext cx="3873548" cy="645593"/>
        </p:xfrm>
        <a:graphic>
          <a:graphicData uri="http://schemas.openxmlformats.org/presentationml/2006/ole">
            <mc:AlternateContent xmlns:mc="http://schemas.openxmlformats.org/markup-compatibility/2006">
              <mc:Choice xmlns:v="urn:schemas-microsoft-com:vml" Requires="v">
                <p:oleObj spid="_x0000_s20666" name="Equation" r:id="rId3" imgW="2286000" imgH="380880" progId="Equation.DSMT4">
                  <p:embed/>
                </p:oleObj>
              </mc:Choice>
              <mc:Fallback>
                <p:oleObj name="Equation" r:id="rId3" imgW="2286000" imgH="380880" progId="Equation.DSMT4">
                  <p:embed/>
                  <p:pic>
                    <p:nvPicPr>
                      <p:cNvPr id="0" name=""/>
                      <p:cNvPicPr/>
                      <p:nvPr/>
                    </p:nvPicPr>
                    <p:blipFill>
                      <a:blip r:embed="rId4"/>
                      <a:stretch>
                        <a:fillRect/>
                      </a:stretch>
                    </p:blipFill>
                    <p:spPr>
                      <a:xfrm>
                        <a:off x="3635358" y="4234922"/>
                        <a:ext cx="3873548" cy="645593"/>
                      </a:xfrm>
                      <a:prstGeom prst="rect">
                        <a:avLst/>
                      </a:prstGeom>
                    </p:spPr>
                  </p:pic>
                </p:oleObj>
              </mc:Fallback>
            </mc:AlternateContent>
          </a:graphicData>
        </a:graphic>
      </p:graphicFrame>
    </p:spTree>
    <p:extLst>
      <p:ext uri="{BB962C8B-B14F-4D97-AF65-F5344CB8AC3E}">
        <p14:creationId xmlns:p14="http://schemas.microsoft.com/office/powerpoint/2010/main" val="36871867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6.7 The Effect of Time on the Price of a Bond </a:t>
            </a:r>
            <a:r>
              <a:rPr lang="en-US" altLang="en-US" sz="2000" b="0" dirty="0">
                <a:latin typeface="+mj-lt"/>
                <a:ea typeface="ＭＳ Ｐゴシック" panose="020B0600070205080204" pitchFamily="34" charset="-128"/>
              </a:rPr>
              <a:t>(2 of 4)</a:t>
            </a:r>
            <a:endParaRPr lang="en-US" sz="2000" b="0" dirty="0">
              <a:latin typeface="+mj-lt"/>
            </a:endParaRPr>
          </a:p>
        </p:txBody>
      </p:sp>
      <p:sp>
        <p:nvSpPr>
          <p:cNvPr id="3" name="Content Placeholder 2"/>
          <p:cNvSpPr>
            <a:spLocks noGrp="1"/>
          </p:cNvSpPr>
          <p:nvPr>
            <p:ph idx="1"/>
          </p:nvPr>
        </p:nvSpPr>
        <p:spPr/>
        <p:txBody>
          <a:bodyPr/>
          <a:lstStyle/>
          <a:p>
            <a:pPr marL="0" indent="0">
              <a:buNone/>
            </a:pPr>
            <a:r>
              <a:rPr lang="en-US" sz="2600" b="1" dirty="0"/>
              <a:t>Solution</a:t>
            </a:r>
          </a:p>
          <a:p>
            <a:pPr marL="0" indent="0">
              <a:buNone/>
            </a:pPr>
            <a:r>
              <a:rPr lang="en-US" sz="2600" b="1" dirty="0"/>
              <a:t>Plan</a:t>
            </a:r>
          </a:p>
          <a:p>
            <a:r>
              <a:rPr lang="en-US" sz="2400" dirty="0"/>
              <a:t>If the bond was originally a 30-year bond and five years have passed, then it has 25 years left to maturity. If the yield to maturity does not change, then you can compute the price of the bond with 25 years left exactly as we did for 30 years, but using 25 years of discounting instead of 30. Once you have the price in five years, you can compute the rate of return of your investment just as we did in Chapter 4. The FV is the price in five years, the PV is the initial price ($23.14), and the number  of years is five.</a:t>
            </a:r>
          </a:p>
        </p:txBody>
      </p:sp>
    </p:spTree>
    <p:extLst>
      <p:ext uri="{BB962C8B-B14F-4D97-AF65-F5344CB8AC3E}">
        <p14:creationId xmlns:p14="http://schemas.microsoft.com/office/powerpoint/2010/main" val="14556119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6.7 The Effect of Time on the Price of a Bond </a:t>
            </a:r>
            <a:r>
              <a:rPr lang="en-US" altLang="en-US" sz="2000" b="0" dirty="0">
                <a:latin typeface="+mj-lt"/>
                <a:ea typeface="ＭＳ Ｐゴシック" panose="020B0600070205080204" pitchFamily="34" charset="-128"/>
              </a:rPr>
              <a:t>(3 of 4)</a:t>
            </a:r>
            <a:endParaRPr lang="en-US" sz="2000" b="0" dirty="0">
              <a:latin typeface="+mj-lt"/>
            </a:endParaRPr>
          </a:p>
        </p:txBody>
      </p:sp>
      <p:sp>
        <p:nvSpPr>
          <p:cNvPr id="4" name="Content Placeholder 3"/>
          <p:cNvSpPr>
            <a:spLocks noGrp="1"/>
          </p:cNvSpPr>
          <p:nvPr>
            <p:ph idx="1"/>
          </p:nvPr>
        </p:nvSpPr>
        <p:spPr>
          <a:xfrm>
            <a:off x="457200" y="1600201"/>
            <a:ext cx="8229600" cy="380999"/>
          </a:xfrm>
        </p:spPr>
        <p:txBody>
          <a:bodyPr/>
          <a:lstStyle/>
          <a:p>
            <a:pPr marL="0" indent="0">
              <a:buNone/>
            </a:pPr>
            <a:r>
              <a:rPr lang="en-US" sz="2800" b="1" dirty="0"/>
              <a:t>Execute</a:t>
            </a:r>
            <a:endParaRPr lang="en-US" sz="2800" dirty="0"/>
          </a:p>
        </p:txBody>
      </p:sp>
      <p:graphicFrame>
        <p:nvGraphicFramePr>
          <p:cNvPr id="7" name="Object 6" descr="P, 25 years to maturity, = 100 over 1.05 to the twenty-fifth, = $29.53."/>
          <p:cNvGraphicFramePr>
            <a:graphicFrameLocks noChangeAspect="1"/>
          </p:cNvGraphicFramePr>
          <p:nvPr>
            <p:extLst>
              <p:ext uri="{D42A27DB-BD31-4B8C-83A1-F6EECF244321}">
                <p14:modId xmlns:p14="http://schemas.microsoft.com/office/powerpoint/2010/main" val="1705710454"/>
              </p:ext>
            </p:extLst>
          </p:nvPr>
        </p:nvGraphicFramePr>
        <p:xfrm>
          <a:off x="1557338" y="2157413"/>
          <a:ext cx="5486400" cy="857250"/>
        </p:xfrm>
        <a:graphic>
          <a:graphicData uri="http://schemas.openxmlformats.org/presentationml/2006/ole">
            <mc:AlternateContent xmlns:mc="http://schemas.openxmlformats.org/markup-compatibility/2006">
              <mc:Choice xmlns:v="urn:schemas-microsoft-com:vml" Requires="v">
                <p:oleObj spid="_x0000_s50392" name="Equation" r:id="rId3" imgW="1460160" imgH="228600" progId="Equation.DSMT4">
                  <p:embed/>
                </p:oleObj>
              </mc:Choice>
              <mc:Fallback>
                <p:oleObj name="Equation" r:id="rId3" imgW="1460160" imgH="228600" progId="Equation.DSMT4">
                  <p:embed/>
                  <p:pic>
                    <p:nvPicPr>
                      <p:cNvPr id="0" name=""/>
                      <p:cNvPicPr/>
                      <p:nvPr/>
                    </p:nvPicPr>
                    <p:blipFill>
                      <a:blip r:embed="rId4"/>
                      <a:stretch>
                        <a:fillRect/>
                      </a:stretch>
                    </p:blipFill>
                    <p:spPr>
                      <a:xfrm>
                        <a:off x="1557338" y="2157413"/>
                        <a:ext cx="5486400" cy="857250"/>
                      </a:xfrm>
                      <a:prstGeom prst="rect">
                        <a:avLst/>
                      </a:prstGeom>
                    </p:spPr>
                  </p:pic>
                </p:oleObj>
              </mc:Fallback>
            </mc:AlternateContent>
          </a:graphicData>
        </a:graphic>
      </p:graphicFrame>
      <p:sp>
        <p:nvSpPr>
          <p:cNvPr id="5" name="Content Placeholder 4"/>
          <p:cNvSpPr>
            <a:spLocks noGrp="1"/>
          </p:cNvSpPr>
          <p:nvPr>
            <p:ph idx="13"/>
          </p:nvPr>
        </p:nvSpPr>
        <p:spPr>
          <a:xfrm>
            <a:off x="457200" y="3226017"/>
            <a:ext cx="8229600" cy="1160250"/>
          </a:xfrm>
        </p:spPr>
        <p:txBody>
          <a:bodyPr/>
          <a:lstStyle/>
          <a:p>
            <a:r>
              <a:rPr lang="en-US" sz="2600" dirty="0"/>
              <a:t>If you purchased the bond for $23.14 and then sold it after five years for $29.53, the rate of return of your investment would be</a:t>
            </a:r>
          </a:p>
        </p:txBody>
      </p:sp>
      <p:graphicFrame>
        <p:nvGraphicFramePr>
          <p:cNvPr id="8" name="Object 7" descr="29.53 over 23.14, to the one-fifth, minus 1 = 5.0%."/>
          <p:cNvGraphicFramePr>
            <a:graphicFrameLocks noChangeAspect="1"/>
          </p:cNvGraphicFramePr>
          <p:nvPr>
            <p:extLst>
              <p:ext uri="{D42A27DB-BD31-4B8C-83A1-F6EECF244321}">
                <p14:modId xmlns:p14="http://schemas.microsoft.com/office/powerpoint/2010/main" val="231750337"/>
              </p:ext>
            </p:extLst>
          </p:nvPr>
        </p:nvGraphicFramePr>
        <p:xfrm>
          <a:off x="3187700" y="4462463"/>
          <a:ext cx="2738438" cy="990600"/>
        </p:xfrm>
        <a:graphic>
          <a:graphicData uri="http://schemas.openxmlformats.org/presentationml/2006/ole">
            <mc:AlternateContent xmlns:mc="http://schemas.openxmlformats.org/markup-compatibility/2006">
              <mc:Choice xmlns:v="urn:schemas-microsoft-com:vml" Requires="v">
                <p:oleObj spid="_x0000_s50393" name="Equation" r:id="rId5" imgW="736560" imgH="266400" progId="Equation.DSMT4">
                  <p:embed/>
                </p:oleObj>
              </mc:Choice>
              <mc:Fallback>
                <p:oleObj name="Equation" r:id="rId5" imgW="736560" imgH="266400" progId="Equation.DSMT4">
                  <p:embed/>
                  <p:pic>
                    <p:nvPicPr>
                      <p:cNvPr id="0" name=""/>
                      <p:cNvPicPr/>
                      <p:nvPr/>
                    </p:nvPicPr>
                    <p:blipFill>
                      <a:blip r:embed="rId6"/>
                      <a:stretch>
                        <a:fillRect/>
                      </a:stretch>
                    </p:blipFill>
                    <p:spPr>
                      <a:xfrm>
                        <a:off x="3187700" y="4462463"/>
                        <a:ext cx="2738438" cy="990600"/>
                      </a:xfrm>
                      <a:prstGeom prst="rect">
                        <a:avLst/>
                      </a:prstGeom>
                    </p:spPr>
                  </p:pic>
                </p:oleObj>
              </mc:Fallback>
            </mc:AlternateContent>
          </a:graphicData>
        </a:graphic>
      </p:graphicFrame>
      <p:sp>
        <p:nvSpPr>
          <p:cNvPr id="6" name="Content Placeholder 5"/>
          <p:cNvSpPr>
            <a:spLocks noGrp="1"/>
          </p:cNvSpPr>
          <p:nvPr>
            <p:ph sz="quarter" idx="14"/>
          </p:nvPr>
        </p:nvSpPr>
        <p:spPr>
          <a:xfrm>
            <a:off x="457200" y="5473920"/>
            <a:ext cx="8229600" cy="779248"/>
          </a:xfrm>
        </p:spPr>
        <p:txBody>
          <a:bodyPr/>
          <a:lstStyle/>
          <a:p>
            <a:pPr marL="0" indent="0">
              <a:buNone/>
            </a:pPr>
            <a:r>
              <a:rPr lang="en-US" sz="2600" dirty="0"/>
              <a:t>That is, your return is the same as the yield to maturity of the bond.</a:t>
            </a:r>
          </a:p>
        </p:txBody>
      </p:sp>
    </p:spTree>
    <p:extLst>
      <p:ext uri="{BB962C8B-B14F-4D97-AF65-F5344CB8AC3E}">
        <p14:creationId xmlns:p14="http://schemas.microsoft.com/office/powerpoint/2010/main" val="28554567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6.7 The Effect of Time on the Price of a Bond </a:t>
            </a:r>
            <a:r>
              <a:rPr lang="en-US" altLang="en-US" sz="2000" b="0" dirty="0">
                <a:latin typeface="+mj-lt"/>
                <a:ea typeface="ＭＳ Ｐゴシック" panose="020B0600070205080204" pitchFamily="34" charset="-128"/>
              </a:rPr>
              <a:t>(4 of 4)</a:t>
            </a:r>
            <a:endParaRPr lang="en-US" sz="2000" b="0" dirty="0">
              <a:latin typeface="+mj-lt"/>
            </a:endParaRPr>
          </a:p>
        </p:txBody>
      </p:sp>
      <p:sp>
        <p:nvSpPr>
          <p:cNvPr id="3" name="Content Placeholder 2"/>
          <p:cNvSpPr>
            <a:spLocks noGrp="1"/>
          </p:cNvSpPr>
          <p:nvPr>
            <p:ph idx="1"/>
          </p:nvPr>
        </p:nvSpPr>
        <p:spPr/>
        <p:txBody>
          <a:bodyPr/>
          <a:lstStyle/>
          <a:p>
            <a:pPr marL="0" indent="0">
              <a:buNone/>
            </a:pPr>
            <a:r>
              <a:rPr lang="en-US" sz="2800" b="1" dirty="0"/>
              <a:t>Evaluate</a:t>
            </a:r>
          </a:p>
          <a:p>
            <a:r>
              <a:rPr lang="en-US" sz="2600" dirty="0"/>
              <a:t>Note that the bond price is higher, and hence the discount from its face value is smaller, when there is less time to maturity. The discount shrinks because the yield has not changed, but there is less time until the face value will be received. This example illustrates a more general property for bonds: </a:t>
            </a:r>
            <a:r>
              <a:rPr lang="en-US" sz="2600" b="1" dirty="0"/>
              <a:t>If a bond’s yield to maturity does not change, then the rate of return of an investment in the bond equals its yield to maturity even if you sell the bond early.</a:t>
            </a:r>
          </a:p>
        </p:txBody>
      </p:sp>
    </p:spTree>
    <p:extLst>
      <p:ext uri="{BB962C8B-B14F-4D97-AF65-F5344CB8AC3E}">
        <p14:creationId xmlns:p14="http://schemas.microsoft.com/office/powerpoint/2010/main" val="14143999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6.7a The Effect of Time on the Price of a Bond </a:t>
            </a:r>
            <a:r>
              <a:rPr lang="en-US" altLang="en-US" sz="2000" b="0" dirty="0">
                <a:latin typeface="+mj-lt"/>
                <a:ea typeface="ＭＳ Ｐゴシック" panose="020B0600070205080204" pitchFamily="34" charset="-128"/>
              </a:rPr>
              <a:t>(1 of 5)</a:t>
            </a:r>
            <a:endParaRPr lang="en-US" sz="2000" b="0" dirty="0">
              <a:latin typeface="+mj-lt"/>
            </a:endParaRPr>
          </a:p>
        </p:txBody>
      </p:sp>
      <p:sp>
        <p:nvSpPr>
          <p:cNvPr id="4" name="Content Placeholder 3"/>
          <p:cNvSpPr>
            <a:spLocks noGrp="1"/>
          </p:cNvSpPr>
          <p:nvPr>
            <p:ph idx="1"/>
          </p:nvPr>
        </p:nvSpPr>
        <p:spPr>
          <a:xfrm>
            <a:off x="457200" y="1600201"/>
            <a:ext cx="8229600" cy="1766892"/>
          </a:xfrm>
        </p:spPr>
        <p:txBody>
          <a:bodyPr/>
          <a:lstStyle/>
          <a:p>
            <a:pPr>
              <a:buNone/>
            </a:pPr>
            <a:r>
              <a:rPr lang="en-US" altLang="en-US" sz="2600" b="1" dirty="0">
                <a:ea typeface="ＭＳ Ｐゴシック" panose="020B0600070205080204" pitchFamily="34" charset="-128"/>
              </a:rPr>
              <a:t>Problem:</a:t>
            </a:r>
          </a:p>
          <a:p>
            <a:r>
              <a:rPr lang="en-US" altLang="en-US" sz="2400" dirty="0">
                <a:ea typeface="ＭＳ Ｐゴシック" panose="020B0600070205080204" pitchFamily="34" charset="-128"/>
              </a:rPr>
              <a:t>Suppose you purchase a 20-year, zero-coupon bond with a yield to maturity of 10%. For a face value of $800, the bond will initially trade for</a:t>
            </a:r>
            <a:endParaRPr lang="en-US" sz="2400" dirty="0"/>
          </a:p>
        </p:txBody>
      </p:sp>
      <p:graphicFrame>
        <p:nvGraphicFramePr>
          <p:cNvPr id="6" name="Object 5" descr="P, 20 years to maturity, = 800 over 1.10 to the twentieth, = $118.91."/>
          <p:cNvGraphicFramePr>
            <a:graphicFrameLocks noChangeAspect="1"/>
          </p:cNvGraphicFramePr>
          <p:nvPr>
            <p:extLst>
              <p:ext uri="{D42A27DB-BD31-4B8C-83A1-F6EECF244321}">
                <p14:modId xmlns:p14="http://schemas.microsoft.com/office/powerpoint/2010/main" val="619003570"/>
              </p:ext>
            </p:extLst>
          </p:nvPr>
        </p:nvGraphicFramePr>
        <p:xfrm>
          <a:off x="1462204" y="3418743"/>
          <a:ext cx="5676661" cy="906350"/>
        </p:xfrm>
        <a:graphic>
          <a:graphicData uri="http://schemas.openxmlformats.org/presentationml/2006/ole">
            <mc:AlternateContent xmlns:mc="http://schemas.openxmlformats.org/markup-compatibility/2006">
              <mc:Choice xmlns:v="urn:schemas-microsoft-com:vml" Requires="v">
                <p:oleObj spid="_x0000_s30884" name="Equation" r:id="rId3" imgW="1511280" imgH="241200" progId="Equation.DSMT4">
                  <p:embed/>
                </p:oleObj>
              </mc:Choice>
              <mc:Fallback>
                <p:oleObj name="Equation" r:id="rId3" imgW="1511280" imgH="241200" progId="Equation.DSMT4">
                  <p:embed/>
                  <p:pic>
                    <p:nvPicPr>
                      <p:cNvPr id="0" name=""/>
                      <p:cNvPicPr/>
                      <p:nvPr/>
                    </p:nvPicPr>
                    <p:blipFill>
                      <a:blip r:embed="rId4"/>
                      <a:stretch>
                        <a:fillRect/>
                      </a:stretch>
                    </p:blipFill>
                    <p:spPr>
                      <a:xfrm>
                        <a:off x="1462204" y="3418743"/>
                        <a:ext cx="5676661" cy="906350"/>
                      </a:xfrm>
                      <a:prstGeom prst="rect">
                        <a:avLst/>
                      </a:prstGeom>
                    </p:spPr>
                  </p:pic>
                </p:oleObj>
              </mc:Fallback>
            </mc:AlternateContent>
          </a:graphicData>
        </a:graphic>
      </p:graphicFrame>
      <p:sp>
        <p:nvSpPr>
          <p:cNvPr id="5" name="Content Placeholder 4"/>
          <p:cNvSpPr>
            <a:spLocks noGrp="1"/>
          </p:cNvSpPr>
          <p:nvPr>
            <p:ph idx="13"/>
          </p:nvPr>
        </p:nvSpPr>
        <p:spPr>
          <a:xfrm>
            <a:off x="514352" y="4533907"/>
            <a:ext cx="8229600" cy="1795460"/>
          </a:xfrm>
        </p:spPr>
        <p:txBody>
          <a:bodyPr/>
          <a:lstStyle/>
          <a:p>
            <a:r>
              <a:rPr lang="en-US" altLang="en-US" sz="2400" dirty="0">
                <a:ea typeface="ＭＳ Ｐゴシック" panose="020B0600070205080204" pitchFamily="34" charset="-128"/>
              </a:rPr>
              <a:t>If the bond’s yield to maturity remains at 10%, what will its price be five years later? </a:t>
            </a:r>
          </a:p>
          <a:p>
            <a:r>
              <a:rPr lang="en-US" altLang="en-US" sz="2400" dirty="0">
                <a:ea typeface="ＭＳ Ｐゴシック" panose="020B0600070205080204" pitchFamily="34" charset="-128"/>
              </a:rPr>
              <a:t>If you purchased the bond at $118.91 and sold it 5 years later, what would the rate of return of your investment be?</a:t>
            </a:r>
            <a:endParaRPr lang="en-US" sz="2400" dirty="0"/>
          </a:p>
        </p:txBody>
      </p:sp>
    </p:spTree>
    <p:extLst>
      <p:ext uri="{BB962C8B-B14F-4D97-AF65-F5344CB8AC3E}">
        <p14:creationId xmlns:p14="http://schemas.microsoft.com/office/powerpoint/2010/main" val="35818737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6.7a The Effect of Time on the Price of a Bond </a:t>
            </a:r>
            <a:r>
              <a:rPr lang="en-US" altLang="en-US" sz="2000" b="0" dirty="0">
                <a:latin typeface="+mj-lt"/>
                <a:ea typeface="ＭＳ Ｐゴシック" panose="020B0600070205080204" pitchFamily="34" charset="-128"/>
              </a:rPr>
              <a:t>(2 of 5)</a:t>
            </a:r>
            <a:endParaRPr lang="en-US" sz="2000" b="0" dirty="0">
              <a:latin typeface="+mj-lt"/>
            </a:endParaRPr>
          </a:p>
        </p:txBody>
      </p:sp>
      <p:sp>
        <p:nvSpPr>
          <p:cNvPr id="3" name="Content Placeholder 2"/>
          <p:cNvSpPr>
            <a:spLocks noGrp="1"/>
          </p:cNvSpPr>
          <p:nvPr>
            <p:ph idx="1"/>
          </p:nvPr>
        </p:nvSpPr>
        <p:spPr/>
        <p:txBody>
          <a:bodyPr/>
          <a:lstStyle/>
          <a:p>
            <a:pPr>
              <a:buNone/>
            </a:pPr>
            <a:r>
              <a:rPr lang="en-US" altLang="en-US" sz="2800" b="1" dirty="0">
                <a:ea typeface="ＭＳ Ｐゴシック" panose="020B0600070205080204" pitchFamily="34" charset="-128"/>
              </a:rPr>
              <a:t>Solution:</a:t>
            </a:r>
          </a:p>
          <a:p>
            <a:pPr>
              <a:buNone/>
            </a:pPr>
            <a:r>
              <a:rPr lang="en-US" altLang="en-US" sz="2800" b="1" dirty="0">
                <a:ea typeface="ＭＳ Ｐゴシック" panose="020B0600070205080204" pitchFamily="34" charset="-128"/>
              </a:rPr>
              <a:t>Plan:</a:t>
            </a:r>
          </a:p>
          <a:p>
            <a:r>
              <a:rPr lang="en-US" altLang="en-US" sz="2600" dirty="0">
                <a:ea typeface="ＭＳ Ｐゴシック" panose="020B0600070205080204" pitchFamily="34" charset="-128"/>
              </a:rPr>
              <a:t>If the bond was originally a 20-year bond and 5 years have passed, then it has 15 years left to maturity. </a:t>
            </a:r>
          </a:p>
          <a:p>
            <a:r>
              <a:rPr lang="en-US" altLang="en-US" sz="2600" dirty="0">
                <a:ea typeface="ＭＳ Ｐゴシック" panose="020B0600070205080204" pitchFamily="34" charset="-128"/>
              </a:rPr>
              <a:t>If the yield to maturity does not change, then you can compute the price of the bond with 15 years left exactly as we did for 20 years, but using 15 years of discounting instead of 20.</a:t>
            </a:r>
            <a:endParaRPr lang="en-US" sz="2600" dirty="0"/>
          </a:p>
        </p:txBody>
      </p:sp>
    </p:spTree>
    <p:extLst>
      <p:ext uri="{BB962C8B-B14F-4D97-AF65-F5344CB8AC3E}">
        <p14:creationId xmlns:p14="http://schemas.microsoft.com/office/powerpoint/2010/main" val="27080237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6.7a The Effect of Time on the Price of a Bond </a:t>
            </a:r>
            <a:r>
              <a:rPr lang="en-US" altLang="en-US" sz="2000" b="0" dirty="0">
                <a:latin typeface="+mj-lt"/>
                <a:ea typeface="ＭＳ Ｐゴシック" panose="020B0600070205080204" pitchFamily="34" charset="-128"/>
              </a:rPr>
              <a:t>(3 of 5)</a:t>
            </a:r>
            <a:endParaRPr lang="en-US" sz="2000" b="0" dirty="0">
              <a:latin typeface="+mj-lt"/>
            </a:endParaRPr>
          </a:p>
        </p:txBody>
      </p:sp>
      <p:sp>
        <p:nvSpPr>
          <p:cNvPr id="3" name="Content Placeholder 2"/>
          <p:cNvSpPr>
            <a:spLocks noGrp="1"/>
          </p:cNvSpPr>
          <p:nvPr>
            <p:ph idx="1"/>
          </p:nvPr>
        </p:nvSpPr>
        <p:spPr/>
        <p:txBody>
          <a:bodyPr/>
          <a:lstStyle/>
          <a:p>
            <a:pPr>
              <a:buNone/>
            </a:pPr>
            <a:r>
              <a:rPr lang="en-US" altLang="en-US" sz="2800" b="1" dirty="0">
                <a:ea typeface="ＭＳ Ｐゴシック" panose="020B0600070205080204" pitchFamily="34" charset="-128"/>
              </a:rPr>
              <a:t>Solution:</a:t>
            </a:r>
          </a:p>
          <a:p>
            <a:pPr>
              <a:buNone/>
            </a:pPr>
            <a:r>
              <a:rPr lang="en-US" altLang="en-US" sz="2800" b="1" dirty="0">
                <a:ea typeface="ＭＳ Ｐゴシック" panose="020B0600070205080204" pitchFamily="34" charset="-128"/>
              </a:rPr>
              <a:t>Plan:</a:t>
            </a:r>
          </a:p>
          <a:p>
            <a:r>
              <a:rPr lang="en-US" altLang="en-US" sz="2600" dirty="0">
                <a:ea typeface="ＭＳ Ｐゴシック" panose="020B0600070205080204" pitchFamily="34" charset="-128"/>
              </a:rPr>
              <a:t>Once you have the price in 5 years, you can compute the rate of return of your investment just as we did in Chapter 4. </a:t>
            </a:r>
          </a:p>
          <a:p>
            <a:r>
              <a:rPr lang="en-US" altLang="en-US" sz="2600" dirty="0">
                <a:ea typeface="ＭＳ Ｐゴシック" panose="020B0600070205080204" pitchFamily="34" charset="-128"/>
              </a:rPr>
              <a:t>The FV is the price in 5 years, the PV is the initial price ($118.91), and the number of years is 5.</a:t>
            </a:r>
            <a:endParaRPr lang="en-US" sz="2600" dirty="0"/>
          </a:p>
        </p:txBody>
      </p:sp>
    </p:spTree>
    <p:extLst>
      <p:ext uri="{BB962C8B-B14F-4D97-AF65-F5344CB8AC3E}">
        <p14:creationId xmlns:p14="http://schemas.microsoft.com/office/powerpoint/2010/main" val="32105850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6.7a The Effect of Time on the Price of a Bond </a:t>
            </a:r>
            <a:r>
              <a:rPr lang="en-US" altLang="en-US" sz="2000" b="0" dirty="0">
                <a:latin typeface="+mj-lt"/>
                <a:ea typeface="ＭＳ Ｐゴシック" panose="020B0600070205080204" pitchFamily="34" charset="-128"/>
              </a:rPr>
              <a:t>(4 of 5)</a:t>
            </a:r>
            <a:endParaRPr lang="en-US" sz="2000" b="0" dirty="0">
              <a:latin typeface="+mj-lt"/>
            </a:endParaRPr>
          </a:p>
        </p:txBody>
      </p:sp>
      <p:sp>
        <p:nvSpPr>
          <p:cNvPr id="4" name="Content Placeholder 3"/>
          <p:cNvSpPr>
            <a:spLocks noGrp="1"/>
          </p:cNvSpPr>
          <p:nvPr>
            <p:ph idx="1"/>
          </p:nvPr>
        </p:nvSpPr>
        <p:spPr>
          <a:xfrm>
            <a:off x="457200" y="1600201"/>
            <a:ext cx="8229600" cy="457199"/>
          </a:xfrm>
        </p:spPr>
        <p:txBody>
          <a:bodyPr/>
          <a:lstStyle/>
          <a:p>
            <a:pPr marL="0" indent="0">
              <a:buNone/>
            </a:pPr>
            <a:r>
              <a:rPr lang="en-US" altLang="en-US" sz="2800" b="1" dirty="0"/>
              <a:t>Execute:</a:t>
            </a:r>
            <a:endParaRPr lang="en-US" sz="2800" b="1" dirty="0"/>
          </a:p>
        </p:txBody>
      </p:sp>
      <p:graphicFrame>
        <p:nvGraphicFramePr>
          <p:cNvPr id="7" name="Object 6" descr="P, 15 years to maturity, = 800 over 1.10 to the fifteenth, = $191.51."/>
          <p:cNvGraphicFramePr>
            <a:graphicFrameLocks noChangeAspect="1"/>
          </p:cNvGraphicFramePr>
          <p:nvPr>
            <p:extLst>
              <p:ext uri="{D42A27DB-BD31-4B8C-83A1-F6EECF244321}">
                <p14:modId xmlns:p14="http://schemas.microsoft.com/office/powerpoint/2010/main" val="1636935379"/>
              </p:ext>
            </p:extLst>
          </p:nvPr>
        </p:nvGraphicFramePr>
        <p:xfrm>
          <a:off x="1509713" y="2043113"/>
          <a:ext cx="5581650" cy="857250"/>
        </p:xfrm>
        <a:graphic>
          <a:graphicData uri="http://schemas.openxmlformats.org/presentationml/2006/ole">
            <mc:AlternateContent xmlns:mc="http://schemas.openxmlformats.org/markup-compatibility/2006">
              <mc:Choice xmlns:v="urn:schemas-microsoft-com:vml" Requires="v">
                <p:oleObj spid="_x0000_s32072" name="Equation" r:id="rId3" imgW="1485720" imgH="228600" progId="Equation.DSMT4">
                  <p:embed/>
                </p:oleObj>
              </mc:Choice>
              <mc:Fallback>
                <p:oleObj name="Equation" r:id="rId3" imgW="1485720" imgH="228600" progId="Equation.DSMT4">
                  <p:embed/>
                  <p:pic>
                    <p:nvPicPr>
                      <p:cNvPr id="0" name=""/>
                      <p:cNvPicPr/>
                      <p:nvPr/>
                    </p:nvPicPr>
                    <p:blipFill>
                      <a:blip r:embed="rId4"/>
                      <a:stretch>
                        <a:fillRect/>
                      </a:stretch>
                    </p:blipFill>
                    <p:spPr>
                      <a:xfrm>
                        <a:off x="1509713" y="2043113"/>
                        <a:ext cx="5581650" cy="857250"/>
                      </a:xfrm>
                      <a:prstGeom prst="rect">
                        <a:avLst/>
                      </a:prstGeom>
                    </p:spPr>
                  </p:pic>
                </p:oleObj>
              </mc:Fallback>
            </mc:AlternateContent>
          </a:graphicData>
        </a:graphic>
      </p:graphicFrame>
      <p:sp>
        <p:nvSpPr>
          <p:cNvPr id="5" name="Content Placeholder 4"/>
          <p:cNvSpPr>
            <a:spLocks noGrp="1"/>
          </p:cNvSpPr>
          <p:nvPr>
            <p:ph idx="13"/>
          </p:nvPr>
        </p:nvSpPr>
        <p:spPr>
          <a:xfrm>
            <a:off x="457200" y="3083140"/>
            <a:ext cx="8229600" cy="1160250"/>
          </a:xfrm>
        </p:spPr>
        <p:txBody>
          <a:bodyPr/>
          <a:lstStyle/>
          <a:p>
            <a:pPr marL="0" indent="0">
              <a:buNone/>
            </a:pPr>
            <a:r>
              <a:rPr lang="en-US" altLang="en-US" sz="2600" dirty="0"/>
              <a:t>If you purchased the bond for $118.91 and then sold it after five years for $191.51, the rate of return of your investment would be</a:t>
            </a:r>
            <a:endParaRPr lang="en-US" sz="2600" dirty="0"/>
          </a:p>
        </p:txBody>
      </p:sp>
      <p:graphicFrame>
        <p:nvGraphicFramePr>
          <p:cNvPr id="8" name="Object 7" descr="191.51 over 118.91, to the one-fifth, minus 1 = 10.0%."/>
          <p:cNvGraphicFramePr>
            <a:graphicFrameLocks noChangeAspect="1"/>
          </p:cNvGraphicFramePr>
          <p:nvPr>
            <p:extLst>
              <p:ext uri="{D42A27DB-BD31-4B8C-83A1-F6EECF244321}">
                <p14:modId xmlns:p14="http://schemas.microsoft.com/office/powerpoint/2010/main" val="4114217807"/>
              </p:ext>
            </p:extLst>
          </p:nvPr>
        </p:nvGraphicFramePr>
        <p:xfrm>
          <a:off x="3069945" y="4333258"/>
          <a:ext cx="2975535" cy="991853"/>
        </p:xfrm>
        <a:graphic>
          <a:graphicData uri="http://schemas.openxmlformats.org/presentationml/2006/ole">
            <mc:AlternateContent xmlns:mc="http://schemas.openxmlformats.org/markup-compatibility/2006">
              <mc:Choice xmlns:v="urn:schemas-microsoft-com:vml" Requires="v">
                <p:oleObj spid="_x0000_s32073" name="Equation" r:id="rId5" imgW="799920" imgH="266400" progId="Equation.DSMT4">
                  <p:embed/>
                </p:oleObj>
              </mc:Choice>
              <mc:Fallback>
                <p:oleObj name="Equation" r:id="rId5" imgW="799920" imgH="266400" progId="Equation.DSMT4">
                  <p:embed/>
                  <p:pic>
                    <p:nvPicPr>
                      <p:cNvPr id="0" name=""/>
                      <p:cNvPicPr/>
                      <p:nvPr/>
                    </p:nvPicPr>
                    <p:blipFill>
                      <a:blip r:embed="rId6"/>
                      <a:stretch>
                        <a:fillRect/>
                      </a:stretch>
                    </p:blipFill>
                    <p:spPr>
                      <a:xfrm>
                        <a:off x="3069945" y="4333258"/>
                        <a:ext cx="2975535" cy="991853"/>
                      </a:xfrm>
                      <a:prstGeom prst="rect">
                        <a:avLst/>
                      </a:prstGeom>
                    </p:spPr>
                  </p:pic>
                </p:oleObj>
              </mc:Fallback>
            </mc:AlternateContent>
          </a:graphicData>
        </a:graphic>
      </p:graphicFrame>
      <p:sp>
        <p:nvSpPr>
          <p:cNvPr id="6" name="Content Placeholder 5"/>
          <p:cNvSpPr>
            <a:spLocks noGrp="1"/>
          </p:cNvSpPr>
          <p:nvPr>
            <p:ph sz="quarter" idx="14"/>
          </p:nvPr>
        </p:nvSpPr>
        <p:spPr>
          <a:xfrm>
            <a:off x="457200" y="5434016"/>
            <a:ext cx="8229600" cy="762000"/>
          </a:xfrm>
        </p:spPr>
        <p:txBody>
          <a:bodyPr/>
          <a:lstStyle/>
          <a:p>
            <a:pPr marL="0" indent="0">
              <a:buNone/>
            </a:pPr>
            <a:r>
              <a:rPr lang="en-US" altLang="en-US" sz="2600" dirty="0"/>
              <a:t>That  is, your return is the same as the yield to maturity of the bond. </a:t>
            </a:r>
            <a:endParaRPr lang="en-US" sz="2600" dirty="0"/>
          </a:p>
        </p:txBody>
      </p:sp>
    </p:spTree>
    <p:extLst>
      <p:ext uri="{BB962C8B-B14F-4D97-AF65-F5344CB8AC3E}">
        <p14:creationId xmlns:p14="http://schemas.microsoft.com/office/powerpoint/2010/main" val="8784215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6.7a The Effect of Time on the Price of a Bond </a:t>
            </a:r>
            <a:r>
              <a:rPr lang="en-US" altLang="en-US" sz="2000" b="0" dirty="0">
                <a:latin typeface="+mj-lt"/>
                <a:ea typeface="ＭＳ Ｐゴシック" panose="020B0600070205080204" pitchFamily="34" charset="-128"/>
              </a:rPr>
              <a:t>(5 of 5)</a:t>
            </a:r>
            <a:endParaRPr lang="en-US" sz="2000" b="0" dirty="0">
              <a:latin typeface="+mj-lt"/>
            </a:endParaRPr>
          </a:p>
        </p:txBody>
      </p:sp>
      <p:sp>
        <p:nvSpPr>
          <p:cNvPr id="3" name="Content Placeholder 2"/>
          <p:cNvSpPr>
            <a:spLocks noGrp="1"/>
          </p:cNvSpPr>
          <p:nvPr>
            <p:ph idx="1"/>
          </p:nvPr>
        </p:nvSpPr>
        <p:spPr/>
        <p:txBody>
          <a:bodyPr/>
          <a:lstStyle/>
          <a:p>
            <a:pPr>
              <a:buNone/>
            </a:pPr>
            <a:r>
              <a:rPr lang="en-US" altLang="en-US" sz="2600" b="1" dirty="0">
                <a:ea typeface="ＭＳ Ｐゴシック" panose="020B0600070205080204" pitchFamily="34" charset="-128"/>
              </a:rPr>
              <a:t>Evaluate:</a:t>
            </a:r>
          </a:p>
          <a:p>
            <a:r>
              <a:rPr lang="en-US" altLang="en-US" sz="2400" dirty="0">
                <a:ea typeface="ＭＳ Ｐゴシック" panose="020B0600070205080204" pitchFamily="34" charset="-128"/>
              </a:rPr>
              <a:t>Note that the bond price is higher, and hence the discount from its face value is smaller, when there is less time to maturity. </a:t>
            </a:r>
          </a:p>
          <a:p>
            <a:r>
              <a:rPr lang="en-US" altLang="en-US" sz="2400" dirty="0">
                <a:ea typeface="ＭＳ Ｐゴシック" panose="020B0600070205080204" pitchFamily="34" charset="-128"/>
              </a:rPr>
              <a:t>The discount shrinks because the yield has not changed, but there is less time until the face value will be received. </a:t>
            </a:r>
          </a:p>
          <a:p>
            <a:r>
              <a:rPr lang="en-US" altLang="en-US" sz="2400" dirty="0">
                <a:ea typeface="ＭＳ Ｐゴシック" panose="020B0600070205080204" pitchFamily="34" charset="-128"/>
              </a:rPr>
              <a:t>This example illustrates a more general property for bonds. </a:t>
            </a:r>
          </a:p>
          <a:p>
            <a:r>
              <a:rPr lang="en-US" altLang="en-US" sz="2400" b="1" dirty="0">
                <a:ea typeface="ＭＳ Ｐゴシック" panose="020B0600070205080204" pitchFamily="34" charset="-128"/>
              </a:rPr>
              <a:t>If a bond’s yield to maturity does not change, then the rate of return of an investment in the bond equals its yield to maturity even if you sell the bond early.</a:t>
            </a:r>
            <a:endParaRPr lang="en-US" sz="2400" b="1" dirty="0"/>
          </a:p>
        </p:txBody>
      </p:sp>
    </p:spTree>
    <p:extLst>
      <p:ext uri="{BB962C8B-B14F-4D97-AF65-F5344CB8AC3E}">
        <p14:creationId xmlns:p14="http://schemas.microsoft.com/office/powerpoint/2010/main" val="4091844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6.4 Why Bond Prices Change </a:t>
            </a:r>
            <a:r>
              <a:rPr lang="en-US" altLang="en-US" sz="2000" b="0" dirty="0">
                <a:latin typeface="+mj-lt"/>
                <a:ea typeface="ＭＳ Ｐゴシック" panose="020B0600070205080204" pitchFamily="34" charset="-128"/>
              </a:rPr>
              <a:t>(3 of 4)</a:t>
            </a:r>
            <a:endParaRPr lang="en-US" sz="2000" b="0" dirty="0">
              <a:latin typeface="+mj-lt"/>
            </a:endParaRPr>
          </a:p>
        </p:txBody>
      </p:sp>
      <p:sp>
        <p:nvSpPr>
          <p:cNvPr id="3" name="Content Placeholder 2"/>
          <p:cNvSpPr>
            <a:spLocks noGrp="1"/>
          </p:cNvSpPr>
          <p:nvPr>
            <p:ph idx="1"/>
          </p:nvPr>
        </p:nvSpPr>
        <p:spPr/>
        <p:txBody>
          <a:bodyPr/>
          <a:lstStyle/>
          <a:p>
            <a:pPr>
              <a:spcBef>
                <a:spcPts val="600"/>
              </a:spcBef>
            </a:pPr>
            <a:r>
              <a:rPr lang="en-US" altLang="en-US" sz="2600" dirty="0">
                <a:ea typeface="ＭＳ Ｐゴシック" panose="020B0600070205080204" pitchFamily="34" charset="-128"/>
              </a:rPr>
              <a:t>Interest Rate Risk and Bond Prices</a:t>
            </a:r>
          </a:p>
          <a:p>
            <a:pPr lvl="1"/>
            <a:r>
              <a:rPr lang="en-US" altLang="en-US" sz="2400" dirty="0">
                <a:ea typeface="ＭＳ Ｐゴシック" panose="020B0600070205080204" pitchFamily="34" charset="-128"/>
              </a:rPr>
              <a:t>Effect of time on bond prices is predictable, but unpredictable changes in rates also affect prices</a:t>
            </a:r>
          </a:p>
          <a:p>
            <a:pPr lvl="1"/>
            <a:r>
              <a:rPr lang="en-US" altLang="en-US" sz="2400" dirty="0">
                <a:ea typeface="ＭＳ Ｐゴシック" panose="020B0600070205080204" pitchFamily="34" charset="-128"/>
              </a:rPr>
              <a:t>Bonds with different characteristics will respond differently to changes in interest rates</a:t>
            </a:r>
          </a:p>
          <a:p>
            <a:pPr lvl="1"/>
            <a:r>
              <a:rPr lang="en-US" altLang="en-US" sz="2400" dirty="0">
                <a:ea typeface="ＭＳ Ｐゴシック" panose="020B0600070205080204" pitchFamily="34" charset="-128"/>
              </a:rPr>
              <a:t>Investors view long-term bonds to be riskier than short-term bonds</a:t>
            </a:r>
            <a:endParaRPr lang="en-US" sz="2400" dirty="0"/>
          </a:p>
        </p:txBody>
      </p:sp>
    </p:spTree>
    <p:extLst>
      <p:ext uri="{BB962C8B-B14F-4D97-AF65-F5344CB8AC3E}">
        <p14:creationId xmlns:p14="http://schemas.microsoft.com/office/powerpoint/2010/main" val="19905531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6.8 The Interest Rate Sensitivity of Bonds </a:t>
            </a:r>
            <a:r>
              <a:rPr lang="en-US" altLang="en-US" sz="2000" b="0" dirty="0">
                <a:latin typeface="+mj-lt"/>
                <a:ea typeface="ＭＳ Ｐゴシック" panose="020B0600070205080204" pitchFamily="34" charset="-128"/>
              </a:rPr>
              <a:t>(1 of 4)</a:t>
            </a:r>
            <a:endParaRPr lang="en-US" sz="2000" b="0" dirty="0">
              <a:latin typeface="+mj-lt"/>
            </a:endParaRPr>
          </a:p>
        </p:txBody>
      </p:sp>
      <p:sp>
        <p:nvSpPr>
          <p:cNvPr id="3" name="Content Placeholder 2"/>
          <p:cNvSpPr>
            <a:spLocks noGrp="1"/>
          </p:cNvSpPr>
          <p:nvPr>
            <p:ph idx="1"/>
          </p:nvPr>
        </p:nvSpPr>
        <p:spPr/>
        <p:txBody>
          <a:bodyPr/>
          <a:lstStyle/>
          <a:p>
            <a:pPr marL="0" indent="0">
              <a:buNone/>
            </a:pPr>
            <a:r>
              <a:rPr lang="en-US" sz="2800" b="1" dirty="0"/>
              <a:t>Problem</a:t>
            </a:r>
          </a:p>
          <a:p>
            <a:r>
              <a:rPr lang="en-US" sz="2600" dirty="0"/>
              <a:t>Consider a 10-year coupon bond and a 30-year coupon bond, both with 10% annual coupons. By what percentage will the price of each bond change if its yield to maturity increases from 5% to 6%?</a:t>
            </a:r>
          </a:p>
        </p:txBody>
      </p:sp>
    </p:spTree>
    <p:extLst>
      <p:ext uri="{BB962C8B-B14F-4D97-AF65-F5344CB8AC3E}">
        <p14:creationId xmlns:p14="http://schemas.microsoft.com/office/powerpoint/2010/main" val="2884919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6.2 Zero-Coupon Bonds </a:t>
            </a:r>
            <a:r>
              <a:rPr lang="en-US" altLang="en-US" sz="2000" b="0" dirty="0">
                <a:latin typeface="+mj-lt"/>
                <a:ea typeface="ＭＳ Ｐゴシック" panose="020B0600070205080204" pitchFamily="34" charset="-128"/>
              </a:rPr>
              <a:t>(1 of 5)</a:t>
            </a:r>
            <a:endParaRPr lang="en-US" sz="2000" b="0" dirty="0">
              <a:latin typeface="+mj-lt"/>
            </a:endParaRPr>
          </a:p>
        </p:txBody>
      </p:sp>
      <p:sp>
        <p:nvSpPr>
          <p:cNvPr id="3" name="Content Placeholder 2"/>
          <p:cNvSpPr>
            <a:spLocks noGrp="1"/>
          </p:cNvSpPr>
          <p:nvPr>
            <p:ph idx="1"/>
          </p:nvPr>
        </p:nvSpPr>
        <p:spPr/>
        <p:txBody>
          <a:bodyPr/>
          <a:lstStyle/>
          <a:p>
            <a:r>
              <a:rPr lang="en-US" altLang="en-US" sz="2600" dirty="0">
                <a:ea typeface="ＭＳ Ｐゴシック" panose="020B0600070205080204" pitchFamily="34" charset="-128"/>
              </a:rPr>
              <a:t>Zero-Coupon Bonds </a:t>
            </a:r>
          </a:p>
          <a:p>
            <a:pPr lvl="1"/>
            <a:r>
              <a:rPr lang="en-US" altLang="en-US" sz="2400" dirty="0">
                <a:ea typeface="ＭＳ Ｐゴシック" panose="020B0600070205080204" pitchFamily="34" charset="-128"/>
              </a:rPr>
              <a:t>Only two cash flows</a:t>
            </a:r>
          </a:p>
          <a:p>
            <a:pPr lvl="2"/>
            <a:r>
              <a:rPr lang="en-US" altLang="en-US" sz="2200" dirty="0">
                <a:ea typeface="ＭＳ Ｐゴシック" panose="020B0600070205080204" pitchFamily="34" charset="-128"/>
              </a:rPr>
              <a:t>The bond’s market price at the time of purchase</a:t>
            </a:r>
          </a:p>
          <a:p>
            <a:pPr lvl="2"/>
            <a:r>
              <a:rPr lang="en-US" altLang="en-US" sz="2200" dirty="0">
                <a:ea typeface="ＭＳ Ｐゴシック" panose="020B0600070205080204" pitchFamily="34" charset="-128"/>
              </a:rPr>
              <a:t>The bond’s face value at maturity</a:t>
            </a:r>
          </a:p>
          <a:p>
            <a:pPr lvl="1"/>
            <a:r>
              <a:rPr lang="en-US" altLang="en-US" sz="2400" dirty="0">
                <a:ea typeface="ＭＳ Ｐゴシック" panose="020B0600070205080204" pitchFamily="34" charset="-128"/>
              </a:rPr>
              <a:t>Treasury bills are zero-coupon U.S. government bonds with maturity of up to one year</a:t>
            </a:r>
            <a:endParaRPr lang="en-US" sz="2400" dirty="0"/>
          </a:p>
        </p:txBody>
      </p:sp>
    </p:spTree>
    <p:extLst>
      <p:ext uri="{BB962C8B-B14F-4D97-AF65-F5344CB8AC3E}">
        <p14:creationId xmlns:p14="http://schemas.microsoft.com/office/powerpoint/2010/main" val="39338667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6.8 The Interest Rate Sensitivity of Bonds </a:t>
            </a:r>
            <a:r>
              <a:rPr lang="en-US" altLang="en-US" sz="2000" b="0" dirty="0">
                <a:latin typeface="+mj-lt"/>
                <a:ea typeface="ＭＳ Ｐゴシック" panose="020B0600070205080204" pitchFamily="34" charset="-128"/>
              </a:rPr>
              <a:t>(2 of 4)</a:t>
            </a:r>
            <a:endParaRPr lang="en-US" sz="2000" b="0" dirty="0">
              <a:latin typeface="+mj-lt"/>
            </a:endParaRPr>
          </a:p>
        </p:txBody>
      </p:sp>
      <p:sp>
        <p:nvSpPr>
          <p:cNvPr id="3" name="Content Placeholder 2"/>
          <p:cNvSpPr>
            <a:spLocks noGrp="1"/>
          </p:cNvSpPr>
          <p:nvPr>
            <p:ph idx="1"/>
          </p:nvPr>
        </p:nvSpPr>
        <p:spPr/>
        <p:txBody>
          <a:bodyPr/>
          <a:lstStyle/>
          <a:p>
            <a:pPr marL="0" indent="0">
              <a:buNone/>
            </a:pPr>
            <a:r>
              <a:rPr lang="en-US" sz="2800" b="1" dirty="0"/>
              <a:t>Solution</a:t>
            </a:r>
          </a:p>
          <a:p>
            <a:pPr marL="0" indent="0">
              <a:buNone/>
            </a:pPr>
            <a:r>
              <a:rPr lang="en-US" sz="2800" b="1" dirty="0"/>
              <a:t>Plan</a:t>
            </a:r>
          </a:p>
          <a:p>
            <a:r>
              <a:rPr lang="en-US" sz="2600" dirty="0"/>
              <a:t>We need to compute the price of each bond for each yield to maturity and then calculate the percentage change in the prices. For both bonds, the cash flows are $10 per year for $100 in face value and then the $100 face value repaid at maturity. The only difference is the maturity: 10 years and 30 years. With those cash flows, we can use Eq. 6.3 to compute the prices.</a:t>
            </a:r>
          </a:p>
        </p:txBody>
      </p:sp>
    </p:spTree>
    <p:extLst>
      <p:ext uri="{BB962C8B-B14F-4D97-AF65-F5344CB8AC3E}">
        <p14:creationId xmlns:p14="http://schemas.microsoft.com/office/powerpoint/2010/main" val="21251936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6.8 The Interest Rate Sensitivity of Bonds </a:t>
            </a:r>
            <a:r>
              <a:rPr lang="en-US" altLang="en-US" sz="2000" b="0" dirty="0">
                <a:latin typeface="+mj-lt"/>
                <a:ea typeface="ＭＳ Ｐゴシック" panose="020B0600070205080204" pitchFamily="34" charset="-128"/>
              </a:rPr>
              <a:t>(3 of 4)</a:t>
            </a:r>
            <a:endParaRPr lang="en-US" sz="2000" b="0" dirty="0">
              <a:latin typeface="+mj-lt"/>
            </a:endParaRPr>
          </a:p>
        </p:txBody>
      </p:sp>
      <p:sp>
        <p:nvSpPr>
          <p:cNvPr id="4" name="Content Placeholder 3"/>
          <p:cNvSpPr>
            <a:spLocks noGrp="1"/>
          </p:cNvSpPr>
          <p:nvPr>
            <p:ph idx="1"/>
          </p:nvPr>
        </p:nvSpPr>
        <p:spPr>
          <a:xfrm>
            <a:off x="457200" y="1600201"/>
            <a:ext cx="8229600" cy="380999"/>
          </a:xfrm>
        </p:spPr>
        <p:txBody>
          <a:bodyPr/>
          <a:lstStyle/>
          <a:p>
            <a:pPr marL="0" indent="0">
              <a:buNone/>
            </a:pPr>
            <a:r>
              <a:rPr lang="en-US" sz="2600" b="1" dirty="0"/>
              <a:t>Execute</a:t>
            </a:r>
            <a:endParaRPr lang="en-US" sz="2600" dirty="0"/>
          </a:p>
        </p:txBody>
      </p:sp>
      <p:graphicFrame>
        <p:nvGraphicFramePr>
          <p:cNvPr id="11" name="Table 10" descr="A table with 3 columns: yield to maturity, 10-year 10% annual coupon bond, and 30-year 10% annual coupon bond. Row 1, yield to maturity: 5%. Ten year: 10 times, 1 over 0.05, times quantity, 1 minus, 1 over 1.05 raised to the 10 power, end quantity, plus 100 over 1.05 raised to the 10 power = $138.61. Thirty year: 10 times, 1 over 0.05, times quantity, 1 minus, 1 over 1.05 raised to the 30 power, end quantity, plus 100 over 1.05 raised to the 30 power = $176.86. Row 2, yield to maturity: 6%. Ten year: 10 times, 1 over 0.06, times quantity, 1 minus, 1 over 1.06 raised to the 10 power, end quantity, plus 100 over 1.06 raised to the 10 power = $129.44. Thirty year: 10 times, 1 over 0.06, times quantity, 1 minus, 1 over 1.06 raised to the 30 power, end quantity, plus 100 over 1.06 raised to the 30 power = $155.06."/>
          <p:cNvGraphicFramePr>
            <a:graphicFrameLocks noGrp="1"/>
          </p:cNvGraphicFramePr>
          <p:nvPr>
            <p:extLst>
              <p:ext uri="{D42A27DB-BD31-4B8C-83A1-F6EECF244321}">
                <p14:modId xmlns:p14="http://schemas.microsoft.com/office/powerpoint/2010/main" val="4049010800"/>
              </p:ext>
            </p:extLst>
          </p:nvPr>
        </p:nvGraphicFramePr>
        <p:xfrm>
          <a:off x="700084" y="2112967"/>
          <a:ext cx="8153403" cy="2306630"/>
        </p:xfrm>
        <a:graphic>
          <a:graphicData uri="http://schemas.openxmlformats.org/drawingml/2006/table">
            <a:tbl>
              <a:tblPr firstRow="1"/>
              <a:tblGrid>
                <a:gridCol w="1204916">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443287">
                  <a:extLst>
                    <a:ext uri="{9D8B030D-6E8A-4147-A177-3AD203B41FA5}">
                      <a16:colId xmlns:a16="http://schemas.microsoft.com/office/drawing/2014/main" val="20002"/>
                    </a:ext>
                  </a:extLst>
                </a:gridCol>
              </a:tblGrid>
              <a:tr h="706430">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pitchFamily="-1" charset="-128"/>
                        </a:rPr>
                        <a:t>Yield to Maturity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pitchFamily="-1" charset="-128"/>
                        </a:rPr>
                        <a:t>10-year, 10% Annual Coupon Bond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pitchFamily="-1" charset="-128"/>
                        </a:rPr>
                        <a:t>30-year, 10% Annual Coupon Bond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62000">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n-lt"/>
                          <a:ea typeface="ＭＳ Ｐゴシック" pitchFamily="-1" charset="-128"/>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sz="1100" dirty="0">
                          <a:solidFill>
                            <a:schemeClr val="bg1"/>
                          </a:solidFill>
                          <a:effectLst/>
                          <a:latin typeface="Arial" panose="020B0604020202020204" pitchFamily="34" charset="0"/>
                          <a:ea typeface="Times New Roman" panose="02020603050405020304" pitchFamily="18" charset="0"/>
                        </a:rPr>
                        <a:t>A table with 2 rows, coupon rate and Y T M. Columns for coupon rate are 0%, 5%, and 10%. Corresponding columns for Y T M are 4.50%, 4.47%, and 4.44%.</a:t>
                      </a:r>
                      <a:endParaRPr lang="en-IN" sz="1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altLang="en-US" sz="1000" b="0" i="0" u="none" strike="noStrike" cap="none" normalizeH="0" baseline="0" dirty="0">
                          <a:ln>
                            <a:noFill/>
                          </a:ln>
                          <a:solidFill>
                            <a:schemeClr val="bg1"/>
                          </a:solidFill>
                          <a:effectLst/>
                          <a:latin typeface="+mn-lt"/>
                          <a:ea typeface="ＭＳ Ｐゴシック" pitchFamily="-1" charset="-128"/>
                        </a:rPr>
                        <a:t>A formula: 10 times, 1 over 0.05, times quantity, 1 minus, 1 over 1.05 raised to the 30 power, end quantity, plus 100 over 1.05 raised to the 30 power = $176.86.</a:t>
                      </a:r>
                      <a:endParaRPr kumimoji="0" lang="en-US" altLang="en-US" sz="1000" b="0" i="0" u="none" strike="noStrike" cap="none" normalizeH="0" baseline="0" dirty="0">
                        <a:ln>
                          <a:noFill/>
                        </a:ln>
                        <a:solidFill>
                          <a:schemeClr val="bg1"/>
                        </a:solidFill>
                        <a:effectLst/>
                        <a:latin typeface="+mn-lt"/>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38200">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n-lt"/>
                          <a:ea typeface="ＭＳ Ｐゴシック" pitchFamily="-1" charset="-128"/>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altLang="en-US" sz="1000" b="0" i="0" u="none" strike="noStrike" cap="none" normalizeH="0" baseline="0" dirty="0">
                          <a:ln>
                            <a:noFill/>
                          </a:ln>
                          <a:solidFill>
                            <a:schemeClr val="bg1"/>
                          </a:solidFill>
                          <a:effectLst/>
                          <a:latin typeface="+mn-lt"/>
                          <a:ea typeface="ＭＳ Ｐゴシック" pitchFamily="-1" charset="-128"/>
                        </a:rPr>
                        <a:t>A formula: 10 times, 1 over 0.06, times quantity, 1 minus, 1 over 1.06 raised to the 10 power, end quantity, plus 100 over 1.06 raised to the 10 power = $129.44.</a:t>
                      </a:r>
                      <a:endParaRPr kumimoji="0" lang="en-US" altLang="en-US" sz="1000" b="0" i="0" u="none" strike="noStrike" cap="none" normalizeH="0" baseline="0" dirty="0">
                        <a:ln>
                          <a:noFill/>
                        </a:ln>
                        <a:solidFill>
                          <a:schemeClr val="bg1"/>
                        </a:solidFill>
                        <a:effectLst/>
                        <a:latin typeface="+mn-lt"/>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altLang="en-US" sz="1000" b="0" i="0" u="none" strike="noStrike" cap="none" normalizeH="0" baseline="0" dirty="0">
                          <a:ln>
                            <a:noFill/>
                          </a:ln>
                          <a:solidFill>
                            <a:schemeClr val="bg1"/>
                          </a:solidFill>
                          <a:effectLst/>
                          <a:latin typeface="+mn-lt"/>
                          <a:ea typeface="ＭＳ Ｐゴシック" pitchFamily="-1" charset="-128"/>
                        </a:rPr>
                        <a:t>A formula: 10 times, 1 over 0.06, times quantity, 1 minus, 1 over 1.06 raised to the 30 power, end quantity, plus 100 over 1.06 raised to the 30 power = $155.06.</a:t>
                      </a:r>
                      <a:endParaRPr kumimoji="0" lang="en-US" altLang="en-US" sz="1000" b="0" i="0" u="none" strike="noStrike" cap="none" normalizeH="0" baseline="0" dirty="0">
                        <a:ln>
                          <a:noFill/>
                        </a:ln>
                        <a:solidFill>
                          <a:schemeClr val="bg1"/>
                        </a:solidFill>
                        <a:effectLst/>
                        <a:latin typeface="+mn-lt"/>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206980473"/>
              </p:ext>
            </p:extLst>
          </p:nvPr>
        </p:nvGraphicFramePr>
        <p:xfrm>
          <a:off x="1933569" y="2916238"/>
          <a:ext cx="3392487" cy="596900"/>
        </p:xfrm>
        <a:graphic>
          <a:graphicData uri="http://schemas.openxmlformats.org/presentationml/2006/ole">
            <mc:AlternateContent xmlns:mc="http://schemas.openxmlformats.org/markup-compatibility/2006">
              <mc:Choice xmlns:v="urn:schemas-microsoft-com:vml" Requires="v">
                <p:oleObj spid="_x0000_s51824" name="Equation" r:id="rId3" imgW="1371600" imgH="241200" progId="Equation.DSMT4">
                  <p:embed/>
                </p:oleObj>
              </mc:Choice>
              <mc:Fallback>
                <p:oleObj name="Equation" r:id="rId3" imgW="1371600" imgH="241200" progId="Equation.DSMT4">
                  <p:embed/>
                  <p:pic>
                    <p:nvPicPr>
                      <p:cNvPr id="0" name=""/>
                      <p:cNvPicPr/>
                      <p:nvPr/>
                    </p:nvPicPr>
                    <p:blipFill>
                      <a:blip r:embed="rId4"/>
                      <a:stretch>
                        <a:fillRect/>
                      </a:stretch>
                    </p:blipFill>
                    <p:spPr>
                      <a:xfrm>
                        <a:off x="1933569" y="2916238"/>
                        <a:ext cx="3392487" cy="5969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22084390"/>
              </p:ext>
            </p:extLst>
          </p:nvPr>
        </p:nvGraphicFramePr>
        <p:xfrm>
          <a:off x="1985956" y="3683001"/>
          <a:ext cx="3422650" cy="596900"/>
        </p:xfrm>
        <a:graphic>
          <a:graphicData uri="http://schemas.openxmlformats.org/presentationml/2006/ole">
            <mc:AlternateContent xmlns:mc="http://schemas.openxmlformats.org/markup-compatibility/2006">
              <mc:Choice xmlns:v="urn:schemas-microsoft-com:vml" Requires="v">
                <p:oleObj spid="_x0000_s51825" name="Equation" r:id="rId5" imgW="1384200" imgH="241200" progId="Equation.DSMT4">
                  <p:embed/>
                </p:oleObj>
              </mc:Choice>
              <mc:Fallback>
                <p:oleObj name="Equation" r:id="rId5" imgW="1384200" imgH="241200" progId="Equation.DSMT4">
                  <p:embed/>
                  <p:pic>
                    <p:nvPicPr>
                      <p:cNvPr id="0" name=""/>
                      <p:cNvPicPr/>
                      <p:nvPr/>
                    </p:nvPicPr>
                    <p:blipFill>
                      <a:blip r:embed="rId6"/>
                      <a:stretch>
                        <a:fillRect/>
                      </a:stretch>
                    </p:blipFill>
                    <p:spPr>
                      <a:xfrm>
                        <a:off x="1985956" y="3683001"/>
                        <a:ext cx="3422650" cy="5969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367638865"/>
              </p:ext>
            </p:extLst>
          </p:nvPr>
        </p:nvGraphicFramePr>
        <p:xfrm>
          <a:off x="5424485" y="2921000"/>
          <a:ext cx="3422650" cy="596900"/>
        </p:xfrm>
        <a:graphic>
          <a:graphicData uri="http://schemas.openxmlformats.org/presentationml/2006/ole">
            <mc:AlternateContent xmlns:mc="http://schemas.openxmlformats.org/markup-compatibility/2006">
              <mc:Choice xmlns:v="urn:schemas-microsoft-com:vml" Requires="v">
                <p:oleObj spid="_x0000_s51826" name="Equation" r:id="rId7" imgW="1384200" imgH="241200" progId="Equation.DSMT4">
                  <p:embed/>
                </p:oleObj>
              </mc:Choice>
              <mc:Fallback>
                <p:oleObj name="Equation" r:id="rId7" imgW="1384200" imgH="241200" progId="Equation.DSMT4">
                  <p:embed/>
                  <p:pic>
                    <p:nvPicPr>
                      <p:cNvPr id="0" name=""/>
                      <p:cNvPicPr/>
                      <p:nvPr/>
                    </p:nvPicPr>
                    <p:blipFill>
                      <a:blip r:embed="rId8"/>
                      <a:stretch>
                        <a:fillRect/>
                      </a:stretch>
                    </p:blipFill>
                    <p:spPr>
                      <a:xfrm>
                        <a:off x="5424485" y="2921000"/>
                        <a:ext cx="3422650" cy="5969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548543217"/>
              </p:ext>
            </p:extLst>
          </p:nvPr>
        </p:nvGraphicFramePr>
        <p:xfrm>
          <a:off x="5395913" y="3706813"/>
          <a:ext cx="3424237" cy="596900"/>
        </p:xfrm>
        <a:graphic>
          <a:graphicData uri="http://schemas.openxmlformats.org/presentationml/2006/ole">
            <mc:AlternateContent xmlns:mc="http://schemas.openxmlformats.org/markup-compatibility/2006">
              <mc:Choice xmlns:v="urn:schemas-microsoft-com:vml" Requires="v">
                <p:oleObj spid="_x0000_s51827" name="Equation" r:id="rId9" imgW="1384200" imgH="241200" progId="Equation.DSMT4">
                  <p:embed/>
                </p:oleObj>
              </mc:Choice>
              <mc:Fallback>
                <p:oleObj name="Equation" r:id="rId9" imgW="1384200" imgH="241200" progId="Equation.DSMT4">
                  <p:embed/>
                  <p:pic>
                    <p:nvPicPr>
                      <p:cNvPr id="0" name=""/>
                      <p:cNvPicPr/>
                      <p:nvPr/>
                    </p:nvPicPr>
                    <p:blipFill>
                      <a:blip r:embed="rId10"/>
                      <a:stretch>
                        <a:fillRect/>
                      </a:stretch>
                    </p:blipFill>
                    <p:spPr>
                      <a:xfrm>
                        <a:off x="5395913" y="3706813"/>
                        <a:ext cx="3424237" cy="596900"/>
                      </a:xfrm>
                      <a:prstGeom prst="rect">
                        <a:avLst/>
                      </a:prstGeom>
                    </p:spPr>
                  </p:pic>
                </p:oleObj>
              </mc:Fallback>
            </mc:AlternateContent>
          </a:graphicData>
        </a:graphic>
      </p:graphicFrame>
      <p:sp>
        <p:nvSpPr>
          <p:cNvPr id="5" name="Content Placeholder 4"/>
          <p:cNvSpPr>
            <a:spLocks noGrp="1"/>
          </p:cNvSpPr>
          <p:nvPr>
            <p:ph idx="13"/>
          </p:nvPr>
        </p:nvSpPr>
        <p:spPr>
          <a:xfrm>
            <a:off x="457200" y="4645251"/>
            <a:ext cx="5202421" cy="398250"/>
          </a:xfrm>
        </p:spPr>
        <p:txBody>
          <a:bodyPr/>
          <a:lstStyle/>
          <a:p>
            <a:pPr marL="0" indent="0">
              <a:buNone/>
            </a:pPr>
            <a:r>
              <a:rPr lang="en-US" sz="2200" dirty="0"/>
              <a:t>The price of the 10-year bond changes by</a:t>
            </a:r>
          </a:p>
        </p:txBody>
      </p:sp>
      <p:graphicFrame>
        <p:nvGraphicFramePr>
          <p:cNvPr id="16" name="Object 15" descr="129.44 minus 138.61, over 138.61 = negative 6.6%."/>
          <p:cNvGraphicFramePr>
            <a:graphicFrameLocks noChangeAspect="1"/>
          </p:cNvGraphicFramePr>
          <p:nvPr>
            <p:extLst>
              <p:ext uri="{D42A27DB-BD31-4B8C-83A1-F6EECF244321}">
                <p14:modId xmlns:p14="http://schemas.microsoft.com/office/powerpoint/2010/main" val="2279878596"/>
              </p:ext>
            </p:extLst>
          </p:nvPr>
        </p:nvGraphicFramePr>
        <p:xfrm>
          <a:off x="5667130" y="4462612"/>
          <a:ext cx="3134228" cy="804565"/>
        </p:xfrm>
        <a:graphic>
          <a:graphicData uri="http://schemas.openxmlformats.org/presentationml/2006/ole">
            <mc:AlternateContent xmlns:mc="http://schemas.openxmlformats.org/markup-compatibility/2006">
              <mc:Choice xmlns:v="urn:schemas-microsoft-com:vml" Requires="v">
                <p:oleObj spid="_x0000_s51828" name="Equation" r:id="rId11" imgW="939600" imgH="241200" progId="Equation.DSMT4">
                  <p:embed/>
                </p:oleObj>
              </mc:Choice>
              <mc:Fallback>
                <p:oleObj name="Equation" r:id="rId11" imgW="939600" imgH="241200" progId="Equation.DSMT4">
                  <p:embed/>
                  <p:pic>
                    <p:nvPicPr>
                      <p:cNvPr id="0" name=""/>
                      <p:cNvPicPr/>
                      <p:nvPr/>
                    </p:nvPicPr>
                    <p:blipFill>
                      <a:blip r:embed="rId12"/>
                      <a:stretch>
                        <a:fillRect/>
                      </a:stretch>
                    </p:blipFill>
                    <p:spPr>
                      <a:xfrm>
                        <a:off x="5667130" y="4462612"/>
                        <a:ext cx="3134228" cy="804565"/>
                      </a:xfrm>
                      <a:prstGeom prst="rect">
                        <a:avLst/>
                      </a:prstGeom>
                    </p:spPr>
                  </p:pic>
                </p:oleObj>
              </mc:Fallback>
            </mc:AlternateContent>
          </a:graphicData>
        </a:graphic>
      </p:graphicFrame>
      <p:sp>
        <p:nvSpPr>
          <p:cNvPr id="6" name="Content Placeholder 5"/>
          <p:cNvSpPr>
            <a:spLocks noGrp="1"/>
          </p:cNvSpPr>
          <p:nvPr>
            <p:ph idx="14"/>
          </p:nvPr>
        </p:nvSpPr>
        <p:spPr>
          <a:xfrm>
            <a:off x="504818" y="5159392"/>
            <a:ext cx="5819782" cy="398250"/>
          </a:xfrm>
        </p:spPr>
        <p:txBody>
          <a:bodyPr/>
          <a:lstStyle/>
          <a:p>
            <a:pPr marL="0" indent="0">
              <a:buNone/>
            </a:pPr>
            <a:r>
              <a:rPr lang="en-US" sz="2200" dirty="0"/>
              <a:t>if its yield to maturity increases from 5% to 6%.</a:t>
            </a:r>
          </a:p>
        </p:txBody>
      </p:sp>
      <p:sp>
        <p:nvSpPr>
          <p:cNvPr id="7" name="Content Placeholder 6"/>
          <p:cNvSpPr>
            <a:spLocks noGrp="1"/>
          </p:cNvSpPr>
          <p:nvPr>
            <p:ph idx="15"/>
          </p:nvPr>
        </p:nvSpPr>
        <p:spPr>
          <a:xfrm>
            <a:off x="477080" y="5724058"/>
            <a:ext cx="5238874" cy="398250"/>
          </a:xfrm>
        </p:spPr>
        <p:txBody>
          <a:bodyPr/>
          <a:lstStyle/>
          <a:p>
            <a:pPr marL="0" indent="0">
              <a:buNone/>
            </a:pPr>
            <a:r>
              <a:rPr lang="en-US" sz="2200" dirty="0"/>
              <a:t>For the 30-year bond, the price change is</a:t>
            </a:r>
          </a:p>
        </p:txBody>
      </p:sp>
      <p:graphicFrame>
        <p:nvGraphicFramePr>
          <p:cNvPr id="17" name="Object 16" descr="155.06 minus 176.86, over 176.86 = negative 12.3%."/>
          <p:cNvGraphicFramePr>
            <a:graphicFrameLocks noChangeAspect="1"/>
          </p:cNvGraphicFramePr>
          <p:nvPr>
            <p:extLst>
              <p:ext uri="{D42A27DB-BD31-4B8C-83A1-F6EECF244321}">
                <p14:modId xmlns:p14="http://schemas.microsoft.com/office/powerpoint/2010/main" val="920706856"/>
              </p:ext>
            </p:extLst>
          </p:nvPr>
        </p:nvGraphicFramePr>
        <p:xfrm>
          <a:off x="5654678" y="5503861"/>
          <a:ext cx="3265488" cy="796925"/>
        </p:xfrm>
        <a:graphic>
          <a:graphicData uri="http://schemas.openxmlformats.org/presentationml/2006/ole">
            <mc:AlternateContent xmlns:mc="http://schemas.openxmlformats.org/markup-compatibility/2006">
              <mc:Choice xmlns:v="urn:schemas-microsoft-com:vml" Requires="v">
                <p:oleObj spid="_x0000_s51829" name="Equation" r:id="rId13" imgW="990360" imgH="241200" progId="Equation.DSMT4">
                  <p:embed/>
                </p:oleObj>
              </mc:Choice>
              <mc:Fallback>
                <p:oleObj name="Equation" r:id="rId13" imgW="990360" imgH="241200" progId="Equation.DSMT4">
                  <p:embed/>
                  <p:pic>
                    <p:nvPicPr>
                      <p:cNvPr id="0" name=""/>
                      <p:cNvPicPr/>
                      <p:nvPr/>
                    </p:nvPicPr>
                    <p:blipFill>
                      <a:blip r:embed="rId14"/>
                      <a:stretch>
                        <a:fillRect/>
                      </a:stretch>
                    </p:blipFill>
                    <p:spPr>
                      <a:xfrm>
                        <a:off x="5654678" y="5503861"/>
                        <a:ext cx="3265488" cy="796925"/>
                      </a:xfrm>
                      <a:prstGeom prst="rect">
                        <a:avLst/>
                      </a:prstGeom>
                    </p:spPr>
                  </p:pic>
                </p:oleObj>
              </mc:Fallback>
            </mc:AlternateContent>
          </a:graphicData>
        </a:graphic>
      </p:graphicFrame>
    </p:spTree>
    <p:extLst>
      <p:ext uri="{BB962C8B-B14F-4D97-AF65-F5344CB8AC3E}">
        <p14:creationId xmlns:p14="http://schemas.microsoft.com/office/powerpoint/2010/main" val="15783830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6.8 The Interest Rate Sensitivity of Bonds </a:t>
            </a:r>
            <a:r>
              <a:rPr lang="en-US" altLang="en-US" sz="2000" b="0" dirty="0">
                <a:latin typeface="+mj-lt"/>
                <a:ea typeface="ＭＳ Ｐゴシック" panose="020B0600070205080204" pitchFamily="34" charset="-128"/>
              </a:rPr>
              <a:t>(4 of 4)</a:t>
            </a:r>
            <a:endParaRPr lang="en-US" sz="2000" b="0" dirty="0">
              <a:latin typeface="+mj-lt"/>
            </a:endParaRPr>
          </a:p>
        </p:txBody>
      </p:sp>
      <p:sp>
        <p:nvSpPr>
          <p:cNvPr id="3" name="Content Placeholder 2"/>
          <p:cNvSpPr>
            <a:spLocks noGrp="1"/>
          </p:cNvSpPr>
          <p:nvPr>
            <p:ph idx="1"/>
          </p:nvPr>
        </p:nvSpPr>
        <p:spPr>
          <a:xfrm>
            <a:off x="457200" y="1600200"/>
            <a:ext cx="3505200" cy="4525963"/>
          </a:xfrm>
        </p:spPr>
        <p:txBody>
          <a:bodyPr/>
          <a:lstStyle/>
          <a:p>
            <a:pPr marL="0" indent="0">
              <a:buNone/>
            </a:pPr>
            <a:r>
              <a:rPr lang="en-US" sz="2200" b="1" dirty="0"/>
              <a:t>Evaluate</a:t>
            </a:r>
          </a:p>
          <a:p>
            <a:r>
              <a:rPr lang="en-US" sz="2000" dirty="0"/>
              <a:t>The 30-year bond is almost twice as sensitive to a change in the yield than is the 10-year bond. In fact, if we graph the price and yields of the two bonds, we can see that the line for the 30-year bond, shown in blue, is steeper throughout than the green line for the 10-year bond, reflecting its heightened sensitivity to interest rate changes.</a:t>
            </a:r>
          </a:p>
        </p:txBody>
      </p:sp>
      <p:pic>
        <p:nvPicPr>
          <p:cNvPr id="4" name="Picture 3" descr="A graph where the x-axis is yield to maturity from 5% to 15%, and the y-axis is price from 50 to 190. A curve for 30-year maturity begins at (0, 178), falling through (9.5, 110) to (15, 70). A curve for 10-year maturity begins at (0, 140), falling through (9.5, 110) to (15, 80). Both curves fall with decreasing steepness. All data are approxima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3147" y="2268736"/>
            <a:ext cx="5041054" cy="2920612"/>
          </a:xfrm>
          <a:prstGeom prst="rect">
            <a:avLst/>
          </a:prstGeom>
        </p:spPr>
      </p:pic>
    </p:spTree>
    <p:extLst>
      <p:ext uri="{BB962C8B-B14F-4D97-AF65-F5344CB8AC3E}">
        <p14:creationId xmlns:p14="http://schemas.microsoft.com/office/powerpoint/2010/main" val="18892925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6.8a The Interest Rate Sensitivity of Bonds </a:t>
            </a:r>
            <a:r>
              <a:rPr lang="en-US" altLang="en-US" sz="2000" b="0" dirty="0">
                <a:latin typeface="+mj-lt"/>
                <a:ea typeface="ＭＳ Ｐゴシック" panose="020B0600070205080204" pitchFamily="34" charset="-128"/>
              </a:rPr>
              <a:t>(1 of 5)</a:t>
            </a:r>
            <a:endParaRPr lang="en-US" sz="2000" b="0" dirty="0">
              <a:latin typeface="+mj-lt"/>
            </a:endParaRPr>
          </a:p>
        </p:txBody>
      </p:sp>
      <p:sp>
        <p:nvSpPr>
          <p:cNvPr id="3" name="Content Placeholder 2"/>
          <p:cNvSpPr>
            <a:spLocks noGrp="1"/>
          </p:cNvSpPr>
          <p:nvPr>
            <p:ph idx="1"/>
          </p:nvPr>
        </p:nvSpPr>
        <p:spPr/>
        <p:txBody>
          <a:bodyPr/>
          <a:lstStyle/>
          <a:p>
            <a:pPr>
              <a:buNone/>
            </a:pPr>
            <a:r>
              <a:rPr lang="en-US" altLang="en-US" sz="2800" b="1" dirty="0">
                <a:ea typeface="ＭＳ Ｐゴシック" panose="020B0600070205080204" pitchFamily="34" charset="-128"/>
              </a:rPr>
              <a:t>Problem:</a:t>
            </a:r>
          </a:p>
          <a:p>
            <a:r>
              <a:rPr lang="en-US" altLang="en-US" sz="2600" dirty="0">
                <a:ea typeface="ＭＳ Ｐゴシック" panose="020B0600070205080204" pitchFamily="34" charset="-128"/>
              </a:rPr>
              <a:t>Consider a 5-year coupon bond and a 40-year coupon bond, both with 5% annual coupons. </a:t>
            </a:r>
          </a:p>
          <a:p>
            <a:r>
              <a:rPr lang="en-US" altLang="en-US" sz="2600" dirty="0">
                <a:ea typeface="ＭＳ Ｐゴシック" panose="020B0600070205080204" pitchFamily="34" charset="-128"/>
              </a:rPr>
              <a:t>By what percentage will the price of each bond change if its yield to maturity increases from 5% to 6%?</a:t>
            </a:r>
            <a:endParaRPr lang="en-US" sz="2600" dirty="0"/>
          </a:p>
        </p:txBody>
      </p:sp>
    </p:spTree>
    <p:extLst>
      <p:ext uri="{BB962C8B-B14F-4D97-AF65-F5344CB8AC3E}">
        <p14:creationId xmlns:p14="http://schemas.microsoft.com/office/powerpoint/2010/main" val="11274749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6.8a The Interest Rate Sensitivity of Bonds </a:t>
            </a:r>
            <a:r>
              <a:rPr lang="en-US" altLang="en-US" sz="2000" b="0" dirty="0">
                <a:latin typeface="+mj-lt"/>
                <a:ea typeface="ＭＳ Ｐゴシック" panose="020B0600070205080204" pitchFamily="34" charset="-128"/>
              </a:rPr>
              <a:t>(2 of 5)</a:t>
            </a:r>
            <a:endParaRPr lang="en-US" sz="2000" b="0" dirty="0">
              <a:latin typeface="+mj-lt"/>
            </a:endParaRPr>
          </a:p>
        </p:txBody>
      </p:sp>
      <p:sp>
        <p:nvSpPr>
          <p:cNvPr id="3" name="Content Placeholder 2"/>
          <p:cNvSpPr>
            <a:spLocks noGrp="1"/>
          </p:cNvSpPr>
          <p:nvPr>
            <p:ph idx="1"/>
          </p:nvPr>
        </p:nvSpPr>
        <p:spPr/>
        <p:txBody>
          <a:bodyPr/>
          <a:lstStyle/>
          <a:p>
            <a:pPr>
              <a:lnSpc>
                <a:spcPct val="90000"/>
              </a:lnSpc>
              <a:buNone/>
            </a:pPr>
            <a:r>
              <a:rPr lang="en-US" altLang="en-US" sz="2600" b="1" dirty="0">
                <a:ea typeface="ＭＳ Ｐゴシック" panose="020B0600070205080204" pitchFamily="34" charset="-128"/>
              </a:rPr>
              <a:t>Solution:</a:t>
            </a:r>
          </a:p>
          <a:p>
            <a:pPr>
              <a:lnSpc>
                <a:spcPct val="90000"/>
              </a:lnSpc>
              <a:buNone/>
            </a:pPr>
            <a:r>
              <a:rPr lang="en-US" altLang="en-US" sz="2600" b="1" dirty="0">
                <a:ea typeface="ＭＳ Ｐゴシック" panose="020B0600070205080204" pitchFamily="34" charset="-128"/>
              </a:rPr>
              <a:t>Plan:</a:t>
            </a:r>
          </a:p>
          <a:p>
            <a:pPr>
              <a:lnSpc>
                <a:spcPct val="90000"/>
              </a:lnSpc>
            </a:pPr>
            <a:r>
              <a:rPr lang="en-US" altLang="en-US" sz="2400" dirty="0">
                <a:ea typeface="ＭＳ Ｐゴシック" panose="020B0600070205080204" pitchFamily="34" charset="-128"/>
              </a:rPr>
              <a:t>We need to compute the price of each bond for each yield to maturity and then calculate the percentage change in the prices.  </a:t>
            </a:r>
          </a:p>
          <a:p>
            <a:pPr>
              <a:lnSpc>
                <a:spcPct val="90000"/>
              </a:lnSpc>
            </a:pPr>
            <a:r>
              <a:rPr lang="en-US" altLang="en-US" sz="2400" dirty="0">
                <a:ea typeface="ＭＳ Ｐゴシック" panose="020B0600070205080204" pitchFamily="34" charset="-128"/>
              </a:rPr>
              <a:t>For both bonds, the cash flows are $5 per year for $100 in face value and then the $100 face value repaid at maturity. </a:t>
            </a:r>
          </a:p>
          <a:p>
            <a:pPr>
              <a:lnSpc>
                <a:spcPct val="90000"/>
              </a:lnSpc>
            </a:pPr>
            <a:r>
              <a:rPr lang="en-US" altLang="en-US" sz="2400" dirty="0">
                <a:ea typeface="ＭＳ Ｐゴシック" panose="020B0600070205080204" pitchFamily="34" charset="-128"/>
              </a:rPr>
              <a:t>The only difference is the maturity: 5 years and 40 years. </a:t>
            </a:r>
          </a:p>
          <a:p>
            <a:pPr>
              <a:lnSpc>
                <a:spcPct val="90000"/>
              </a:lnSpc>
            </a:pPr>
            <a:r>
              <a:rPr lang="en-US" altLang="en-US" sz="2400" dirty="0">
                <a:ea typeface="ＭＳ Ｐゴシック" panose="020B0600070205080204" pitchFamily="34" charset="-128"/>
              </a:rPr>
              <a:t>With those cash flows, we can use Eq. 6.3 to compute the prices.</a:t>
            </a:r>
            <a:endParaRPr lang="en-US" sz="2400" dirty="0"/>
          </a:p>
        </p:txBody>
      </p:sp>
    </p:spTree>
    <p:extLst>
      <p:ext uri="{BB962C8B-B14F-4D97-AF65-F5344CB8AC3E}">
        <p14:creationId xmlns:p14="http://schemas.microsoft.com/office/powerpoint/2010/main" val="21348995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6.8a The Interest Rate Sensitivity of Bonds </a:t>
            </a:r>
            <a:r>
              <a:rPr lang="en-US" altLang="en-US" sz="2000" b="0" dirty="0">
                <a:latin typeface="+mj-lt"/>
                <a:ea typeface="ＭＳ Ｐゴシック" panose="020B0600070205080204" pitchFamily="34" charset="-128"/>
              </a:rPr>
              <a:t>(3 of 5)</a:t>
            </a:r>
            <a:endParaRPr lang="en-US" sz="2000" b="0" dirty="0">
              <a:latin typeface="+mj-lt"/>
            </a:endParaRPr>
          </a:p>
        </p:txBody>
      </p:sp>
      <p:sp>
        <p:nvSpPr>
          <p:cNvPr id="7" name="Content Placeholder 6"/>
          <p:cNvSpPr>
            <a:spLocks noGrp="1"/>
          </p:cNvSpPr>
          <p:nvPr>
            <p:ph idx="1"/>
          </p:nvPr>
        </p:nvSpPr>
        <p:spPr>
          <a:xfrm>
            <a:off x="457200" y="1600201"/>
            <a:ext cx="8229600" cy="457199"/>
          </a:xfrm>
        </p:spPr>
        <p:txBody>
          <a:bodyPr/>
          <a:lstStyle/>
          <a:p>
            <a:pPr marL="0" indent="0">
              <a:buNone/>
            </a:pPr>
            <a:r>
              <a:rPr lang="en-US" altLang="en-US" sz="2800" b="1" dirty="0"/>
              <a:t>Execute:</a:t>
            </a:r>
            <a:endParaRPr lang="en-US" sz="2800" b="1" dirty="0"/>
          </a:p>
        </p:txBody>
      </p:sp>
      <p:graphicFrame>
        <p:nvGraphicFramePr>
          <p:cNvPr id="14" name="Table 13" descr="A table with 3 columns: yield to maturity, 5-year 5% annual coupon bond, and 40-year 5% annual coupon bond. Row 1, yield to maturity: 5%. Five year: 5 times, 1 over 0.05, times quantity, 1 minus, 1 over 1.05 raised to the 5 power, end quantity, plus 100 over 1.05 raised to the 5 power = $100. Forty year: 5 times, 1 over 0.05, times quantity, 1 minus, 1 over 1.05 raised to the 40 power, end quantity, plus 100 over 1.05 raised to the 40 power = $100. Row 2, yield to maturity: 6%. Five year: 5 times, 1 over 0.06, times quantity, 1 minus, 1 over 1.06 raised to the 5 power, end quantity, plus 100 over 1.06 raised to the 5 power = $95.79. Forty year: 5 times, 1 over 0.06, times quantity, 1 minus, 1 over 1.06 raised to the 40 power, end quantity, plus 100 over 1.06 raised to the 40 power = $84.95"/>
          <p:cNvGraphicFramePr>
            <a:graphicFrameLocks noGrp="1"/>
          </p:cNvGraphicFramePr>
          <p:nvPr>
            <p:extLst>
              <p:ext uri="{D42A27DB-BD31-4B8C-83A1-F6EECF244321}">
                <p14:modId xmlns:p14="http://schemas.microsoft.com/office/powerpoint/2010/main" val="3471561321"/>
              </p:ext>
            </p:extLst>
          </p:nvPr>
        </p:nvGraphicFramePr>
        <p:xfrm>
          <a:off x="914400" y="2341570"/>
          <a:ext cx="7772400" cy="2535230"/>
        </p:xfrm>
        <a:graphic>
          <a:graphicData uri="http://schemas.openxmlformats.org/drawingml/2006/table">
            <a:tbl>
              <a:tblPr firstRow="1"/>
              <a:tblGrid>
                <a:gridCol w="1493838">
                  <a:extLst>
                    <a:ext uri="{9D8B030D-6E8A-4147-A177-3AD203B41FA5}">
                      <a16:colId xmlns:a16="http://schemas.microsoft.com/office/drawing/2014/main" val="20000"/>
                    </a:ext>
                  </a:extLst>
                </a:gridCol>
                <a:gridCol w="3078162">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706430">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pitchFamily="-1" charset="-128"/>
                        </a:rPr>
                        <a:t>Yield to Maturity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pitchFamily="-1" charset="-128"/>
                        </a:rPr>
                        <a:t>5-year, 5% Annual Coupon Bond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pitchFamily="-1" charset="-128"/>
                        </a:rPr>
                        <a:t>40-year, 5% Annual Coupon Bond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62000">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n-lt"/>
                          <a:ea typeface="ＭＳ Ｐゴシック" pitchFamily="-1" charset="-128"/>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sz="1100" dirty="0">
                          <a:solidFill>
                            <a:schemeClr val="bg1"/>
                          </a:solidFill>
                          <a:effectLst/>
                          <a:latin typeface="Arial" panose="020B0604020202020204" pitchFamily="34" charset="0"/>
                          <a:ea typeface="Times New Roman" panose="02020603050405020304" pitchFamily="18" charset="0"/>
                        </a:rPr>
                        <a:t>A formula:  5 times, 1 over 0.05, times quantity, 1 minus, 1 over 1.05 raised to the 5 power, end quantity, plus 100 over 1.05 raised to the 5 power = $100</a:t>
                      </a:r>
                      <a:endParaRPr lang="en-IN" sz="1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sz="1100" dirty="0">
                          <a:solidFill>
                            <a:schemeClr val="bg1"/>
                          </a:solidFill>
                          <a:effectLst/>
                          <a:latin typeface="Arial" panose="020B0604020202020204" pitchFamily="34" charset="0"/>
                          <a:ea typeface="Times New Roman" panose="02020603050405020304" pitchFamily="18" charset="0"/>
                        </a:rPr>
                        <a:t>A formula: 5 times, 1 over 0.05, times quantity, 1 minus, 1 over 1.05 raised to the 40 power, end quantity, plus 100 over 1.05 raised to the 40 power = $100.</a:t>
                      </a:r>
                      <a:endParaRPr lang="en-IN" sz="1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066800">
                <a:tc>
                  <a:txBody>
                    <a:bodyPr/>
                    <a:lstStyle>
                      <a:lvl1pPr eaLnBrk="0" hangingPunct="0">
                        <a:spcBef>
                          <a:spcPct val="20000"/>
                        </a:spcBef>
                        <a:defRPr sz="2400">
                          <a:solidFill>
                            <a:schemeClr val="tx1"/>
                          </a:solidFill>
                          <a:latin typeface="Verdana" pitchFamily="-1" charset="0"/>
                          <a:ea typeface="ＭＳ Ｐゴシック" pitchFamily="-1" charset="-128"/>
                        </a:defRPr>
                      </a:lvl1pPr>
                      <a:lvl2pPr marL="37931725" indent="-37474525" eaLnBrk="0" hangingPunct="0">
                        <a:spcBef>
                          <a:spcPct val="20000"/>
                        </a:spcBef>
                        <a:defRPr sz="2000">
                          <a:solidFill>
                            <a:schemeClr val="tx1"/>
                          </a:solidFill>
                          <a:latin typeface="Verdana" pitchFamily="-1" charset="0"/>
                          <a:ea typeface="ＭＳ Ｐゴシック"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n-lt"/>
                          <a:ea typeface="ＭＳ Ｐゴシック" pitchFamily="-1" charset="-128"/>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sz="1100" dirty="0">
                          <a:solidFill>
                            <a:schemeClr val="bg1"/>
                          </a:solidFill>
                          <a:effectLst/>
                          <a:latin typeface="Arial" panose="020B0604020202020204" pitchFamily="34" charset="0"/>
                          <a:ea typeface="Times New Roman" panose="02020603050405020304" pitchFamily="18" charset="0"/>
                        </a:rPr>
                        <a:t>A formula:  5 times, 1 over 0.06, times quantity, 1 minus, 1 over 1.06 raised to the 5 power, end quantity, plus 100 over 1.06 raised to the 5 power = $95.79</a:t>
                      </a:r>
                      <a:endParaRPr lang="en-IN" sz="1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sz="1100" dirty="0">
                          <a:solidFill>
                            <a:schemeClr val="bg1"/>
                          </a:solidFill>
                          <a:effectLst/>
                          <a:latin typeface="Arial" panose="020B0604020202020204" pitchFamily="34" charset="0"/>
                          <a:ea typeface="Times New Roman" panose="02020603050405020304" pitchFamily="18" charset="0"/>
                        </a:rPr>
                        <a:t>A formula: 5 times, 1 over 0.06, times quantity, 1 minus, 1 over 1.06 raised to the 40 power, end quantity, plus 100 over 1.06 raised to the 40 power = $84.95</a:t>
                      </a:r>
                      <a:endParaRPr lang="en-IN" sz="1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162064631"/>
              </p:ext>
            </p:extLst>
          </p:nvPr>
        </p:nvGraphicFramePr>
        <p:xfrm>
          <a:off x="2510000" y="3130622"/>
          <a:ext cx="2952413" cy="596757"/>
        </p:xfrm>
        <a:graphic>
          <a:graphicData uri="http://schemas.openxmlformats.org/presentationml/2006/ole">
            <mc:AlternateContent xmlns:mc="http://schemas.openxmlformats.org/markup-compatibility/2006">
              <mc:Choice xmlns:v="urn:schemas-microsoft-com:vml" Requires="v">
                <p:oleObj spid="_x0000_s33543" name="Equation" r:id="rId3" imgW="1193760" imgH="241200" progId="Equation.DSMT4">
                  <p:embed/>
                </p:oleObj>
              </mc:Choice>
              <mc:Fallback>
                <p:oleObj name="Equation" r:id="rId3" imgW="1193760" imgH="241200" progId="Equation.DSMT4">
                  <p:embed/>
                  <p:pic>
                    <p:nvPicPr>
                      <p:cNvPr id="0" name=""/>
                      <p:cNvPicPr/>
                      <p:nvPr/>
                    </p:nvPicPr>
                    <p:blipFill>
                      <a:blip r:embed="rId4"/>
                      <a:stretch>
                        <a:fillRect/>
                      </a:stretch>
                    </p:blipFill>
                    <p:spPr>
                      <a:xfrm>
                        <a:off x="2510000" y="3130622"/>
                        <a:ext cx="2952413" cy="596757"/>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623974386"/>
              </p:ext>
            </p:extLst>
          </p:nvPr>
        </p:nvGraphicFramePr>
        <p:xfrm>
          <a:off x="2413000" y="4068763"/>
          <a:ext cx="3109913" cy="596900"/>
        </p:xfrm>
        <a:graphic>
          <a:graphicData uri="http://schemas.openxmlformats.org/presentationml/2006/ole">
            <mc:AlternateContent xmlns:mc="http://schemas.openxmlformats.org/markup-compatibility/2006">
              <mc:Choice xmlns:v="urn:schemas-microsoft-com:vml" Requires="v">
                <p:oleObj spid="_x0000_s33544" name="Equation" r:id="rId5" imgW="1257120" imgH="241200" progId="Equation.DSMT4">
                  <p:embed/>
                </p:oleObj>
              </mc:Choice>
              <mc:Fallback>
                <p:oleObj name="Equation" r:id="rId5" imgW="1257120" imgH="241200" progId="Equation.DSMT4">
                  <p:embed/>
                  <p:pic>
                    <p:nvPicPr>
                      <p:cNvPr id="0" name=""/>
                      <p:cNvPicPr/>
                      <p:nvPr/>
                    </p:nvPicPr>
                    <p:blipFill>
                      <a:blip r:embed="rId6"/>
                      <a:stretch>
                        <a:fillRect/>
                      </a:stretch>
                    </p:blipFill>
                    <p:spPr>
                      <a:xfrm>
                        <a:off x="2413000" y="4068763"/>
                        <a:ext cx="3109913" cy="5969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4040698360"/>
              </p:ext>
            </p:extLst>
          </p:nvPr>
        </p:nvGraphicFramePr>
        <p:xfrm>
          <a:off x="5581650" y="3149600"/>
          <a:ext cx="3078163" cy="596900"/>
        </p:xfrm>
        <a:graphic>
          <a:graphicData uri="http://schemas.openxmlformats.org/presentationml/2006/ole">
            <mc:AlternateContent xmlns:mc="http://schemas.openxmlformats.org/markup-compatibility/2006">
              <mc:Choice xmlns:v="urn:schemas-microsoft-com:vml" Requires="v">
                <p:oleObj spid="_x0000_s33545" name="Equation" r:id="rId7" imgW="1244520" imgH="241200" progId="Equation.DSMT4">
                  <p:embed/>
                </p:oleObj>
              </mc:Choice>
              <mc:Fallback>
                <p:oleObj name="Equation" r:id="rId7" imgW="1244520" imgH="241200" progId="Equation.DSMT4">
                  <p:embed/>
                  <p:pic>
                    <p:nvPicPr>
                      <p:cNvPr id="0" name=""/>
                      <p:cNvPicPr/>
                      <p:nvPr/>
                    </p:nvPicPr>
                    <p:blipFill>
                      <a:blip r:embed="rId8"/>
                      <a:stretch>
                        <a:fillRect/>
                      </a:stretch>
                    </p:blipFill>
                    <p:spPr>
                      <a:xfrm>
                        <a:off x="5581650" y="3149600"/>
                        <a:ext cx="3078163" cy="5969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021271109"/>
              </p:ext>
            </p:extLst>
          </p:nvPr>
        </p:nvGraphicFramePr>
        <p:xfrm>
          <a:off x="5475288" y="4106863"/>
          <a:ext cx="3235325" cy="596900"/>
        </p:xfrm>
        <a:graphic>
          <a:graphicData uri="http://schemas.openxmlformats.org/presentationml/2006/ole">
            <mc:AlternateContent xmlns:mc="http://schemas.openxmlformats.org/markup-compatibility/2006">
              <mc:Choice xmlns:v="urn:schemas-microsoft-com:vml" Requires="v">
                <p:oleObj spid="_x0000_s33546" name="Equation" r:id="rId9" imgW="1307880" imgH="241200" progId="Equation.DSMT4">
                  <p:embed/>
                </p:oleObj>
              </mc:Choice>
              <mc:Fallback>
                <p:oleObj name="Equation" r:id="rId9" imgW="1307880" imgH="241200" progId="Equation.DSMT4">
                  <p:embed/>
                  <p:pic>
                    <p:nvPicPr>
                      <p:cNvPr id="0" name=""/>
                      <p:cNvPicPr/>
                      <p:nvPr/>
                    </p:nvPicPr>
                    <p:blipFill>
                      <a:blip r:embed="rId10"/>
                      <a:stretch>
                        <a:fillRect/>
                      </a:stretch>
                    </p:blipFill>
                    <p:spPr>
                      <a:xfrm>
                        <a:off x="5475288" y="4106863"/>
                        <a:ext cx="3235325" cy="596900"/>
                      </a:xfrm>
                      <a:prstGeom prst="rect">
                        <a:avLst/>
                      </a:prstGeom>
                    </p:spPr>
                  </p:pic>
                </p:oleObj>
              </mc:Fallback>
            </mc:AlternateContent>
          </a:graphicData>
        </a:graphic>
      </p:graphicFrame>
    </p:spTree>
    <p:extLst>
      <p:ext uri="{BB962C8B-B14F-4D97-AF65-F5344CB8AC3E}">
        <p14:creationId xmlns:p14="http://schemas.microsoft.com/office/powerpoint/2010/main" val="36694194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6.8a The Interest Rate Sensitivity of Bonds </a:t>
            </a:r>
            <a:r>
              <a:rPr lang="en-US" altLang="en-US" sz="2000" b="0" dirty="0">
                <a:latin typeface="+mj-lt"/>
                <a:ea typeface="ＭＳ Ｐゴシック" panose="020B0600070205080204" pitchFamily="34" charset="-128"/>
              </a:rPr>
              <a:t>(4 of 5)</a:t>
            </a:r>
            <a:endParaRPr lang="en-US" sz="2000" b="0" dirty="0">
              <a:latin typeface="+mj-lt"/>
            </a:endParaRPr>
          </a:p>
        </p:txBody>
      </p:sp>
      <p:sp>
        <p:nvSpPr>
          <p:cNvPr id="4" name="Content Placeholder 3"/>
          <p:cNvSpPr>
            <a:spLocks noGrp="1"/>
          </p:cNvSpPr>
          <p:nvPr>
            <p:ph idx="1"/>
          </p:nvPr>
        </p:nvSpPr>
        <p:spPr>
          <a:xfrm>
            <a:off x="457200" y="1600201"/>
            <a:ext cx="8229600" cy="380999"/>
          </a:xfrm>
        </p:spPr>
        <p:txBody>
          <a:bodyPr/>
          <a:lstStyle/>
          <a:p>
            <a:pPr marL="0" indent="0">
              <a:buNone/>
            </a:pPr>
            <a:r>
              <a:rPr lang="en-US" altLang="en-US" sz="2600" dirty="0"/>
              <a:t>The price of the 5-year bond changes by</a:t>
            </a:r>
            <a:endParaRPr lang="en-US" sz="2600" dirty="0"/>
          </a:p>
        </p:txBody>
      </p:sp>
      <p:graphicFrame>
        <p:nvGraphicFramePr>
          <p:cNvPr id="7" name="Object 6" descr="95.79 minus 100, over 100 = negative 4.2%."/>
          <p:cNvGraphicFramePr>
            <a:graphicFrameLocks noChangeAspect="1"/>
          </p:cNvGraphicFramePr>
          <p:nvPr>
            <p:extLst>
              <p:ext uri="{D42A27DB-BD31-4B8C-83A1-F6EECF244321}">
                <p14:modId xmlns:p14="http://schemas.microsoft.com/office/powerpoint/2010/main" val="338250447"/>
              </p:ext>
            </p:extLst>
          </p:nvPr>
        </p:nvGraphicFramePr>
        <p:xfrm>
          <a:off x="3072759" y="2072414"/>
          <a:ext cx="2693713" cy="812382"/>
        </p:xfrm>
        <a:graphic>
          <a:graphicData uri="http://schemas.openxmlformats.org/presentationml/2006/ole">
            <mc:AlternateContent xmlns:mc="http://schemas.openxmlformats.org/markup-compatibility/2006">
              <mc:Choice xmlns:v="urn:schemas-microsoft-com:vml" Requires="v">
                <p:oleObj spid="_x0000_s34117" name="Equation" r:id="rId3" imgW="799920" imgH="241200" progId="Equation.DSMT4">
                  <p:embed/>
                </p:oleObj>
              </mc:Choice>
              <mc:Fallback>
                <p:oleObj name="Equation" r:id="rId3" imgW="799920" imgH="241200" progId="Equation.DSMT4">
                  <p:embed/>
                  <p:pic>
                    <p:nvPicPr>
                      <p:cNvPr id="0" name=""/>
                      <p:cNvPicPr/>
                      <p:nvPr/>
                    </p:nvPicPr>
                    <p:blipFill>
                      <a:blip r:embed="rId4"/>
                      <a:stretch>
                        <a:fillRect/>
                      </a:stretch>
                    </p:blipFill>
                    <p:spPr>
                      <a:xfrm>
                        <a:off x="3072759" y="2072414"/>
                        <a:ext cx="2693713" cy="812382"/>
                      </a:xfrm>
                      <a:prstGeom prst="rect">
                        <a:avLst/>
                      </a:prstGeom>
                    </p:spPr>
                  </p:pic>
                </p:oleObj>
              </mc:Fallback>
            </mc:AlternateContent>
          </a:graphicData>
        </a:graphic>
      </p:graphicFrame>
      <p:sp>
        <p:nvSpPr>
          <p:cNvPr id="5" name="Content Placeholder 4"/>
          <p:cNvSpPr>
            <a:spLocks noGrp="1"/>
          </p:cNvSpPr>
          <p:nvPr>
            <p:ph idx="13"/>
          </p:nvPr>
        </p:nvSpPr>
        <p:spPr>
          <a:xfrm>
            <a:off x="423859" y="2968843"/>
            <a:ext cx="6953282" cy="474449"/>
          </a:xfrm>
        </p:spPr>
        <p:txBody>
          <a:bodyPr/>
          <a:lstStyle/>
          <a:p>
            <a:pPr marL="0" indent="0">
              <a:buNone/>
            </a:pPr>
            <a:r>
              <a:rPr lang="en-US" altLang="en-US" sz="2600" dirty="0"/>
              <a:t>if its yield to maturity increases from 5% to 6%.</a:t>
            </a:r>
            <a:endParaRPr lang="en-US" sz="2600" dirty="0"/>
          </a:p>
        </p:txBody>
      </p:sp>
      <p:sp>
        <p:nvSpPr>
          <p:cNvPr id="6" name="Content Placeholder 5"/>
          <p:cNvSpPr>
            <a:spLocks noGrp="1"/>
          </p:cNvSpPr>
          <p:nvPr>
            <p:ph sz="quarter" idx="14"/>
          </p:nvPr>
        </p:nvSpPr>
        <p:spPr>
          <a:xfrm>
            <a:off x="400048" y="3671881"/>
            <a:ext cx="8229600" cy="447684"/>
          </a:xfrm>
        </p:spPr>
        <p:txBody>
          <a:bodyPr/>
          <a:lstStyle/>
          <a:p>
            <a:pPr marL="0" indent="0">
              <a:buNone/>
            </a:pPr>
            <a:r>
              <a:rPr lang="en-US" altLang="en-US" sz="2600" dirty="0"/>
              <a:t>For the 40-year bond, the price change is</a:t>
            </a:r>
            <a:endParaRPr lang="en-US" sz="2600" dirty="0"/>
          </a:p>
        </p:txBody>
      </p:sp>
      <p:graphicFrame>
        <p:nvGraphicFramePr>
          <p:cNvPr id="8" name="Object 7" descr="84.95 minus 100, over 100 = negative 15.1%."/>
          <p:cNvGraphicFramePr>
            <a:graphicFrameLocks noChangeAspect="1"/>
          </p:cNvGraphicFramePr>
          <p:nvPr>
            <p:extLst>
              <p:ext uri="{D42A27DB-BD31-4B8C-83A1-F6EECF244321}">
                <p14:modId xmlns:p14="http://schemas.microsoft.com/office/powerpoint/2010/main" val="128897851"/>
              </p:ext>
            </p:extLst>
          </p:nvPr>
        </p:nvGraphicFramePr>
        <p:xfrm>
          <a:off x="2955925" y="4267200"/>
          <a:ext cx="2862263" cy="812800"/>
        </p:xfrm>
        <a:graphic>
          <a:graphicData uri="http://schemas.openxmlformats.org/presentationml/2006/ole">
            <mc:AlternateContent xmlns:mc="http://schemas.openxmlformats.org/markup-compatibility/2006">
              <mc:Choice xmlns:v="urn:schemas-microsoft-com:vml" Requires="v">
                <p:oleObj spid="_x0000_s34118" name="Equation" r:id="rId5" imgW="850680" imgH="241200" progId="Equation.DSMT4">
                  <p:embed/>
                </p:oleObj>
              </mc:Choice>
              <mc:Fallback>
                <p:oleObj name="Equation" r:id="rId5" imgW="850680" imgH="241200" progId="Equation.DSMT4">
                  <p:embed/>
                  <p:pic>
                    <p:nvPicPr>
                      <p:cNvPr id="0" name=""/>
                      <p:cNvPicPr/>
                      <p:nvPr/>
                    </p:nvPicPr>
                    <p:blipFill>
                      <a:blip r:embed="rId6"/>
                      <a:stretch>
                        <a:fillRect/>
                      </a:stretch>
                    </p:blipFill>
                    <p:spPr>
                      <a:xfrm>
                        <a:off x="2955925" y="4267200"/>
                        <a:ext cx="2862263" cy="812800"/>
                      </a:xfrm>
                      <a:prstGeom prst="rect">
                        <a:avLst/>
                      </a:prstGeom>
                    </p:spPr>
                  </p:pic>
                </p:oleObj>
              </mc:Fallback>
            </mc:AlternateContent>
          </a:graphicData>
        </a:graphic>
      </p:graphicFrame>
    </p:spTree>
    <p:extLst>
      <p:ext uri="{BB962C8B-B14F-4D97-AF65-F5344CB8AC3E}">
        <p14:creationId xmlns:p14="http://schemas.microsoft.com/office/powerpoint/2010/main" val="11409497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6.8a The Interest Rate Sensitivity of Bonds </a:t>
            </a:r>
            <a:r>
              <a:rPr lang="en-US" altLang="en-US" sz="2000" b="0" dirty="0">
                <a:latin typeface="+mj-lt"/>
                <a:ea typeface="ＭＳ Ｐゴシック" panose="020B0600070205080204" pitchFamily="34" charset="-128"/>
              </a:rPr>
              <a:t>(5 of 5)</a:t>
            </a:r>
            <a:endParaRPr lang="en-US" sz="2000" b="0" dirty="0">
              <a:latin typeface="+mj-lt"/>
            </a:endParaRPr>
          </a:p>
        </p:txBody>
      </p:sp>
      <p:sp>
        <p:nvSpPr>
          <p:cNvPr id="3" name="Content Placeholder 2"/>
          <p:cNvSpPr>
            <a:spLocks noGrp="1"/>
          </p:cNvSpPr>
          <p:nvPr>
            <p:ph idx="1"/>
          </p:nvPr>
        </p:nvSpPr>
        <p:spPr>
          <a:xfrm>
            <a:off x="457200" y="1600200"/>
            <a:ext cx="3657600" cy="4648200"/>
          </a:xfrm>
        </p:spPr>
        <p:txBody>
          <a:bodyPr/>
          <a:lstStyle/>
          <a:p>
            <a:pPr>
              <a:buNone/>
            </a:pPr>
            <a:r>
              <a:rPr lang="en-US" altLang="en-US" sz="2000" b="1" dirty="0">
                <a:ea typeface="ＭＳ Ｐゴシック" panose="020B0600070205080204" pitchFamily="34" charset="-128"/>
              </a:rPr>
              <a:t>Evaluate:</a:t>
            </a:r>
            <a:endParaRPr lang="en-US" altLang="en-US" sz="2000" b="1" dirty="0">
              <a:solidFill>
                <a:srgbClr val="00646D"/>
              </a:solidFill>
              <a:ea typeface="ＭＳ Ｐゴシック" panose="020B0600070205080204" pitchFamily="34" charset="-128"/>
            </a:endParaRPr>
          </a:p>
          <a:p>
            <a:r>
              <a:rPr lang="en-US" altLang="en-US" sz="2000" dirty="0">
                <a:ea typeface="ＭＳ Ｐゴシック" panose="020B0600070205080204" pitchFamily="34" charset="-128"/>
              </a:rPr>
              <a:t>The 40-year bond is 3.6 times as sensitive to a change in the yield than is the 5-year bond. </a:t>
            </a:r>
          </a:p>
          <a:p>
            <a:r>
              <a:rPr lang="en-US" altLang="en-US" sz="2000" dirty="0">
                <a:ea typeface="ＭＳ Ｐゴシック" panose="020B0600070205080204" pitchFamily="34" charset="-128"/>
              </a:rPr>
              <a:t>In fact, if we graph the price and yields of the two bonds, we can see that the line for the 40-year bond, shown in blue, is steeper throughout than the green line for the 5-year bond, reflecting its heightened sensitivity to interest rate changes.</a:t>
            </a:r>
            <a:endParaRPr lang="en-US" sz="2000" dirty="0"/>
          </a:p>
        </p:txBody>
      </p:sp>
      <p:pic>
        <p:nvPicPr>
          <p:cNvPr id="5" name="Picture 4" descr="A graph where the x-axis is yield to maturity from 1% to 15%, and the y-axis is price from $0.00 to $250.00. A curve for 40-year maturity begins at (1, 235), falling with decreasing steepness through (5.5, 100) to (15, 50). A curve for 5-year maturity begins at (1, 115), falling with decreasing steepness through (5.5, 100) to (15, 85). All data are approxima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0245" y="2346624"/>
            <a:ext cx="4918318" cy="2821984"/>
          </a:xfrm>
          <a:prstGeom prst="rect">
            <a:avLst/>
          </a:prstGeom>
        </p:spPr>
      </p:pic>
    </p:spTree>
    <p:extLst>
      <p:ext uri="{BB962C8B-B14F-4D97-AF65-F5344CB8AC3E}">
        <p14:creationId xmlns:p14="http://schemas.microsoft.com/office/powerpoint/2010/main" val="38868726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Table 6.4 Bond Prices and Interest Rates</a:t>
            </a:r>
            <a:endParaRPr lang="en-US" sz="3600" dirty="0">
              <a:latin typeface="+mj-lt"/>
            </a:endParaRPr>
          </a:p>
        </p:txBody>
      </p:sp>
      <p:graphicFrame>
        <p:nvGraphicFramePr>
          <p:cNvPr id="4" name="Table 3" descr="A table with 2 columns: bond characteristic and effect on interest rate risk. Row 1, bond characteristic: longer term to maturity. Effect on interest rate risk: increase. Row 2, bond characteristic: higher coupon payments. Effect on interest rate: decrease."/>
          <p:cNvGraphicFramePr>
            <a:graphicFrameLocks noGrp="1"/>
          </p:cNvGraphicFramePr>
          <p:nvPr>
            <p:extLst>
              <p:ext uri="{D42A27DB-BD31-4B8C-83A1-F6EECF244321}">
                <p14:modId xmlns:p14="http://schemas.microsoft.com/office/powerpoint/2010/main" val="1484170130"/>
              </p:ext>
            </p:extLst>
          </p:nvPr>
        </p:nvGraphicFramePr>
        <p:xfrm>
          <a:off x="1524000" y="3082932"/>
          <a:ext cx="6781800" cy="1188720"/>
        </p:xfrm>
        <a:graphic>
          <a:graphicData uri="http://schemas.openxmlformats.org/drawingml/2006/table">
            <a:tbl>
              <a:tblPr firstRow="1" bandRow="1">
                <a:tableStyleId>{3B4B98B0-60AC-42C2-AFA5-B58CD77FA1E5}</a:tableStyleId>
              </a:tblPr>
              <a:tblGrid>
                <a:gridCol w="30480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a:txBody>
                    <a:bodyPr/>
                    <a:lstStyle/>
                    <a:p>
                      <a:pPr algn="ctr"/>
                      <a:r>
                        <a:rPr lang="en-US" sz="2000" b="1" i="0" u="none" strike="noStrike" kern="1200" baseline="0" dirty="0">
                          <a:solidFill>
                            <a:schemeClr val="tx1"/>
                          </a:solidFill>
                          <a:latin typeface="+mn-lt"/>
                          <a:ea typeface="+mn-ea"/>
                          <a:cs typeface="+mn-cs"/>
                        </a:rPr>
                        <a:t>Bond Characteristic</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i="0" u="none" strike="noStrike" kern="1200" baseline="0" dirty="0">
                          <a:solidFill>
                            <a:schemeClr val="tx1"/>
                          </a:solidFill>
                          <a:latin typeface="+mn-lt"/>
                          <a:ea typeface="+mn-ea"/>
                          <a:cs typeface="+mn-cs"/>
                        </a:rPr>
                        <a:t>Effect on Interest Rate Risk</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sz="2000" b="0" i="0" u="none" strike="noStrike" kern="1200" baseline="0" dirty="0">
                          <a:solidFill>
                            <a:schemeClr val="tx1"/>
                          </a:solidFill>
                          <a:latin typeface="+mn-lt"/>
                          <a:ea typeface="+mn-ea"/>
                          <a:cs typeface="+mn-cs"/>
                        </a:rPr>
                        <a:t>Longer term to maturity</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Increase</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US" sz="2000" b="0" i="0" u="none" strike="noStrike" kern="1200" baseline="0" dirty="0">
                          <a:solidFill>
                            <a:schemeClr val="tx1"/>
                          </a:solidFill>
                          <a:latin typeface="+mn-lt"/>
                          <a:ea typeface="+mn-ea"/>
                          <a:cs typeface="+mn-cs"/>
                        </a:rPr>
                        <a:t>Higher coupon payments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Decrease</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759935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ＭＳ Ｐゴシック" panose="020B0600070205080204" pitchFamily="34" charset="-128"/>
              </a:rPr>
              <a:t>Example 6.9 Coupons and Interest Rate Sensitivity </a:t>
            </a:r>
            <a:r>
              <a:rPr lang="en-US" altLang="en-US" sz="2000" b="0" dirty="0">
                <a:latin typeface="+mj-lt"/>
                <a:ea typeface="ＭＳ Ｐゴシック" panose="020B0600070205080204" pitchFamily="34" charset="-128"/>
              </a:rPr>
              <a:t>(1 of 5)</a:t>
            </a:r>
            <a:endParaRPr lang="en-US" sz="2000" b="0" dirty="0">
              <a:latin typeface="+mj-lt"/>
            </a:endParaRPr>
          </a:p>
        </p:txBody>
      </p:sp>
      <p:sp>
        <p:nvSpPr>
          <p:cNvPr id="3" name="Content Placeholder 2"/>
          <p:cNvSpPr>
            <a:spLocks noGrp="1"/>
          </p:cNvSpPr>
          <p:nvPr>
            <p:ph idx="1"/>
          </p:nvPr>
        </p:nvSpPr>
        <p:spPr/>
        <p:txBody>
          <a:bodyPr/>
          <a:lstStyle/>
          <a:p>
            <a:pPr marL="0" indent="0">
              <a:buNone/>
            </a:pPr>
            <a:r>
              <a:rPr lang="en-US" sz="2800" b="1" dirty="0"/>
              <a:t>Problem</a:t>
            </a:r>
          </a:p>
          <a:p>
            <a:r>
              <a:rPr lang="en-US" sz="2600" dirty="0"/>
              <a:t>Consider two bonds, each of which pays semiannual coupons and has five years left until maturity. One has a coupon rate of 5% and the other has a coupon rate of 10%, but both currently have a yield to maturity of 8%. By what percentage will the price of each bond change if its yield to maturity decreases from 8% to 7%?</a:t>
            </a:r>
          </a:p>
        </p:txBody>
      </p:sp>
    </p:spTree>
    <p:extLst>
      <p:ext uri="{BB962C8B-B14F-4D97-AF65-F5344CB8AC3E}">
        <p14:creationId xmlns:p14="http://schemas.microsoft.com/office/powerpoint/2010/main" val="3205314283"/>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1576</TotalTime>
  <Words>11223</Words>
  <Application>Microsoft Macintosh PowerPoint</Application>
  <PresentationFormat>On-screen Show (4:3)</PresentationFormat>
  <Paragraphs>831</Paragraphs>
  <Slides>151</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151</vt:i4>
      </vt:variant>
    </vt:vector>
  </HeadingPairs>
  <TitlesOfParts>
    <vt:vector size="158" baseType="lpstr">
      <vt:lpstr>ＭＳ Ｐゴシック</vt:lpstr>
      <vt:lpstr>Arial</vt:lpstr>
      <vt:lpstr>Times New Roman</vt:lpstr>
      <vt:lpstr>Verdana</vt:lpstr>
      <vt:lpstr>Wingdings</vt:lpstr>
      <vt:lpstr>508 Lecture</vt:lpstr>
      <vt:lpstr>Equation</vt:lpstr>
      <vt:lpstr>Fundamentals of Corporate Finance</vt:lpstr>
      <vt:lpstr>Chapter Outline</vt:lpstr>
      <vt:lpstr>Learning Objectives</vt:lpstr>
      <vt:lpstr>6.1 Bond Terminology (1 of 3)</vt:lpstr>
      <vt:lpstr>Figure 6.1 A Bearer Bond and Its Unclipped Coupons Issued by the Elmira and Williamsport Railroad Company for $500</vt:lpstr>
      <vt:lpstr>6.1 Bond Terminology (2 of 3) </vt:lpstr>
      <vt:lpstr>6.1 Bond Terminology (3 of 3) </vt:lpstr>
      <vt:lpstr>Table 6.1 Review of Bond Terminology</vt:lpstr>
      <vt:lpstr>6.2 Zero-Coupon Bonds (1 of 5)</vt:lpstr>
      <vt:lpstr>6.2 Zero-Coupon Bonds (2 of 5)</vt:lpstr>
      <vt:lpstr>6.2 Zero-Coupon Bonds (3 of 5) </vt:lpstr>
      <vt:lpstr>Example 6.1 Yields for Different Maturities (1 of 4)</vt:lpstr>
      <vt:lpstr>Example 6.1 Yields for Different Maturities (2 of 4)</vt:lpstr>
      <vt:lpstr>Example 6.1 Yields for Different Maturities (3 of 4)</vt:lpstr>
      <vt:lpstr>Example 6.1 Yields for Different Maturities (4 of 4)</vt:lpstr>
      <vt:lpstr>Example 6.1a Yields for Different Maturities (1 of 4)</vt:lpstr>
      <vt:lpstr>Example 6.1a Yields for Different Maturities (2 of 4)</vt:lpstr>
      <vt:lpstr>Example 6.1a Yields for Different Maturities (3 of 4)</vt:lpstr>
      <vt:lpstr>Example 6.1a Yields for Different Maturities (4 of 4)</vt:lpstr>
      <vt:lpstr>6.2 Zero-Coupon Bonds (4 of 5)</vt:lpstr>
      <vt:lpstr>6.2 Zero-Coupon Bonds (5 of 5)</vt:lpstr>
      <vt:lpstr>Figure 6.2 Zero-Coupon Yield Curve Consistent with the Bond Prices in Example 6.1</vt:lpstr>
      <vt:lpstr>Example 6.2 Computing the Price of a Zero-Coupon Bond (1 of 3)</vt:lpstr>
      <vt:lpstr>Example 6.2 Computing the Price of a Zero-Coupon Bond (2 of 3)</vt:lpstr>
      <vt:lpstr>Example 6.2 Computing the Price of a Zero-Coupon Bond (3 of 3)</vt:lpstr>
      <vt:lpstr>Example 6.2a Computing the Price of a Zero-Coupon Bond (1 of 4)</vt:lpstr>
      <vt:lpstr>Example 6.2a Computing the Price of a Zero-Coupon Bond (2 of 4)</vt:lpstr>
      <vt:lpstr>Example 6.2a Computing the Price of a Zero-Coupon Bond (3 of 4)</vt:lpstr>
      <vt:lpstr>Example 6.2a Computing the Price of a Zero-Coupon Bond (4 of 4)</vt:lpstr>
      <vt:lpstr>6.3 Coupon Bonds (1 of 5)</vt:lpstr>
      <vt:lpstr>Table 6.2 Existing U.S. Treasury Securities</vt:lpstr>
      <vt:lpstr>6.3 Coupon Bonds (2 of 5)</vt:lpstr>
      <vt:lpstr>Example 6.3 The Cash Flows of a Coupon Bond or Note (1 of 4)</vt:lpstr>
      <vt:lpstr>Example 6.3 The Cash Flows of a Coupon Bond or Note (2 of 4)</vt:lpstr>
      <vt:lpstr>Example 6.3 The Cash Flows of a Coupon Bond or Note (3 of 4)</vt:lpstr>
      <vt:lpstr>Example 6.3 The Cash Flows of a Coupon Bond or Note (4 of 4)</vt:lpstr>
      <vt:lpstr>Example 6.3a The Cash Flows of a Coupon Bond or Note (1 of 4)</vt:lpstr>
      <vt:lpstr>Example 6.3a The Cash Flows of a Coupon Bond or Note (2 of 4)</vt:lpstr>
      <vt:lpstr>Example 6.3a The Cash Flows of a Coupon Bond or Note (3 of 4)</vt:lpstr>
      <vt:lpstr>Example 6.3a The Cash Flows of a Coupon Bond or Note (4 of 4)</vt:lpstr>
      <vt:lpstr>6.3 Coupon Bonds (3 of 5)</vt:lpstr>
      <vt:lpstr>6.3 Coupon Bonds (4 of 5)</vt:lpstr>
      <vt:lpstr>Example 6.4 Computing the Yield to Maturity of a Coupon Bond (1 of 5) </vt:lpstr>
      <vt:lpstr>Example 6.4 Computing the Yield to Maturity of a Coupon Bond (2 of 5)</vt:lpstr>
      <vt:lpstr>Example 6.4 Computing the Yield to Maturity of a Coupon Bond (3 of 5)</vt:lpstr>
      <vt:lpstr>Example 6.4 Computing the Yield to Maturity of a Coupon Bond (4 of 5)</vt:lpstr>
      <vt:lpstr>Example 6.4 Computing the Yield to Maturity of a Coupon Bond (5 of 5)</vt:lpstr>
      <vt:lpstr>Example 6.4a Computing the Yield to Maturity of a Coupon Bond (1 of 6)</vt:lpstr>
      <vt:lpstr>Example 6.4a Computing the Yield to Maturity of a Coupon Bond (2 of 6)</vt:lpstr>
      <vt:lpstr>Example 6.4a Computing the Yield to Maturity of a Coupon Bond (3 of 6)</vt:lpstr>
      <vt:lpstr>Example 6.4a Computing the Yield to Maturity of a Coupon Bond (4 of 6)</vt:lpstr>
      <vt:lpstr>Example 6.4a Computing the Yield to Maturity of a Coupon Bond (5 of 6)</vt:lpstr>
      <vt:lpstr>Example 6.4a Computing the Yield to Maturity of a Coupon Bond (6 of 6)</vt:lpstr>
      <vt:lpstr>Example 6.5 Computing a Bond Price from Its Yield to Maturity (1 of 5)</vt:lpstr>
      <vt:lpstr>Example 6.5 Computing a Bond Price from Its Yield to Maturity (2 of 5)</vt:lpstr>
      <vt:lpstr>Example 6.5 Computing a Bond Price from Its Yield to Maturity (3 of 5)</vt:lpstr>
      <vt:lpstr>Example 6.5 Computing a Bond Price from Its Yield to Maturity (4 of 5)</vt:lpstr>
      <vt:lpstr>Example 6.5 Computing a Bond Price from Its Yield to Maturity (5 of 5)</vt:lpstr>
      <vt:lpstr>Example 6.5a Computing a Bond Price from Its Yield to Maturity (1 of 5)</vt:lpstr>
      <vt:lpstr>Example 6.5a Computing a Bond Price from Its Yield to Maturity (2 of 5)</vt:lpstr>
      <vt:lpstr>Example 6.5a Computing a Bond Price from Its Yield to Maturity (3 of 5)</vt:lpstr>
      <vt:lpstr>Example 6.5a Computing a Bond Price from Its Yield to Maturity (4 of 5)</vt:lpstr>
      <vt:lpstr>Example 6.5a Computing a Bond Price from Its Yield to Maturity (5 of 5)</vt:lpstr>
      <vt:lpstr>6.3 Coupon Bonds (5 of 5)</vt:lpstr>
      <vt:lpstr>6.4 Why Bond Prices Change (1 of 4)</vt:lpstr>
      <vt:lpstr>6.4 Why Bond Prices Change (2 of 4)</vt:lpstr>
      <vt:lpstr>Figure 6.3 A Bond’s Price vs. Its Yield to Maturity</vt:lpstr>
      <vt:lpstr>Table 6.3 Bond Prices Immediately After a Coupon Payment</vt:lpstr>
      <vt:lpstr>Example 6.6 Determining the Discount or Premium of a Coupon Bond (1 of 4)</vt:lpstr>
      <vt:lpstr>Example 6.6 Determining the Discount or Premium of a Coupon Bond (2 of 4)</vt:lpstr>
      <vt:lpstr>Example 6.6 Determining the Discount or Premium of a Coupon Bond (3 of 4)</vt:lpstr>
      <vt:lpstr>Example 6.6 Determining the Discount or Premium of a Coupon Bond (4 of 4)</vt:lpstr>
      <vt:lpstr>Example 6.6a Determining the Discount or Premium of a Coupon Bond (1 of 5)</vt:lpstr>
      <vt:lpstr>Example 6.6a Determining the Discount or Premium of a Coupon Bond (2 of 5)</vt:lpstr>
      <vt:lpstr>Example 6.6a Determining the Discount or Premium of a Coupon Bond (3 of 5)</vt:lpstr>
      <vt:lpstr>Example 6.6a Determining the Discount or Premium of a Coupon Bond (4 of 5)</vt:lpstr>
      <vt:lpstr>Example 6.6a Determining the Discount or Premium of a Coupon Bond (5 of 5)</vt:lpstr>
      <vt:lpstr>Figure 6.4 The Effect of Time on Bond Prices</vt:lpstr>
      <vt:lpstr>Example 6.7 The Effect of Time on the Price of a Bond (1 of 4)</vt:lpstr>
      <vt:lpstr>Example 6.7 The Effect of Time on the Price of a Bond (2 of 4)</vt:lpstr>
      <vt:lpstr>Example 6.7 The Effect of Time on the Price of a Bond (3 of 4)</vt:lpstr>
      <vt:lpstr>Example 6.7 The Effect of Time on the Price of a Bond (4 of 4)</vt:lpstr>
      <vt:lpstr>Example 6.7a The Effect of Time on the Price of a Bond (1 of 5)</vt:lpstr>
      <vt:lpstr>Example 6.7a The Effect of Time on the Price of a Bond (2 of 5)</vt:lpstr>
      <vt:lpstr>Example 6.7a The Effect of Time on the Price of a Bond (3 of 5)</vt:lpstr>
      <vt:lpstr>Example 6.7a The Effect of Time on the Price of a Bond (4 of 5)</vt:lpstr>
      <vt:lpstr>Example 6.7a The Effect of Time on the Price of a Bond (5 of 5)</vt:lpstr>
      <vt:lpstr>6.4 Why Bond Prices Change (3 of 4)</vt:lpstr>
      <vt:lpstr>Example 6.8 The Interest Rate Sensitivity of Bonds (1 of 4)</vt:lpstr>
      <vt:lpstr>Example 6.8 The Interest Rate Sensitivity of Bonds (2 of 4)</vt:lpstr>
      <vt:lpstr>Example 6.8 The Interest Rate Sensitivity of Bonds (3 of 4)</vt:lpstr>
      <vt:lpstr>Example 6.8 The Interest Rate Sensitivity of Bonds (4 of 4)</vt:lpstr>
      <vt:lpstr>Example 6.8a The Interest Rate Sensitivity of Bonds (1 of 5)</vt:lpstr>
      <vt:lpstr>Example 6.8a The Interest Rate Sensitivity of Bonds (2 of 5)</vt:lpstr>
      <vt:lpstr>Example 6.8a The Interest Rate Sensitivity of Bonds (3 of 5)</vt:lpstr>
      <vt:lpstr>Example 6.8a The Interest Rate Sensitivity of Bonds (4 of 5)</vt:lpstr>
      <vt:lpstr>Example 6.8a The Interest Rate Sensitivity of Bonds (5 of 5)</vt:lpstr>
      <vt:lpstr>Table 6.4 Bond Prices and Interest Rates</vt:lpstr>
      <vt:lpstr>Example 6.9 Coupons and Interest Rate Sensitivity (1 of 5)</vt:lpstr>
      <vt:lpstr>Example 6.9 Coupons and Interest Rate Sensitivity (2 of 5)</vt:lpstr>
      <vt:lpstr>Example 6.9 Coupons and Interest Rate Sensitivity (3 of 5)</vt:lpstr>
      <vt:lpstr>Example 6.9 Coupons and Interest Rate Sensitivity (4 of 5)</vt:lpstr>
      <vt:lpstr>Example 6.9 Coupons and Interest Rate Sensitivity (5 of 5)</vt:lpstr>
      <vt:lpstr>Example 6.9a Coupons and Interest Rate Sensitivity (1 of 7)</vt:lpstr>
      <vt:lpstr>Example 6.9a Coupons and Interest Rate Sensitivity (2 of 7)</vt:lpstr>
      <vt:lpstr>Example 6.9a Coupons and Interest Rate Sensitivity (3 of 7)</vt:lpstr>
      <vt:lpstr>Example 6.9a Coupons and Interest Rate Sensitivity (4 of 7)</vt:lpstr>
      <vt:lpstr>Example 6.9a Coupons and Interest Rate Sensitivity (5 of 7)</vt:lpstr>
      <vt:lpstr>Example 6.9a Coupons and Interest Rate Sensitivity (6 of 7)</vt:lpstr>
      <vt:lpstr>Example 6.9a Coupons and Interest Rate Sensitivity (7 of 7)</vt:lpstr>
      <vt:lpstr>6.4 Why Bond Prices Change (4 of 4)</vt:lpstr>
      <vt:lpstr>Figure 6.5 Yield to Maturity and Bond Price Fluctuations over Time</vt:lpstr>
      <vt:lpstr>6.5 Corporate Bonds (1 of 5)</vt:lpstr>
      <vt:lpstr>6.5 Corporate Bonds (2 of 5)</vt:lpstr>
      <vt:lpstr>Interest Rates on Five-Year Bonds for Various Borrowers, December 2015</vt:lpstr>
      <vt:lpstr>6.5 Corporate Bonds (3 of 5)</vt:lpstr>
      <vt:lpstr>Bond Ratings and the Number of U.S. Public Firms with those Ratings in March 2016 (1 of 2) </vt:lpstr>
      <vt:lpstr>Bond Ratings and the Number of U.S. Public Firms with those Ratings in March 2016 (2 of 2)</vt:lpstr>
      <vt:lpstr>6.5 Corporate Bonds (4 of 5)</vt:lpstr>
      <vt:lpstr>6.5 Corporate Bonds (5 of 5)</vt:lpstr>
      <vt:lpstr>Figure 6.6 Corporate Yield Curves for Various Ratings, May 2016</vt:lpstr>
      <vt:lpstr>Example 6.10 Credit Spreads and Bond Prices (1 of 4)</vt:lpstr>
      <vt:lpstr>Example 6.10 Credit Spreads and Bond Prices (2 of 4)</vt:lpstr>
      <vt:lpstr>Example 6.10 Credit Spreads and Bond Prices (3 of 4)</vt:lpstr>
      <vt:lpstr>Example 6.10 Credit Spreads and Bond Prices (4 of 4)</vt:lpstr>
      <vt:lpstr>Example 6.10a Credit Spreads and Bond Prices (1 of 6)</vt:lpstr>
      <vt:lpstr>Example 6.10a Credit Spreads and Bond Prices (2 of 6)</vt:lpstr>
      <vt:lpstr>Example 6.10a Credit Spreads and Bond Prices (3 of 6)</vt:lpstr>
      <vt:lpstr>Example 6.10a Credit Spreads and Bond Prices (4 of 6)</vt:lpstr>
      <vt:lpstr>Example 6.10a Credit Spreads and Bond Prices (5 of 6)</vt:lpstr>
      <vt:lpstr>Example 6.10a Credit Spreads and Bond Prices (6 of 6)</vt:lpstr>
      <vt:lpstr>Figure 6.7 Yield Spreads and the Financial Crisis (1 of 2)</vt:lpstr>
      <vt:lpstr>Figure 6.7 Yield Spreads and the Financial Crisis (2 of 2)</vt:lpstr>
      <vt:lpstr>Chapter Quiz (1 of 2)</vt:lpstr>
      <vt:lpstr>Chapter Quiz (2 of 2)</vt:lpstr>
      <vt:lpstr>Microeconomics</vt:lpstr>
      <vt:lpstr>Valuing a Coupon Bond with Zero-Coupon Prices (1 of 4)</vt:lpstr>
      <vt:lpstr>Valuing a Coupon Bond with Zero-Coupon Prices (2 of 4)</vt:lpstr>
      <vt:lpstr>Table 6.7 Yields and Prices (per $100 Face Value) for Zero-Coupon Bonds</vt:lpstr>
      <vt:lpstr>Valuing a Coupon Bond Using Zero-Coupon Yields (3 of 4)</vt:lpstr>
      <vt:lpstr>Valuing a Coupon Bond Using Zero-Coupon Yields (4 of 4)</vt:lpstr>
      <vt:lpstr>Coupon Bond Yields (1 of 3)</vt:lpstr>
      <vt:lpstr>Coupon Bond Yields (2 of 3)</vt:lpstr>
      <vt:lpstr>Example 6.11 Yields on Bonds with the Same Maturity (1 of 5)</vt:lpstr>
      <vt:lpstr>Example 6.11 Yields on Bonds with the Same Maturity (2 of 5)</vt:lpstr>
      <vt:lpstr>Example 6.11 Yields on Bonds with the Same Maturity (3 of 5)</vt:lpstr>
      <vt:lpstr>Example 6.11 Yields on Bonds with the Same Maturity (4 of 5)</vt:lpstr>
      <vt:lpstr>Example 6.11 Yields on Bonds with the Same Maturity (5 of 5)</vt:lpstr>
      <vt:lpstr>Coupon Bond Yields (3 of 3)</vt:lpstr>
      <vt:lpstr>Treasury Yield Curves</vt:lpstr>
      <vt:lpstr>Copyright</vt:lpstr>
    </vt:vector>
  </TitlesOfParts>
  <Company>SPi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Corporate Finance, Fourth Edition</dc:title>
  <dc:subject>Business</dc:subject>
  <dc:creator>Berk/Demarzo/Harford.</dc:creator>
  <cp:lastModifiedBy>layan almasoud</cp:lastModifiedBy>
  <cp:revision>520</cp:revision>
  <dcterms:created xsi:type="dcterms:W3CDTF">2014-07-14T20:04:21Z</dcterms:created>
  <dcterms:modified xsi:type="dcterms:W3CDTF">2019-04-07T03:00:58Z</dcterms:modified>
</cp:coreProperties>
</file>