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70" d="100"/>
          <a:sy n="70" d="100"/>
        </p:scale>
        <p:origin x="69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CF72A08-DF6C-4891-8D2B-2F2AB2F8DD09}" type="datetimeFigureOut">
              <a:rPr lang="en-US" smtClean="0"/>
              <a:t>4/29/2020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F38A17-DD10-4AFD-96DC-F478CC3D19B0}" type="slidenum">
              <a:rPr lang="en-US" smtClean="0"/>
              <a:t>‹#›</a:t>
            </a:fld>
            <a:endParaRPr lang="en-US"/>
          </a:p>
        </p:txBody>
      </p:sp>
    </p:spTree>
    <p:extLst>
      <p:ext uri="{BB962C8B-B14F-4D97-AF65-F5344CB8AC3E}">
        <p14:creationId xmlns:p14="http://schemas.microsoft.com/office/powerpoint/2010/main" val="4101294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F72A08-DF6C-4891-8D2B-2F2AB2F8DD09}" type="datetimeFigureOut">
              <a:rPr lang="en-US" smtClean="0"/>
              <a:t>4/29/2020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F38A17-DD10-4AFD-96DC-F478CC3D19B0}" type="slidenum">
              <a:rPr lang="en-US" smtClean="0"/>
              <a:t>‹#›</a:t>
            </a:fld>
            <a:endParaRPr lang="en-US"/>
          </a:p>
        </p:txBody>
      </p:sp>
    </p:spTree>
    <p:extLst>
      <p:ext uri="{BB962C8B-B14F-4D97-AF65-F5344CB8AC3E}">
        <p14:creationId xmlns:p14="http://schemas.microsoft.com/office/powerpoint/2010/main" val="682172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F72A08-DF6C-4891-8D2B-2F2AB2F8DD09}" type="datetimeFigureOut">
              <a:rPr lang="en-US" smtClean="0"/>
              <a:t>4/29/2020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F38A17-DD10-4AFD-96DC-F478CC3D19B0}" type="slidenum">
              <a:rPr lang="en-US" smtClean="0"/>
              <a:t>‹#›</a:t>
            </a:fld>
            <a:endParaRPr lang="en-US"/>
          </a:p>
        </p:txBody>
      </p:sp>
    </p:spTree>
    <p:extLst>
      <p:ext uri="{BB962C8B-B14F-4D97-AF65-F5344CB8AC3E}">
        <p14:creationId xmlns:p14="http://schemas.microsoft.com/office/powerpoint/2010/main" val="903687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CF72A08-DF6C-4891-8D2B-2F2AB2F8DD09}" type="datetimeFigureOut">
              <a:rPr lang="en-US" smtClean="0"/>
              <a:t>4/29/2020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F38A17-DD10-4AFD-96DC-F478CC3D19B0}" type="slidenum">
              <a:rPr lang="en-US" smtClean="0"/>
              <a:t>‹#›</a:t>
            </a:fld>
            <a:endParaRPr lang="en-US"/>
          </a:p>
        </p:txBody>
      </p:sp>
    </p:spTree>
    <p:extLst>
      <p:ext uri="{BB962C8B-B14F-4D97-AF65-F5344CB8AC3E}">
        <p14:creationId xmlns:p14="http://schemas.microsoft.com/office/powerpoint/2010/main" val="357262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CF72A08-DF6C-4891-8D2B-2F2AB2F8DD09}" type="datetimeFigureOut">
              <a:rPr lang="en-US" smtClean="0"/>
              <a:t>4/29/2020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F38A17-DD10-4AFD-96DC-F478CC3D19B0}" type="slidenum">
              <a:rPr lang="en-US" smtClean="0"/>
              <a:t>‹#›</a:t>
            </a:fld>
            <a:endParaRPr lang="en-US"/>
          </a:p>
        </p:txBody>
      </p:sp>
    </p:spTree>
    <p:extLst>
      <p:ext uri="{BB962C8B-B14F-4D97-AF65-F5344CB8AC3E}">
        <p14:creationId xmlns:p14="http://schemas.microsoft.com/office/powerpoint/2010/main" val="3263304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CF72A08-DF6C-4891-8D2B-2F2AB2F8DD09}" type="datetimeFigureOut">
              <a:rPr lang="en-US" smtClean="0"/>
              <a:t>4/29/2020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F38A17-DD10-4AFD-96DC-F478CC3D19B0}" type="slidenum">
              <a:rPr lang="en-US" smtClean="0"/>
              <a:t>‹#›</a:t>
            </a:fld>
            <a:endParaRPr lang="en-US"/>
          </a:p>
        </p:txBody>
      </p:sp>
    </p:spTree>
    <p:extLst>
      <p:ext uri="{BB962C8B-B14F-4D97-AF65-F5344CB8AC3E}">
        <p14:creationId xmlns:p14="http://schemas.microsoft.com/office/powerpoint/2010/main" val="3565440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F72A08-DF6C-4891-8D2B-2F2AB2F8DD09}" type="datetimeFigureOut">
              <a:rPr lang="en-US" smtClean="0"/>
              <a:t>4/29/2020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F38A17-DD10-4AFD-96DC-F478CC3D19B0}" type="slidenum">
              <a:rPr lang="en-US" smtClean="0"/>
              <a:t>‹#›</a:t>
            </a:fld>
            <a:endParaRPr lang="en-US"/>
          </a:p>
        </p:txBody>
      </p:sp>
    </p:spTree>
    <p:extLst>
      <p:ext uri="{BB962C8B-B14F-4D97-AF65-F5344CB8AC3E}">
        <p14:creationId xmlns:p14="http://schemas.microsoft.com/office/powerpoint/2010/main" val="496665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F72A08-DF6C-4891-8D2B-2F2AB2F8DD09}" type="datetimeFigureOut">
              <a:rPr lang="en-US" smtClean="0"/>
              <a:t>4/29/2020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F38A17-DD10-4AFD-96DC-F478CC3D19B0}" type="slidenum">
              <a:rPr lang="en-US" smtClean="0"/>
              <a:t>‹#›</a:t>
            </a:fld>
            <a:endParaRPr lang="en-US"/>
          </a:p>
        </p:txBody>
      </p:sp>
    </p:spTree>
    <p:extLst>
      <p:ext uri="{BB962C8B-B14F-4D97-AF65-F5344CB8AC3E}">
        <p14:creationId xmlns:p14="http://schemas.microsoft.com/office/powerpoint/2010/main" val="20618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F72A08-DF6C-4891-8D2B-2F2AB2F8DD09}" type="datetimeFigureOut">
              <a:rPr lang="en-US" smtClean="0"/>
              <a:t>4/29/2020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F38A17-DD10-4AFD-96DC-F478CC3D19B0}" type="slidenum">
              <a:rPr lang="en-US" smtClean="0"/>
              <a:t>‹#›</a:t>
            </a:fld>
            <a:endParaRPr lang="en-US"/>
          </a:p>
        </p:txBody>
      </p:sp>
    </p:spTree>
    <p:extLst>
      <p:ext uri="{BB962C8B-B14F-4D97-AF65-F5344CB8AC3E}">
        <p14:creationId xmlns:p14="http://schemas.microsoft.com/office/powerpoint/2010/main" val="2004262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F72A08-DF6C-4891-8D2B-2F2AB2F8DD09}" type="datetimeFigureOut">
              <a:rPr lang="en-US" smtClean="0"/>
              <a:t>4/29/2020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F38A17-DD10-4AFD-96DC-F478CC3D19B0}" type="slidenum">
              <a:rPr lang="en-US" smtClean="0"/>
              <a:t>‹#›</a:t>
            </a:fld>
            <a:endParaRPr lang="en-US"/>
          </a:p>
        </p:txBody>
      </p:sp>
    </p:spTree>
    <p:extLst>
      <p:ext uri="{BB962C8B-B14F-4D97-AF65-F5344CB8AC3E}">
        <p14:creationId xmlns:p14="http://schemas.microsoft.com/office/powerpoint/2010/main" val="2623111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F72A08-DF6C-4891-8D2B-2F2AB2F8DD09}" type="datetimeFigureOut">
              <a:rPr lang="en-US" smtClean="0"/>
              <a:t>4/29/2020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F38A17-DD10-4AFD-96DC-F478CC3D19B0}" type="slidenum">
              <a:rPr lang="en-US" smtClean="0"/>
              <a:t>‹#›</a:t>
            </a:fld>
            <a:endParaRPr lang="en-US"/>
          </a:p>
        </p:txBody>
      </p:sp>
    </p:spTree>
    <p:extLst>
      <p:ext uri="{BB962C8B-B14F-4D97-AF65-F5344CB8AC3E}">
        <p14:creationId xmlns:p14="http://schemas.microsoft.com/office/powerpoint/2010/main" val="3924065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F72A08-DF6C-4891-8D2B-2F2AB2F8DD09}" type="datetimeFigureOut">
              <a:rPr lang="en-US" smtClean="0"/>
              <a:t>4/29/2020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F38A17-DD10-4AFD-96DC-F478CC3D19B0}" type="slidenum">
              <a:rPr lang="en-US" smtClean="0"/>
              <a:t>‹#›</a:t>
            </a:fld>
            <a:endParaRPr lang="en-US"/>
          </a:p>
        </p:txBody>
      </p:sp>
    </p:spTree>
    <p:extLst>
      <p:ext uri="{BB962C8B-B14F-4D97-AF65-F5344CB8AC3E}">
        <p14:creationId xmlns:p14="http://schemas.microsoft.com/office/powerpoint/2010/main" val="25372564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anose="02020603050405020304" pitchFamily="18" charset="0"/>
                <a:cs typeface="Times New Roman" panose="02020603050405020304" pitchFamily="18" charset="0"/>
              </a:rPr>
              <a:t>Modern and the Baroque period</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r>
              <a:rPr lang="en-US" dirty="0" smtClean="0">
                <a:latin typeface="Times New Roman" panose="02020603050405020304" pitchFamily="18" charset="0"/>
                <a:cs typeface="Times New Roman" panose="02020603050405020304" pitchFamily="18" charset="0"/>
              </a:rPr>
              <a:t>Overview</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69188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Overview</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Baroque is </a:t>
            </a:r>
            <a:r>
              <a:rPr lang="en-US" dirty="0" smtClean="0">
                <a:latin typeface="Times New Roman" panose="02020603050405020304" pitchFamily="18" charset="0"/>
                <a:cs typeface="Times New Roman" panose="02020603050405020304" pitchFamily="18" charset="0"/>
              </a:rPr>
              <a:t>an artistic </a:t>
            </a:r>
            <a:r>
              <a:rPr lang="en-US" dirty="0">
                <a:latin typeface="Times New Roman" panose="02020603050405020304" pitchFamily="18" charset="0"/>
                <a:cs typeface="Times New Roman" panose="02020603050405020304" pitchFamily="18" charset="0"/>
              </a:rPr>
              <a:t>style period which began in 1600 in Rome, Italy and later blowout in the Western European nations around 17</a:t>
            </a:r>
            <a:r>
              <a:rPr lang="en-US" baseline="30000" dirty="0">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centuries.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Baroque is an informal description of something which is highly detailed as well as elaborate (</a:t>
            </a:r>
            <a:r>
              <a:rPr lang="en-US" dirty="0" err="1">
                <a:latin typeface="Times New Roman" panose="02020603050405020304" pitchFamily="18" charset="0"/>
                <a:cs typeface="Times New Roman" panose="02020603050405020304" pitchFamily="18" charset="0"/>
              </a:rPr>
              <a:t>Bukofzer</a:t>
            </a:r>
            <a:r>
              <a:rPr lang="en-US" dirty="0">
                <a:latin typeface="Times New Roman" panose="02020603050405020304" pitchFamily="18" charset="0"/>
                <a:cs typeface="Times New Roman" panose="02020603050405020304" pitchFamily="18" charset="0"/>
              </a:rPr>
              <a:t>, 2013).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In modern culture, baroque is customarily used to refer to any creative design which could be ornamented, adorned or incredibly </a:t>
            </a:r>
            <a:r>
              <a:rPr lang="en-US" dirty="0" smtClean="0">
                <a:latin typeface="Times New Roman" panose="02020603050405020304" pitchFamily="18" charset="0"/>
                <a:cs typeface="Times New Roman" panose="02020603050405020304" pitchFamily="18" charset="0"/>
              </a:rPr>
              <a:t>intricate.</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most significant aspects that occurred during the Baroque period were the Restoration and the Counter- </a:t>
            </a:r>
            <a:r>
              <a:rPr lang="en-US" dirty="0" smtClean="0">
                <a:latin typeface="Times New Roman" panose="02020603050405020304" pitchFamily="18" charset="0"/>
                <a:cs typeface="Times New Roman" panose="02020603050405020304" pitchFamily="18" charset="0"/>
              </a:rPr>
              <a:t>Restoration.</a:t>
            </a:r>
          </a:p>
          <a:p>
            <a:pPr>
              <a:buFont typeface="Wingdings" panose="05000000000000000000" pitchFamily="2" charset="2"/>
              <a:buChar char="v"/>
            </a:pPr>
            <a:endParaRPr lang="en-US" dirty="0"/>
          </a:p>
        </p:txBody>
      </p:sp>
    </p:spTree>
    <p:extLst>
      <p:ext uri="{BB962C8B-B14F-4D97-AF65-F5344CB8AC3E}">
        <p14:creationId xmlns:p14="http://schemas.microsoft.com/office/powerpoint/2010/main" val="38625569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Overview cont’d</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This baroque music was made famous by the Catholic Church through the use of this music style to spread religious themes and direct involvement of emotions in response to the restoration of the Protestants.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Later</a:t>
            </a:r>
            <a:r>
              <a:rPr lang="en-US" dirty="0">
                <a:latin typeface="Times New Roman" panose="02020603050405020304" pitchFamily="18" charset="0"/>
                <a:cs typeface="Times New Roman" panose="02020603050405020304" pitchFamily="18" charset="0"/>
              </a:rPr>
              <a:t>, Baroque artistic music established itself in various parts of Europeans nations due to their cultural and political climates, unlike modern music which has to be played across multiple mass media to become famous (Braider, 2017). </a:t>
            </a:r>
          </a:p>
          <a:p>
            <a:pPr marL="0" indent="0">
              <a:buNone/>
            </a:pPr>
            <a:endParaRPr lang="en-US" dirty="0"/>
          </a:p>
        </p:txBody>
      </p:sp>
    </p:spTree>
    <p:extLst>
      <p:ext uri="{BB962C8B-B14F-4D97-AF65-F5344CB8AC3E}">
        <p14:creationId xmlns:p14="http://schemas.microsoft.com/office/powerpoint/2010/main" val="14892790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Characteristics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Baroque artistic style is associated with emotional exaggeration that is employed to create abundance, drama, and majesty in painting, literature, sculpture, dance, architecture, and music (</a:t>
            </a:r>
            <a:r>
              <a:rPr lang="en-US" dirty="0" err="1">
                <a:latin typeface="Times New Roman" panose="02020603050405020304" pitchFamily="18" charset="0"/>
                <a:cs typeface="Times New Roman" panose="02020603050405020304" pitchFamily="18" charset="0"/>
              </a:rPr>
              <a:t>Coorevits</a:t>
            </a:r>
            <a:r>
              <a:rPr lang="en-US" dirty="0">
                <a:latin typeface="Times New Roman" panose="02020603050405020304" pitchFamily="18" charset="0"/>
                <a:cs typeface="Times New Roman" panose="02020603050405020304" pitchFamily="18" charset="0"/>
              </a:rPr>
              <a:t>, &amp; </a:t>
            </a:r>
            <a:r>
              <a:rPr lang="en-US" dirty="0" err="1">
                <a:latin typeface="Times New Roman" panose="02020603050405020304" pitchFamily="18" charset="0"/>
                <a:cs typeface="Times New Roman" panose="02020603050405020304" pitchFamily="18" charset="0"/>
              </a:rPr>
              <a:t>Moelants</a:t>
            </a:r>
            <a:r>
              <a:rPr lang="en-US" dirty="0">
                <a:latin typeface="Times New Roman" panose="02020603050405020304" pitchFamily="18" charset="0"/>
                <a:cs typeface="Times New Roman" panose="02020603050405020304" pitchFamily="18" charset="0"/>
              </a:rPr>
              <a:t>, 2016). </a:t>
            </a:r>
            <a:endParaRPr lang="en-US" dirty="0" smtClean="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Also</a:t>
            </a:r>
            <a:r>
              <a:rPr lang="en-US" dirty="0">
                <a:latin typeface="Times New Roman" panose="02020603050405020304" pitchFamily="18" charset="0"/>
                <a:cs typeface="Times New Roman" panose="02020603050405020304" pitchFamily="18" charset="0"/>
              </a:rPr>
              <a:t>, Baroque art involves the use of chiaroscuro skill- the interchange between light and darkness which is frequently used during the painting of dim-lit acts to enhance the production of the dramatic atmosphere (high contrast). </a:t>
            </a:r>
          </a:p>
          <a:p>
            <a:pPr marL="0" indent="0">
              <a:buNone/>
            </a:pPr>
            <a:endParaRPr lang="en-US" dirty="0"/>
          </a:p>
        </p:txBody>
      </p:sp>
    </p:spTree>
    <p:extLst>
      <p:ext uri="{BB962C8B-B14F-4D97-AF65-F5344CB8AC3E}">
        <p14:creationId xmlns:p14="http://schemas.microsoft.com/office/powerpoint/2010/main" val="22915662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Political system</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During the Baroque era, people were led by empire leaders</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Empire leaders could enter </a:t>
            </a:r>
            <a:r>
              <a:rPr lang="en-US" dirty="0">
                <a:latin typeface="Times New Roman" panose="02020603050405020304" pitchFamily="18" charset="0"/>
                <a:cs typeface="Times New Roman" panose="02020603050405020304" pitchFamily="18" charset="0"/>
              </a:rPr>
              <a:t>into power forcefully without public participation. The kingdom leaders had </a:t>
            </a:r>
            <a:r>
              <a:rPr lang="en-US" dirty="0" smtClean="0">
                <a:latin typeface="Times New Roman" panose="02020603050405020304" pitchFamily="18" charset="0"/>
                <a:cs typeface="Times New Roman" panose="02020603050405020304" pitchFamily="18" charset="0"/>
              </a:rPr>
              <a:t>no </a:t>
            </a:r>
            <a:r>
              <a:rPr lang="en-US" dirty="0">
                <a:latin typeface="Times New Roman" panose="02020603050405020304" pitchFamily="18" charset="0"/>
                <a:cs typeface="Times New Roman" panose="02020603050405020304" pitchFamily="18" charset="0"/>
              </a:rPr>
              <a:t>terms limits; thus, they could rule till they pass on</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Whereas in the modern period, people elect their leaders indirectly or directly by casting their </a:t>
            </a:r>
            <a:r>
              <a:rPr lang="en-US" dirty="0" smtClean="0">
                <a:latin typeface="Times New Roman" panose="02020603050405020304" pitchFamily="18" charset="0"/>
                <a:cs typeface="Times New Roman" panose="02020603050405020304" pitchFamily="18" charset="0"/>
              </a:rPr>
              <a:t>votes and the elections </a:t>
            </a:r>
            <a:r>
              <a:rPr lang="en-US" dirty="0">
                <a:latin typeface="Times New Roman" panose="02020603050405020304" pitchFamily="18" charset="0"/>
                <a:cs typeface="Times New Roman" panose="02020603050405020304" pitchFamily="18" charset="0"/>
              </a:rPr>
              <a:t>occur periodically after a specific period.</a:t>
            </a:r>
          </a:p>
          <a:p>
            <a:pPr marL="0" indent="0">
              <a:buNone/>
            </a:pPr>
            <a:endParaRPr lang="en-US" dirty="0"/>
          </a:p>
        </p:txBody>
      </p:sp>
    </p:spTree>
    <p:extLst>
      <p:ext uri="{BB962C8B-B14F-4D97-AF65-F5344CB8AC3E}">
        <p14:creationId xmlns:p14="http://schemas.microsoft.com/office/powerpoint/2010/main" val="38447949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10534"/>
            <a:ext cx="10515600" cy="1325563"/>
          </a:xfrm>
        </p:spPr>
        <p:txBody>
          <a:bodyPr/>
          <a:lstStyle/>
          <a:p>
            <a:r>
              <a:rPr lang="en-US" dirty="0" smtClean="0">
                <a:latin typeface="Times New Roman" panose="02020603050405020304" pitchFamily="18" charset="0"/>
                <a:cs typeface="Times New Roman" panose="02020603050405020304" pitchFamily="18" charset="0"/>
              </a:rPr>
              <a:t>Religion system</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Baroque frequently was used to convey new values to inform of metaphor and allegory.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These </a:t>
            </a:r>
            <a:r>
              <a:rPr lang="en-US" dirty="0">
                <a:latin typeface="Times New Roman" panose="02020603050405020304" pitchFamily="18" charset="0"/>
                <a:cs typeface="Times New Roman" panose="02020603050405020304" pitchFamily="18" charset="0"/>
              </a:rPr>
              <a:t>values were written in Baroque literature as well as research from "</a:t>
            </a:r>
            <a:r>
              <a:rPr lang="en-US" dirty="0" err="1">
                <a:latin typeface="Times New Roman" panose="02020603050405020304" pitchFamily="18" charset="0"/>
                <a:cs typeface="Times New Roman" panose="02020603050405020304" pitchFamily="18" charset="0"/>
              </a:rPr>
              <a:t>maraviglia</a:t>
            </a:r>
            <a:r>
              <a:rPr lang="en-US" dirty="0">
                <a:latin typeface="Times New Roman" panose="02020603050405020304" pitchFamily="18" charset="0"/>
                <a:cs typeface="Times New Roman" panose="02020603050405020304" pitchFamily="18" charset="0"/>
              </a:rPr>
              <a:t>."Baroque was also used in case of mannerism breach (</a:t>
            </a:r>
            <a:r>
              <a:rPr lang="en-US" dirty="0" err="1">
                <a:latin typeface="Times New Roman" panose="02020603050405020304" pitchFamily="18" charset="0"/>
                <a:cs typeface="Times New Roman" panose="02020603050405020304" pitchFamily="18" charset="0"/>
              </a:rPr>
              <a:t>Calabres</a:t>
            </a:r>
            <a:r>
              <a:rPr lang="en-US" dirty="0">
                <a:latin typeface="Times New Roman" panose="02020603050405020304" pitchFamily="18" charset="0"/>
                <a:cs typeface="Times New Roman" panose="02020603050405020304" pitchFamily="18" charset="0"/>
              </a:rPr>
              <a:t>, 2017).  In contrast, the modern period people use the bible as a "religious constitution".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Besides</a:t>
            </a:r>
            <a:r>
              <a:rPr lang="en-US" dirty="0">
                <a:latin typeface="Times New Roman" panose="02020603050405020304" pitchFamily="18" charset="0"/>
                <a:cs typeface="Times New Roman" panose="02020603050405020304" pitchFamily="18" charset="0"/>
              </a:rPr>
              <a:t>, in the current world, some laws govern misconduct of people that are commonly used in case individual </a:t>
            </a:r>
            <a:r>
              <a:rPr lang="en-US" dirty="0" smtClean="0">
                <a:latin typeface="Times New Roman" panose="02020603050405020304" pitchFamily="18" charset="0"/>
                <a:cs typeface="Times New Roman" panose="02020603050405020304" pitchFamily="18" charset="0"/>
              </a:rPr>
              <a:t>misbehavior. </a:t>
            </a:r>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81725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427" y="215000"/>
            <a:ext cx="10515600" cy="1325563"/>
          </a:xfrm>
        </p:spPr>
        <p:txBody>
          <a:bodyPr/>
          <a:lstStyle/>
          <a:p>
            <a:r>
              <a:rPr lang="en-US" dirty="0" smtClean="0">
                <a:latin typeface="Times New Roman" panose="02020603050405020304" pitchFamily="18" charset="0"/>
                <a:cs typeface="Times New Roman" panose="02020603050405020304" pitchFamily="18" charset="0"/>
              </a:rPr>
              <a:t>Artist of the time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In contrarily to the Baroque artist, the modern artist seeks to appeal the audience's emotions but not pleasing the brainpower</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For instance, the most eye-catching designs in the contemporary era are high- quality videos with smokescreens</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Baroque </a:t>
            </a:r>
            <a:r>
              <a:rPr lang="en-US" dirty="0">
                <a:latin typeface="Times New Roman" panose="02020603050405020304" pitchFamily="18" charset="0"/>
                <a:cs typeface="Times New Roman" panose="02020603050405020304" pitchFamily="18" charset="0"/>
              </a:rPr>
              <a:t>façade involves the use of dim paintings as a form of decorations. Meanwhile, modern creativity includes combinations of light and space to enhance the art.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On </a:t>
            </a:r>
            <a:r>
              <a:rPr lang="en-US" dirty="0">
                <a:latin typeface="Times New Roman" panose="02020603050405020304" pitchFamily="18" charset="0"/>
                <a:cs typeface="Times New Roman" panose="02020603050405020304" pitchFamily="18" charset="0"/>
              </a:rPr>
              <a:t>the other hand, Baroque involves the integration of architecture and sculpture to attain dramatic effects and notable light</a:t>
            </a:r>
          </a:p>
          <a:p>
            <a:pPr>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06882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References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a:bodyPr>
          <a:lstStyle/>
          <a:p>
            <a:r>
              <a:rPr lang="en-US" dirty="0">
                <a:latin typeface="Times New Roman" panose="02020603050405020304" pitchFamily="18" charset="0"/>
                <a:cs typeface="Times New Roman" panose="02020603050405020304" pitchFamily="18" charset="0"/>
              </a:rPr>
              <a:t>Braider, C. (2017). </a:t>
            </a:r>
            <a:r>
              <a:rPr lang="en-US" i="1" dirty="0">
                <a:latin typeface="Times New Roman" panose="02020603050405020304" pitchFamily="18" charset="0"/>
                <a:cs typeface="Times New Roman" panose="02020603050405020304" pitchFamily="18" charset="0"/>
              </a:rPr>
              <a:t>Baroque Self-Invention and Historical Truth: Hercules at the Crossroads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Routledge</a:t>
            </a:r>
            <a:r>
              <a:rPr lang="en-US" dirty="0">
                <a:latin typeface="Times New Roman" panose="02020603050405020304" pitchFamily="18" charset="0"/>
                <a:cs typeface="Times New Roman" panose="02020603050405020304" pitchFamily="18" charset="0"/>
              </a:rPr>
              <a:t>.</a:t>
            </a:r>
          </a:p>
          <a:p>
            <a:r>
              <a:rPr lang="en-US" dirty="0" err="1">
                <a:latin typeface="Times New Roman" panose="02020603050405020304" pitchFamily="18" charset="0"/>
                <a:cs typeface="Times New Roman" panose="02020603050405020304" pitchFamily="18" charset="0"/>
              </a:rPr>
              <a:t>Bukofzer</a:t>
            </a:r>
            <a:r>
              <a:rPr lang="en-US" dirty="0">
                <a:latin typeface="Times New Roman" panose="02020603050405020304" pitchFamily="18" charset="0"/>
                <a:cs typeface="Times New Roman" panose="02020603050405020304" pitchFamily="18" charset="0"/>
              </a:rPr>
              <a:t>, M. F. (2013). </a:t>
            </a:r>
            <a:r>
              <a:rPr lang="en-US" i="1" dirty="0">
                <a:latin typeface="Times New Roman" panose="02020603050405020304" pitchFamily="18" charset="0"/>
                <a:cs typeface="Times New Roman" panose="02020603050405020304" pitchFamily="18" charset="0"/>
              </a:rPr>
              <a:t>Music in the baroque era-from Monteverdi to Bach</a:t>
            </a:r>
            <a:r>
              <a:rPr lang="en-US" dirty="0">
                <a:latin typeface="Times New Roman" panose="02020603050405020304" pitchFamily="18" charset="0"/>
                <a:cs typeface="Times New Roman" panose="02020603050405020304" pitchFamily="18" charset="0"/>
              </a:rPr>
              <a:t>. Read Books Ltd.</a:t>
            </a:r>
          </a:p>
          <a:p>
            <a:r>
              <a:rPr lang="en-US" dirty="0">
                <a:latin typeface="Times New Roman" panose="02020603050405020304" pitchFamily="18" charset="0"/>
                <a:cs typeface="Times New Roman" panose="02020603050405020304" pitchFamily="18" charset="0"/>
              </a:rPr>
              <a:t>Calabrese, O. (2017). </a:t>
            </a:r>
            <a:r>
              <a:rPr lang="en-US" i="1" dirty="0">
                <a:latin typeface="Times New Roman" panose="02020603050405020304" pitchFamily="18" charset="0"/>
                <a:cs typeface="Times New Roman" panose="02020603050405020304" pitchFamily="18" charset="0"/>
              </a:rPr>
              <a:t>Neo-baroque: A Sign of the Times</a:t>
            </a:r>
            <a:r>
              <a:rPr lang="en-US" dirty="0">
                <a:latin typeface="Times New Roman" panose="02020603050405020304" pitchFamily="18" charset="0"/>
                <a:cs typeface="Times New Roman" panose="02020603050405020304" pitchFamily="18" charset="0"/>
              </a:rPr>
              <a:t>. Princeton University Press.</a:t>
            </a:r>
          </a:p>
          <a:p>
            <a:r>
              <a:rPr lang="en-US" dirty="0" err="1">
                <a:latin typeface="Times New Roman" panose="02020603050405020304" pitchFamily="18" charset="0"/>
                <a:cs typeface="Times New Roman" panose="02020603050405020304" pitchFamily="18" charset="0"/>
              </a:rPr>
              <a:t>Coorevits</a:t>
            </a:r>
            <a:r>
              <a:rPr lang="en-US" dirty="0">
                <a:latin typeface="Times New Roman" panose="02020603050405020304" pitchFamily="18" charset="0"/>
                <a:cs typeface="Times New Roman" panose="02020603050405020304" pitchFamily="18" charset="0"/>
              </a:rPr>
              <a:t>, E., &amp; </a:t>
            </a:r>
            <a:r>
              <a:rPr lang="en-US" dirty="0" err="1">
                <a:latin typeface="Times New Roman" panose="02020603050405020304" pitchFamily="18" charset="0"/>
                <a:cs typeface="Times New Roman" panose="02020603050405020304" pitchFamily="18" charset="0"/>
              </a:rPr>
              <a:t>Moelants</a:t>
            </a:r>
            <a:r>
              <a:rPr lang="en-US" dirty="0">
                <a:latin typeface="Times New Roman" panose="02020603050405020304" pitchFamily="18" charset="0"/>
                <a:cs typeface="Times New Roman" panose="02020603050405020304" pitchFamily="18" charset="0"/>
              </a:rPr>
              <a:t>, D. (2016). Tempo in baroque music and dance. </a:t>
            </a:r>
            <a:r>
              <a:rPr lang="en-US" i="1" dirty="0">
                <a:latin typeface="Times New Roman" panose="02020603050405020304" pitchFamily="18" charset="0"/>
                <a:cs typeface="Times New Roman" panose="02020603050405020304" pitchFamily="18" charset="0"/>
              </a:rPr>
              <a:t>Music Perception: An Interdisciplinary Journal</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33</a:t>
            </a:r>
            <a:r>
              <a:rPr lang="en-US" dirty="0">
                <a:latin typeface="Times New Roman" panose="02020603050405020304" pitchFamily="18" charset="0"/>
                <a:cs typeface="Times New Roman" panose="02020603050405020304" pitchFamily="18" charset="0"/>
              </a:rPr>
              <a:t>(5), 523-545.</a:t>
            </a:r>
          </a:p>
          <a:p>
            <a:r>
              <a:rPr lang="en-US" dirty="0">
                <a:latin typeface="Times New Roman" panose="02020603050405020304" pitchFamily="18" charset="0"/>
                <a:cs typeface="Times New Roman" panose="02020603050405020304" pitchFamily="18" charset="0"/>
              </a:rPr>
              <a:t>Hahn, J. S. (2017). </a:t>
            </a:r>
            <a:r>
              <a:rPr lang="en-US" i="1" dirty="0">
                <a:latin typeface="Times New Roman" panose="02020603050405020304" pitchFamily="18" charset="0"/>
                <a:cs typeface="Times New Roman" panose="02020603050405020304" pitchFamily="18" charset="0"/>
              </a:rPr>
              <a:t>The origins of the baroque concept of </a:t>
            </a:r>
            <a:r>
              <a:rPr lang="en-US" i="1" dirty="0" err="1">
                <a:latin typeface="Times New Roman" panose="02020603050405020304" pitchFamily="18" charset="0"/>
                <a:cs typeface="Times New Roman" panose="02020603050405020304" pitchFamily="18" charset="0"/>
              </a:rPr>
              <a:t>peregrinatio</a:t>
            </a:r>
            <a:r>
              <a:rPr lang="en-US" dirty="0">
                <a:latin typeface="Times New Roman" panose="02020603050405020304" pitchFamily="18" charset="0"/>
                <a:cs typeface="Times New Roman" panose="02020603050405020304" pitchFamily="18" charset="0"/>
              </a:rPr>
              <a:t>. The University of North Carolina Press.</a:t>
            </a:r>
          </a:p>
          <a:p>
            <a:pPr marL="0" indent="0">
              <a:buNone/>
            </a:pPr>
            <a:endParaRPr lang="en-US" dirty="0"/>
          </a:p>
        </p:txBody>
      </p:sp>
    </p:spTree>
    <p:extLst>
      <p:ext uri="{BB962C8B-B14F-4D97-AF65-F5344CB8AC3E}">
        <p14:creationId xmlns:p14="http://schemas.microsoft.com/office/powerpoint/2010/main" val="32369293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473</Words>
  <Application>Microsoft Office PowerPoint</Application>
  <PresentationFormat>Widescreen</PresentationFormat>
  <Paragraphs>38</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Times New Roman</vt:lpstr>
      <vt:lpstr>Wingdings</vt:lpstr>
      <vt:lpstr>Office Theme</vt:lpstr>
      <vt:lpstr>Modern and the Baroque period</vt:lpstr>
      <vt:lpstr>Overview</vt:lpstr>
      <vt:lpstr>Overview cont’d</vt:lpstr>
      <vt:lpstr>Characteristics</vt:lpstr>
      <vt:lpstr>Political system</vt:lpstr>
      <vt:lpstr>Religion system</vt:lpstr>
      <vt:lpstr>Artist of the time</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Modern and the Baroque period</dc:title>
  <dc:creator>hp</dc:creator>
  <cp:lastModifiedBy>hp</cp:lastModifiedBy>
  <cp:revision>12</cp:revision>
  <dcterms:created xsi:type="dcterms:W3CDTF">2020-04-29T15:49:43Z</dcterms:created>
  <dcterms:modified xsi:type="dcterms:W3CDTF">2020-04-29T16:29:36Z</dcterms:modified>
</cp:coreProperties>
</file>