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25"/>
  </p:notesMasterIdLst>
  <p:sldIdLst>
    <p:sldId id="277" r:id="rId3"/>
    <p:sldId id="260" r:id="rId4"/>
    <p:sldId id="270" r:id="rId5"/>
    <p:sldId id="280" r:id="rId6"/>
    <p:sldId id="273" r:id="rId7"/>
    <p:sldId id="261" r:id="rId8"/>
    <p:sldId id="258" r:id="rId9"/>
    <p:sldId id="259" r:id="rId10"/>
    <p:sldId id="262" r:id="rId11"/>
    <p:sldId id="263" r:id="rId12"/>
    <p:sldId id="264" r:id="rId13"/>
    <p:sldId id="265" r:id="rId14"/>
    <p:sldId id="266" r:id="rId15"/>
    <p:sldId id="278" r:id="rId16"/>
    <p:sldId id="279" r:id="rId17"/>
    <p:sldId id="281" r:id="rId18"/>
    <p:sldId id="267" r:id="rId19"/>
    <p:sldId id="268" r:id="rId20"/>
    <p:sldId id="274" r:id="rId21"/>
    <p:sldId id="282" r:id="rId22"/>
    <p:sldId id="283" r:id="rId23"/>
    <p:sldId id="269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Palatino Linotype" pitchFamily="18" charset="0"/>
        <a:ea typeface="ＭＳ Ｐゴシック" pitchFamily="-10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/>
    <p:restoredTop sz="94696"/>
  </p:normalViewPr>
  <p:slideViewPr>
    <p:cSldViewPr>
      <p:cViewPr>
        <p:scale>
          <a:sx n="100" d="100"/>
          <a:sy n="100" d="100"/>
        </p:scale>
        <p:origin x="1112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6DE191A4-FAB5-4AFC-9363-8B11A8E599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8910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>
              <a:spcBef>
                <a:spcPct val="0"/>
              </a:spcBef>
            </a:pPr>
            <a:fld id="{271FC30A-1FED-487C-B9C5-4A6FABE13667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itchFamily="-108" charset="-128"/>
            </a:endParaRPr>
          </a:p>
          <a:p>
            <a:pPr eaLnBrk="1" hangingPunct="1"/>
            <a:endParaRPr lang="en-US" altLang="en-US">
              <a:ea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6342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1D0B76-9210-402E-B86D-6B7EBAC66B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224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468C8A-12F4-4472-9652-8F71065CB5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259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4BF930-F910-44F3-9336-4F6396DCB5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3457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136C10-F4F5-4DB8-8237-2468B87D1F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6493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D426B-1575-490F-A1BE-9018CF81B4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76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EC967B-63AA-4E45-9CEE-A3C82FB114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48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935F8-A808-4CCE-8035-60DC6781DB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68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871E0-E80A-4F46-9054-B58499B04A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206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99D76-B023-48DF-888C-B990BBB770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2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F439F3-0037-4FA0-B3FF-F30EEFD366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696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75F662-FE59-41EB-A297-7F95715052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273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905EA659-562F-4B3B-B359-810EA7A98A4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7208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A1641282-7C80-4304-B575-59DD6481442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91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A402113B-2122-41C6-962B-67C701927B6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4654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96EEC0E9-B9CD-4951-999A-B023A35BFD8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348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2016CA9F-C523-4DDF-8256-81802C58D77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397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475CBCE6-1608-4341-B2A5-C5BA66E5644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0861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A3E5AD65-0A34-4CF2-830F-C28E124D84F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6347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1268CC08-87AA-4637-829E-331E9C7346B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797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769E6B87-DC88-47B2-BFD4-15ED8FC5EF9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97058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22E02EF8-CEE1-40D2-875C-42888CBBCDF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3436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fld id="{E8C0DE11-5C4B-4EEA-AD2C-8256816929D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232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anose="02020603050405020304" pitchFamily="1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fld id="{83FEE961-D46B-4121-AB14-3C1F9A2850D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1031" name="Picture 7" descr="bottom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8675"/>
            <a:ext cx="9144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\\Astro\users\Public Health\Ancillaries\Buchbinder_90868\Prepped PPTs\90868_PPBG_text.jp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8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8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8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8CB0BB29-619A-4483-9862-93E94443B88B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055" name="Picture 7" descr="bottom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8675"/>
            <a:ext cx="9144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\\Astro\users\Public Health\Ancillaries\Buchbinder_90868\Prepped PPTs\90868_PPBG_text.jp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8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8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8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3810000" cy="2914650"/>
          </a:xfrm>
          <a:ln>
            <a:noFill/>
          </a:ln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Chapter 3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3810000" cy="2667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Management and Motivation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Introduction</a:t>
            </a:r>
            <a:endParaRPr lang="en-US" altLang="en-US" sz="36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419600"/>
          </a:xfrm>
          <a:extLst/>
        </p:spPr>
        <p:txBody>
          <a:bodyPr numCol="2"/>
          <a:lstStyle/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Motivation – defined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History of motivation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Theories of motivation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Incentives/rewards 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Why motivation matters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Motivated vs. engaged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Measuring engagement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Misconceptions 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Motivational strategies</a:t>
            </a:r>
          </a:p>
          <a:p>
            <a:pPr eaLnBrk="1" hangingPunct="1">
              <a:defRPr/>
            </a:pPr>
            <a:r>
              <a:rPr lang="en-US" sz="3000" dirty="0">
                <a:latin typeface="Times New Roman" panose="02020603050405020304" pitchFamily="18" charset="0"/>
              </a:rPr>
              <a:t>Motivating and managing across generations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Motivation</a:t>
            </a:r>
            <a:r>
              <a:rPr lang="en-US" altLang="en-US" dirty="0">
                <a:solidFill>
                  <a:schemeClr val="tx1"/>
                </a:solidFill>
              </a:rPr>
              <a:t> – The Concept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According to Webster’s New Collegiate Dictionary ….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</a:rPr>
              <a:t>Motive: “something (a need or desire) that causes a person to act.”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</a:rPr>
              <a:t>Motivate: “to provide with a motive.”  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</a:rPr>
              <a:t>Motivation: “the act or process of motivating.” </a:t>
            </a:r>
          </a:p>
          <a:p>
            <a:pPr eaLnBrk="1" hangingPunct="1">
              <a:buFontTx/>
              <a:buNone/>
            </a:pPr>
            <a:endParaRPr lang="en-US" altLang="en-US" dirty="0">
              <a:latin typeface="Palatino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Concept (Cont’d.)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are rewards?</a:t>
            </a:r>
          </a:p>
          <a:p>
            <a:r>
              <a:rPr lang="en-US" altLang="en-US" dirty="0"/>
              <a:t>What are incentives?</a:t>
            </a:r>
          </a:p>
          <a:p>
            <a:r>
              <a:rPr lang="en-US" altLang="en-US" dirty="0"/>
              <a:t>Who motivates employees?</a:t>
            </a:r>
          </a:p>
          <a:p>
            <a:r>
              <a:rPr lang="en-US" altLang="en-US" dirty="0"/>
              <a:t>Is everybody motivated?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History of Motivation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Not a new concept: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Athens and the Grecian empire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1809, William James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1943, Clark Hull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1940, human behavior in the workplace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Theories of Motivation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Psychologists study motivation from the perspectives of: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Needs at different levels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Extrinsic factors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Intrinsic factors</a:t>
            </a:r>
          </a:p>
          <a:p>
            <a:pPr lvl="1" eaLnBrk="1" hangingPunct="1"/>
            <a:r>
              <a:rPr lang="en-US" altLang="en-US" sz="3200" dirty="0">
                <a:latin typeface="Times New Roman" panose="02020603050405020304" pitchFamily="18" charset="0"/>
              </a:rPr>
              <a:t>Integration of needs, extrinsic and intrinsic factors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Maslow’s Hierarchy of Needs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Physiological needs – food, water, sexual drive, etc.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Safety needs – shelter, jobs, pay, etc.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Belonging needs – social interactions, etc.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Esteem needs – status, recognition, etc.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Self-actualization needs – achievement, personal development and growth, etc.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Other Needs-Based Motivation Theories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33400" y="1371600"/>
            <a:ext cx="8153400" cy="4525963"/>
          </a:xfrm>
          <a:extLst/>
        </p:spPr>
        <p:txBody>
          <a:bodyPr numCol="2"/>
          <a:lstStyle/>
          <a:p>
            <a:pPr eaLnBrk="1" hangingPunct="1">
              <a:defRPr/>
            </a:pPr>
            <a:r>
              <a:rPr lang="en-US" dirty="0">
                <a:latin typeface="Times New Roman" panose="02020603050405020304" pitchFamily="18" charset="0"/>
              </a:rPr>
              <a:t>Alderfer’s ERG Theory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Existence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Relatedness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Growth &amp; Development</a:t>
            </a:r>
          </a:p>
          <a:p>
            <a:pPr eaLnBrk="1" hangingPunct="1">
              <a:defRPr/>
            </a:pPr>
            <a:r>
              <a:rPr lang="en-US" dirty="0">
                <a:latin typeface="Times New Roman" panose="02020603050405020304" pitchFamily="18" charset="0"/>
              </a:rPr>
              <a:t>Herzberg’s Two-Factor Theory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Hygienes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Motivators</a:t>
            </a:r>
          </a:p>
          <a:p>
            <a:pPr eaLnBrk="1" hangingPunct="1">
              <a:defRPr/>
            </a:pPr>
            <a:r>
              <a:rPr lang="en-US" dirty="0">
                <a:latin typeface="Times New Roman" panose="02020603050405020304" pitchFamily="18" charset="0"/>
              </a:rPr>
              <a:t>McClelland’s Acquired Needs Theory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Achievement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Affiliation</a:t>
            </a:r>
          </a:p>
          <a:p>
            <a:pPr lvl="1" eaLnBrk="1" hangingPunct="1">
              <a:defRPr/>
            </a:pPr>
            <a:r>
              <a:rPr lang="en-US" sz="2800" dirty="0">
                <a:latin typeface="Times New Roman" panose="02020603050405020304" pitchFamily="18" charset="0"/>
              </a:rPr>
              <a:t>Power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Extrinsic Factor Theories of Motivation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 dirty="0">
                <a:latin typeface="Times New Roman" panose="02020603050405020304" pitchFamily="18" charset="0"/>
              </a:rPr>
              <a:t>Skinner’s Reinforcement Theory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600" dirty="0">
                <a:latin typeface="Times New Roman" panose="02020603050405020304" pitchFamily="18" charset="0"/>
              </a:rPr>
              <a:t>Positive reinforcement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600" dirty="0">
                <a:latin typeface="Times New Roman" panose="02020603050405020304" pitchFamily="18" charset="0"/>
              </a:rPr>
              <a:t>Avoidance learning = Negative reinforcement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600" dirty="0">
                <a:latin typeface="Times New Roman" panose="02020603050405020304" pitchFamily="18" charset="0"/>
              </a:rPr>
              <a:t>Punishment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600" dirty="0">
                <a:latin typeface="Times New Roman" panose="02020603050405020304" pitchFamily="18" charset="0"/>
              </a:rPr>
              <a:t>Extinction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Intrinsic Factor Theories of Motivation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343400"/>
          </a:xfrm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Adams’ Equity Theory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Vroom’s Expectancy Theory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Locke’s Goal Setting Theory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Management Theories of Motivation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2672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Taylor’s Scientific Management Theory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McGregor’s Theory X and Theory Y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Ouchi’s Theory Z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Integrative Model of Motivation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Extrinsic Rewards: Tangibles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524000"/>
            <a:ext cx="8229600" cy="4343400"/>
          </a:xfrm>
          <a:extLst/>
        </p:spPr>
        <p:txBody>
          <a:bodyPr numCol="2"/>
          <a:lstStyle/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Money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Benefits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Flexible schedules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Job responsibilities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Promotions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Status changes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Supervision</a:t>
            </a:r>
          </a:p>
          <a:p>
            <a:pPr eaLnBrk="1" hangingPunct="1">
              <a:defRPr/>
            </a:pPr>
            <a:endParaRPr lang="en-US" sz="3200" dirty="0">
              <a:latin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Praise/feedback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Good boss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Strong leader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Inspirational people</a:t>
            </a:r>
          </a:p>
          <a:p>
            <a:pPr eaLnBrk="1" hangingPunct="1">
              <a:defRPr/>
            </a:pPr>
            <a:r>
              <a:rPr lang="en-US" sz="3200" dirty="0">
                <a:latin typeface="Times New Roman" panose="02020603050405020304" pitchFamily="18" charset="0"/>
              </a:rPr>
              <a:t>Nurturing organizational culture</a:t>
            </a:r>
          </a:p>
          <a:p>
            <a:pPr eaLnBrk="1" hangingPunct="1">
              <a:defRPr/>
            </a:pPr>
            <a:endParaRPr lang="en-US" dirty="0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endParaRPr lang="en-US" dirty="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Intrinsic Rewards: Intangibles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2672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Healthy relationships – feeling a sense of connection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Meaningful vs. meaningless work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Competence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Choice and participation in decision-making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Progress – accountability, meeting milestones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Why Motivation Matters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000" dirty="0">
                <a:latin typeface="Times New Roman" panose="02020603050405020304" pitchFamily="18" charset="0"/>
              </a:rPr>
              <a:t>Motivated employees…</a:t>
            </a:r>
          </a:p>
          <a:p>
            <a:pPr lvl="1" eaLnBrk="1" hangingPunct="1"/>
            <a:r>
              <a:rPr lang="en-US" altLang="en-US" sz="3000" dirty="0">
                <a:latin typeface="Times New Roman" panose="02020603050405020304" pitchFamily="18" charset="0"/>
              </a:rPr>
              <a:t>Are fully engaged in their work</a:t>
            </a:r>
          </a:p>
          <a:p>
            <a:pPr lvl="1" eaLnBrk="1" hangingPunct="1"/>
            <a:r>
              <a:rPr lang="en-US" altLang="en-US" sz="3000" dirty="0">
                <a:latin typeface="Times New Roman" panose="02020603050405020304" pitchFamily="18" charset="0"/>
              </a:rPr>
              <a:t>Contribute at a much higher level</a:t>
            </a:r>
          </a:p>
          <a:p>
            <a:pPr lvl="1" eaLnBrk="1" hangingPunct="1"/>
            <a:r>
              <a:rPr lang="en-US" altLang="en-US" sz="3000" dirty="0">
                <a:latin typeface="Times New Roman" panose="02020603050405020304" pitchFamily="18" charset="0"/>
              </a:rPr>
              <a:t>Are invested, happier, healthier, and loyal</a:t>
            </a:r>
          </a:p>
          <a:p>
            <a:pPr lvl="1" eaLnBrk="1" hangingPunct="1"/>
            <a:r>
              <a:rPr lang="en-US" altLang="en-US" sz="3000" dirty="0">
                <a:latin typeface="Times New Roman" panose="02020603050405020304" pitchFamily="18" charset="0"/>
              </a:rPr>
              <a:t>Motivate others</a:t>
            </a:r>
          </a:p>
          <a:p>
            <a:pPr lvl="1" eaLnBrk="1" hangingPunct="1"/>
            <a:r>
              <a:rPr lang="en-US" altLang="en-US" sz="3000" dirty="0">
                <a:latin typeface="Times New Roman" panose="02020603050405020304" pitchFamily="18" charset="0"/>
              </a:rPr>
              <a:t>Influence better organizational outcomes resulting in a better competitive advantage for the organization</a:t>
            </a:r>
          </a:p>
          <a:p>
            <a:pPr lvl="1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Motivated versus Engaged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06963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</a:rPr>
              <a:t>The concepts go hand in hand</a:t>
            </a:r>
          </a:p>
          <a:p>
            <a:pPr eaLnBrk="1" hangingPunct="1"/>
            <a:r>
              <a:rPr lang="en-US" altLang="en-US" sz="2800" dirty="0">
                <a:latin typeface="Times New Roman" panose="02020603050405020304" pitchFamily="18" charset="0"/>
              </a:rPr>
              <a:t>Engaged health care employees display the following characteristics:</a:t>
            </a:r>
          </a:p>
          <a:p>
            <a:pPr lvl="1" eaLnBrk="1" hangingPunct="1"/>
            <a:r>
              <a:rPr lang="en-US" altLang="en-US" sz="2400" dirty="0">
                <a:latin typeface="Times New Roman" panose="02020603050405020304" pitchFamily="18" charset="0"/>
              </a:rPr>
              <a:t>More productive, safer, and more loyal</a:t>
            </a:r>
          </a:p>
          <a:p>
            <a:pPr lvl="1" eaLnBrk="1" hangingPunct="1"/>
            <a:r>
              <a:rPr lang="en-US" altLang="en-US" sz="2400" dirty="0">
                <a:latin typeface="Times New Roman" panose="02020603050405020304" pitchFamily="18" charset="0"/>
              </a:rPr>
              <a:t>More focused on patient care and treatment</a:t>
            </a:r>
          </a:p>
          <a:p>
            <a:pPr lvl="1" eaLnBrk="1" hangingPunct="1"/>
            <a:r>
              <a:rPr lang="en-US" altLang="en-US" sz="2400" dirty="0">
                <a:latin typeface="Times New Roman" panose="02020603050405020304" pitchFamily="18" charset="0"/>
              </a:rPr>
              <a:t>Model positive behaviors of engagement </a:t>
            </a:r>
          </a:p>
          <a:p>
            <a:pPr lvl="1" eaLnBrk="1" hangingPunct="1"/>
            <a:r>
              <a:rPr lang="en-US" altLang="en-US" sz="2400" dirty="0">
                <a:latin typeface="Times New Roman" panose="02020603050405020304" pitchFamily="18" charset="0"/>
              </a:rPr>
              <a:t>Witness greater profitability for a provider than a disengaged employer</a:t>
            </a:r>
          </a:p>
          <a:p>
            <a:pPr lvl="1" eaLnBrk="1" hangingPunct="1"/>
            <a:r>
              <a:rPr lang="en-US" altLang="en-US" sz="2400" dirty="0">
                <a:latin typeface="Times New Roman" panose="02020603050405020304" pitchFamily="18" charset="0"/>
              </a:rPr>
              <a:t>Trusting and cooperative</a:t>
            </a:r>
          </a:p>
          <a:p>
            <a:pPr lvl="1" eaLnBrk="1" hangingPunct="1"/>
            <a:r>
              <a:rPr lang="en-US" altLang="en-US" sz="2400" dirty="0">
                <a:latin typeface="Times New Roman" panose="02020603050405020304" pitchFamily="18" charset="0"/>
              </a:rPr>
              <a:t>Put forth effort, work through challenges, and problem solve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Engagement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400" dirty="0"/>
              <a:t>Engagement is a “fuzzy” concept that is difficult to</a:t>
            </a:r>
          </a:p>
          <a:p>
            <a:pPr lvl="1"/>
            <a:r>
              <a:rPr lang="en-US" altLang="en-US" dirty="0"/>
              <a:t>define,</a:t>
            </a:r>
          </a:p>
          <a:p>
            <a:pPr lvl="1"/>
            <a:r>
              <a:rPr lang="en-US" altLang="en-US" dirty="0"/>
              <a:t>separate from other concepts,</a:t>
            </a:r>
          </a:p>
          <a:p>
            <a:pPr lvl="1"/>
            <a:r>
              <a:rPr lang="en-US" altLang="en-US" dirty="0"/>
              <a:t>measure accurately, and</a:t>
            </a:r>
          </a:p>
          <a:p>
            <a:pPr lvl="1"/>
            <a:r>
              <a:rPr lang="en-US" altLang="en-US" dirty="0"/>
              <a:t>actually link to performance.</a:t>
            </a:r>
          </a:p>
        </p:txBody>
      </p:sp>
      <p:sp>
        <p:nvSpPr>
          <p:cNvPr id="3174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z="2400" dirty="0"/>
              <a:t>Researchers are working to change this through</a:t>
            </a:r>
            <a:endParaRPr lang="en-US" altLang="en-US" dirty="0"/>
          </a:p>
          <a:p>
            <a:pPr lvl="1"/>
            <a:r>
              <a:rPr lang="en-US" altLang="en-US" dirty="0"/>
              <a:t>people analytics and other HR tools,</a:t>
            </a:r>
          </a:p>
          <a:p>
            <a:pPr lvl="1"/>
            <a:r>
              <a:rPr lang="en-US" altLang="en-US" dirty="0"/>
              <a:t>data collection efforts, particularly big data, and</a:t>
            </a:r>
          </a:p>
          <a:p>
            <a:pPr lvl="1"/>
            <a:r>
              <a:rPr lang="en-US" altLang="en-US" dirty="0"/>
              <a:t>evidence-based research. </a:t>
            </a:r>
          </a:p>
          <a:p>
            <a:r>
              <a:rPr lang="en-US" altLang="en-US" sz="2400" dirty="0"/>
              <a:t>Analyses can, in turn, be used to address many types of business problems.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Myths about Motivation and Satisfaction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524000"/>
            <a:ext cx="82296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“Although I’m not motivated by extrinsic rewards, others are.”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All motivation is intrinsic.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Some people just are not motivated.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People are motivated by money.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Motivation is manipulation.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One-size-fits-all reward programs.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Motivational people are born, not made.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There’s only one kind of employee satisfaction.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</a:rPr>
              <a:t>What happens at work only relates to work.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Motivational Strategies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524000"/>
            <a:ext cx="8229600" cy="4648200"/>
          </a:xfrm>
          <a:extLst/>
        </p:spPr>
        <p:txBody>
          <a:bodyPr numCol="2"/>
          <a:lstStyle/>
          <a:p>
            <a:pPr eaLnBrk="1" hangingPunct="1">
              <a:defRPr/>
            </a:pPr>
            <a:r>
              <a:rPr lang="en-US" sz="2400" dirty="0">
                <a:latin typeface="Times New Roman" panose="02020603050405020304" pitchFamily="18" charset="0"/>
              </a:rPr>
              <a:t>Expect the best.</a:t>
            </a:r>
          </a:p>
          <a:p>
            <a:pPr eaLnBrk="1" hangingPunct="1">
              <a:defRPr/>
            </a:pPr>
            <a:r>
              <a:rPr lang="en-US" sz="2400" dirty="0">
                <a:latin typeface="Times New Roman" panose="02020603050405020304" pitchFamily="18" charset="0"/>
              </a:rPr>
              <a:t>Communicate; address the big picture.</a:t>
            </a:r>
          </a:p>
          <a:p>
            <a:pPr eaLnBrk="1" hangingPunct="1">
              <a:defRPr/>
            </a:pPr>
            <a:r>
              <a:rPr lang="en-US" sz="2400" dirty="0">
                <a:latin typeface="Times New Roman" panose="02020603050405020304" pitchFamily="18" charset="0"/>
              </a:rPr>
              <a:t>Reward desired behavior.</a:t>
            </a:r>
          </a:p>
          <a:p>
            <a:pPr eaLnBrk="1" hangingPunct="1">
              <a:defRPr/>
            </a:pPr>
            <a:r>
              <a:rPr lang="en-US" sz="2400" dirty="0">
                <a:latin typeface="Times New Roman" panose="02020603050405020304" pitchFamily="18" charset="0"/>
              </a:rPr>
              <a:t>Create a FUN approach.</a:t>
            </a:r>
          </a:p>
          <a:p>
            <a:pPr eaLnBrk="1" hangingPunct="1">
              <a:defRPr/>
            </a:pPr>
            <a:r>
              <a:rPr lang="en-US" sz="2400" dirty="0">
                <a:latin typeface="Times New Roman" panose="02020603050405020304" pitchFamily="18" charset="0"/>
              </a:rPr>
              <a:t>Reward to enhance performance and motivate.</a:t>
            </a:r>
          </a:p>
          <a:p>
            <a:pPr eaLnBrk="1" hangingPunct="1">
              <a:defRPr/>
            </a:pPr>
            <a:r>
              <a:rPr lang="en-US" sz="2400" dirty="0">
                <a:latin typeface="Times New Roman" panose="02020603050405020304" pitchFamily="18" charset="0"/>
              </a:rPr>
              <a:t>Tailor rewards.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latin typeface="Times New Roman" panose="02020603050405020304" pitchFamily="18" charset="0"/>
              </a:rPr>
              <a:t>Focus on revitalizing employees.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latin typeface="Times New Roman" panose="02020603050405020304" pitchFamily="18" charset="0"/>
              </a:rPr>
              <a:t>Create ways to reward excellence.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latin typeface="Times New Roman" panose="02020603050405020304" pitchFamily="18" charset="0"/>
              </a:rPr>
              <a:t>Get people to take responsibility for their own motivation.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latin typeface="Times New Roman" panose="02020603050405020304" pitchFamily="18" charset="0"/>
              </a:rPr>
              <a:t>“Do unto others.”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latin typeface="Times New Roman" panose="02020603050405020304" pitchFamily="18" charset="0"/>
              </a:rPr>
              <a:t>Play to employee strengths, promote high performance, focus on how they learn.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latin typeface="Times New Roman" panose="02020603050405020304" pitchFamily="18" charset="0"/>
              </a:rPr>
              <a:t>Compliment more often than criticize.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latin typeface="Times New Roman" panose="02020603050405020304" pitchFamily="18" charset="0"/>
              </a:rPr>
              <a:t>Acknowledge the importance of work/life balance.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Motivating Across Generations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8229600" cy="44958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Traditionalists (b. before 1945)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Baby Boomers (b. between 1946-1964)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Generation X (b. between 1965-1978)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Generation Y (b. between 1979-present)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Generation Z (b. after 1995)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Use Table 3-1 to compare characteristics and motivational preferences across generations.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Strategies for Managing Across Generations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343400"/>
          </a:xfrm>
        </p:spPr>
        <p:txBody>
          <a:bodyPr/>
          <a:lstStyle/>
          <a:p>
            <a:r>
              <a:rPr lang="en-US" altLang="en-US" sz="2400" dirty="0"/>
              <a:t>Be aware of differences in values, culture, education, etc. across generations.</a:t>
            </a:r>
          </a:p>
          <a:p>
            <a:r>
              <a:rPr lang="en-US" altLang="en-US" sz="2400" dirty="0"/>
              <a:t>Remember one size doesn’t fit all.</a:t>
            </a:r>
          </a:p>
          <a:p>
            <a:r>
              <a:rPr lang="en-US" altLang="en-US" sz="2400" dirty="0"/>
              <a:t>Set goals to: </a:t>
            </a:r>
          </a:p>
          <a:p>
            <a:pPr lvl="1"/>
            <a:r>
              <a:rPr lang="en-US" altLang="en-US" dirty="0"/>
              <a:t>Reach optimal productivity</a:t>
            </a:r>
          </a:p>
          <a:p>
            <a:pPr lvl="1"/>
            <a:r>
              <a:rPr lang="en-US" altLang="en-US" dirty="0"/>
              <a:t>Retain valued employees</a:t>
            </a:r>
          </a:p>
          <a:p>
            <a:pPr lvl="1"/>
            <a:r>
              <a:rPr lang="en-US" altLang="en-US" dirty="0"/>
              <a:t>Understand </a:t>
            </a:r>
            <a:r>
              <a:rPr lang="en-US" altLang="en-US" b="1" dirty="0"/>
              <a:t>generational signposts</a:t>
            </a:r>
          </a:p>
        </p:txBody>
      </p:sp>
      <p:sp>
        <p:nvSpPr>
          <p:cNvPr id="3584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24000"/>
            <a:ext cx="4114800" cy="4343400"/>
          </a:xfrm>
        </p:spPr>
        <p:txBody>
          <a:bodyPr/>
          <a:lstStyle/>
          <a:p>
            <a:r>
              <a:rPr lang="en-US" altLang="en-US" sz="2400" dirty="0"/>
              <a:t>Understand differences in priorities. </a:t>
            </a:r>
          </a:p>
          <a:p>
            <a:r>
              <a:rPr lang="en-US" altLang="en-US" sz="2400" dirty="0"/>
              <a:t>Design communication strategies that foster inter- generational interaction.</a:t>
            </a:r>
          </a:p>
          <a:p>
            <a:r>
              <a:rPr lang="en-US" altLang="en-US" sz="2400" dirty="0"/>
              <a:t>Deal with intergenerational tensions and conflicts.</a:t>
            </a:r>
          </a:p>
          <a:p>
            <a:r>
              <a:rPr lang="en-US" altLang="en-US" sz="2400" dirty="0"/>
              <a:t>Create a workforce profile; plan for intergenerational hiring, retention, and succession planning.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Strategies for Managing Across Generations (Cont’d.)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Get employee feedback and act on suggestions.</a:t>
            </a:r>
          </a:p>
          <a:p>
            <a:r>
              <a:rPr lang="en-US" altLang="en-US" dirty="0"/>
              <a:t>Encourage communication, understanding, and respecting differences.</a:t>
            </a:r>
          </a:p>
          <a:p>
            <a:r>
              <a:rPr lang="en-US" altLang="en-US" dirty="0"/>
              <a:t>Focus on results, rather than process.</a:t>
            </a:r>
          </a:p>
          <a:p>
            <a:r>
              <a:rPr lang="en-US" altLang="en-US" dirty="0"/>
              <a:t>Learn to recognize when people need extra support.</a:t>
            </a:r>
          </a:p>
        </p:txBody>
      </p:sp>
      <p:sp>
        <p:nvSpPr>
          <p:cNvPr id="3686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/>
              <a:t>Encourage formal mentorship programs.</a:t>
            </a:r>
          </a:p>
          <a:p>
            <a:r>
              <a:rPr lang="en-US" altLang="en-US" dirty="0"/>
              <a:t>Understand engagement and strive for this goal.</a:t>
            </a:r>
          </a:p>
          <a:p>
            <a:r>
              <a:rPr lang="en-US" altLang="en-US" dirty="0"/>
              <a:t>Give praise, say thanks, and celebrate when an employee or team gets it right.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304800"/>
            <a:ext cx="8229600" cy="55626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Whether you think you can</a:t>
            </a:r>
            <a:br>
              <a:rPr lang="en-US" altLang="en-US" sz="40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or</a:t>
            </a:r>
            <a:br>
              <a:rPr lang="en-US" altLang="en-US" sz="40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you think you can’t,</a:t>
            </a:r>
            <a:br>
              <a:rPr lang="en-US" altLang="en-US" sz="4000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tx1"/>
                </a:solidFill>
                <a:latin typeface="Times New Roman" panose="02020603050405020304" pitchFamily="18" charset="0"/>
              </a:rPr>
              <a:t>you’re right!</a:t>
            </a:r>
          </a:p>
        </p:txBody>
      </p:sp>
      <p:sp>
        <p:nvSpPr>
          <p:cNvPr id="37891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				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				</a:t>
            </a:r>
            <a:r>
              <a:rPr lang="en-US" altLang="en-US" dirty="0">
                <a:latin typeface="Times New Roman" panose="02020603050405020304" pitchFamily="18" charset="0"/>
              </a:rPr>
              <a:t>Henry Ford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1596</TotalTime>
  <Words>882</Words>
  <Application>Microsoft Macintosh PowerPoint</Application>
  <PresentationFormat>On-screen Show (4:3)</PresentationFormat>
  <Paragraphs>176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ＭＳ Ｐゴシック</vt:lpstr>
      <vt:lpstr>Palatino</vt:lpstr>
      <vt:lpstr>Palatino Linotype</vt:lpstr>
      <vt:lpstr>Times New Roman</vt:lpstr>
      <vt:lpstr>2_Default Design</vt:lpstr>
      <vt:lpstr>1_Default Design</vt:lpstr>
      <vt:lpstr>Chapter 3</vt:lpstr>
      <vt:lpstr>Introduction</vt:lpstr>
      <vt:lpstr>Motivation – The Concept</vt:lpstr>
      <vt:lpstr>The Concept (Cont’d.)</vt:lpstr>
      <vt:lpstr>History of Motivation</vt:lpstr>
      <vt:lpstr>Theories of Motivation</vt:lpstr>
      <vt:lpstr>Maslow’s Hierarchy of Needs</vt:lpstr>
      <vt:lpstr>Other Needs-Based Motivation Theories</vt:lpstr>
      <vt:lpstr>Extrinsic Factor Theories of Motivation</vt:lpstr>
      <vt:lpstr>Intrinsic Factor Theories of Motivation</vt:lpstr>
      <vt:lpstr>Management Theories of Motivation</vt:lpstr>
      <vt:lpstr>Extrinsic Rewards: Tangibles</vt:lpstr>
      <vt:lpstr>Intrinsic Rewards: Intangibles</vt:lpstr>
      <vt:lpstr>Why Motivation Matters</vt:lpstr>
      <vt:lpstr>Motivated versus Engaged</vt:lpstr>
      <vt:lpstr>Measuring Engagement</vt:lpstr>
      <vt:lpstr>Myths about Motivation and Satisfaction</vt:lpstr>
      <vt:lpstr>Motivational Strategies</vt:lpstr>
      <vt:lpstr>Motivating Across Generations</vt:lpstr>
      <vt:lpstr>Strategies for Managing Across Generations</vt:lpstr>
      <vt:lpstr>Strategies for Managing Across Generations (Cont’d.)</vt:lpstr>
      <vt:lpstr>Whether you think you can or you think you can’t, you’re right!</vt:lpstr>
    </vt:vector>
  </TitlesOfParts>
  <Company>MSCD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shanksn</dc:creator>
  <cp:lastModifiedBy>Rachel DiMaggio</cp:lastModifiedBy>
  <cp:revision>36</cp:revision>
  <dcterms:created xsi:type="dcterms:W3CDTF">2010-08-21T22:56:18Z</dcterms:created>
  <dcterms:modified xsi:type="dcterms:W3CDTF">2016-04-15T14:19:27Z</dcterms:modified>
</cp:coreProperties>
</file>