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37"/>
  </p:notesMasterIdLst>
  <p:handoutMasterIdLst>
    <p:handoutMasterId r:id="rId38"/>
  </p:handoutMasterIdLst>
  <p:sldIdLst>
    <p:sldId id="350" r:id="rId2"/>
    <p:sldId id="310" r:id="rId3"/>
    <p:sldId id="311" r:id="rId4"/>
    <p:sldId id="312" r:id="rId5"/>
    <p:sldId id="257" r:id="rId6"/>
    <p:sldId id="259" r:id="rId7"/>
    <p:sldId id="266" r:id="rId8"/>
    <p:sldId id="267" r:id="rId9"/>
    <p:sldId id="269" r:id="rId10"/>
    <p:sldId id="318" r:id="rId11"/>
    <p:sldId id="271" r:id="rId12"/>
    <p:sldId id="273" r:id="rId13"/>
    <p:sldId id="275" r:id="rId14"/>
    <p:sldId id="276" r:id="rId15"/>
    <p:sldId id="351" r:id="rId16"/>
    <p:sldId id="354" r:id="rId17"/>
    <p:sldId id="322" r:id="rId18"/>
    <p:sldId id="329" r:id="rId19"/>
    <p:sldId id="280" r:id="rId20"/>
    <p:sldId id="279" r:id="rId21"/>
    <p:sldId id="327" r:id="rId22"/>
    <p:sldId id="328" r:id="rId23"/>
    <p:sldId id="285" r:id="rId24"/>
    <p:sldId id="337" r:id="rId25"/>
    <p:sldId id="335" r:id="rId26"/>
    <p:sldId id="339" r:id="rId27"/>
    <p:sldId id="345" r:id="rId28"/>
    <p:sldId id="346" r:id="rId29"/>
    <p:sldId id="296" r:id="rId30"/>
    <p:sldId id="355" r:id="rId31"/>
    <p:sldId id="356" r:id="rId32"/>
    <p:sldId id="357" r:id="rId33"/>
    <p:sldId id="347" r:id="rId34"/>
    <p:sldId id="307" r:id="rId35"/>
    <p:sldId id="358" r:id="rId3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37" autoAdjust="0"/>
    <p:restoredTop sz="94764" autoAdjust="0"/>
  </p:normalViewPr>
  <p:slideViewPr>
    <p:cSldViewPr>
      <p:cViewPr>
        <p:scale>
          <a:sx n="100" d="100"/>
          <a:sy n="100" d="100"/>
        </p:scale>
        <p:origin x="1544"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93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dirty="0">
              <a:latin typeface="Times New Roman" panose="02020603050405020304" pitchFamily="18" charset="0"/>
            </a:endParaRPr>
          </a:p>
        </p:txBody>
      </p:sp>
      <p:sp>
        <p:nvSpPr>
          <p:cNvPr id="59395"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dirty="0">
              <a:latin typeface="Times New Roman" panose="02020603050405020304" pitchFamily="18" charset="0"/>
            </a:endParaRPr>
          </a:p>
        </p:txBody>
      </p:sp>
      <p:sp>
        <p:nvSpPr>
          <p:cNvPr id="593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dirty="0">
              <a:latin typeface="Times New Roman" panose="02020603050405020304" pitchFamily="18" charset="0"/>
            </a:endParaRPr>
          </a:p>
        </p:txBody>
      </p:sp>
      <p:sp>
        <p:nvSpPr>
          <p:cNvPr id="59397"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140938E1-9B07-409A-AEC3-FC2D0C86F7FF}" type="slidenum">
              <a:rPr lang="en-US" altLang="en-US">
                <a:latin typeface="Times New Roman" panose="02020603050405020304" pitchFamily="18" charset="0"/>
              </a:rPr>
              <a:pPr/>
              <a:t>‹#›</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220491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atin typeface="Times New Roman" panose="02020603050405020304" pitchFamily="18" charset="0"/>
              </a:defRPr>
            </a:lvl1pPr>
          </a:lstStyle>
          <a:p>
            <a:pPr>
              <a:defRPr/>
            </a:pPr>
            <a:endParaRPr lang="en-US" dirty="0"/>
          </a:p>
        </p:txBody>
      </p:sp>
      <p:sp>
        <p:nvSpPr>
          <p:cNvPr id="5123"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atin typeface="Times New Roman" panose="02020603050405020304" pitchFamily="18" charset="0"/>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126"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atin typeface="Times New Roman" panose="02020603050405020304" pitchFamily="18" charset="0"/>
              </a:defRPr>
            </a:lvl1pPr>
          </a:lstStyle>
          <a:p>
            <a:pPr>
              <a:defRPr/>
            </a:pPr>
            <a:endParaRPr lang="en-US" dirty="0"/>
          </a:p>
        </p:txBody>
      </p:sp>
      <p:sp>
        <p:nvSpPr>
          <p:cNvPr id="5127"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atin typeface="Times New Roman" panose="02020603050405020304" pitchFamily="18" charset="0"/>
              </a:defRPr>
            </a:lvl1pPr>
          </a:lstStyle>
          <a:p>
            <a:fld id="{46EE082F-D470-4EFC-B3EB-5B0B3001E8F6}" type="slidenum">
              <a:rPr lang="en-US" altLang="en-US" smtClean="0"/>
              <a:pPr/>
              <a:t>‹#›</a:t>
            </a:fld>
            <a:endParaRPr lang="en-US" altLang="en-US" dirty="0"/>
          </a:p>
        </p:txBody>
      </p:sp>
    </p:spTree>
    <p:extLst>
      <p:ext uri="{BB962C8B-B14F-4D97-AF65-F5344CB8AC3E}">
        <p14:creationId xmlns:p14="http://schemas.microsoft.com/office/powerpoint/2010/main" val="3819764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EE082F-D470-4EFC-B3EB-5B0B3001E8F6}" type="slidenum">
              <a:rPr lang="en-US" altLang="en-US" smtClean="0"/>
              <a:pPr/>
              <a:t>35</a:t>
            </a:fld>
            <a:endParaRPr lang="en-US" altLang="en-US" dirty="0"/>
          </a:p>
        </p:txBody>
      </p:sp>
    </p:spTree>
    <p:extLst>
      <p:ext uri="{BB962C8B-B14F-4D97-AF65-F5344CB8AC3E}">
        <p14:creationId xmlns:p14="http://schemas.microsoft.com/office/powerpoint/2010/main" val="482934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fld id="{FEDAE7E7-A49F-4162-9056-779BF8A251AB}" type="slidenum">
              <a:rPr lang="en-US" altLang="en-US"/>
              <a:pPr/>
              <a:t>‹#›</a:t>
            </a:fld>
            <a:endParaRPr lang="en-US" altLang="en-US"/>
          </a:p>
        </p:txBody>
      </p:sp>
    </p:spTree>
    <p:extLst>
      <p:ext uri="{BB962C8B-B14F-4D97-AF65-F5344CB8AC3E}">
        <p14:creationId xmlns:p14="http://schemas.microsoft.com/office/powerpoint/2010/main" val="38317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fld id="{A29E3FFB-CAF3-4478-871B-1F9E6EC52F8A}" type="slidenum">
              <a:rPr lang="en-US" altLang="en-US"/>
              <a:pPr/>
              <a:t>‹#›</a:t>
            </a:fld>
            <a:endParaRPr lang="en-US" altLang="en-US"/>
          </a:p>
        </p:txBody>
      </p:sp>
    </p:spTree>
    <p:extLst>
      <p:ext uri="{BB962C8B-B14F-4D97-AF65-F5344CB8AC3E}">
        <p14:creationId xmlns:p14="http://schemas.microsoft.com/office/powerpoint/2010/main" val="1079200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fld id="{CF3B5AE3-AA7C-40C3-A83E-C2EED8EBC214}" type="slidenum">
              <a:rPr lang="en-US" altLang="en-US"/>
              <a:pPr/>
              <a:t>‹#›</a:t>
            </a:fld>
            <a:endParaRPr lang="en-US" altLang="en-US"/>
          </a:p>
        </p:txBody>
      </p:sp>
    </p:spTree>
    <p:extLst>
      <p:ext uri="{BB962C8B-B14F-4D97-AF65-F5344CB8AC3E}">
        <p14:creationId xmlns:p14="http://schemas.microsoft.com/office/powerpoint/2010/main" val="3025744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240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0386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fld id="{9B87EDD8-8F49-4F34-A3CD-7084A9D1B2C8}" type="slidenum">
              <a:rPr lang="en-US" altLang="en-US"/>
              <a:pPr/>
              <a:t>‹#›</a:t>
            </a:fld>
            <a:endParaRPr lang="en-US" altLang="en-US"/>
          </a:p>
        </p:txBody>
      </p:sp>
    </p:spTree>
    <p:extLst>
      <p:ext uri="{BB962C8B-B14F-4D97-AF65-F5344CB8AC3E}">
        <p14:creationId xmlns:p14="http://schemas.microsoft.com/office/powerpoint/2010/main" val="41572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8"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9" name="Rectangle 6"/>
          <p:cNvSpPr>
            <a:spLocks noGrp="1" noChangeArrowheads="1"/>
          </p:cNvSpPr>
          <p:nvPr>
            <p:ph type="sldNum" sz="quarter" idx="12"/>
          </p:nvPr>
        </p:nvSpPr>
        <p:spPr/>
        <p:txBody>
          <a:bodyPr/>
          <a:lstStyle>
            <a:lvl1pPr>
              <a:defRPr>
                <a:latin typeface="Times New Roman" pitchFamily="18" charset="0"/>
              </a:defRPr>
            </a:lvl1pPr>
          </a:lstStyle>
          <a:p>
            <a:fld id="{B822DBF2-33ED-4E7F-A12F-ACBFC9DB0A00}" type="slidenum">
              <a:rPr lang="en-US" altLang="en-US"/>
              <a:pPr/>
              <a:t>‹#›</a:t>
            </a:fld>
            <a:endParaRPr lang="en-US" altLang="en-US"/>
          </a:p>
        </p:txBody>
      </p:sp>
    </p:spTree>
    <p:extLst>
      <p:ext uri="{BB962C8B-B14F-4D97-AF65-F5344CB8AC3E}">
        <p14:creationId xmlns:p14="http://schemas.microsoft.com/office/powerpoint/2010/main" val="1978780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4"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5" name="Rectangle 6"/>
          <p:cNvSpPr>
            <a:spLocks noGrp="1" noChangeArrowheads="1"/>
          </p:cNvSpPr>
          <p:nvPr>
            <p:ph type="sldNum" sz="quarter" idx="12"/>
          </p:nvPr>
        </p:nvSpPr>
        <p:spPr/>
        <p:txBody>
          <a:bodyPr/>
          <a:lstStyle>
            <a:lvl1pPr>
              <a:defRPr>
                <a:latin typeface="Times New Roman" pitchFamily="18" charset="0"/>
              </a:defRPr>
            </a:lvl1pPr>
          </a:lstStyle>
          <a:p>
            <a:fld id="{8983FD93-C43A-44BE-952B-772F8CF5CD8A}" type="slidenum">
              <a:rPr lang="en-US" altLang="en-US"/>
              <a:pPr/>
              <a:t>‹#›</a:t>
            </a:fld>
            <a:endParaRPr lang="en-US" altLang="en-US"/>
          </a:p>
        </p:txBody>
      </p:sp>
    </p:spTree>
    <p:extLst>
      <p:ext uri="{BB962C8B-B14F-4D97-AF65-F5344CB8AC3E}">
        <p14:creationId xmlns:p14="http://schemas.microsoft.com/office/powerpoint/2010/main" val="1503315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3"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4" name="Rectangle 6"/>
          <p:cNvSpPr>
            <a:spLocks noGrp="1" noChangeArrowheads="1"/>
          </p:cNvSpPr>
          <p:nvPr>
            <p:ph type="sldNum" sz="quarter" idx="12"/>
          </p:nvPr>
        </p:nvSpPr>
        <p:spPr/>
        <p:txBody>
          <a:bodyPr/>
          <a:lstStyle>
            <a:lvl1pPr>
              <a:defRPr>
                <a:latin typeface="Times New Roman" pitchFamily="18" charset="0"/>
              </a:defRPr>
            </a:lvl1pPr>
          </a:lstStyle>
          <a:p>
            <a:fld id="{B1D8586B-32A5-4DD8-B9A9-B7C1F203FFE0}" type="slidenum">
              <a:rPr lang="en-US" altLang="en-US"/>
              <a:pPr/>
              <a:t>‹#›</a:t>
            </a:fld>
            <a:endParaRPr lang="en-US" altLang="en-US"/>
          </a:p>
        </p:txBody>
      </p:sp>
    </p:spTree>
    <p:extLst>
      <p:ext uri="{BB962C8B-B14F-4D97-AF65-F5344CB8AC3E}">
        <p14:creationId xmlns:p14="http://schemas.microsoft.com/office/powerpoint/2010/main" val="156005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fld id="{F9BA4880-8583-40BB-89AF-BD2BFC16F7C6}" type="slidenum">
              <a:rPr lang="en-US" altLang="en-US"/>
              <a:pPr/>
              <a:t>‹#›</a:t>
            </a:fld>
            <a:endParaRPr lang="en-US" altLang="en-US"/>
          </a:p>
        </p:txBody>
      </p:sp>
    </p:spTree>
    <p:extLst>
      <p:ext uri="{BB962C8B-B14F-4D97-AF65-F5344CB8AC3E}">
        <p14:creationId xmlns:p14="http://schemas.microsoft.com/office/powerpoint/2010/main" val="1553997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6"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Times New Roman" pitchFamily="18" charset="0"/>
              </a:defRPr>
            </a:lvl1pPr>
          </a:lstStyle>
          <a:p>
            <a:fld id="{E0DF763C-8601-41E7-931D-2A67A8243EBA}" type="slidenum">
              <a:rPr lang="en-US" altLang="en-US"/>
              <a:pPr/>
              <a:t>‹#›</a:t>
            </a:fld>
            <a:endParaRPr lang="en-US" altLang="en-US"/>
          </a:p>
        </p:txBody>
      </p:sp>
    </p:spTree>
    <p:extLst>
      <p:ext uri="{BB962C8B-B14F-4D97-AF65-F5344CB8AC3E}">
        <p14:creationId xmlns:p14="http://schemas.microsoft.com/office/powerpoint/2010/main" val="455076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fld id="{8D19D1C4-658D-4E87-AAB5-58A830F84A8E}" type="slidenum">
              <a:rPr lang="en-US" altLang="en-US"/>
              <a:pPr/>
              <a:t>‹#›</a:t>
            </a:fld>
            <a:endParaRPr lang="en-US" altLang="en-US"/>
          </a:p>
        </p:txBody>
      </p:sp>
    </p:spTree>
    <p:extLst>
      <p:ext uri="{BB962C8B-B14F-4D97-AF65-F5344CB8AC3E}">
        <p14:creationId xmlns:p14="http://schemas.microsoft.com/office/powerpoint/2010/main" val="2609546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Times New Roman" pitchFamily="18" charset="0"/>
              </a:defRPr>
            </a:lvl1pPr>
          </a:lstStyle>
          <a:p>
            <a:pPr>
              <a:defRPr/>
            </a:pPr>
            <a:endParaRPr lang="de-DE"/>
          </a:p>
        </p:txBody>
      </p:sp>
      <p:sp>
        <p:nvSpPr>
          <p:cNvPr id="5" name="Rectangle 5"/>
          <p:cNvSpPr>
            <a:spLocks noGrp="1" noChangeArrowheads="1"/>
          </p:cNvSpPr>
          <p:nvPr>
            <p:ph type="ftr" sz="quarter" idx="11"/>
          </p:nvPr>
        </p:nvSpPr>
        <p:spPr/>
        <p:txBody>
          <a:bodyPr/>
          <a:lstStyle>
            <a:lvl1pPr>
              <a:defRPr>
                <a:latin typeface="Times New Roman" pitchFamily="18" charset="0"/>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Times New Roman" pitchFamily="18" charset="0"/>
              </a:defRPr>
            </a:lvl1pPr>
          </a:lstStyle>
          <a:p>
            <a:fld id="{19ECA82A-6EA9-4FF8-A557-5A97ED1984DB}" type="slidenum">
              <a:rPr lang="en-US" altLang="en-US"/>
              <a:pPr/>
              <a:t>‹#›</a:t>
            </a:fld>
            <a:endParaRPr lang="en-US" altLang="en-US"/>
          </a:p>
        </p:txBody>
      </p:sp>
    </p:spTree>
    <p:extLst>
      <p:ext uri="{BB962C8B-B14F-4D97-AF65-F5344CB8AC3E}">
        <p14:creationId xmlns:p14="http://schemas.microsoft.com/office/powerpoint/2010/main" val="27916105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524000"/>
            <a:ext cx="8229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anose="02020603050405020304" pitchFamily="18" charset="0"/>
              </a:defRPr>
            </a:lvl1pPr>
          </a:lstStyle>
          <a:p>
            <a:pPr>
              <a:defRPr/>
            </a:pPr>
            <a:endParaRPr lang="de-DE"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anose="02020603050405020304" pitchFamily="18" charset="0"/>
              </a:defRPr>
            </a:lvl1pPr>
          </a:lstStyle>
          <a:p>
            <a:pPr>
              <a:defRPr/>
            </a:pPr>
            <a:endParaRPr lang="de-DE"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anose="02020603050405020304" pitchFamily="18" charset="0"/>
              </a:defRPr>
            </a:lvl1pPr>
          </a:lstStyle>
          <a:p>
            <a:fld id="{CC479F38-42AB-439E-AB34-A20726143330}" type="slidenum">
              <a:rPr lang="en-US" altLang="en-US" smtClean="0"/>
              <a:pPr/>
              <a:t>‹#›</a:t>
            </a:fld>
            <a:endParaRPr lang="en-US" altLang="en-US" dirty="0"/>
          </a:p>
        </p:txBody>
      </p:sp>
      <p:pic>
        <p:nvPicPr>
          <p:cNvPr id="1031" name="Picture 7" descr="bottom"/>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5908675"/>
            <a:ext cx="914400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Astro\users\Public Health\Ancillaries\Buchbinder_90868\Prepped PPTs\90868_PPBG_text.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hf sldNum="0" hdr="0" ftr="0" dt="0"/>
  <p:txStyles>
    <p:titleStyle>
      <a:lvl1pPr algn="ctr" rtl="0" eaLnBrk="0" fontAlgn="base" hangingPunct="0">
        <a:spcBef>
          <a:spcPct val="0"/>
        </a:spcBef>
        <a:spcAft>
          <a:spcPct val="0"/>
        </a:spcAft>
        <a:defRPr sz="4400">
          <a:solidFill>
            <a:schemeClr val="tx2"/>
          </a:solidFill>
          <a:latin typeface="+mj-lt"/>
          <a:ea typeface="ＭＳ Ｐゴシック" pitchFamily="-108"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ＭＳ Ｐゴシック" pitchFamily="-108" charset="-128"/>
        </a:defRPr>
      </a:lvl2pPr>
      <a:lvl3pPr algn="ctr" rtl="0" eaLnBrk="0" fontAlgn="base" hangingPunct="0">
        <a:spcBef>
          <a:spcPct val="0"/>
        </a:spcBef>
        <a:spcAft>
          <a:spcPct val="0"/>
        </a:spcAft>
        <a:defRPr sz="4400">
          <a:solidFill>
            <a:schemeClr val="tx2"/>
          </a:solidFill>
          <a:latin typeface="Times New Roman" pitchFamily="18" charset="0"/>
          <a:ea typeface="ＭＳ Ｐゴシック" pitchFamily="-108" charset="-128"/>
        </a:defRPr>
      </a:lvl3pPr>
      <a:lvl4pPr algn="ctr" rtl="0" eaLnBrk="0" fontAlgn="base" hangingPunct="0">
        <a:spcBef>
          <a:spcPct val="0"/>
        </a:spcBef>
        <a:spcAft>
          <a:spcPct val="0"/>
        </a:spcAft>
        <a:defRPr sz="4400">
          <a:solidFill>
            <a:schemeClr val="tx2"/>
          </a:solidFill>
          <a:latin typeface="Times New Roman" pitchFamily="18" charset="0"/>
          <a:ea typeface="ＭＳ Ｐゴシック" pitchFamily="-108" charset="-128"/>
        </a:defRPr>
      </a:lvl4pPr>
      <a:lvl5pPr algn="ctr" rtl="0" eaLnBrk="0" fontAlgn="base" hangingPunct="0">
        <a:spcBef>
          <a:spcPct val="0"/>
        </a:spcBef>
        <a:spcAft>
          <a:spcPct val="0"/>
        </a:spcAft>
        <a:defRPr sz="4400">
          <a:solidFill>
            <a:schemeClr val="tx2"/>
          </a:solidFill>
          <a:latin typeface="Times New Roman" pitchFamily="18" charset="0"/>
          <a:ea typeface="ＭＳ Ｐゴシック" pitchFamily="-108"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8"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685801"/>
            <a:ext cx="3810000" cy="2914650"/>
          </a:xfrm>
          <a:ln>
            <a:noFill/>
          </a:ln>
        </p:spPr>
        <p:txBody>
          <a:bodyPr/>
          <a:lstStyle/>
          <a:p>
            <a:r>
              <a:rPr lang="en-US" altLang="en-US" dirty="0">
                <a:solidFill>
                  <a:schemeClr val="bg1"/>
                </a:solidFill>
              </a:rPr>
              <a:t>Chapter 13</a:t>
            </a:r>
          </a:p>
        </p:txBody>
      </p:sp>
      <p:sp>
        <p:nvSpPr>
          <p:cNvPr id="15363" name="Subtitle 2"/>
          <p:cNvSpPr>
            <a:spLocks noGrp="1"/>
          </p:cNvSpPr>
          <p:nvPr>
            <p:ph type="subTitle" idx="1"/>
          </p:nvPr>
        </p:nvSpPr>
        <p:spPr>
          <a:xfrm>
            <a:off x="685800" y="3581400"/>
            <a:ext cx="3810000" cy="2057400"/>
          </a:xfrm>
        </p:spPr>
        <p:txBody>
          <a:bodyPr/>
          <a:lstStyle/>
          <a:p>
            <a:r>
              <a:rPr lang="en-US" altLang="en-US" dirty="0">
                <a:solidFill>
                  <a:schemeClr val="bg1"/>
                </a:solidFill>
                <a:latin typeface="Times New Roman" panose="02020603050405020304" pitchFamily="18" charset="0"/>
              </a:rPr>
              <a:t>Teamwork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dirty="0">
                <a:latin typeface="Times New Roman" panose="02020603050405020304" pitchFamily="18" charset="0"/>
              </a:rPr>
              <a:t>Objectives </a:t>
            </a:r>
          </a:p>
        </p:txBody>
      </p:sp>
      <p:sp>
        <p:nvSpPr>
          <p:cNvPr id="16387" name="Content Placeholder 2"/>
          <p:cNvSpPr>
            <a:spLocks noGrp="1"/>
          </p:cNvSpPr>
          <p:nvPr>
            <p:ph idx="1"/>
          </p:nvPr>
        </p:nvSpPr>
        <p:spPr/>
        <p:txBody>
          <a:bodyPr/>
          <a:lstStyle/>
          <a:p>
            <a:r>
              <a:rPr lang="en-US" altLang="en-US" dirty="0"/>
              <a:t>Distinguish between a face to face team, a virtual team, a task force, and a committee.</a:t>
            </a:r>
          </a:p>
          <a:p>
            <a:r>
              <a:rPr lang="en-US" altLang="en-US" dirty="0"/>
              <a:t>Compare and contrast disciplinary, interdisciplinary, and cross-functional teams.</a:t>
            </a:r>
          </a:p>
          <a:p>
            <a:r>
              <a:rPr lang="en-US" altLang="en-US" dirty="0"/>
              <a:t>Discuss the challenges associated with teamwork in health care organizations.</a:t>
            </a:r>
          </a:p>
          <a:p>
            <a:pPr eaLnBrk="1" hangingPunct="1"/>
            <a:r>
              <a:rPr lang="en-US" altLang="en-US" dirty="0"/>
              <a:t>Compare and contrast the benefits and costs of face to face and virtual teamwork.</a:t>
            </a:r>
          </a:p>
          <a:p>
            <a:pPr eaLnBrk="1" hangingPunct="1"/>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a:latin typeface="Times New Roman" panose="02020603050405020304" pitchFamily="18" charset="0"/>
              </a:rPr>
              <a:t>Objectives (Cont’d.)</a:t>
            </a:r>
          </a:p>
        </p:txBody>
      </p:sp>
      <p:sp>
        <p:nvSpPr>
          <p:cNvPr id="17411" name="Content Placeholder 2"/>
          <p:cNvSpPr>
            <a:spLocks noGrp="1"/>
          </p:cNvSpPr>
          <p:nvPr>
            <p:ph idx="1"/>
          </p:nvPr>
        </p:nvSpPr>
        <p:spPr/>
        <p:txBody>
          <a:bodyPr/>
          <a:lstStyle/>
          <a:p>
            <a:r>
              <a:rPr lang="en-US" altLang="en-US" dirty="0"/>
              <a:t>Summarize research findings on the importance of effective teamwork in health care.</a:t>
            </a:r>
          </a:p>
          <a:p>
            <a:r>
              <a:rPr lang="en-US" altLang="en-US" dirty="0"/>
              <a:t>Analyze differences between tame and wicked problems.</a:t>
            </a:r>
          </a:p>
          <a:p>
            <a:r>
              <a:rPr lang="en-US" altLang="en-US" dirty="0"/>
              <a:t>Assess ways to fit into a team and to select team members.</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a:latin typeface="Times New Roman" panose="02020603050405020304" pitchFamily="18" charset="0"/>
              </a:rPr>
              <a:t>Objectives (Cont’d.)</a:t>
            </a:r>
            <a:endParaRPr lang="en-US" altLang="en-US" dirty="0"/>
          </a:p>
        </p:txBody>
      </p:sp>
      <p:sp>
        <p:nvSpPr>
          <p:cNvPr id="18435" name="Content Placeholder 2"/>
          <p:cNvSpPr>
            <a:spLocks noGrp="1"/>
          </p:cNvSpPr>
          <p:nvPr>
            <p:ph idx="1"/>
          </p:nvPr>
        </p:nvSpPr>
        <p:spPr/>
        <p:txBody>
          <a:bodyPr/>
          <a:lstStyle/>
          <a:p>
            <a:r>
              <a:rPr lang="en-US" altLang="en-US" dirty="0"/>
              <a:t>Apply current thinking on emotions to teamwork scenarios. </a:t>
            </a:r>
          </a:p>
          <a:p>
            <a:r>
              <a:rPr lang="en-US" altLang="en-US" dirty="0"/>
              <a:t>Critique strategies for managing communication and conflict on a team.</a:t>
            </a:r>
          </a:p>
          <a:p>
            <a:r>
              <a:rPr lang="en-US" altLang="en-US" dirty="0"/>
              <a:t>Create a personal development plan for becoming an effective team member.</a:t>
            </a:r>
          </a:p>
          <a:p>
            <a:r>
              <a:rPr lang="en-US" altLang="en-US" dirty="0"/>
              <a:t>Investigate sources of research on teamwork. </a:t>
            </a:r>
          </a:p>
          <a:p>
            <a:pPr eaLnBrk="1" hangingPunct="1"/>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What Is a Team?</a:t>
            </a:r>
          </a:p>
        </p:txBody>
      </p:sp>
      <p:sp>
        <p:nvSpPr>
          <p:cNvPr id="19459" name="Rectangle 3"/>
          <p:cNvSpPr>
            <a:spLocks noGrp="1" noChangeArrowheads="1"/>
          </p:cNvSpPr>
          <p:nvPr>
            <p:ph idx="1"/>
          </p:nvPr>
        </p:nvSpPr>
        <p:spPr/>
        <p:txBody>
          <a:bodyPr/>
          <a:lstStyle/>
          <a:p>
            <a:pPr eaLnBrk="1" hangingPunct="1"/>
            <a:r>
              <a:rPr lang="en-US" altLang="en-US" sz="3600" dirty="0">
                <a:latin typeface="Times New Roman" panose="02020603050405020304" pitchFamily="18" charset="0"/>
              </a:rPr>
              <a:t>A team is a group of people with complementary skills who are committed to a common approach for which they hold themselves mutually accountable, working together to achieve a common goal.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Short vs. Long Term</a:t>
            </a:r>
          </a:p>
        </p:txBody>
      </p:sp>
      <p:sp>
        <p:nvSpPr>
          <p:cNvPr id="20483" name="Rectangle 3"/>
          <p:cNvSpPr>
            <a:spLocks noGrp="1" noChangeArrowheads="1"/>
          </p:cNvSpPr>
          <p:nvPr>
            <p:ph idx="1"/>
          </p:nvPr>
        </p:nvSpPr>
        <p:spPr/>
        <p:txBody>
          <a:bodyPr/>
          <a:lstStyle/>
          <a:p>
            <a:pPr eaLnBrk="1" hangingPunct="1"/>
            <a:r>
              <a:rPr lang="en-US" altLang="en-US" sz="3600" dirty="0">
                <a:latin typeface="Times New Roman" panose="02020603050405020304" pitchFamily="18" charset="0"/>
              </a:rPr>
              <a:t>Different tasks/timeframes, different team structures:</a:t>
            </a:r>
          </a:p>
          <a:p>
            <a:pPr lvl="1" eaLnBrk="1" hangingPunct="1"/>
            <a:r>
              <a:rPr lang="en-US" altLang="en-US" sz="3600" dirty="0">
                <a:latin typeface="Times New Roman" panose="02020603050405020304" pitchFamily="18" charset="0"/>
              </a:rPr>
              <a:t>Cross functional teams (CFTs)</a:t>
            </a:r>
          </a:p>
          <a:p>
            <a:pPr lvl="1" eaLnBrk="1" hangingPunct="1"/>
            <a:r>
              <a:rPr lang="en-US" altLang="en-US" sz="3600" dirty="0">
                <a:latin typeface="Times New Roman" panose="02020603050405020304" pitchFamily="18" charset="0"/>
              </a:rPr>
              <a:t>Virtual teams </a:t>
            </a:r>
          </a:p>
          <a:p>
            <a:pPr lvl="1" eaLnBrk="1" hangingPunct="1"/>
            <a:r>
              <a:rPr lang="en-US" altLang="en-US" sz="3600" dirty="0">
                <a:latin typeface="Times New Roman" panose="02020603050405020304" pitchFamily="18" charset="0"/>
              </a:rPr>
              <a:t>Task forces </a:t>
            </a:r>
          </a:p>
          <a:p>
            <a:pPr lvl="1" eaLnBrk="1" hangingPunct="1"/>
            <a:r>
              <a:rPr lang="en-US" altLang="en-US" sz="3600" dirty="0">
                <a:latin typeface="Times New Roman" panose="02020603050405020304" pitchFamily="18" charset="0"/>
              </a:rPr>
              <a:t>Committees</a:t>
            </a:r>
          </a:p>
          <a:p>
            <a:pPr eaLnBrk="1" hangingPunct="1"/>
            <a:endParaRPr lang="en-US" altLang="en-US" dirty="0">
              <a:latin typeface="Times New Roman" panose="02020603050405020304" pitchFamily="18" charset="0"/>
            </a:endParaRPr>
          </a:p>
          <a:p>
            <a:pPr eaLnBrk="1" hangingPunct="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The Challenge</a:t>
            </a:r>
          </a:p>
        </p:txBody>
      </p:sp>
      <p:sp>
        <p:nvSpPr>
          <p:cNvPr id="21507" name="Rectangle 3"/>
          <p:cNvSpPr>
            <a:spLocks noGrp="1" noChangeArrowheads="1"/>
          </p:cNvSpPr>
          <p:nvPr>
            <p:ph idx="1"/>
          </p:nvPr>
        </p:nvSpPr>
        <p:spPr>
          <a:xfrm>
            <a:off x="457200" y="1447800"/>
            <a:ext cx="8229600" cy="4343400"/>
          </a:xfrm>
        </p:spPr>
        <p:txBody>
          <a:bodyPr/>
          <a:lstStyle/>
          <a:p>
            <a:pPr eaLnBrk="1" hangingPunct="1"/>
            <a:r>
              <a:rPr lang="en-US" altLang="en-US" sz="3000" dirty="0">
                <a:latin typeface="Times New Roman" panose="02020603050405020304" pitchFamily="18" charset="0"/>
              </a:rPr>
              <a:t>Formal teamwork educational training for physicians and nurses is rare. </a:t>
            </a:r>
          </a:p>
          <a:p>
            <a:pPr eaLnBrk="1" hangingPunct="1"/>
            <a:r>
              <a:rPr lang="en-US" altLang="en-US" sz="3000" dirty="0">
                <a:latin typeface="Times New Roman" panose="02020603050405020304" pitchFamily="18" charset="0"/>
              </a:rPr>
              <a:t>Developing teams and facilitating team activities are recognized competencies for health care managers (Stefl, 2008). </a:t>
            </a:r>
          </a:p>
          <a:p>
            <a:pPr eaLnBrk="1" hangingPunct="1"/>
            <a:r>
              <a:rPr lang="en-US" altLang="en-US" sz="3000" dirty="0">
                <a:latin typeface="Times New Roman" panose="02020603050405020304" pitchFamily="18" charset="0"/>
              </a:rPr>
              <a:t>However, there is little formal preparation in teamwork in undergraduate and graduate health care management education programs (Leggat, 2007).</a:t>
            </a:r>
          </a:p>
          <a:p>
            <a:pPr eaLnBrk="1" hangingPunct="1"/>
            <a:endParaRPr lang="en-US" altLang="en-US" dirty="0"/>
          </a:p>
          <a:p>
            <a:pPr eaLnBrk="1" hangingPunct="1"/>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Clinical vs. Managerial</a:t>
            </a:r>
          </a:p>
        </p:txBody>
      </p:sp>
      <p:sp>
        <p:nvSpPr>
          <p:cNvPr id="22531" name="Rectangle 3"/>
          <p:cNvSpPr>
            <a:spLocks noGrp="1" noChangeArrowheads="1"/>
          </p:cNvSpPr>
          <p:nvPr>
            <p:ph idx="1"/>
          </p:nvPr>
        </p:nvSpPr>
        <p:spPr/>
        <p:txBody>
          <a:bodyPr/>
          <a:lstStyle/>
          <a:p>
            <a:pPr eaLnBrk="1" hangingPunct="1"/>
            <a:r>
              <a:rPr lang="en-US" altLang="en-US" sz="3000" dirty="0">
                <a:latin typeface="Times New Roman" panose="02020603050405020304" pitchFamily="18" charset="0"/>
              </a:rPr>
              <a:t>Conflicts between physicians and nurses are often due to physicians’ refusal to embrace teamwork. </a:t>
            </a:r>
          </a:p>
          <a:p>
            <a:pPr eaLnBrk="1" hangingPunct="1"/>
            <a:r>
              <a:rPr lang="en-US" altLang="en-US" sz="3000" dirty="0">
                <a:latin typeface="Times New Roman" panose="02020603050405020304" pitchFamily="18" charset="0"/>
              </a:rPr>
              <a:t>Physicians and nurses work from a clinical framework, advocating at the individual level for patients and families.</a:t>
            </a:r>
          </a:p>
          <a:p>
            <a:pPr eaLnBrk="1" hangingPunct="1"/>
            <a:r>
              <a:rPr lang="en-US" altLang="en-US" sz="3000" dirty="0">
                <a:latin typeface="Times New Roman" panose="02020603050405020304" pitchFamily="18" charset="0"/>
              </a:rPr>
              <a:t>Health care managers are trained to look at population level and organization-wide issues. </a:t>
            </a:r>
          </a:p>
          <a:p>
            <a:pPr eaLnBrk="1" hangingPunct="1"/>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Benefits of Effective Teams </a:t>
            </a:r>
          </a:p>
        </p:txBody>
      </p:sp>
      <p:sp>
        <p:nvSpPr>
          <p:cNvPr id="23555" name="Rectangle 3"/>
          <p:cNvSpPr>
            <a:spLocks noGrp="1" noChangeArrowheads="1"/>
          </p:cNvSpPr>
          <p:nvPr>
            <p:ph idx="1"/>
          </p:nvPr>
        </p:nvSpPr>
        <p:spPr/>
        <p:txBody>
          <a:bodyPr/>
          <a:lstStyle/>
          <a:p>
            <a:pPr eaLnBrk="1" hangingPunct="1"/>
            <a:r>
              <a:rPr lang="en-US" altLang="en-US" dirty="0">
                <a:latin typeface="Times New Roman" panose="02020603050405020304" pitchFamily="18" charset="0"/>
              </a:rPr>
              <a:t>Teams that are empowered to be innovative and rewarded for performance:</a:t>
            </a:r>
          </a:p>
          <a:p>
            <a:pPr lvl="1" eaLnBrk="1" hangingPunct="1"/>
            <a:r>
              <a:rPr lang="en-US" altLang="en-US" dirty="0">
                <a:latin typeface="Times New Roman" panose="02020603050405020304" pitchFamily="18" charset="0"/>
              </a:rPr>
              <a:t>improve coordination and quality of care. </a:t>
            </a:r>
          </a:p>
          <a:p>
            <a:pPr lvl="1" eaLnBrk="1" hangingPunct="1"/>
            <a:r>
              <a:rPr lang="en-US" altLang="en-US" dirty="0">
                <a:latin typeface="Times New Roman" panose="02020603050405020304" pitchFamily="18" charset="0"/>
              </a:rPr>
              <a:t>use health care services more efficiently.</a:t>
            </a:r>
          </a:p>
          <a:p>
            <a:pPr lvl="1" eaLnBrk="1" hangingPunct="1"/>
            <a:r>
              <a:rPr lang="en-US" altLang="en-US" dirty="0">
                <a:latin typeface="Times New Roman" panose="02020603050405020304" pitchFamily="18" charset="0"/>
              </a:rPr>
              <a:t>increase job satisfaction among team members.</a:t>
            </a:r>
          </a:p>
          <a:p>
            <a:pPr lvl="1" eaLnBrk="1" hangingPunct="1"/>
            <a:r>
              <a:rPr lang="en-US" altLang="en-US" dirty="0">
                <a:latin typeface="Times New Roman" panose="02020603050405020304" pitchFamily="18" charset="0"/>
              </a:rPr>
              <a:t>increase patient satisfaction.</a:t>
            </a:r>
          </a:p>
          <a:p>
            <a:pPr lvl="1" eaLnBrk="1" hangingPunct="1"/>
            <a:r>
              <a:rPr lang="en-US" altLang="en-US" dirty="0">
                <a:latin typeface="Times New Roman" panose="02020603050405020304" pitchFamily="18" charset="0"/>
              </a:rPr>
              <a:t>increase productivity.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a:latin typeface="Times New Roman" panose="02020603050405020304" pitchFamily="18" charset="0"/>
              </a:rPr>
              <a:t>Surgical Teams</a:t>
            </a:r>
          </a:p>
        </p:txBody>
      </p:sp>
      <p:sp>
        <p:nvSpPr>
          <p:cNvPr id="24579" name="Content Placeholder 2"/>
          <p:cNvSpPr>
            <a:spLocks noGrp="1"/>
          </p:cNvSpPr>
          <p:nvPr>
            <p:ph idx="1"/>
          </p:nvPr>
        </p:nvSpPr>
        <p:spPr/>
        <p:txBody>
          <a:bodyPr/>
          <a:lstStyle/>
          <a:p>
            <a:pPr eaLnBrk="1" hangingPunct="1"/>
            <a:r>
              <a:rPr lang="en-US" altLang="en-US" dirty="0">
                <a:latin typeface="Times New Roman" panose="02020603050405020304" pitchFamily="18" charset="0"/>
              </a:rPr>
              <a:t>A multi-site retrospective study of 74 Veterans Health Administration (VHA) facilities found that “participation in the VHA Medical Team Training program was associated with a lower surgical mortality rate” (Neily, Mills, Young-Xu, Carney, West, Berger, Mazzia, Paull, Bagian, 2010, p. 1693).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Higher Level Managers</a:t>
            </a:r>
          </a:p>
        </p:txBody>
      </p:sp>
      <p:sp>
        <p:nvSpPr>
          <p:cNvPr id="25603" name="Rectangle 3"/>
          <p:cNvSpPr>
            <a:spLocks noGrp="1" noChangeArrowheads="1"/>
          </p:cNvSpPr>
          <p:nvPr>
            <p:ph idx="1"/>
          </p:nvPr>
        </p:nvSpPr>
        <p:spPr/>
        <p:txBody>
          <a:bodyPr/>
          <a:lstStyle/>
          <a:p>
            <a:pPr eaLnBrk="1" hangingPunct="1">
              <a:buFontTx/>
              <a:buNone/>
            </a:pPr>
            <a:r>
              <a:rPr lang="en-US" altLang="en-US" dirty="0">
                <a:latin typeface="Times New Roman" panose="02020603050405020304" pitchFamily="18" charset="0"/>
              </a:rPr>
              <a:t>For this audience, the answer lies in the bottom line: </a:t>
            </a:r>
          </a:p>
          <a:p>
            <a:pPr eaLnBrk="1" hangingPunct="1"/>
            <a:r>
              <a:rPr lang="en-US" altLang="en-US" dirty="0">
                <a:latin typeface="Times New Roman" panose="02020603050405020304" pitchFamily="18" charset="0"/>
              </a:rPr>
              <a:t>improved communication.</a:t>
            </a:r>
          </a:p>
          <a:p>
            <a:pPr eaLnBrk="1" hangingPunct="1"/>
            <a:r>
              <a:rPr lang="en-US" altLang="en-US" dirty="0">
                <a:latin typeface="Times New Roman" panose="02020603050405020304" pitchFamily="18" charset="0"/>
              </a:rPr>
              <a:t>increased productivity.</a:t>
            </a:r>
          </a:p>
          <a:p>
            <a:pPr eaLnBrk="1" hangingPunct="1"/>
            <a:r>
              <a:rPr lang="en-US" altLang="en-US" dirty="0">
                <a:latin typeface="Times New Roman" panose="02020603050405020304" pitchFamily="18" charset="0"/>
              </a:rPr>
              <a:t>decreased absenteeism.</a:t>
            </a:r>
          </a:p>
          <a:p>
            <a:pPr eaLnBrk="1" hangingPunct="1"/>
            <a:r>
              <a:rPr lang="en-US" altLang="en-US" dirty="0">
                <a:latin typeface="Times New Roman" panose="02020603050405020304" pitchFamily="18" charset="0"/>
              </a:rPr>
              <a:t>increased job satisfaction.</a:t>
            </a:r>
          </a:p>
          <a:p>
            <a:pPr eaLnBrk="1" hangingPunct="1"/>
            <a:r>
              <a:rPr lang="en-US" altLang="en-US" dirty="0">
                <a:latin typeface="Times New Roman" panose="02020603050405020304" pitchFamily="18" charset="0"/>
              </a:rPr>
              <a:t>decreased nursing turnover.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The Costs of Teamwork</a:t>
            </a:r>
          </a:p>
        </p:txBody>
      </p:sp>
      <p:sp>
        <p:nvSpPr>
          <p:cNvPr id="26627" name="Rectangle 3"/>
          <p:cNvSpPr>
            <a:spLocks noGrp="1" noChangeArrowheads="1"/>
          </p:cNvSpPr>
          <p:nvPr>
            <p:ph idx="1"/>
          </p:nvPr>
        </p:nvSpPr>
        <p:spPr/>
        <p:txBody>
          <a:bodyPr/>
          <a:lstStyle/>
          <a:p>
            <a:pPr eaLnBrk="1" hangingPunct="1"/>
            <a:r>
              <a:rPr lang="en-US" altLang="en-US" dirty="0">
                <a:latin typeface="Times New Roman" panose="02020603050405020304" pitchFamily="18" charset="0"/>
              </a:rPr>
              <a:t>Meeting time, place to meet, and food and coffee.</a:t>
            </a:r>
          </a:p>
          <a:p>
            <a:pPr eaLnBrk="1" hangingPunct="1"/>
            <a:r>
              <a:rPr lang="en-US" altLang="en-US" dirty="0">
                <a:latin typeface="Times New Roman" panose="02020603050405020304" pitchFamily="18" charset="0"/>
              </a:rPr>
              <a:t>Opportunity costs, i.e., how that time might have been better spent.</a:t>
            </a:r>
          </a:p>
          <a:p>
            <a:pPr eaLnBrk="1" hangingPunct="1"/>
            <a:r>
              <a:rPr lang="en-US" altLang="en-US" dirty="0">
                <a:latin typeface="Times New Roman" panose="02020603050405020304" pitchFamily="18" charset="0"/>
              </a:rPr>
              <a:t>Perceived loss of  autonomy.</a:t>
            </a:r>
          </a:p>
          <a:p>
            <a:pPr eaLnBrk="1" hangingPunct="1">
              <a:lnSpc>
                <a:spcPct val="90000"/>
              </a:lnSpc>
            </a:pPr>
            <a:r>
              <a:rPr lang="en-US" altLang="en-US" dirty="0">
                <a:latin typeface="Times New Roman" panose="02020603050405020304" pitchFamily="18" charset="0"/>
              </a:rPr>
              <a:t>Risk-taking associated with letting go of one’s turf.</a:t>
            </a:r>
          </a:p>
          <a:p>
            <a:pPr eaLnBrk="1" hangingPunct="1">
              <a:lnSpc>
                <a:spcPct val="90000"/>
              </a:lnSpc>
            </a:pPr>
            <a:r>
              <a:rPr lang="en-US" altLang="en-US" dirty="0">
                <a:latin typeface="Times New Roman" panose="02020603050405020304" pitchFamily="18" charset="0"/>
              </a:rPr>
              <a:t>Resistance to organizational change.</a:t>
            </a:r>
          </a:p>
          <a:p>
            <a:pPr eaLnBrk="1" hangingPunct="1"/>
            <a:endParaRPr lang="en-US" altLang="en-US" dirty="0">
              <a:latin typeface="Times New Roman" panose="02020603050405020304" pitchFamily="18" charset="0"/>
            </a:endParaRPr>
          </a:p>
          <a:p>
            <a:pPr eaLnBrk="1" hangingPunct="1"/>
            <a:endParaRPr lang="en-US" altLang="en-US" dirty="0">
              <a:latin typeface="Times New Roman" panose="02020603050405020304" pitchFamily="18" charset="0"/>
            </a:endParaRPr>
          </a:p>
          <a:p>
            <a:pPr eaLnBrk="1" hangingPunct="1"/>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Tuckman’s  Stages</a:t>
            </a:r>
          </a:p>
        </p:txBody>
      </p:sp>
      <p:sp>
        <p:nvSpPr>
          <p:cNvPr id="27651" name="Rectangle 3"/>
          <p:cNvSpPr>
            <a:spLocks noGrp="1" noChangeArrowheads="1"/>
          </p:cNvSpPr>
          <p:nvPr>
            <p:ph idx="1"/>
          </p:nvPr>
        </p:nvSpPr>
        <p:spPr/>
        <p:txBody>
          <a:bodyPr/>
          <a:lstStyle/>
          <a:p>
            <a:pPr eaLnBrk="1" hangingPunct="1"/>
            <a:r>
              <a:rPr lang="en-US" altLang="en-US" sz="3100" b="1" dirty="0">
                <a:latin typeface="Times New Roman" panose="02020603050405020304" pitchFamily="18" charset="0"/>
              </a:rPr>
              <a:t>Forming: </a:t>
            </a:r>
            <a:r>
              <a:rPr lang="en-US" altLang="en-US" sz="3100" dirty="0">
                <a:latin typeface="Times New Roman" panose="02020603050405020304" pitchFamily="18" charset="0"/>
              </a:rPr>
              <a:t>getting oriented to the team goals and each other, finding out what the tasks are, and who they will be working with. </a:t>
            </a:r>
            <a:endParaRPr lang="en-US" altLang="en-US" sz="3100" b="1" dirty="0">
              <a:latin typeface="Times New Roman" panose="02020603050405020304" pitchFamily="18" charset="0"/>
            </a:endParaRPr>
          </a:p>
          <a:p>
            <a:pPr eaLnBrk="1" hangingPunct="1"/>
            <a:r>
              <a:rPr lang="en-US" altLang="en-US" sz="3100" b="1" dirty="0">
                <a:latin typeface="Times New Roman" panose="02020603050405020304" pitchFamily="18" charset="0"/>
              </a:rPr>
              <a:t>Storming:</a:t>
            </a:r>
            <a:r>
              <a:rPr lang="en-US" altLang="en-US" sz="3100" dirty="0">
                <a:latin typeface="Times New Roman" panose="02020603050405020304" pitchFamily="18" charset="0"/>
              </a:rPr>
              <a:t> intragroup conflict, attempts at dominance, passive-aggressive behavior, along with information withholding and other forms of resistance to team tasks and goals. </a:t>
            </a:r>
            <a:endParaRPr lang="en-US" altLang="en-US" sz="3100" b="1" dirty="0">
              <a:latin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Tuckman’s  Stages (Cont’d.) </a:t>
            </a:r>
          </a:p>
        </p:txBody>
      </p:sp>
      <p:sp>
        <p:nvSpPr>
          <p:cNvPr id="28675" name="Rectangle 3"/>
          <p:cNvSpPr>
            <a:spLocks noGrp="1" noChangeArrowheads="1"/>
          </p:cNvSpPr>
          <p:nvPr>
            <p:ph idx="1"/>
          </p:nvPr>
        </p:nvSpPr>
        <p:spPr/>
        <p:txBody>
          <a:bodyPr/>
          <a:lstStyle/>
          <a:p>
            <a:pPr eaLnBrk="1" hangingPunct="1"/>
            <a:r>
              <a:rPr lang="en-US" altLang="en-US" sz="2800" b="1" dirty="0">
                <a:latin typeface="Times New Roman" panose="02020603050405020304" pitchFamily="18" charset="0"/>
              </a:rPr>
              <a:t>Performing:</a:t>
            </a:r>
            <a:r>
              <a:rPr lang="en-US" altLang="en-US" sz="2800" dirty="0">
                <a:latin typeface="Times New Roman" panose="02020603050405020304" pitchFamily="18" charset="0"/>
              </a:rPr>
              <a:t> peace breaks out and team members actually begin the work at hand, have open dialogue with one another, and share information to accomplish the team’s goals. </a:t>
            </a:r>
            <a:endParaRPr lang="en-US" altLang="en-US" sz="2800" b="1" dirty="0">
              <a:latin typeface="Times New Roman" panose="02020603050405020304" pitchFamily="18" charset="0"/>
            </a:endParaRPr>
          </a:p>
          <a:p>
            <a:pPr eaLnBrk="1" hangingPunct="1"/>
            <a:r>
              <a:rPr lang="en-US" altLang="en-US" sz="2800" b="1" dirty="0">
                <a:latin typeface="Times New Roman" panose="02020603050405020304" pitchFamily="18" charset="0"/>
              </a:rPr>
              <a:t>Adjourning: </a:t>
            </a:r>
            <a:r>
              <a:rPr lang="en-US" altLang="en-US" sz="2800" dirty="0">
                <a:latin typeface="Times New Roman" panose="02020603050405020304" pitchFamily="18" charset="0"/>
              </a:rPr>
              <a:t>team members have worked together over a long period of time, have developed respect for one another, and like each other as individuals and the team as a whole and become sad that they are disbanding. </a:t>
            </a:r>
          </a:p>
          <a:p>
            <a:pPr eaLnBrk="1" hangingPunct="1"/>
            <a:endParaRPr lang="en-US" alt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Virtual Teams</a:t>
            </a:r>
          </a:p>
        </p:txBody>
      </p:sp>
      <p:sp>
        <p:nvSpPr>
          <p:cNvPr id="29699" name="Content Placeholder 2"/>
          <p:cNvSpPr>
            <a:spLocks noGrp="1"/>
          </p:cNvSpPr>
          <p:nvPr>
            <p:ph idx="1"/>
          </p:nvPr>
        </p:nvSpPr>
        <p:spPr/>
        <p:txBody>
          <a:bodyPr/>
          <a:lstStyle/>
          <a:p>
            <a:r>
              <a:rPr lang="en-US" altLang="en-US" dirty="0"/>
              <a:t>Remote locations, such as rural areas, space stations, and the Antarctic require the use of virtual teamwork.</a:t>
            </a:r>
          </a:p>
          <a:p>
            <a:r>
              <a:rPr lang="en-US" altLang="en-US" dirty="0"/>
              <a:t>The health care industry has adopted telecommuting for some segments of the industry, such as billing, revenue recovery, and customer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Pros and Cons of Virtual Teams</a:t>
            </a:r>
          </a:p>
        </p:txBody>
      </p:sp>
      <p:sp>
        <p:nvSpPr>
          <p:cNvPr id="30723" name="Content Placeholder 2"/>
          <p:cNvSpPr>
            <a:spLocks noGrp="1"/>
          </p:cNvSpPr>
          <p:nvPr>
            <p:ph idx="1"/>
          </p:nvPr>
        </p:nvSpPr>
        <p:spPr/>
        <p:txBody>
          <a:bodyPr/>
          <a:lstStyle/>
          <a:p>
            <a:r>
              <a:rPr lang="en-US" altLang="en-US"/>
              <a:t>Pro: Less interpersonal conflict, reduced travel, and access to diverse employees and talents regardless of geography.</a:t>
            </a:r>
          </a:p>
          <a:p>
            <a:r>
              <a:rPr lang="en-US" altLang="en-US"/>
              <a:t>Cons: Communication challenges, intellectual property issues, need for careful selection of team members, work hours may not be limited to normal work week; problems with determining who the supervisor is when there are HR issues.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ltLang="en-US" dirty="0">
                <a:latin typeface="Times New Roman" panose="02020603050405020304" pitchFamily="18" charset="0"/>
              </a:rPr>
              <a:t>Tame vs. Wicked Problems</a:t>
            </a:r>
          </a:p>
        </p:txBody>
      </p:sp>
      <p:sp>
        <p:nvSpPr>
          <p:cNvPr id="31747" name="Content Placeholder 2"/>
          <p:cNvSpPr>
            <a:spLocks noGrp="1"/>
          </p:cNvSpPr>
          <p:nvPr>
            <p:ph idx="1"/>
          </p:nvPr>
        </p:nvSpPr>
        <p:spPr/>
        <p:txBody>
          <a:bodyPr/>
          <a:lstStyle/>
          <a:p>
            <a:pPr eaLnBrk="1" hangingPunct="1"/>
            <a:r>
              <a:rPr lang="en-US" altLang="en-US" b="1" dirty="0">
                <a:latin typeface="Times New Roman" panose="02020603050405020304" pitchFamily="18" charset="0"/>
              </a:rPr>
              <a:t>Tame problems </a:t>
            </a:r>
            <a:r>
              <a:rPr lang="en-US" altLang="en-US" dirty="0">
                <a:latin typeface="Times New Roman" panose="02020603050405020304" pitchFamily="18" charset="0"/>
              </a:rPr>
              <a:t>can be defined and while not easy, can be solved. </a:t>
            </a:r>
          </a:p>
          <a:p>
            <a:pPr eaLnBrk="1" hangingPunct="1"/>
            <a:r>
              <a:rPr lang="en-US" altLang="en-US" b="1" dirty="0">
                <a:latin typeface="Times New Roman" panose="02020603050405020304" pitchFamily="18" charset="0"/>
              </a:rPr>
              <a:t>Wicked problems </a:t>
            </a:r>
            <a:r>
              <a:rPr lang="en-US" altLang="en-US" dirty="0">
                <a:latin typeface="Times New Roman" panose="02020603050405020304" pitchFamily="18" charset="0"/>
              </a:rPr>
              <a:t>are difficult to define and not easily resolved—and sometimes can never be truly solved due to multiple layers of issues, such as we see in health care (Drinka and Clark, 2000, p. 37).</a:t>
            </a:r>
          </a:p>
          <a:p>
            <a:pPr eaLnBrk="1" hangingPunct="1"/>
            <a:endParaRPr lang="en-US" altLang="en-US" dirty="0"/>
          </a:p>
          <a:p>
            <a:pPr eaLnBrk="1" hangingPunct="1"/>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152400"/>
            <a:ext cx="8229600" cy="914400"/>
          </a:xfrm>
        </p:spPr>
        <p:txBody>
          <a:bodyPr/>
          <a:lstStyle/>
          <a:p>
            <a:pPr eaLnBrk="1" hangingPunct="1"/>
            <a:r>
              <a:rPr lang="en-US" altLang="en-US" dirty="0">
                <a:latin typeface="Times New Roman" panose="02020603050405020304" pitchFamily="18" charset="0"/>
              </a:rPr>
              <a:t>Your New Team Role</a:t>
            </a:r>
          </a:p>
        </p:txBody>
      </p:sp>
      <p:sp>
        <p:nvSpPr>
          <p:cNvPr id="17411" name="Content Placeholder 2"/>
          <p:cNvSpPr>
            <a:spLocks noGrp="1"/>
          </p:cNvSpPr>
          <p:nvPr>
            <p:ph idx="1"/>
          </p:nvPr>
        </p:nvSpPr>
        <p:spPr>
          <a:xfrm>
            <a:off x="457200" y="1143000"/>
            <a:ext cx="8229600" cy="4724400"/>
          </a:xfrm>
          <a:extLst/>
        </p:spPr>
        <p:txBody>
          <a:bodyPr numCol="2"/>
          <a:lstStyle/>
          <a:p>
            <a:pPr eaLnBrk="1" hangingPunct="1">
              <a:defRPr/>
            </a:pPr>
            <a:r>
              <a:rPr lang="en-US" sz="2400" dirty="0">
                <a:latin typeface="Times New Roman" panose="02020603050405020304" pitchFamily="18" charset="0"/>
              </a:rPr>
              <a:t>Some of the questions </a:t>
            </a:r>
            <a:r>
              <a:rPr lang="en-US" sz="2400" i="1" dirty="0">
                <a:latin typeface="Times New Roman" panose="02020603050405020304" pitchFamily="18" charset="0"/>
              </a:rPr>
              <a:t>you </a:t>
            </a:r>
            <a:r>
              <a:rPr lang="en-US" sz="2400" dirty="0">
                <a:latin typeface="Times New Roman" panose="02020603050405020304" pitchFamily="18" charset="0"/>
              </a:rPr>
              <a:t>can ask when assigned to a team:</a:t>
            </a:r>
          </a:p>
          <a:p>
            <a:pPr lvl="1" eaLnBrk="1" hangingPunct="1">
              <a:defRPr/>
            </a:pPr>
            <a:r>
              <a:rPr lang="en-US" sz="2400" dirty="0">
                <a:latin typeface="Times New Roman" panose="02020603050405020304" pitchFamily="18" charset="0"/>
              </a:rPr>
              <a:t>What are the goals of the team?</a:t>
            </a:r>
          </a:p>
          <a:p>
            <a:pPr lvl="1" eaLnBrk="1" hangingPunct="1">
              <a:defRPr/>
            </a:pPr>
            <a:r>
              <a:rPr lang="en-US" sz="2400" dirty="0">
                <a:latin typeface="Times New Roman" panose="02020603050405020304" pitchFamily="18" charset="0"/>
              </a:rPr>
              <a:t>How will they be measured?</a:t>
            </a:r>
          </a:p>
          <a:p>
            <a:pPr lvl="1" eaLnBrk="1" hangingPunct="1">
              <a:defRPr/>
            </a:pPr>
            <a:r>
              <a:rPr lang="en-US" sz="2400" dirty="0">
                <a:latin typeface="Times New Roman" panose="02020603050405020304" pitchFamily="18" charset="0"/>
              </a:rPr>
              <a:t>What are the short-term and long-term deadlines?</a:t>
            </a:r>
          </a:p>
          <a:p>
            <a:pPr lvl="1" eaLnBrk="1" hangingPunct="1">
              <a:defRPr/>
            </a:pPr>
            <a:r>
              <a:rPr lang="en-US" sz="2400" dirty="0">
                <a:latin typeface="Times New Roman" panose="02020603050405020304" pitchFamily="18" charset="0"/>
              </a:rPr>
              <a:t>When and where does the team meet?</a:t>
            </a:r>
          </a:p>
          <a:p>
            <a:pPr lvl="1" eaLnBrk="1" hangingPunct="1">
              <a:defRPr/>
            </a:pPr>
            <a:r>
              <a:rPr lang="en-US" sz="2400" dirty="0">
                <a:latin typeface="Times New Roman" panose="02020603050405020304" pitchFamily="18" charset="0"/>
              </a:rPr>
              <a:t>To whom do I report? (Sometimes staff members are loaned to teams, so this is an important issue to resolve.)</a:t>
            </a:r>
          </a:p>
          <a:p>
            <a:pPr lvl="1" eaLnBrk="1" hangingPunct="1">
              <a:defRPr/>
            </a:pPr>
            <a:r>
              <a:rPr lang="en-US" sz="2400" dirty="0">
                <a:latin typeface="Times New Roman" panose="02020603050405020304" pitchFamily="18" charset="0"/>
              </a:rPr>
              <a:t>What is my role on the team? </a:t>
            </a:r>
          </a:p>
          <a:p>
            <a:pPr lvl="1" eaLnBrk="1" hangingPunct="1">
              <a:defRPr/>
            </a:pPr>
            <a:r>
              <a:rPr lang="en-US" sz="2400" dirty="0">
                <a:latin typeface="Times New Roman" panose="02020603050405020304" pitchFamily="18" charset="0"/>
              </a:rPr>
              <a:t>What are my responsibilities in that role?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81000" y="228600"/>
            <a:ext cx="8229600" cy="1143000"/>
          </a:xfrm>
        </p:spPr>
        <p:txBody>
          <a:bodyPr/>
          <a:lstStyle/>
          <a:p>
            <a:pPr eaLnBrk="1" hangingPunct="1"/>
            <a:r>
              <a:rPr lang="en-US" altLang="en-US" dirty="0">
                <a:latin typeface="Times New Roman" panose="02020603050405020304" pitchFamily="18" charset="0"/>
              </a:rPr>
              <a:t>Good Managers</a:t>
            </a:r>
          </a:p>
        </p:txBody>
      </p:sp>
      <p:sp>
        <p:nvSpPr>
          <p:cNvPr id="33795" name="Rectangle 3"/>
          <p:cNvSpPr>
            <a:spLocks noGrp="1" noChangeArrowheads="1"/>
          </p:cNvSpPr>
          <p:nvPr>
            <p:ph idx="1"/>
          </p:nvPr>
        </p:nvSpPr>
        <p:spPr/>
        <p:txBody>
          <a:bodyPr/>
          <a:lstStyle/>
          <a:p>
            <a:pPr eaLnBrk="1" hangingPunct="1"/>
            <a:r>
              <a:rPr lang="en-US" altLang="en-US" dirty="0">
                <a:latin typeface="Times New Roman" panose="02020603050405020304" pitchFamily="18" charset="0"/>
              </a:rPr>
              <a:t>Good managers don’t mind if a new staff member makes a list of questions and asks for clarification and direction. </a:t>
            </a:r>
          </a:p>
          <a:p>
            <a:pPr eaLnBrk="1" hangingPunct="1"/>
            <a:r>
              <a:rPr lang="en-US" altLang="en-US" dirty="0">
                <a:latin typeface="Times New Roman" panose="02020603050405020304" pitchFamily="18" charset="0"/>
              </a:rPr>
              <a:t>Coaching, mentoring, and guiding are all part of the manager’s role. </a:t>
            </a:r>
          </a:p>
          <a:p>
            <a:pPr eaLnBrk="1" hangingPunct="1"/>
            <a:r>
              <a:rPr lang="en-US" altLang="en-US" dirty="0">
                <a:latin typeface="Times New Roman" panose="02020603050405020304" pitchFamily="18" charset="0"/>
              </a:rPr>
              <a:t>Good managers want thoughtful observations from a new perspective: </a:t>
            </a:r>
            <a:r>
              <a:rPr lang="en-US" altLang="en-US" i="1" dirty="0">
                <a:latin typeface="Times New Roman" panose="02020603050405020304" pitchFamily="18" charset="0"/>
              </a:rPr>
              <a:t>yours.</a:t>
            </a:r>
            <a:r>
              <a:rPr lang="en-US" altLang="en-US" dirty="0">
                <a:latin typeface="Times New Roman" panose="02020603050405020304" pitchFamily="18" charset="0"/>
              </a:rPr>
              <a:t> </a:t>
            </a:r>
          </a:p>
          <a:p>
            <a:pPr eaLnBrk="1" hangingPunct="1"/>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When You Get to Choose the Team</a:t>
            </a:r>
          </a:p>
        </p:txBody>
      </p:sp>
      <p:sp>
        <p:nvSpPr>
          <p:cNvPr id="34819" name="Rectangle 3"/>
          <p:cNvSpPr>
            <a:spLocks noGrp="1" noChangeArrowheads="1"/>
          </p:cNvSpPr>
          <p:nvPr>
            <p:ph idx="1"/>
          </p:nvPr>
        </p:nvSpPr>
        <p:spPr/>
        <p:txBody>
          <a:bodyPr/>
          <a:lstStyle/>
          <a:p>
            <a:pPr eaLnBrk="1" hangingPunct="1">
              <a:buFontTx/>
              <a:buNone/>
            </a:pPr>
            <a:r>
              <a:rPr lang="en-US" altLang="en-US" dirty="0">
                <a:latin typeface="Times New Roman" panose="02020603050405020304" pitchFamily="18" charset="0"/>
              </a:rPr>
              <a:t>Does this person:</a:t>
            </a:r>
          </a:p>
          <a:p>
            <a:pPr eaLnBrk="1" hangingPunct="1"/>
            <a:r>
              <a:rPr lang="en-US" altLang="en-US" dirty="0">
                <a:latin typeface="Times New Roman" panose="02020603050405020304" pitchFamily="18" charset="0"/>
              </a:rPr>
              <a:t>Belong to an area that’s affected by the problem at hand?</a:t>
            </a:r>
          </a:p>
          <a:p>
            <a:pPr eaLnBrk="1" hangingPunct="1"/>
            <a:r>
              <a:rPr lang="en-US" altLang="en-US" dirty="0">
                <a:latin typeface="Times New Roman" panose="02020603050405020304" pitchFamily="18" charset="0"/>
              </a:rPr>
              <a:t>Have the knowledge, skills, and disposition to do the tasks at hand?</a:t>
            </a:r>
          </a:p>
          <a:p>
            <a:pPr eaLnBrk="1" hangingPunct="1"/>
            <a:r>
              <a:rPr lang="en-US" altLang="en-US" dirty="0">
                <a:latin typeface="Times New Roman" panose="02020603050405020304" pitchFamily="18" charset="0"/>
              </a:rPr>
              <a:t>Have a clearly defined  role on the team?</a:t>
            </a:r>
          </a:p>
          <a:p>
            <a:pPr eaLnBrk="1" hangingPunct="1"/>
            <a:r>
              <a:rPr lang="en-US" altLang="en-US" dirty="0">
                <a:latin typeface="Times New Roman" panose="02020603050405020304" pitchFamily="18" charset="0"/>
              </a:rPr>
              <a:t>Have the authority to make decisions and implement recommendations?</a:t>
            </a:r>
          </a:p>
          <a:p>
            <a:pPr lvl="1" eaLnBrk="1" hangingPunct="1"/>
            <a:endParaRPr lang="en-US" altLang="en-US" u="sn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sz="4000" dirty="0">
                <a:latin typeface="Times New Roman" panose="02020603050405020304" pitchFamily="18" charset="0"/>
              </a:rPr>
              <a:t>When You Get to Choose the Team (Cont’d.)</a:t>
            </a:r>
            <a:endParaRPr lang="en-US" altLang="en-US" sz="4000" dirty="0"/>
          </a:p>
        </p:txBody>
      </p:sp>
      <p:sp>
        <p:nvSpPr>
          <p:cNvPr id="35843" name="Content Placeholder 2"/>
          <p:cNvSpPr>
            <a:spLocks noGrp="1"/>
          </p:cNvSpPr>
          <p:nvPr>
            <p:ph idx="1"/>
          </p:nvPr>
        </p:nvSpPr>
        <p:spPr/>
        <p:txBody>
          <a:bodyPr/>
          <a:lstStyle/>
          <a:p>
            <a:pPr eaLnBrk="1" hangingPunct="1"/>
            <a:r>
              <a:rPr lang="en-US" altLang="en-US" dirty="0">
                <a:latin typeface="Times New Roman" panose="02020603050405020304" pitchFamily="18" charset="0"/>
              </a:rPr>
              <a:t>Follow through on assignments and tasks?</a:t>
            </a:r>
          </a:p>
          <a:p>
            <a:pPr eaLnBrk="1" hangingPunct="1"/>
            <a:r>
              <a:rPr lang="en-US" altLang="en-US" dirty="0">
                <a:latin typeface="Times New Roman" panose="02020603050405020304" pitchFamily="18" charset="0"/>
              </a:rPr>
              <a:t>Meet deadlines? </a:t>
            </a:r>
          </a:p>
          <a:p>
            <a:pPr eaLnBrk="1" hangingPunct="1"/>
            <a:r>
              <a:rPr lang="en-US" altLang="en-US" dirty="0">
                <a:latin typeface="Times New Roman" panose="02020603050405020304" pitchFamily="18" charset="0"/>
              </a:rPr>
              <a:t>Think beyond the confines of a department or discipline?</a:t>
            </a:r>
          </a:p>
          <a:p>
            <a:pPr eaLnBrk="1" hangingPunct="1"/>
            <a:r>
              <a:rPr lang="en-US" altLang="en-US" dirty="0">
                <a:latin typeface="Times New Roman" panose="02020603050405020304" pitchFamily="18" charset="0"/>
              </a:rPr>
              <a:t>Work collaboratively and respectfully with other disciplines?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z="4000" dirty="0">
                <a:latin typeface="Times New Roman" panose="02020603050405020304" pitchFamily="18" charset="0"/>
              </a:rPr>
              <a:t>When You Get to Choose the Team (Cont’d.)</a:t>
            </a:r>
            <a:endParaRPr lang="en-US" altLang="en-US" sz="4000" dirty="0"/>
          </a:p>
        </p:txBody>
      </p:sp>
      <p:sp>
        <p:nvSpPr>
          <p:cNvPr id="36867" name="Content Placeholder 2"/>
          <p:cNvSpPr>
            <a:spLocks noGrp="1"/>
          </p:cNvSpPr>
          <p:nvPr>
            <p:ph idx="1"/>
          </p:nvPr>
        </p:nvSpPr>
        <p:spPr/>
        <p:txBody>
          <a:bodyPr/>
          <a:lstStyle/>
          <a:p>
            <a:pPr eaLnBrk="1" hangingPunct="1"/>
            <a:r>
              <a:rPr lang="en-US" altLang="en-US" dirty="0">
                <a:latin typeface="Times New Roman" panose="02020603050405020304" pitchFamily="18" charset="0"/>
              </a:rPr>
              <a:t>Have the ability to defuse tensions and de-escalate conflict?</a:t>
            </a:r>
          </a:p>
          <a:p>
            <a:pPr eaLnBrk="1" hangingPunct="1"/>
            <a:r>
              <a:rPr lang="en-US" altLang="en-US" dirty="0">
                <a:latin typeface="Times New Roman" panose="02020603050405020304" pitchFamily="18" charset="0"/>
              </a:rPr>
              <a:t>Have a sense of humor?</a:t>
            </a:r>
          </a:p>
          <a:p>
            <a:pPr eaLnBrk="1" hangingPunct="1"/>
            <a:r>
              <a:rPr lang="en-US" altLang="en-US" dirty="0">
                <a:latin typeface="Times New Roman" panose="02020603050405020304" pitchFamily="18" charset="0"/>
              </a:rPr>
              <a:t>Have a good reputation within the organization as a team player?</a:t>
            </a:r>
          </a:p>
          <a:p>
            <a:pPr eaLnBrk="1" hangingPunct="1"/>
            <a:r>
              <a:rPr lang="en-US" altLang="en-US" dirty="0">
                <a:latin typeface="Times New Roman" panose="02020603050405020304" pitchFamily="18" charset="0"/>
              </a:rPr>
              <a:t>Value the perceptions and ideas of others?</a:t>
            </a:r>
          </a:p>
          <a:p>
            <a:pPr eaLnBrk="1" hangingPunct="1"/>
            <a:r>
              <a:rPr lang="en-US" altLang="en-US" dirty="0">
                <a:latin typeface="Times New Roman" panose="02020603050405020304" pitchFamily="18" charset="0"/>
              </a:rPr>
              <a:t>See organizational goals as superseding individual goals?</a:t>
            </a:r>
          </a:p>
          <a:p>
            <a:pPr eaLnBrk="1" hangingPunct="1"/>
            <a:endParaRPr lang="en-US" altLang="en-US" dirty="0">
              <a:latin typeface="Times New Roman" panose="02020603050405020304" pitchFamily="18" charset="0"/>
            </a:endParaRPr>
          </a:p>
          <a:p>
            <a:pPr eaLnBrk="1" hangingPunct="1"/>
            <a:endParaRPr lang="en-US" altLang="en-US" dirty="0"/>
          </a:p>
          <a:p>
            <a:pPr eaLnBrk="1" hangingPunct="1"/>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Myers-Briggs Type Indicator</a:t>
            </a:r>
          </a:p>
        </p:txBody>
      </p:sp>
      <p:sp>
        <p:nvSpPr>
          <p:cNvPr id="37891" name="Rectangle 3"/>
          <p:cNvSpPr>
            <a:spLocks noGrp="1" noChangeArrowheads="1"/>
          </p:cNvSpPr>
          <p:nvPr>
            <p:ph idx="1"/>
          </p:nvPr>
        </p:nvSpPr>
        <p:spPr/>
        <p:txBody>
          <a:bodyPr/>
          <a:lstStyle/>
          <a:p>
            <a:pPr eaLnBrk="1" hangingPunct="1"/>
            <a:r>
              <a:rPr lang="en-US" altLang="en-US" dirty="0">
                <a:latin typeface="Times New Roman" panose="02020603050405020304" pitchFamily="18" charset="0"/>
              </a:rPr>
              <a:t>Myers-Briggs Type Indicator (MBTI) is a paper-and-pencil personality inventory used for understanding differences in team members’ personalities, based on Jung’s theory of psychological types.</a:t>
            </a:r>
          </a:p>
          <a:p>
            <a:pPr eaLnBrk="1" hangingPunct="1"/>
            <a:r>
              <a:rPr lang="en-US" altLang="en-US" dirty="0">
                <a:latin typeface="Times New Roman" panose="02020603050405020304" pitchFamily="18" charset="0"/>
              </a:rPr>
              <a:t>Assesses four domains and four subsets within those domains on a four-by-four grid.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altLang="en-US" dirty="0">
                <a:latin typeface="Times New Roman" panose="02020603050405020304" pitchFamily="18" charset="0"/>
              </a:rPr>
              <a:t>Emotional Contagion (EC)</a:t>
            </a:r>
          </a:p>
        </p:txBody>
      </p:sp>
      <p:sp>
        <p:nvSpPr>
          <p:cNvPr id="38915" name="Content Placeholder 2"/>
          <p:cNvSpPr>
            <a:spLocks noGrp="1"/>
          </p:cNvSpPr>
          <p:nvPr>
            <p:ph idx="1"/>
          </p:nvPr>
        </p:nvSpPr>
        <p:spPr/>
        <p:txBody>
          <a:bodyPr/>
          <a:lstStyle/>
          <a:p>
            <a:pPr eaLnBrk="1" hangingPunct="1"/>
            <a:r>
              <a:rPr lang="en-US" altLang="en-US" dirty="0">
                <a:latin typeface="Times New Roman" panose="02020603050405020304" pitchFamily="18" charset="0"/>
              </a:rPr>
              <a:t>People emotionally in tune with others can read emotions within </a:t>
            </a:r>
            <a:r>
              <a:rPr lang="en-US" altLang="en-US" i="1" dirty="0">
                <a:latin typeface="Times New Roman" panose="02020603050405020304" pitchFamily="18" charset="0"/>
              </a:rPr>
              <a:t>nanoseconds.</a:t>
            </a:r>
            <a:endParaRPr lang="en-US" altLang="en-US" dirty="0">
              <a:latin typeface="Times New Roman" panose="02020603050405020304" pitchFamily="18" charset="0"/>
            </a:endParaRPr>
          </a:p>
          <a:p>
            <a:pPr eaLnBrk="1" hangingPunct="1"/>
            <a:r>
              <a:rPr lang="en-US" altLang="en-US" dirty="0">
                <a:latin typeface="Times New Roman" panose="02020603050405020304" pitchFamily="18" charset="0"/>
              </a:rPr>
              <a:t>Women and physicians scored higher on EC scale, i.e., the ability to read other people’s emotions.</a:t>
            </a:r>
          </a:p>
          <a:p>
            <a:pPr eaLnBrk="1" hangingPunct="1"/>
            <a:r>
              <a:rPr lang="en-US" altLang="en-US" dirty="0">
                <a:latin typeface="Times New Roman" panose="02020603050405020304" pitchFamily="18" charset="0"/>
              </a:rPr>
              <a:t>Teammates catch each others’ moods.</a:t>
            </a:r>
          </a:p>
          <a:p>
            <a:pPr eaLnBrk="1" hangingPunct="1"/>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altLang="en-US" dirty="0">
                <a:latin typeface="Times New Roman" panose="02020603050405020304" pitchFamily="18" charset="0"/>
              </a:rPr>
              <a:t>Leadership and EC </a:t>
            </a:r>
            <a:endParaRPr lang="en-US" altLang="en-US" dirty="0"/>
          </a:p>
        </p:txBody>
      </p:sp>
      <p:sp>
        <p:nvSpPr>
          <p:cNvPr id="39939" name="Content Placeholder 2"/>
          <p:cNvSpPr>
            <a:spLocks noGrp="1"/>
          </p:cNvSpPr>
          <p:nvPr>
            <p:ph idx="1"/>
          </p:nvPr>
        </p:nvSpPr>
        <p:spPr/>
        <p:txBody>
          <a:bodyPr/>
          <a:lstStyle/>
          <a:p>
            <a:pPr eaLnBrk="1" hangingPunct="1"/>
            <a:r>
              <a:rPr lang="en-US" altLang="en-US" dirty="0">
                <a:latin typeface="Times New Roman" panose="02020603050405020304" pitchFamily="18" charset="0"/>
              </a:rPr>
              <a:t>Enthusiasm, confidence, and optimism are critical to leading others. </a:t>
            </a:r>
          </a:p>
          <a:p>
            <a:pPr eaLnBrk="1" hangingPunct="1"/>
            <a:r>
              <a:rPr lang="en-US" altLang="en-US" dirty="0">
                <a:latin typeface="Times New Roman" panose="02020603050405020304" pitchFamily="18" charset="0"/>
              </a:rPr>
              <a:t>Emotionally aware team members can change an organization’s emotional environment and improve the quality of employees’ and patients’ lives by helping others to become “infected” with positive emotions (Buchbinder, 2009b).  </a:t>
            </a:r>
          </a:p>
          <a:p>
            <a:pPr eaLnBrk="1" hangingPunct="1"/>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tLang="en-US" dirty="0">
                <a:latin typeface="Times New Roman" panose="02020603050405020304" pitchFamily="18" charset="0"/>
              </a:rPr>
              <a:t>Newer EI Terminology</a:t>
            </a:r>
          </a:p>
        </p:txBody>
      </p:sp>
      <p:sp>
        <p:nvSpPr>
          <p:cNvPr id="40963" name="Content Placeholder 2"/>
          <p:cNvSpPr>
            <a:spLocks noGrp="1"/>
          </p:cNvSpPr>
          <p:nvPr>
            <p:ph idx="1"/>
          </p:nvPr>
        </p:nvSpPr>
        <p:spPr/>
        <p:txBody>
          <a:bodyPr/>
          <a:lstStyle/>
          <a:p>
            <a:pPr eaLnBrk="1" hangingPunct="1"/>
            <a:r>
              <a:rPr lang="en-US" altLang="en-US" dirty="0">
                <a:latin typeface="Times New Roman" panose="02020603050405020304" pitchFamily="18" charset="0"/>
              </a:rPr>
              <a:t>In 2006, Goleman moved to the terminology Social Intelligence (SI) to separate out the last two components of EI, social awareness and  “social facility” instead of social skills (Goleman, 2006).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r>
              <a:rPr lang="en-US" altLang="en-US" dirty="0">
                <a:latin typeface="Times New Roman" panose="02020603050405020304" pitchFamily="18" charset="0"/>
              </a:rPr>
              <a:t>Participative Work Climate</a:t>
            </a:r>
          </a:p>
        </p:txBody>
      </p:sp>
      <p:sp>
        <p:nvSpPr>
          <p:cNvPr id="37891" name="Content Placeholder 2"/>
          <p:cNvSpPr>
            <a:spLocks noGrp="1"/>
          </p:cNvSpPr>
          <p:nvPr>
            <p:ph idx="1"/>
          </p:nvPr>
        </p:nvSpPr>
        <p:spPr/>
        <p:txBody>
          <a:bodyPr/>
          <a:lstStyle/>
          <a:p>
            <a:pPr eaLnBrk="1" hangingPunct="1">
              <a:defRPr/>
            </a:pPr>
            <a:r>
              <a:rPr lang="en-US" altLang="en-US" dirty="0">
                <a:latin typeface="Times New Roman" panose="02020603050405020304" pitchFamily="18" charset="0"/>
                <a:ea typeface="ＭＳ Ｐゴシック" panose="020B0600070205080204" pitchFamily="34" charset="-128"/>
              </a:rPr>
              <a:t>Healthcare employees who view their work unit climate as participative as opposed to authoritarian provide higher levels of customer service, commit fewer clinical errors, and express less likelihood of leaving the organization (Angermeier, Dunford, Boss, and Boss, 2009). </a:t>
            </a:r>
          </a:p>
          <a:p>
            <a:pPr eaLnBrk="1" hangingPunct="1">
              <a:defRPr/>
            </a:pPr>
            <a:r>
              <a:rPr lang="en-US" altLang="en-US" b="1" dirty="0">
                <a:latin typeface="Times New Roman" panose="02020603050405020304" pitchFamily="18" charset="0"/>
                <a:ea typeface="ＭＳ Ｐゴシック" panose="020B0600070205080204" pitchFamily="34" charset="-128"/>
              </a:rPr>
              <a:t>Patient centered care </a:t>
            </a:r>
            <a:r>
              <a:rPr lang="en-US" altLang="en-US" dirty="0">
                <a:latin typeface="Times New Roman" panose="02020603050405020304" pitchFamily="18" charset="0"/>
                <a:ea typeface="ＭＳ Ｐゴシック" panose="020B0600070205080204" pitchFamily="34" charset="-128"/>
              </a:rPr>
              <a:t>requires excellent interdisciplinary teamwork.</a:t>
            </a:r>
          </a:p>
          <a:p>
            <a:pPr marL="0" indent="0" eaLnBrk="1" hangingPunct="1">
              <a:buFontTx/>
              <a:buNone/>
              <a:defRPr/>
            </a:pPr>
            <a:endParaRPr lang="en-US" altLang="en-US" dirty="0">
              <a:latin typeface="Times New Roman" panose="02020603050405020304" pitchFamily="18" charset="0"/>
              <a:ea typeface="ＭＳ Ｐゴシック" panose="020B0600070205080204" pitchFamily="34" charset="-128"/>
            </a:endParaRPr>
          </a:p>
          <a:p>
            <a:pPr eaLnBrk="1" hangingPunct="1">
              <a:defRPr/>
            </a:pPr>
            <a:endParaRPr lang="en-US" altLang="en-US" dirty="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a:latin typeface="Times New Roman" panose="02020603050405020304" pitchFamily="18" charset="0"/>
              </a:rPr>
              <a:t>Eisenhardt, Kahwajy, and Bourgeois (1997) </a:t>
            </a:r>
            <a:endParaRPr lang="en-US" altLang="en-US" dirty="0"/>
          </a:p>
        </p:txBody>
      </p:sp>
      <p:sp>
        <p:nvSpPr>
          <p:cNvPr id="43011" name="Content Placeholder 2"/>
          <p:cNvSpPr>
            <a:spLocks noGrp="1"/>
          </p:cNvSpPr>
          <p:nvPr>
            <p:ph sz="half" idx="1"/>
          </p:nvPr>
        </p:nvSpPr>
        <p:spPr>
          <a:xfrm>
            <a:off x="457200" y="1447800"/>
            <a:ext cx="8229600" cy="4343400"/>
          </a:xfrm>
        </p:spPr>
        <p:txBody>
          <a:bodyPr/>
          <a:lstStyle/>
          <a:p>
            <a:r>
              <a:rPr lang="en-US" altLang="en-US" sz="3200" dirty="0">
                <a:latin typeface="Times New Roman" panose="02020603050405020304" pitchFamily="18" charset="0"/>
              </a:rPr>
              <a:t>Found that effective teams:</a:t>
            </a:r>
          </a:p>
          <a:p>
            <a:pPr lvl="1"/>
            <a:r>
              <a:rPr lang="en-US" altLang="en-US" sz="2800" dirty="0">
                <a:latin typeface="Times New Roman" panose="02020603050405020304" pitchFamily="18" charset="0"/>
              </a:rPr>
              <a:t>work with more information.</a:t>
            </a:r>
          </a:p>
          <a:p>
            <a:pPr lvl="1"/>
            <a:r>
              <a:rPr lang="en-US" altLang="en-US" sz="2800" dirty="0">
                <a:latin typeface="Times New Roman" panose="02020603050405020304" pitchFamily="18" charset="0"/>
              </a:rPr>
              <a:t>developed multiple alternatives.</a:t>
            </a:r>
          </a:p>
          <a:p>
            <a:pPr lvl="1"/>
            <a:r>
              <a:rPr lang="en-US" altLang="en-US" sz="2800" dirty="0">
                <a:latin typeface="Times New Roman" panose="02020603050405020304" pitchFamily="18" charset="0"/>
              </a:rPr>
              <a:t>had common goals.</a:t>
            </a:r>
          </a:p>
          <a:p>
            <a:pPr lvl="1"/>
            <a:r>
              <a:rPr lang="en-US" altLang="en-US" sz="2800" dirty="0">
                <a:latin typeface="Times New Roman" panose="02020603050405020304" pitchFamily="18" charset="0"/>
              </a:rPr>
              <a:t>injected humor into the process.</a:t>
            </a:r>
          </a:p>
          <a:p>
            <a:pPr lvl="1"/>
            <a:r>
              <a:rPr lang="en-US" altLang="en-US" sz="2800" dirty="0">
                <a:latin typeface="Times New Roman" panose="02020603050405020304" pitchFamily="18" charset="0"/>
              </a:rPr>
              <a:t>maintained balanced power structures.</a:t>
            </a:r>
          </a:p>
          <a:p>
            <a:pPr lvl="1"/>
            <a:r>
              <a:rPr lang="en-US" altLang="en-US" sz="2800" dirty="0">
                <a:latin typeface="Times New Roman" panose="02020603050405020304" pitchFamily="18" charset="0"/>
              </a:rPr>
              <a:t>kept focus on the facts and not on personalities in open dialogue.</a:t>
            </a:r>
          </a:p>
          <a:p>
            <a:endParaRPr lang="en-US" altLang="en-US" sz="3200" dirty="0">
              <a:latin typeface="Times New Roman" panose="02020603050405020304" pitchFamily="18" charset="0"/>
            </a:endParaRPr>
          </a:p>
          <a:p>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z="4000" dirty="0">
                <a:latin typeface="Times New Roman" panose="02020603050405020304" pitchFamily="18" charset="0"/>
              </a:rPr>
              <a:t>Crew Resource Management </a:t>
            </a:r>
            <a:endParaRPr lang="en-US" altLang="en-US" sz="4000" dirty="0"/>
          </a:p>
        </p:txBody>
      </p:sp>
      <p:sp>
        <p:nvSpPr>
          <p:cNvPr id="44035" name="Rectangle 3"/>
          <p:cNvSpPr>
            <a:spLocks noGrp="1" noChangeArrowheads="1"/>
          </p:cNvSpPr>
          <p:nvPr>
            <p:ph idx="1"/>
          </p:nvPr>
        </p:nvSpPr>
        <p:spPr/>
        <p:txBody>
          <a:bodyPr/>
          <a:lstStyle/>
          <a:p>
            <a:pPr eaLnBrk="1" hangingPunct="1">
              <a:lnSpc>
                <a:spcPct val="90000"/>
              </a:lnSpc>
            </a:pPr>
            <a:r>
              <a:rPr lang="en-US" altLang="en-US" dirty="0">
                <a:latin typeface="Times New Roman" panose="02020603050405020304" pitchFamily="18" charset="0"/>
              </a:rPr>
              <a:t>Crew Resource Management (CRM), in the high-stakes airline industry, has been developed to address attitudes, change behavior, and improve performance. </a:t>
            </a:r>
          </a:p>
          <a:p>
            <a:pPr eaLnBrk="1" hangingPunct="1">
              <a:lnSpc>
                <a:spcPct val="90000"/>
              </a:lnSpc>
            </a:pPr>
            <a:r>
              <a:rPr lang="en-US" altLang="en-US" dirty="0">
                <a:latin typeface="Times New Roman" panose="02020603050405020304" pitchFamily="18" charset="0"/>
              </a:rPr>
              <a:t>Sexton, Thomas, and Helmreich (2000) have applied crew resource management research to hospitals, where stakes are also high and lives depend on the smooth functioning of the health care team.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a:t>TeamSTEPPS</a:t>
            </a:r>
          </a:p>
        </p:txBody>
      </p:sp>
      <p:sp>
        <p:nvSpPr>
          <p:cNvPr id="45059" name="Content Placeholder 2"/>
          <p:cNvSpPr>
            <a:spLocks noGrp="1"/>
          </p:cNvSpPr>
          <p:nvPr>
            <p:ph idx="1"/>
          </p:nvPr>
        </p:nvSpPr>
        <p:spPr/>
        <p:txBody>
          <a:bodyPr/>
          <a:lstStyle/>
          <a:p>
            <a:r>
              <a:rPr lang="en-US" altLang="en-US" dirty="0"/>
              <a:t>TeamSTEPPS is a teamwork system designed for health care professionals that is:</a:t>
            </a:r>
          </a:p>
          <a:p>
            <a:pPr lvl="1"/>
            <a:r>
              <a:rPr lang="en-US" altLang="en-US" dirty="0"/>
              <a:t>a powerful solution to improving patient safety within your organization.</a:t>
            </a:r>
          </a:p>
          <a:p>
            <a:pPr lvl="1"/>
            <a:r>
              <a:rPr lang="en-US" altLang="en-US" dirty="0"/>
              <a:t>an evidence-based teamwork system to improve communication and teamwork skills among health care professionals.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a:t>TeamSTEPPS (Cont’d.)</a:t>
            </a:r>
          </a:p>
        </p:txBody>
      </p:sp>
      <p:sp>
        <p:nvSpPr>
          <p:cNvPr id="46083" name="Content Placeholder 2"/>
          <p:cNvSpPr>
            <a:spLocks noGrp="1"/>
          </p:cNvSpPr>
          <p:nvPr>
            <p:ph idx="1"/>
          </p:nvPr>
        </p:nvSpPr>
        <p:spPr/>
        <p:txBody>
          <a:bodyPr/>
          <a:lstStyle/>
          <a:p>
            <a:r>
              <a:rPr lang="en-US" altLang="en-US" sz="2800" dirty="0"/>
              <a:t>A source for ready-to-use materials and a training curriculum to successfully integrate teamwork principles into all areas of your health care system.</a:t>
            </a:r>
          </a:p>
          <a:p>
            <a:r>
              <a:rPr lang="en-US" altLang="en-US" sz="2800" dirty="0"/>
              <a:t>Scientifically rooted in more than 20 years of research and lessons from the application of teamwork principles.</a:t>
            </a:r>
          </a:p>
          <a:p>
            <a:r>
              <a:rPr lang="en-US" altLang="en-US" sz="2800" dirty="0"/>
              <a:t>Developed by Department of Defense's Patient Safety Program in collaboration with the Agency for Healthcare Research and Quality.</a:t>
            </a:r>
          </a:p>
          <a:p>
            <a:endParaRPr lang="en-US" altLang="en-US" dirty="0"/>
          </a:p>
          <a:p>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a:t>Higher Quality, Safer Patient Care</a:t>
            </a:r>
          </a:p>
        </p:txBody>
      </p:sp>
      <p:sp>
        <p:nvSpPr>
          <p:cNvPr id="47107" name="Content Placeholder 2"/>
          <p:cNvSpPr>
            <a:spLocks noGrp="1"/>
          </p:cNvSpPr>
          <p:nvPr>
            <p:ph idx="1"/>
          </p:nvPr>
        </p:nvSpPr>
        <p:spPr>
          <a:xfrm>
            <a:off x="457200" y="1447800"/>
            <a:ext cx="8229600" cy="4800600"/>
          </a:xfrm>
        </p:spPr>
        <p:txBody>
          <a:bodyPr/>
          <a:lstStyle/>
          <a:p>
            <a:r>
              <a:rPr lang="en-US" altLang="en-US" sz="3000" dirty="0"/>
              <a:t>TeamSTEPPS produces highly effective medical teams that optimize the use of information, people, and resources to achieve the best clinical outcomes for patients. </a:t>
            </a:r>
          </a:p>
          <a:p>
            <a:r>
              <a:rPr lang="en-US" altLang="en-US" sz="3000" dirty="0"/>
              <a:t>Increases team awareness and clarifies team roles and responsibilities.</a:t>
            </a:r>
          </a:p>
          <a:p>
            <a:r>
              <a:rPr lang="en-US" altLang="en-US" sz="3000" dirty="0"/>
              <a:t>Resolves conflicts, improves information sharing, and eliminates barriers to quality and safety.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itle 4"/>
          <p:cNvSpPr>
            <a:spLocks noGrp="1"/>
          </p:cNvSpPr>
          <p:nvPr>
            <p:ph type="title"/>
          </p:nvPr>
        </p:nvSpPr>
        <p:spPr/>
        <p:txBody>
          <a:bodyPr/>
          <a:lstStyle/>
          <a:p>
            <a:r>
              <a:rPr lang="en-US" altLang="en-US" dirty="0">
                <a:latin typeface="Times New Roman" panose="02020603050405020304" pitchFamily="18" charset="0"/>
              </a:rPr>
              <a:t>Team Process: How To’s</a:t>
            </a:r>
          </a:p>
        </p:txBody>
      </p:sp>
      <p:sp>
        <p:nvSpPr>
          <p:cNvPr id="48131" name="Content Placeholder 5"/>
          <p:cNvSpPr>
            <a:spLocks noGrp="1"/>
          </p:cNvSpPr>
          <p:nvPr>
            <p:ph sz="half" idx="1"/>
          </p:nvPr>
        </p:nvSpPr>
        <p:spPr>
          <a:xfrm>
            <a:off x="609600" y="1447800"/>
            <a:ext cx="3810000" cy="4343400"/>
          </a:xfrm>
        </p:spPr>
        <p:txBody>
          <a:bodyPr/>
          <a:lstStyle/>
          <a:p>
            <a:pPr>
              <a:buFontTx/>
              <a:buNone/>
            </a:pPr>
            <a:r>
              <a:rPr lang="en-US" altLang="en-US" b="1" dirty="0">
                <a:latin typeface="Times New Roman" panose="02020603050405020304" pitchFamily="18" charset="0"/>
              </a:rPr>
              <a:t>Team Leader :</a:t>
            </a:r>
          </a:p>
          <a:p>
            <a:r>
              <a:rPr lang="en-US" altLang="en-US" sz="2400" dirty="0">
                <a:latin typeface="Times New Roman" panose="02020603050405020304" pitchFamily="18" charset="0"/>
              </a:rPr>
              <a:t>asks for ideas.</a:t>
            </a:r>
          </a:p>
          <a:p>
            <a:r>
              <a:rPr lang="en-US" altLang="en-US" sz="2400" dirty="0">
                <a:latin typeface="Times New Roman" panose="02020603050405020304" pitchFamily="18" charset="0"/>
              </a:rPr>
              <a:t>acknowledges input, writes it down.</a:t>
            </a:r>
          </a:p>
          <a:p>
            <a:r>
              <a:rPr lang="en-US" altLang="en-US" sz="2400" dirty="0">
                <a:latin typeface="Times New Roman" panose="02020603050405020304" pitchFamily="18" charset="0"/>
              </a:rPr>
              <a:t>doesn’t interrupt and doesn’t let others interrupt;\. </a:t>
            </a:r>
          </a:p>
          <a:p>
            <a:r>
              <a:rPr lang="en-US" altLang="en-US" sz="2400" dirty="0">
                <a:latin typeface="Times New Roman" panose="02020603050405020304" pitchFamily="18" charset="0"/>
              </a:rPr>
              <a:t>asks critics for suggestions.</a:t>
            </a:r>
          </a:p>
          <a:p>
            <a:r>
              <a:rPr lang="en-US" altLang="en-US" sz="2400" dirty="0">
                <a:latin typeface="Times New Roman" panose="02020603050405020304" pitchFamily="18" charset="0"/>
              </a:rPr>
              <a:t>remains calm.</a:t>
            </a:r>
          </a:p>
        </p:txBody>
      </p:sp>
      <p:sp>
        <p:nvSpPr>
          <p:cNvPr id="48132" name="Content Placeholder 6"/>
          <p:cNvSpPr>
            <a:spLocks noGrp="1"/>
          </p:cNvSpPr>
          <p:nvPr>
            <p:ph sz="half" idx="2"/>
          </p:nvPr>
        </p:nvSpPr>
        <p:spPr>
          <a:xfrm>
            <a:off x="4648200" y="1447800"/>
            <a:ext cx="4038600" cy="4343400"/>
          </a:xfrm>
        </p:spPr>
        <p:txBody>
          <a:bodyPr/>
          <a:lstStyle/>
          <a:p>
            <a:pPr>
              <a:buFontTx/>
              <a:buNone/>
            </a:pPr>
            <a:r>
              <a:rPr lang="en-US" altLang="en-US" b="1" dirty="0">
                <a:latin typeface="Times New Roman" panose="02020603050405020304" pitchFamily="18" charset="0"/>
              </a:rPr>
              <a:t>Team Members:</a:t>
            </a:r>
          </a:p>
          <a:p>
            <a:r>
              <a:rPr lang="en-US" altLang="en-US" sz="2400" dirty="0">
                <a:latin typeface="Times New Roman" panose="02020603050405020304" pitchFamily="18" charset="0"/>
              </a:rPr>
              <a:t>Take assignments with deadlines and </a:t>
            </a:r>
            <a:r>
              <a:rPr lang="en-US" altLang="en-US" sz="2400" i="1" dirty="0">
                <a:latin typeface="Times New Roman" panose="02020603050405020304" pitchFamily="18" charset="0"/>
              </a:rPr>
              <a:t>follow through</a:t>
            </a:r>
            <a:r>
              <a:rPr lang="en-US" altLang="en-US" sz="2400" dirty="0">
                <a:latin typeface="Times New Roman" panose="02020603050405020304" pitchFamily="18" charset="0"/>
              </a:rPr>
              <a:t>.</a:t>
            </a:r>
          </a:p>
          <a:p>
            <a:pPr>
              <a:buFontTx/>
              <a:buNone/>
            </a:pPr>
            <a:r>
              <a:rPr lang="en-US" altLang="en-US" b="1" dirty="0">
                <a:latin typeface="Times New Roman" panose="02020603050405020304" pitchFamily="18" charset="0"/>
              </a:rPr>
              <a:t>Critical Elements:</a:t>
            </a:r>
          </a:p>
          <a:p>
            <a:r>
              <a:rPr lang="en-US" altLang="en-US" sz="2400" dirty="0">
                <a:latin typeface="Times New Roman" panose="02020603050405020304" pitchFamily="18" charset="0"/>
              </a:rPr>
              <a:t>Summary of meeting is shared.</a:t>
            </a:r>
          </a:p>
          <a:p>
            <a:r>
              <a:rPr lang="en-US" altLang="en-US" sz="2400" dirty="0">
                <a:latin typeface="Times New Roman" panose="02020603050405020304" pitchFamily="18" charset="0"/>
              </a:rPr>
              <a:t>Follow up and follow through are </a:t>
            </a:r>
            <a:r>
              <a:rPr lang="en-US" altLang="en-US" sz="2400" i="1" dirty="0">
                <a:latin typeface="Times New Roman" panose="02020603050405020304" pitchFamily="18" charset="0"/>
              </a:rPr>
              <a:t>critical.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dirty="0">
                <a:latin typeface="Times New Roman" panose="02020603050405020304" pitchFamily="18" charset="0"/>
              </a:rPr>
              <a:t>Conflict Management for Teams</a:t>
            </a:r>
          </a:p>
        </p:txBody>
      </p:sp>
      <p:sp>
        <p:nvSpPr>
          <p:cNvPr id="49155" name="Rectangle 3"/>
          <p:cNvSpPr>
            <a:spLocks noGrp="1" noChangeArrowheads="1"/>
          </p:cNvSpPr>
          <p:nvPr>
            <p:ph idx="1"/>
          </p:nvPr>
        </p:nvSpPr>
        <p:spPr>
          <a:xfrm>
            <a:off x="457200" y="1447800"/>
            <a:ext cx="8229600" cy="4267200"/>
          </a:xfrm>
        </p:spPr>
        <p:txBody>
          <a:bodyPr/>
          <a:lstStyle/>
          <a:p>
            <a:pPr eaLnBrk="1" hangingPunct="1">
              <a:lnSpc>
                <a:spcPct val="90000"/>
              </a:lnSpc>
            </a:pPr>
            <a:r>
              <a:rPr lang="en-US" altLang="en-US" dirty="0">
                <a:latin typeface="Times New Roman" panose="02020603050405020304" pitchFamily="18" charset="0"/>
              </a:rPr>
              <a:t>Bargaining</a:t>
            </a:r>
          </a:p>
          <a:p>
            <a:pPr eaLnBrk="1" hangingPunct="1">
              <a:lnSpc>
                <a:spcPct val="90000"/>
              </a:lnSpc>
            </a:pPr>
            <a:r>
              <a:rPr lang="en-US" altLang="en-US" dirty="0">
                <a:latin typeface="Times New Roman" panose="02020603050405020304" pitchFamily="18" charset="0"/>
              </a:rPr>
              <a:t>Voting</a:t>
            </a:r>
          </a:p>
          <a:p>
            <a:pPr eaLnBrk="1" hangingPunct="1">
              <a:lnSpc>
                <a:spcPct val="90000"/>
              </a:lnSpc>
            </a:pPr>
            <a:r>
              <a:rPr lang="en-US" altLang="en-US" dirty="0">
                <a:latin typeface="Times New Roman" panose="02020603050405020304" pitchFamily="18" charset="0"/>
              </a:rPr>
              <a:t>Problem solving</a:t>
            </a:r>
          </a:p>
          <a:p>
            <a:pPr eaLnBrk="1" hangingPunct="1">
              <a:lnSpc>
                <a:spcPct val="90000"/>
              </a:lnSpc>
            </a:pPr>
            <a:r>
              <a:rPr lang="en-US" altLang="en-US" dirty="0">
                <a:latin typeface="Times New Roman" panose="02020603050405020304" pitchFamily="18" charset="0"/>
              </a:rPr>
              <a:t>Research</a:t>
            </a:r>
          </a:p>
          <a:p>
            <a:pPr eaLnBrk="1" hangingPunct="1">
              <a:lnSpc>
                <a:spcPct val="90000"/>
              </a:lnSpc>
            </a:pPr>
            <a:r>
              <a:rPr lang="en-US" altLang="en-US" dirty="0">
                <a:latin typeface="Times New Roman" panose="02020603050405020304" pitchFamily="18" charset="0"/>
              </a:rPr>
              <a:t>Third-party mediation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a:t>Sampling of Research Sources</a:t>
            </a:r>
          </a:p>
        </p:txBody>
      </p:sp>
      <p:sp>
        <p:nvSpPr>
          <p:cNvPr id="50179" name="Content Placeholder 2"/>
          <p:cNvSpPr>
            <a:spLocks noGrp="1"/>
          </p:cNvSpPr>
          <p:nvPr>
            <p:ph idx="1"/>
          </p:nvPr>
        </p:nvSpPr>
        <p:spPr/>
        <p:txBody>
          <a:bodyPr/>
          <a:lstStyle/>
          <a:p>
            <a:r>
              <a:rPr lang="en-US" altLang="en-US" dirty="0"/>
              <a:t>Agency for Healthcare Research and Quality </a:t>
            </a:r>
          </a:p>
          <a:p>
            <a:r>
              <a:rPr lang="en-US" altLang="en-US" dirty="0"/>
              <a:t>Centers for Disease Control and Prevention Collaboration Primer</a:t>
            </a:r>
          </a:p>
          <a:p>
            <a:r>
              <a:rPr lang="en-US" altLang="en-US" dirty="0"/>
              <a:t>Hospital Research and Educational Trust (HRET)</a:t>
            </a:r>
          </a:p>
          <a:p>
            <a:r>
              <a:rPr lang="en-US" altLang="en-US" dirty="0"/>
              <a:t>Institute for Healthcare Improvement (IHI)</a:t>
            </a:r>
          </a:p>
          <a:p>
            <a:r>
              <a:rPr lang="en-US" altLang="en-US" dirty="0"/>
              <a:t>World Health Organization: Team Tools</a:t>
            </a:r>
          </a:p>
          <a:p>
            <a:endParaRPr lang="en-US" altLang="en-US" dirty="0"/>
          </a:p>
        </p:txBody>
      </p:sp>
    </p:spTree>
  </p:cSld>
  <p:clrMapOvr>
    <a:masterClrMapping/>
  </p:clrMapOvr>
</p:sld>
</file>

<file path=ppt/theme/theme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1897</TotalTime>
  <Words>1719</Words>
  <Application>Microsoft Macintosh PowerPoint</Application>
  <PresentationFormat>On-screen Show (4:3)</PresentationFormat>
  <Paragraphs>164</Paragraphs>
  <Slides>35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ＭＳ Ｐゴシック</vt:lpstr>
      <vt:lpstr>Times New Roman</vt:lpstr>
      <vt:lpstr>2_Default Design</vt:lpstr>
      <vt:lpstr>Chapter 13</vt:lpstr>
      <vt:lpstr>Objectives </vt:lpstr>
      <vt:lpstr>Objectives (Cont’d.)</vt:lpstr>
      <vt:lpstr>Objectives (Cont’d.)</vt:lpstr>
      <vt:lpstr>What Is a Team?</vt:lpstr>
      <vt:lpstr>Short vs. Long Term</vt:lpstr>
      <vt:lpstr>The Challenge</vt:lpstr>
      <vt:lpstr>Clinical vs. Managerial</vt:lpstr>
      <vt:lpstr>Benefits of Effective Teams </vt:lpstr>
      <vt:lpstr>Surgical Teams</vt:lpstr>
      <vt:lpstr>Higher Level Managers</vt:lpstr>
      <vt:lpstr>The Costs of Teamwork</vt:lpstr>
      <vt:lpstr>Tuckman’s  Stages</vt:lpstr>
      <vt:lpstr>Tuckman’s  Stages (Cont’d.) </vt:lpstr>
      <vt:lpstr>Virtual Teams</vt:lpstr>
      <vt:lpstr>Pros and Cons of Virtual Teams</vt:lpstr>
      <vt:lpstr>Tame vs. Wicked Problems</vt:lpstr>
      <vt:lpstr>Your New Team Role</vt:lpstr>
      <vt:lpstr>Good Managers</vt:lpstr>
      <vt:lpstr>When You Get to Choose the Team</vt:lpstr>
      <vt:lpstr>When You Get to Choose the Team (Cont’d.)</vt:lpstr>
      <vt:lpstr>When You Get to Choose the Team (Cont’d.)</vt:lpstr>
      <vt:lpstr>Myers-Briggs Type Indicator</vt:lpstr>
      <vt:lpstr>Emotional Contagion (EC)</vt:lpstr>
      <vt:lpstr>Leadership and EC </vt:lpstr>
      <vt:lpstr>Newer EI Terminology</vt:lpstr>
      <vt:lpstr>Participative Work Climate</vt:lpstr>
      <vt:lpstr>Eisenhardt, Kahwajy, and Bourgeois (1997) </vt:lpstr>
      <vt:lpstr>Crew Resource Management </vt:lpstr>
      <vt:lpstr>TeamSTEPPS</vt:lpstr>
      <vt:lpstr>TeamSTEPPS (Cont’d.)</vt:lpstr>
      <vt:lpstr>Higher Quality, Safer Patient Care</vt:lpstr>
      <vt:lpstr>Team Process: How To’s</vt:lpstr>
      <vt:lpstr>Conflict Management for Teams</vt:lpstr>
      <vt:lpstr>Sampling of Research Sources</vt:lpstr>
    </vt:vector>
  </TitlesOfParts>
  <Company>Towson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Teamwork</dc:title>
  <dc:creator>Sharon Buchbinder</dc:creator>
  <cp:lastModifiedBy>Rachel DiMaggio</cp:lastModifiedBy>
  <cp:revision>37</cp:revision>
  <dcterms:created xsi:type="dcterms:W3CDTF">2006-05-07T17:16:25Z</dcterms:created>
  <dcterms:modified xsi:type="dcterms:W3CDTF">2016-04-15T14:36:44Z</dcterms:modified>
</cp:coreProperties>
</file>