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69" r:id="rId4"/>
    <p:sldId id="258" r:id="rId5"/>
    <p:sldId id="259" r:id="rId6"/>
    <p:sldId id="260" r:id="rId7"/>
    <p:sldId id="261" r:id="rId8"/>
    <p:sldId id="262" r:id="rId9"/>
    <p:sldId id="263" r:id="rId10"/>
    <p:sldId id="273" r:id="rId11"/>
    <p:sldId id="267" r:id="rId12"/>
    <p:sldId id="266" r:id="rId13"/>
    <p:sldId id="270" r:id="rId14"/>
    <p:sldId id="271" r:id="rId15"/>
    <p:sldId id="272"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934" autoAdjust="0"/>
  </p:normalViewPr>
  <p:slideViewPr>
    <p:cSldViewPr snapToGrid="0">
      <p:cViewPr varScale="1">
        <p:scale>
          <a:sx n="60" d="100"/>
          <a:sy n="60" d="100"/>
        </p:scale>
        <p:origin x="114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3AE1BE-38BA-4CE7-9631-880618901BC3}" type="datetimeFigureOut">
              <a:rPr lang="en-US" smtClean="0"/>
              <a:t>7/28/2020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742793-B72B-4527-90F1-572E077366C4}" type="slidenum">
              <a:rPr lang="en-US" smtClean="0"/>
              <a:t>‹#›</a:t>
            </a:fld>
            <a:endParaRPr lang="en-US"/>
          </a:p>
        </p:txBody>
      </p:sp>
    </p:spTree>
    <p:extLst>
      <p:ext uri="{BB962C8B-B14F-4D97-AF65-F5344CB8AC3E}">
        <p14:creationId xmlns:p14="http://schemas.microsoft.com/office/powerpoint/2010/main" val="3867856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Affordable Care Act was signed into law by President Obama on March 23, 2010. It is more commonly known as the Affordable Care Act and it’s most commonly referred to as Obamacare.</a:t>
            </a:r>
          </a:p>
          <a:p>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2</a:t>
            </a:fld>
            <a:endParaRPr lang="en-US"/>
          </a:p>
        </p:txBody>
      </p:sp>
    </p:spTree>
    <p:extLst>
      <p:ext uri="{BB962C8B-B14F-4D97-AF65-F5344CB8AC3E}">
        <p14:creationId xmlns:p14="http://schemas.microsoft.com/office/powerpoint/2010/main" val="2720530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journey</a:t>
            </a:r>
            <a:r>
              <a:rPr lang="en-US" baseline="0" dirty="0" smtClean="0"/>
              <a:t> to the enactment of ACA started in November 9 2009. The bill was fronted by Democrats who had majority members in the House of representatives. The sitting president, Barack Obama was also a Democrat. As expected, the bill received opposition from Republicans. Democrats were forced to use budget reconciliation to pass the bill for approval by the president. This was done in March 23, 2010 and the ACA became law. </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3</a:t>
            </a:fld>
            <a:endParaRPr lang="en-US"/>
          </a:p>
        </p:txBody>
      </p:sp>
    </p:spTree>
    <p:extLst>
      <p:ext uri="{BB962C8B-B14F-4D97-AF65-F5344CB8AC3E}">
        <p14:creationId xmlns:p14="http://schemas.microsoft.com/office/powerpoint/2010/main" val="2015965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it was enacted into law, the Republicans have continuously opposed this law. conservatives and libertarians who strongly object to the federal government becoming more involved in the nation's healthcare system. The other ground for opposition of ACA is the “individual mandate” that requires all Americans to have health insurance. </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4</a:t>
            </a:fld>
            <a:endParaRPr lang="en-US"/>
          </a:p>
        </p:txBody>
      </p:sp>
    </p:spTree>
    <p:extLst>
      <p:ext uri="{BB962C8B-B14F-4D97-AF65-F5344CB8AC3E}">
        <p14:creationId xmlns:p14="http://schemas.microsoft.com/office/powerpoint/2010/main" val="2654273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Opposition of ACA is</a:t>
            </a:r>
            <a:r>
              <a:rPr lang="en-US" baseline="0" dirty="0" smtClean="0"/>
              <a:t> also based on political lines. Republican representatives and candidates have negatively campaigned against the ACA. The current president Donald Trump has in many occasions vowed to repeal the ACA.  This shows that opposition is based on political motives and not on fair grounds. </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5</a:t>
            </a:fld>
            <a:endParaRPr lang="en-US"/>
          </a:p>
        </p:txBody>
      </p:sp>
    </p:spTree>
    <p:extLst>
      <p:ext uri="{BB962C8B-B14F-4D97-AF65-F5344CB8AC3E}">
        <p14:creationId xmlns:p14="http://schemas.microsoft.com/office/powerpoint/2010/main" val="3716325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Supporters of the ACA have their reasons. They argue</a:t>
            </a:r>
            <a:r>
              <a:rPr lang="en-US" baseline="0" dirty="0" smtClean="0"/>
              <a:t> that ACA  </a:t>
            </a:r>
            <a:r>
              <a:rPr lang="en-US" dirty="0" smtClean="0"/>
              <a:t>has improved the health of Americans due to more insurance coverage. The act</a:t>
            </a:r>
            <a:r>
              <a:rPr lang="en-US" baseline="0" dirty="0" smtClean="0"/>
              <a:t> has also led to ;ow cost of prescription drugs as well as eliminated co-pays for preventative services. Most importantly, ACA corrected the injustice that people with pre-existing conditions faced. The act ensured such people were covered by insurance. </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6</a:t>
            </a:fld>
            <a:endParaRPr lang="en-US"/>
          </a:p>
        </p:txBody>
      </p:sp>
    </p:spTree>
    <p:extLst>
      <p:ext uri="{BB962C8B-B14F-4D97-AF65-F5344CB8AC3E}">
        <p14:creationId xmlns:p14="http://schemas.microsoft.com/office/powerpoint/2010/main" val="183457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sooner had</a:t>
            </a:r>
            <a:r>
              <a:rPr lang="en-US" baseline="0" dirty="0" smtClean="0"/>
              <a:t> the Affordable Care Act been enacted into law than the process of repealing it began. By 2017, there were more than 70 attempts to repeal this act. There have been changes that have been made to the act but the act has survived till now and it is still in full effect. </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7</a:t>
            </a:fld>
            <a:endParaRPr lang="en-US"/>
          </a:p>
        </p:txBody>
      </p:sp>
    </p:spTree>
    <p:extLst>
      <p:ext uri="{BB962C8B-B14F-4D97-AF65-F5344CB8AC3E}">
        <p14:creationId xmlns:p14="http://schemas.microsoft.com/office/powerpoint/2010/main" val="762424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Donald Trump’s presidential victory in 2016, the existence of ACA</a:t>
            </a:r>
            <a:r>
              <a:rPr lang="en-US" baseline="0" dirty="0" smtClean="0"/>
              <a:t> was at stake. Under Trump’s administration, there have been several attempts to repeal this law. The Better Care Reconciliation Act of 2017 was meant to replace the ACA. The ACA was also threatened to be replaced by the American Health Care Act in in the same year.  The act has survived all these challenges and although it is still in full effect, more attempts are expected to repeal it. </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9</a:t>
            </a:fld>
            <a:endParaRPr lang="en-US"/>
          </a:p>
        </p:txBody>
      </p:sp>
    </p:spTree>
    <p:extLst>
      <p:ext uri="{BB962C8B-B14F-4D97-AF65-F5344CB8AC3E}">
        <p14:creationId xmlns:p14="http://schemas.microsoft.com/office/powerpoint/2010/main" val="1714185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ACA</a:t>
            </a:r>
            <a:r>
              <a:rPr lang="en-US" baseline="0" dirty="0" smtClean="0"/>
              <a:t> has impacted Medicare positively. The ACA has ensured that recipients of Medicare have enhanced preventative care. Secondly, it has lowered the costs on prescription of drugs for Medicare recipients. ACA has also improved the quality of access to care and minimizing fraudulent claims.</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10</a:t>
            </a:fld>
            <a:endParaRPr lang="en-US"/>
          </a:p>
        </p:txBody>
      </p:sp>
    </p:spTree>
    <p:extLst>
      <p:ext uri="{BB962C8B-B14F-4D97-AF65-F5344CB8AC3E}">
        <p14:creationId xmlns:p14="http://schemas.microsoft.com/office/powerpoint/2010/main" val="3494437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Overall, the impact of ACA on Medicaid and CHIP has been positive.</a:t>
            </a:r>
            <a:r>
              <a:rPr lang="en-US" baseline="0" dirty="0" smtClean="0"/>
              <a:t> Not only has the ACA increased enrollment to Medicaid and CHIP but it has also led to the expansion of Medicaid coverage to low-income adults. </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11</a:t>
            </a:fld>
            <a:endParaRPr lang="en-US"/>
          </a:p>
        </p:txBody>
      </p:sp>
    </p:spTree>
    <p:extLst>
      <p:ext uri="{BB962C8B-B14F-4D97-AF65-F5344CB8AC3E}">
        <p14:creationId xmlns:p14="http://schemas.microsoft.com/office/powerpoint/2010/main" val="1674376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ACA can be improved by improving insurance affordability to more people. The act can also be improved</a:t>
            </a:r>
            <a:r>
              <a:rPr lang="en-US" baseline="0" dirty="0" smtClean="0"/>
              <a:t> by stabilizing insurance marketplace. Boosting enrollment is another recommendation that can help improve ACA. </a:t>
            </a:r>
            <a:endParaRPr lang="en-US" dirty="0"/>
          </a:p>
        </p:txBody>
      </p:sp>
      <p:sp>
        <p:nvSpPr>
          <p:cNvPr id="4" name="Slide Number Placeholder 3"/>
          <p:cNvSpPr>
            <a:spLocks noGrp="1"/>
          </p:cNvSpPr>
          <p:nvPr>
            <p:ph type="sldNum" sz="quarter" idx="10"/>
          </p:nvPr>
        </p:nvSpPr>
        <p:spPr/>
        <p:txBody>
          <a:bodyPr/>
          <a:lstStyle/>
          <a:p>
            <a:fld id="{38742793-B72B-4527-90F1-572E077366C4}" type="slidenum">
              <a:rPr lang="en-US" smtClean="0"/>
              <a:t>13</a:t>
            </a:fld>
            <a:endParaRPr lang="en-US"/>
          </a:p>
        </p:txBody>
      </p:sp>
    </p:spTree>
    <p:extLst>
      <p:ext uri="{BB962C8B-B14F-4D97-AF65-F5344CB8AC3E}">
        <p14:creationId xmlns:p14="http://schemas.microsoft.com/office/powerpoint/2010/main" val="2907782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7/28/2020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97305"/>
            <a:ext cx="7766936" cy="1892969"/>
          </a:xfrm>
        </p:spPr>
        <p:txBody>
          <a:bodyPr/>
          <a:lstStyle/>
          <a:p>
            <a:pPr algn="ctr"/>
            <a:r>
              <a:rPr lang="en-US" dirty="0"/>
              <a:t>Affordable </a:t>
            </a:r>
            <a:r>
              <a:rPr lang="en-US" dirty="0" smtClean="0"/>
              <a:t>Care Act (ACA)</a:t>
            </a:r>
            <a:endParaRPr lang="en-US" dirty="0"/>
          </a:p>
        </p:txBody>
      </p:sp>
      <p:sp>
        <p:nvSpPr>
          <p:cNvPr id="3" name="Subtitle 2"/>
          <p:cNvSpPr>
            <a:spLocks noGrp="1"/>
          </p:cNvSpPr>
          <p:nvPr>
            <p:ph type="subTitle" idx="1"/>
          </p:nvPr>
        </p:nvSpPr>
        <p:spPr>
          <a:xfrm>
            <a:off x="1507067" y="2711116"/>
            <a:ext cx="7766936" cy="2775283"/>
          </a:xfrm>
        </p:spPr>
        <p:txBody>
          <a:bodyPr>
            <a:normAutofit/>
          </a:bodyPr>
          <a:lstStyle/>
          <a:p>
            <a:pPr algn="ctr"/>
            <a:r>
              <a:rPr lang="en-US" sz="4000" dirty="0" smtClean="0"/>
              <a:t>Student’s Name</a:t>
            </a:r>
          </a:p>
          <a:p>
            <a:pPr algn="ctr"/>
            <a:r>
              <a:rPr lang="en-US" sz="4000" dirty="0" smtClean="0"/>
              <a:t>Institutional Affiliation</a:t>
            </a:r>
          </a:p>
          <a:p>
            <a:pPr algn="ctr"/>
            <a:r>
              <a:rPr lang="en-US" sz="4000" dirty="0" smtClean="0"/>
              <a:t>Date</a:t>
            </a:r>
            <a:r>
              <a:rPr lang="en-US" dirty="0" smtClean="0"/>
              <a:t> </a:t>
            </a:r>
            <a:endParaRPr lang="en-US" dirty="0"/>
          </a:p>
        </p:txBody>
      </p:sp>
    </p:spTree>
    <p:extLst>
      <p:ext uri="{BB962C8B-B14F-4D97-AF65-F5344CB8AC3E}">
        <p14:creationId xmlns:p14="http://schemas.microsoft.com/office/powerpoint/2010/main" val="709244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a:xfrm>
            <a:off x="677334" y="1476103"/>
            <a:ext cx="8596668" cy="5381897"/>
          </a:xfrm>
        </p:spPr>
        <p:txBody>
          <a:bodyPr>
            <a:normAutofit lnSpcReduction="10000"/>
          </a:bodyPr>
          <a:lstStyle/>
          <a:p>
            <a:pPr>
              <a:lnSpc>
                <a:spcPct val="150000"/>
              </a:lnSpc>
            </a:pPr>
            <a:r>
              <a:rPr lang="en-US" dirty="0"/>
              <a:t>Patient Protection Act, also called the Affordable Care Act (ACA) </a:t>
            </a:r>
            <a:r>
              <a:rPr lang="en-US" dirty="0" smtClean="0"/>
              <a:t>or </a:t>
            </a:r>
            <a:r>
              <a:rPr lang="en-US" dirty="0"/>
              <a:t>"Obamacare," is a federal statute enacted by the US Congress and signed into law by President Barack Obama on March 23, 2010. </a:t>
            </a:r>
            <a:endParaRPr lang="en-US" dirty="0" smtClean="0"/>
          </a:p>
          <a:p>
            <a:pPr>
              <a:lnSpc>
                <a:spcPct val="150000"/>
              </a:lnSpc>
            </a:pPr>
            <a:r>
              <a:rPr lang="en-US" dirty="0" smtClean="0"/>
              <a:t>This </a:t>
            </a:r>
            <a:r>
              <a:rPr lang="en-US" dirty="0"/>
              <a:t>statute is the most significant healthcare system in the US after Medicare and Medicaid in 1965.</a:t>
            </a:r>
          </a:p>
          <a:p>
            <a:pPr>
              <a:lnSpc>
                <a:spcPct val="150000"/>
              </a:lnSpc>
            </a:pPr>
            <a:r>
              <a:rPr lang="en-US" dirty="0"/>
              <a:t>However, ACA sparks controversies all over the United States, with some people seeking for its abolishment.</a:t>
            </a:r>
          </a:p>
          <a:p>
            <a:pPr>
              <a:lnSpc>
                <a:spcPct val="150000"/>
              </a:lnSpc>
            </a:pPr>
            <a:r>
              <a:rPr lang="en-US" dirty="0"/>
              <a:t>This presentation explores the ACA, how it became law (milestones), its competing viewpoints, the successful and unsuccessful attempts to repeal it, and its impact on Medicaid, Medicare, and CHIP.</a:t>
            </a:r>
          </a:p>
          <a:p>
            <a:pPr>
              <a:lnSpc>
                <a:spcPct val="150000"/>
              </a:lnSpc>
            </a:pPr>
            <a:r>
              <a:rPr lang="en-US" dirty="0"/>
              <a:t>The presentation also describes the future issues surrounding the ACA and the recommendations for its improvement. </a:t>
            </a:r>
          </a:p>
        </p:txBody>
      </p:sp>
    </p:spTree>
    <p:extLst>
      <p:ext uri="{BB962C8B-B14F-4D97-AF65-F5344CB8AC3E}">
        <p14:creationId xmlns:p14="http://schemas.microsoft.com/office/powerpoint/2010/main" val="4147984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Timelines and key milestones of ACA becoming law</a:t>
            </a:r>
            <a:endParaRPr lang="en-US" dirty="0"/>
          </a:p>
        </p:txBody>
      </p:sp>
      <p:sp>
        <p:nvSpPr>
          <p:cNvPr id="3" name="Content Placeholder 2"/>
          <p:cNvSpPr>
            <a:spLocks noGrp="1"/>
          </p:cNvSpPr>
          <p:nvPr>
            <p:ph idx="1"/>
          </p:nvPr>
        </p:nvSpPr>
        <p:spPr>
          <a:xfrm>
            <a:off x="677334" y="2160589"/>
            <a:ext cx="8596668" cy="5122527"/>
          </a:xfrm>
        </p:spPr>
        <p:txBody>
          <a:bodyPr>
            <a:normAutofit/>
          </a:bodyPr>
          <a:lstStyle/>
          <a:p>
            <a:r>
              <a:rPr lang="en-US" dirty="0"/>
              <a:t>The process of ACA becoming law started as early as July 2009 when a group of Democrats from the House of Representatives revealed a plan to overhaul the US healthcare system. It was called the Affordable Healthcare for America Act (H.R. 3962</a:t>
            </a:r>
            <a:r>
              <a:rPr lang="en-US" dirty="0" smtClean="0"/>
              <a:t>).</a:t>
            </a:r>
          </a:p>
          <a:p>
            <a:r>
              <a:rPr lang="en-US" dirty="0"/>
              <a:t>In November 7 2009, the bill gets the simple majority in the House of Representatives (220 votes) against 215 votes of the votes cast against it. </a:t>
            </a:r>
          </a:p>
          <a:p>
            <a:r>
              <a:rPr lang="en-US" dirty="0"/>
              <a:t>In December 24 2009, 60 senators vote to approve the bill of their own version which was called </a:t>
            </a:r>
            <a:r>
              <a:rPr lang="en-US" dirty="0" smtClean="0"/>
              <a:t>“America’s </a:t>
            </a:r>
            <a:r>
              <a:rPr lang="en-US" dirty="0"/>
              <a:t>Healthy Future </a:t>
            </a:r>
            <a:r>
              <a:rPr lang="en-US" dirty="0" smtClean="0"/>
              <a:t>Act”. </a:t>
            </a:r>
            <a:r>
              <a:rPr lang="en-US" dirty="0"/>
              <a:t>Only 39 senators Republicans voted against the bill while one Republican senator abstained. </a:t>
            </a:r>
          </a:p>
          <a:p>
            <a:r>
              <a:rPr lang="en-US" dirty="0"/>
              <a:t>March 2010 democrats in the Senate sought to use the budget reconciliation to get one bill approved by the Senate and House because the bill lacked the 60th vote which is needed to pass the bill. The budget reconciliation route requires 51 senators to pass the bill. </a:t>
            </a:r>
            <a:endParaRPr lang="en-US" dirty="0" smtClean="0"/>
          </a:p>
          <a:p>
            <a:r>
              <a:rPr lang="en-US" dirty="0" smtClean="0"/>
              <a:t>In March </a:t>
            </a:r>
            <a:r>
              <a:rPr lang="en-US" dirty="0"/>
              <a:t>23, </a:t>
            </a:r>
            <a:r>
              <a:rPr lang="en-US" dirty="0" smtClean="0"/>
              <a:t>2010, President </a:t>
            </a:r>
            <a:r>
              <a:rPr lang="en-US" dirty="0"/>
              <a:t>Obama signs the Affordable Care Act into law.</a:t>
            </a:r>
          </a:p>
          <a:p>
            <a:endParaRPr lang="en-US" dirty="0" smtClean="0"/>
          </a:p>
          <a:p>
            <a:endParaRPr lang="en-US" dirty="0"/>
          </a:p>
        </p:txBody>
      </p:sp>
    </p:spTree>
    <p:extLst>
      <p:ext uri="{BB962C8B-B14F-4D97-AF65-F5344CB8AC3E}">
        <p14:creationId xmlns:p14="http://schemas.microsoft.com/office/powerpoint/2010/main" val="736878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Competing </a:t>
            </a:r>
            <a:r>
              <a:rPr lang="en-US" dirty="0" smtClean="0"/>
              <a:t>viewpoints (opposers)</a:t>
            </a:r>
            <a:endParaRPr lang="en-US" dirty="0"/>
          </a:p>
        </p:txBody>
      </p:sp>
      <p:sp>
        <p:nvSpPr>
          <p:cNvPr id="3" name="Content Placeholder 2"/>
          <p:cNvSpPr>
            <a:spLocks noGrp="1"/>
          </p:cNvSpPr>
          <p:nvPr>
            <p:ph idx="1"/>
          </p:nvPr>
        </p:nvSpPr>
        <p:spPr>
          <a:xfrm>
            <a:off x="677334" y="1459833"/>
            <a:ext cx="8596668" cy="5398168"/>
          </a:xfrm>
        </p:spPr>
        <p:txBody>
          <a:bodyPr>
            <a:normAutofit fontScale="92500"/>
          </a:bodyPr>
          <a:lstStyle/>
          <a:p>
            <a:pPr>
              <a:lnSpc>
                <a:spcPct val="150000"/>
              </a:lnSpc>
            </a:pPr>
            <a:r>
              <a:rPr lang="en-US" dirty="0"/>
              <a:t>ACA is a controversial law that is opposed by many people for various reasons</a:t>
            </a:r>
            <a:r>
              <a:rPr lang="en-US" dirty="0" smtClean="0"/>
              <a:t>.</a:t>
            </a:r>
          </a:p>
          <a:p>
            <a:pPr>
              <a:lnSpc>
                <a:spcPct val="150000"/>
              </a:lnSpc>
            </a:pPr>
            <a:r>
              <a:rPr lang="en-US" dirty="0" smtClean="0"/>
              <a:t> </a:t>
            </a:r>
            <a:r>
              <a:rPr lang="en-US" dirty="0"/>
              <a:t>Since it was enacted to law, ACA has continued to divide Americans between those who support it and those who oppose it. </a:t>
            </a:r>
          </a:p>
          <a:p>
            <a:pPr>
              <a:lnSpc>
                <a:spcPct val="150000"/>
              </a:lnSpc>
            </a:pPr>
            <a:r>
              <a:rPr lang="en-US" dirty="0"/>
              <a:t>Those who oppose it are conservatives and libertarians who strongly object to the federal government becoming more involved in the nation's healthcare system. </a:t>
            </a:r>
            <a:endParaRPr lang="en-US" dirty="0" smtClean="0"/>
          </a:p>
          <a:p>
            <a:pPr>
              <a:lnSpc>
                <a:spcPct val="150000"/>
              </a:lnSpc>
            </a:pPr>
            <a:r>
              <a:rPr lang="en-US" dirty="0" smtClean="0"/>
              <a:t>The </a:t>
            </a:r>
            <a:r>
              <a:rPr lang="en-US" dirty="0"/>
              <a:t>opposition to government involvement in people's health care is based on the fact that the majority of American citizens do not trust their </a:t>
            </a:r>
            <a:r>
              <a:rPr lang="en-US" dirty="0" smtClean="0"/>
              <a:t>government.</a:t>
            </a:r>
          </a:p>
          <a:p>
            <a:pPr>
              <a:lnSpc>
                <a:spcPct val="150000"/>
              </a:lnSpc>
            </a:pPr>
            <a:r>
              <a:rPr lang="en-US" dirty="0"/>
              <a:t>The majority of Americans are opposed to the provision of the law that compels Americans to have health insurance or pay a tax penalty. </a:t>
            </a:r>
            <a:endParaRPr lang="en-US" dirty="0" smtClean="0"/>
          </a:p>
          <a:p>
            <a:pPr>
              <a:lnSpc>
                <a:spcPct val="150000"/>
              </a:lnSpc>
            </a:pPr>
            <a:r>
              <a:rPr lang="en-US" dirty="0" smtClean="0"/>
              <a:t>This </a:t>
            </a:r>
            <a:r>
              <a:rPr lang="en-US" dirty="0"/>
              <a:t>is what is commonly referred to as "individual mandate." The majority of Americans are opposed to the idea that all Americans must have health insurance. </a:t>
            </a:r>
          </a:p>
        </p:txBody>
      </p:sp>
    </p:spTree>
    <p:extLst>
      <p:ext uri="{BB962C8B-B14F-4D97-AF65-F5344CB8AC3E}">
        <p14:creationId xmlns:p14="http://schemas.microsoft.com/office/powerpoint/2010/main" val="3067802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Competing </a:t>
            </a:r>
            <a:r>
              <a:rPr lang="en-US" dirty="0" smtClean="0"/>
              <a:t>viewpoints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299411"/>
            <a:ext cx="8596668" cy="5558589"/>
          </a:xfrm>
        </p:spPr>
        <p:txBody>
          <a:bodyPr>
            <a:normAutofit lnSpcReduction="10000"/>
          </a:bodyPr>
          <a:lstStyle/>
          <a:p>
            <a:pPr>
              <a:lnSpc>
                <a:spcPct val="150000"/>
              </a:lnSpc>
            </a:pPr>
            <a:r>
              <a:rPr lang="en-US" dirty="0"/>
              <a:t>The other reason for the opposition of ACA is based on partisanship</a:t>
            </a:r>
            <a:r>
              <a:rPr lang="en-US" dirty="0" smtClean="0"/>
              <a:t>.</a:t>
            </a:r>
          </a:p>
          <a:p>
            <a:pPr>
              <a:lnSpc>
                <a:spcPct val="150000"/>
              </a:lnSpc>
            </a:pPr>
            <a:r>
              <a:rPr lang="en-US" dirty="0" smtClean="0"/>
              <a:t> </a:t>
            </a:r>
            <a:r>
              <a:rPr lang="en-US" dirty="0"/>
              <a:t>Republicans have continuously opposed the ACA and have negatively campaigned for the act. Interestingly, Americans approve Medicare (mandatory insurance for seniors) administered by the federal government and active since 1965. </a:t>
            </a:r>
            <a:endParaRPr lang="en-US" dirty="0" smtClean="0"/>
          </a:p>
          <a:p>
            <a:pPr>
              <a:lnSpc>
                <a:spcPct val="150000"/>
              </a:lnSpc>
            </a:pPr>
            <a:r>
              <a:rPr lang="en-US" dirty="0" smtClean="0"/>
              <a:t>This </a:t>
            </a:r>
            <a:r>
              <a:rPr lang="en-US" dirty="0"/>
              <a:t>makes the ACA a political issue with Republicans opposing it because it was passed by a Democratic Congress and signed into law by a Democratic president.  Since then, Republican congressmen and candidates vowed to repeal it.</a:t>
            </a:r>
          </a:p>
          <a:p>
            <a:pPr>
              <a:lnSpc>
                <a:spcPct val="150000"/>
              </a:lnSpc>
            </a:pPr>
            <a:r>
              <a:rPr lang="en-US" dirty="0"/>
              <a:t>Again many people decry high insurance premiums brought about by ACA. Since insurance companies provide wider coverage of people, including those with pre-existing conditions, many people have to pay higher premiums than before.</a:t>
            </a:r>
          </a:p>
        </p:txBody>
      </p:sp>
    </p:spTree>
    <p:extLst>
      <p:ext uri="{BB962C8B-B14F-4D97-AF65-F5344CB8AC3E}">
        <p14:creationId xmlns:p14="http://schemas.microsoft.com/office/powerpoint/2010/main" val="351975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Competing </a:t>
            </a:r>
            <a:r>
              <a:rPr lang="en-US" dirty="0" smtClean="0"/>
              <a:t>viewpoints (supporters)</a:t>
            </a:r>
            <a:endParaRPr lang="en-US" dirty="0"/>
          </a:p>
        </p:txBody>
      </p:sp>
      <p:sp>
        <p:nvSpPr>
          <p:cNvPr id="3" name="Content Placeholder 2"/>
          <p:cNvSpPr>
            <a:spLocks noGrp="1"/>
          </p:cNvSpPr>
          <p:nvPr>
            <p:ph idx="1"/>
          </p:nvPr>
        </p:nvSpPr>
        <p:spPr>
          <a:xfrm>
            <a:off x="677334" y="2160589"/>
            <a:ext cx="8596668" cy="4697411"/>
          </a:xfrm>
        </p:spPr>
        <p:txBody>
          <a:bodyPr/>
          <a:lstStyle/>
          <a:p>
            <a:pPr>
              <a:lnSpc>
                <a:spcPct val="150000"/>
              </a:lnSpc>
            </a:pPr>
            <a:r>
              <a:rPr lang="en-US" dirty="0"/>
              <a:t>The supporters of ACA point out that since it was enacted into law, ACA has improved the health of Americans due to more insurance coverage</a:t>
            </a:r>
            <a:r>
              <a:rPr lang="en-US" dirty="0" smtClean="0"/>
              <a:t>.</a:t>
            </a:r>
          </a:p>
          <a:p>
            <a:pPr>
              <a:lnSpc>
                <a:spcPct val="150000"/>
              </a:lnSpc>
            </a:pPr>
            <a:r>
              <a:rPr lang="en-US" dirty="0" smtClean="0"/>
              <a:t> </a:t>
            </a:r>
            <a:r>
              <a:rPr lang="en-US" dirty="0"/>
              <a:t>The ACA's main objective was to increase the number of people covered by health insurance, in which the supporters argue that it has been achieved.</a:t>
            </a:r>
          </a:p>
          <a:p>
            <a:pPr>
              <a:lnSpc>
                <a:spcPct val="150000"/>
              </a:lnSpc>
            </a:pPr>
            <a:r>
              <a:rPr lang="en-US" dirty="0"/>
              <a:t>Secondly, ACA has eliminated many of the negative features of private insurance, which denied insurance for people with pre-existing conditions.  </a:t>
            </a:r>
          </a:p>
          <a:p>
            <a:pPr>
              <a:lnSpc>
                <a:spcPct val="150000"/>
              </a:lnSpc>
            </a:pPr>
            <a:r>
              <a:rPr lang="en-US" dirty="0"/>
              <a:t>Supporters of ACA also cite the decreased cost of prescription drugs brought about by this act</a:t>
            </a:r>
            <a:r>
              <a:rPr lang="en-US" dirty="0" smtClean="0"/>
              <a:t>.</a:t>
            </a:r>
          </a:p>
          <a:p>
            <a:pPr>
              <a:lnSpc>
                <a:spcPct val="150000"/>
              </a:lnSpc>
            </a:pPr>
            <a:r>
              <a:rPr lang="en-US" dirty="0" smtClean="0"/>
              <a:t> </a:t>
            </a:r>
            <a:r>
              <a:rPr lang="en-US" dirty="0"/>
              <a:t>The act also eliminated co-pays for preventive services.</a:t>
            </a:r>
          </a:p>
        </p:txBody>
      </p:sp>
    </p:spTree>
    <p:extLst>
      <p:ext uri="{BB962C8B-B14F-4D97-AF65-F5344CB8AC3E}">
        <p14:creationId xmlns:p14="http://schemas.microsoft.com/office/powerpoint/2010/main" val="42096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Attempts to repeal the ACA</a:t>
            </a:r>
          </a:p>
        </p:txBody>
      </p:sp>
      <p:sp>
        <p:nvSpPr>
          <p:cNvPr id="3" name="Content Placeholder 2"/>
          <p:cNvSpPr>
            <a:spLocks noGrp="1"/>
          </p:cNvSpPr>
          <p:nvPr>
            <p:ph idx="1"/>
          </p:nvPr>
        </p:nvSpPr>
        <p:spPr>
          <a:xfrm>
            <a:off x="677334" y="1652337"/>
            <a:ext cx="8596668" cy="5205663"/>
          </a:xfrm>
        </p:spPr>
        <p:txBody>
          <a:bodyPr/>
          <a:lstStyle/>
          <a:p>
            <a:pPr>
              <a:lnSpc>
                <a:spcPct val="150000"/>
              </a:lnSpc>
            </a:pPr>
            <a:r>
              <a:rPr lang="en-US" dirty="0"/>
              <a:t>Since it was signed into law in 2010, ACA has been subject to repeal and changes, especially by the Republicans.</a:t>
            </a:r>
          </a:p>
          <a:p>
            <a:pPr>
              <a:lnSpc>
                <a:spcPct val="150000"/>
              </a:lnSpc>
            </a:pPr>
            <a:r>
              <a:rPr lang="en-US" dirty="0"/>
              <a:t>By July 2017, there were more than 70 attempts to repeal, modify or otherwise abolish the ACA since its inception in 2010. </a:t>
            </a:r>
          </a:p>
          <a:p>
            <a:pPr>
              <a:lnSpc>
                <a:spcPct val="150000"/>
              </a:lnSpc>
            </a:pPr>
            <a:r>
              <a:rPr lang="en-US" dirty="0"/>
              <a:t>The 111th Congress passed the ACA. A year later (2011), the Republican-dominated House of Representatives held a vote on a bill titled "Repealing the Job-Killing Health Care Act." The bill was passed by the House (245-189) with all Republicans and 3 Democrats voting to repeal. However, the bill did not pass the Senate-it was voted down. </a:t>
            </a:r>
          </a:p>
        </p:txBody>
      </p:sp>
    </p:spTree>
    <p:extLst>
      <p:ext uri="{BB962C8B-B14F-4D97-AF65-F5344CB8AC3E}">
        <p14:creationId xmlns:p14="http://schemas.microsoft.com/office/powerpoint/2010/main" val="3119550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Attempts to repeal the </a:t>
            </a:r>
            <a:r>
              <a:rPr lang="en-US" dirty="0" smtClean="0"/>
              <a:t>ACA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In 2012, the US Supreme Court upheld the ACA as constitutional. This represented another unsuccessful attempt to repeal the "Obamacare."</a:t>
            </a:r>
          </a:p>
          <a:p>
            <a:r>
              <a:rPr lang="en-US" dirty="0"/>
              <a:t>The court also upheld the power by Congress to enact provisions of the ACA.</a:t>
            </a:r>
          </a:p>
          <a:p>
            <a:r>
              <a:rPr lang="en-US" dirty="0"/>
              <a:t>In 2013, Republicans introduced another motion to repeal ACA in the House of Representatives. In this attempt, there was one change to the act, which was supported by both parties. The change was to remove the tax on medical devices.</a:t>
            </a:r>
          </a:p>
          <a:p>
            <a:r>
              <a:rPr lang="en-US" dirty="0"/>
              <a:t>On February 3, 2015, in the 114th Congress, another attempt to repeal the ACA failed in the House of Representatives. </a:t>
            </a:r>
          </a:p>
        </p:txBody>
      </p:sp>
    </p:spTree>
    <p:extLst>
      <p:ext uri="{BB962C8B-B14F-4D97-AF65-F5344CB8AC3E}">
        <p14:creationId xmlns:p14="http://schemas.microsoft.com/office/powerpoint/2010/main" val="821216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2506"/>
            <a:ext cx="8596668" cy="625642"/>
          </a:xfrm>
        </p:spPr>
        <p:txBody>
          <a:bodyPr>
            <a:normAutofit fontScale="90000"/>
          </a:bodyPr>
          <a:lstStyle/>
          <a:p>
            <a:r>
              <a:rPr lang="en-US" dirty="0"/>
              <a:t>Attempts to repeal the ACA </a:t>
            </a:r>
            <a:r>
              <a:rPr lang="en-US" dirty="0" err="1"/>
              <a:t>cont</a:t>
            </a:r>
            <a:r>
              <a:rPr lang="en-US" dirty="0"/>
              <a:t>…</a:t>
            </a:r>
          </a:p>
        </p:txBody>
      </p:sp>
      <p:sp>
        <p:nvSpPr>
          <p:cNvPr id="3" name="Content Placeholder 2"/>
          <p:cNvSpPr>
            <a:spLocks noGrp="1"/>
          </p:cNvSpPr>
          <p:nvPr>
            <p:ph idx="1"/>
          </p:nvPr>
        </p:nvSpPr>
        <p:spPr>
          <a:xfrm>
            <a:off x="677334" y="818148"/>
            <a:ext cx="8596668" cy="6039851"/>
          </a:xfrm>
        </p:spPr>
        <p:txBody>
          <a:bodyPr>
            <a:normAutofit lnSpcReduction="10000"/>
          </a:bodyPr>
          <a:lstStyle/>
          <a:p>
            <a:pPr>
              <a:lnSpc>
                <a:spcPct val="150000"/>
              </a:lnSpc>
            </a:pPr>
            <a:r>
              <a:rPr lang="en-US" dirty="0"/>
              <a:t>In January 2017, during the 115th US Congress, the Senate passed an FY2017 budget resolution that led to the repeal of ACA through the budget reconciliation process. This budget prohibits a filibuster in the Senate. </a:t>
            </a:r>
          </a:p>
          <a:p>
            <a:pPr>
              <a:lnSpc>
                <a:spcPct val="150000"/>
              </a:lnSpc>
            </a:pPr>
            <a:r>
              <a:rPr lang="en-US" dirty="0"/>
              <a:t>In March 2017, a bill was tabled in the House of Representatives to replace the ACA with the American Healthcare Act. However, the bill was withdrawn on March 24, 2017, since it was clear that it would not pass.</a:t>
            </a:r>
          </a:p>
          <a:p>
            <a:pPr>
              <a:lnSpc>
                <a:spcPct val="150000"/>
              </a:lnSpc>
            </a:pPr>
            <a:r>
              <a:rPr lang="en-US" dirty="0"/>
              <a:t>The American Health care Act was passed in May 2017 to repeal most of the ACA by the House. The bill proceeded to the Senate, which wrote its own version of the bill. The Better Care Reconciliation Act was unveiled in June 2017.</a:t>
            </a:r>
          </a:p>
          <a:p>
            <a:pPr>
              <a:lnSpc>
                <a:spcPct val="150000"/>
              </a:lnSpc>
            </a:pPr>
            <a:r>
              <a:rPr lang="en-US" dirty="0"/>
              <a:t>The ACA is still fully in effect until now (2020) except for the individual mandate penalty repeal. </a:t>
            </a:r>
            <a:endParaRPr lang="en-US" dirty="0" smtClean="0"/>
          </a:p>
          <a:p>
            <a:pPr>
              <a:lnSpc>
                <a:spcPct val="150000"/>
              </a:lnSpc>
            </a:pPr>
            <a:r>
              <a:rPr lang="en-US" dirty="0" smtClean="0"/>
              <a:t>However</a:t>
            </a:r>
            <a:r>
              <a:rPr lang="en-US" dirty="0"/>
              <a:t>, the existence of the ACA still hangs on the balance as there are more possible attempts to repeal it.</a:t>
            </a:r>
          </a:p>
        </p:txBody>
      </p:sp>
    </p:spTree>
    <p:extLst>
      <p:ext uri="{BB962C8B-B14F-4D97-AF65-F5344CB8AC3E}">
        <p14:creationId xmlns:p14="http://schemas.microsoft.com/office/powerpoint/2010/main" val="182467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Impact of ACA on Medicare</a:t>
            </a:r>
          </a:p>
        </p:txBody>
      </p:sp>
      <p:sp>
        <p:nvSpPr>
          <p:cNvPr id="3" name="Content Placeholder 2"/>
          <p:cNvSpPr>
            <a:spLocks noGrp="1"/>
          </p:cNvSpPr>
          <p:nvPr>
            <p:ph idx="1"/>
          </p:nvPr>
        </p:nvSpPr>
        <p:spPr>
          <a:xfrm>
            <a:off x="677334" y="1379621"/>
            <a:ext cx="8596668" cy="5478379"/>
          </a:xfrm>
        </p:spPr>
        <p:txBody>
          <a:bodyPr/>
          <a:lstStyle/>
          <a:p>
            <a:pPr>
              <a:lnSpc>
                <a:spcPct val="150000"/>
              </a:lnSpc>
            </a:pPr>
            <a:r>
              <a:rPr lang="en-US" dirty="0"/>
              <a:t>ACA </a:t>
            </a:r>
            <a:r>
              <a:rPr lang="en-US" dirty="0" smtClean="0"/>
              <a:t>has had </a:t>
            </a:r>
            <a:r>
              <a:rPr lang="en-US" dirty="0"/>
              <a:t>a positive impact on recipients of Medicare.</a:t>
            </a:r>
          </a:p>
          <a:p>
            <a:pPr>
              <a:lnSpc>
                <a:spcPct val="150000"/>
              </a:lnSpc>
            </a:pPr>
            <a:r>
              <a:rPr lang="en-US" dirty="0"/>
              <a:t>The ACA has </a:t>
            </a:r>
            <a:r>
              <a:rPr lang="en-US" dirty="0" smtClean="0"/>
              <a:t>ensured </a:t>
            </a:r>
            <a:r>
              <a:rPr lang="en-US" dirty="0"/>
              <a:t>that recipients of Medicare have enhanced preventative care. The ACA  also expanded the Medicare Modernization Act of 2003 to include general surgeons unlike before where surgeons were excluded</a:t>
            </a:r>
            <a:r>
              <a:rPr lang="en-US" dirty="0" smtClean="0"/>
              <a:t>. This expanded access to care in underserved areas.   </a:t>
            </a:r>
            <a:endParaRPr lang="en-US" dirty="0"/>
          </a:p>
          <a:p>
            <a:pPr>
              <a:lnSpc>
                <a:spcPct val="150000"/>
              </a:lnSpc>
            </a:pPr>
            <a:r>
              <a:rPr lang="en-US" dirty="0"/>
              <a:t>Secondly, it has lowered the costs on prescription of drugs for Medicare recipients.</a:t>
            </a:r>
          </a:p>
          <a:p>
            <a:pPr>
              <a:lnSpc>
                <a:spcPct val="150000"/>
              </a:lnSpc>
            </a:pPr>
            <a:r>
              <a:rPr lang="en-US" dirty="0"/>
              <a:t>ACA has also made the monthly premiums for Medicare recipients </a:t>
            </a:r>
            <a:r>
              <a:rPr lang="en-US" dirty="0" smtClean="0"/>
              <a:t>stable</a:t>
            </a:r>
            <a:r>
              <a:rPr lang="en-US" dirty="0"/>
              <a:t>.</a:t>
            </a:r>
          </a:p>
          <a:p>
            <a:pPr>
              <a:lnSpc>
                <a:spcPct val="150000"/>
              </a:lnSpc>
            </a:pPr>
            <a:r>
              <a:rPr lang="en-US" dirty="0"/>
              <a:t>Finally, ACA has improved the quality of access to care and minimizing fraudulent claims. ACA has achieved this by enacting new programs that curb such fraudulent claims. </a:t>
            </a:r>
          </a:p>
          <a:p>
            <a:endParaRPr lang="en-US" dirty="0"/>
          </a:p>
        </p:txBody>
      </p:sp>
    </p:spTree>
    <p:extLst>
      <p:ext uri="{BB962C8B-B14F-4D97-AF65-F5344CB8AC3E}">
        <p14:creationId xmlns:p14="http://schemas.microsoft.com/office/powerpoint/2010/main" val="3362641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ACA on Medicaid and CHIP </a:t>
            </a:r>
          </a:p>
        </p:txBody>
      </p:sp>
      <p:sp>
        <p:nvSpPr>
          <p:cNvPr id="3" name="Content Placeholder 2"/>
          <p:cNvSpPr>
            <a:spLocks noGrp="1"/>
          </p:cNvSpPr>
          <p:nvPr>
            <p:ph idx="1"/>
          </p:nvPr>
        </p:nvSpPr>
        <p:spPr>
          <a:xfrm>
            <a:off x="677334" y="1636295"/>
            <a:ext cx="8596668" cy="4780547"/>
          </a:xfrm>
        </p:spPr>
        <p:txBody>
          <a:bodyPr/>
          <a:lstStyle/>
          <a:p>
            <a:pPr>
              <a:lnSpc>
                <a:spcPct val="150000"/>
              </a:lnSpc>
            </a:pPr>
            <a:r>
              <a:rPr lang="en-US" dirty="0" smtClean="0"/>
              <a:t>Affordable Care Act led </a:t>
            </a:r>
            <a:r>
              <a:rPr lang="en-US" dirty="0"/>
              <a:t>to increased enrollment to Medicaid and CHIP. </a:t>
            </a:r>
          </a:p>
          <a:p>
            <a:pPr>
              <a:lnSpc>
                <a:spcPct val="150000"/>
              </a:lnSpc>
            </a:pPr>
            <a:r>
              <a:rPr lang="en-US" dirty="0"/>
              <a:t>In 2014, four years after ACA was enacted to law, Medicaid and CHIP enrollment had increased by over 4.8 million people. </a:t>
            </a:r>
          </a:p>
          <a:p>
            <a:pPr>
              <a:lnSpc>
                <a:spcPct val="150000"/>
              </a:lnSpc>
            </a:pPr>
            <a:r>
              <a:rPr lang="en-US" dirty="0"/>
              <a:t>Enrollment growth in states that have expanded Medicaid coverage to low-income adults exceeded the national average.</a:t>
            </a:r>
          </a:p>
          <a:p>
            <a:pPr>
              <a:lnSpc>
                <a:spcPct val="150000"/>
              </a:lnSpc>
            </a:pPr>
            <a:r>
              <a:rPr lang="en-US" dirty="0"/>
              <a:t>Generally, statistics show that the ACA has a positive impact on Medicaid and CHIP enrollment. </a:t>
            </a:r>
          </a:p>
          <a:p>
            <a:endParaRPr lang="en-US" dirty="0"/>
          </a:p>
        </p:txBody>
      </p:sp>
    </p:spTree>
    <p:extLst>
      <p:ext uri="{BB962C8B-B14F-4D97-AF65-F5344CB8AC3E}">
        <p14:creationId xmlns:p14="http://schemas.microsoft.com/office/powerpoint/2010/main" val="33209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issues for the Affordable Care Act</a:t>
            </a:r>
          </a:p>
        </p:txBody>
      </p:sp>
      <p:sp>
        <p:nvSpPr>
          <p:cNvPr id="3" name="Content Placeholder 2"/>
          <p:cNvSpPr>
            <a:spLocks noGrp="1"/>
          </p:cNvSpPr>
          <p:nvPr>
            <p:ph idx="1"/>
          </p:nvPr>
        </p:nvSpPr>
        <p:spPr>
          <a:xfrm>
            <a:off x="677334" y="1459833"/>
            <a:ext cx="8596668" cy="5550568"/>
          </a:xfrm>
        </p:spPr>
        <p:txBody>
          <a:bodyPr>
            <a:normAutofit lnSpcReduction="10000"/>
          </a:bodyPr>
          <a:lstStyle/>
          <a:p>
            <a:pPr>
              <a:lnSpc>
                <a:spcPct val="150000"/>
              </a:lnSpc>
            </a:pPr>
            <a:r>
              <a:rPr lang="en-US" dirty="0"/>
              <a:t>Improvement of the quality of healthcare and patient safety by the government.</a:t>
            </a:r>
          </a:p>
          <a:p>
            <a:pPr>
              <a:lnSpc>
                <a:spcPct val="150000"/>
              </a:lnSpc>
            </a:pPr>
            <a:r>
              <a:rPr lang="en-US" dirty="0"/>
              <a:t>Making coverage more secure for those who has insurance, and extend affordable coverage to anyone that is uninsured(Kocher, &amp; </a:t>
            </a:r>
            <a:r>
              <a:rPr lang="en-US" dirty="0" err="1"/>
              <a:t>Adashi</a:t>
            </a:r>
            <a:r>
              <a:rPr lang="en-US" dirty="0"/>
              <a:t>, 2011).</a:t>
            </a:r>
          </a:p>
          <a:p>
            <a:pPr>
              <a:lnSpc>
                <a:spcPct val="150000"/>
              </a:lnSpc>
            </a:pPr>
            <a:r>
              <a:rPr lang="en-US" dirty="0"/>
              <a:t>Ensure access to quality, culturally competent care for all American demographics by the health care providers.</a:t>
            </a:r>
          </a:p>
          <a:p>
            <a:pPr>
              <a:lnSpc>
                <a:spcPct val="150000"/>
              </a:lnSpc>
            </a:pPr>
            <a:r>
              <a:rPr lang="en-US" dirty="0"/>
              <a:t>Reduce the growth of healthcare costs while promoting high-value and effective care for the public.</a:t>
            </a:r>
          </a:p>
          <a:p>
            <a:pPr>
              <a:lnSpc>
                <a:spcPct val="150000"/>
              </a:lnSpc>
            </a:pPr>
            <a:r>
              <a:rPr lang="en-US" dirty="0"/>
              <a:t>Emphasize primary and preventive care associated with community prevention services for the insurers.</a:t>
            </a:r>
          </a:p>
          <a:p>
            <a:pPr>
              <a:lnSpc>
                <a:spcPct val="150000"/>
              </a:lnSpc>
            </a:pPr>
            <a:r>
              <a:rPr lang="en-US" dirty="0"/>
              <a:t>Promote the adoption and usefulness of health information technology by employers.</a:t>
            </a:r>
          </a:p>
          <a:p>
            <a:endParaRPr lang="en-US" dirty="0"/>
          </a:p>
        </p:txBody>
      </p:sp>
    </p:spTree>
    <p:extLst>
      <p:ext uri="{BB962C8B-B14F-4D97-AF65-F5344CB8AC3E}">
        <p14:creationId xmlns:p14="http://schemas.microsoft.com/office/powerpoint/2010/main" val="331471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for improvement of Affordable Care Act</a:t>
            </a:r>
          </a:p>
        </p:txBody>
      </p:sp>
      <p:sp>
        <p:nvSpPr>
          <p:cNvPr id="3" name="Content Placeholder 2"/>
          <p:cNvSpPr>
            <a:spLocks noGrp="1"/>
          </p:cNvSpPr>
          <p:nvPr>
            <p:ph idx="1"/>
          </p:nvPr>
        </p:nvSpPr>
        <p:spPr>
          <a:xfrm>
            <a:off x="677334" y="1636295"/>
            <a:ext cx="8596668" cy="5406189"/>
          </a:xfrm>
        </p:spPr>
        <p:txBody>
          <a:bodyPr/>
          <a:lstStyle/>
          <a:p>
            <a:pPr>
              <a:lnSpc>
                <a:spcPct val="150000"/>
              </a:lnSpc>
            </a:pPr>
            <a:r>
              <a:rPr lang="en-US" dirty="0"/>
              <a:t>ACA can be improved through:</a:t>
            </a:r>
          </a:p>
          <a:p>
            <a:pPr>
              <a:lnSpc>
                <a:spcPct val="150000"/>
              </a:lnSpc>
            </a:pPr>
            <a:r>
              <a:rPr lang="en-US" dirty="0"/>
              <a:t>First, ACA can be improved by improving insurance affordability to more people. This can be done by redesigning the eligibility requirements for premium tax credits to enhance insurance affordability by removing the 400% federal poverty level (FPL) premium tax credit eligibility cap. </a:t>
            </a:r>
          </a:p>
          <a:p>
            <a:pPr>
              <a:lnSpc>
                <a:spcPct val="150000"/>
              </a:lnSpc>
            </a:pPr>
            <a:r>
              <a:rPr lang="en-US" dirty="0"/>
              <a:t>The other recommendation is by stabilizing the insurance marketplace. This can be done by adopting a permanent reinsurance program. </a:t>
            </a:r>
          </a:p>
          <a:p>
            <a:pPr>
              <a:lnSpc>
                <a:spcPct val="150000"/>
              </a:lnSpc>
            </a:pPr>
            <a:r>
              <a:rPr lang="en-US" dirty="0"/>
              <a:t>ACA can also be improved by boosting enrollment through federal and state-led auto-enrollment programs which ensure that citizens enroll in health care plans. </a:t>
            </a:r>
          </a:p>
        </p:txBody>
      </p:sp>
    </p:spTree>
    <p:extLst>
      <p:ext uri="{BB962C8B-B14F-4D97-AF65-F5344CB8AC3E}">
        <p14:creationId xmlns:p14="http://schemas.microsoft.com/office/powerpoint/2010/main" val="2527719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for improvement of Affordable Care </a:t>
            </a:r>
            <a:r>
              <a:rPr lang="en-US" dirty="0" smtClean="0"/>
              <a:t>Act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780675"/>
            <a:ext cx="8596668" cy="5077326"/>
          </a:xfrm>
        </p:spPr>
        <p:txBody>
          <a:bodyPr>
            <a:normAutofit/>
          </a:bodyPr>
          <a:lstStyle/>
          <a:p>
            <a:pPr>
              <a:lnSpc>
                <a:spcPct val="150000"/>
              </a:lnSpc>
            </a:pPr>
            <a:r>
              <a:rPr lang="en-US" dirty="0"/>
              <a:t>Allow employed parents greater access to the new marketplaces, and allow employers greater flexibility to offer health insurance coverage which will in turn help in raising the economy.</a:t>
            </a:r>
          </a:p>
          <a:p>
            <a:pPr>
              <a:lnSpc>
                <a:spcPct val="150000"/>
              </a:lnSpc>
            </a:pPr>
            <a:r>
              <a:rPr lang="en-US" dirty="0"/>
              <a:t>Hire a new corps who are full-time federal enrollment assisters to help Americans enroll in Medicaid or the new marketplaces which will help in maintaining law and order hence health care.</a:t>
            </a:r>
          </a:p>
          <a:p>
            <a:pPr>
              <a:lnSpc>
                <a:spcPct val="150000"/>
              </a:lnSpc>
            </a:pPr>
            <a:r>
              <a:rPr lang="en-US" dirty="0"/>
              <a:t>Offer a public option early Medicare coverage within health insurance marketplaces to people to ensure every individual has his or her health issues taken care of.</a:t>
            </a:r>
          </a:p>
          <a:p>
            <a:endParaRPr lang="en-US" dirty="0"/>
          </a:p>
        </p:txBody>
      </p:sp>
    </p:spTree>
    <p:extLst>
      <p:ext uri="{BB962C8B-B14F-4D97-AF65-F5344CB8AC3E}">
        <p14:creationId xmlns:p14="http://schemas.microsoft.com/office/powerpoint/2010/main" val="4121385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7727"/>
          </a:xfrm>
        </p:spPr>
        <p:txBody>
          <a:bodyPr/>
          <a:lstStyle/>
          <a:p>
            <a:pPr algn="ctr"/>
            <a:r>
              <a:rPr lang="en-US" dirty="0" smtClean="0"/>
              <a:t>Conclusion </a:t>
            </a:r>
            <a:endParaRPr lang="en-US" dirty="0"/>
          </a:p>
        </p:txBody>
      </p:sp>
      <p:sp>
        <p:nvSpPr>
          <p:cNvPr id="3" name="Content Placeholder 2"/>
          <p:cNvSpPr>
            <a:spLocks noGrp="1"/>
          </p:cNvSpPr>
          <p:nvPr>
            <p:ph idx="1"/>
          </p:nvPr>
        </p:nvSpPr>
        <p:spPr>
          <a:xfrm>
            <a:off x="677334" y="1267327"/>
            <a:ext cx="8596668" cy="5710990"/>
          </a:xfrm>
        </p:spPr>
        <p:txBody>
          <a:bodyPr>
            <a:normAutofit/>
          </a:bodyPr>
          <a:lstStyle/>
          <a:p>
            <a:pPr>
              <a:lnSpc>
                <a:spcPct val="150000"/>
              </a:lnSpc>
            </a:pPr>
            <a:r>
              <a:rPr lang="en-US" dirty="0" smtClean="0"/>
              <a:t>Despite its many benefits, Affordable Care Act continues to divide Americans in different ways. This division has always been on political lines with much of the opposition coming from the Republicans. </a:t>
            </a:r>
          </a:p>
          <a:p>
            <a:pPr>
              <a:lnSpc>
                <a:spcPct val="150000"/>
              </a:lnSpc>
            </a:pPr>
            <a:r>
              <a:rPr lang="en-US" dirty="0" smtClean="0"/>
              <a:t>Since its inception in 2010, </a:t>
            </a:r>
            <a:r>
              <a:rPr lang="en-US" dirty="0"/>
              <a:t>ACA </a:t>
            </a:r>
            <a:r>
              <a:rPr lang="en-US" dirty="0" smtClean="0"/>
              <a:t>has </a:t>
            </a:r>
            <a:r>
              <a:rPr lang="en-US" dirty="0"/>
              <a:t>improved the health of Americans due to more insurance </a:t>
            </a:r>
            <a:r>
              <a:rPr lang="en-US" dirty="0" smtClean="0"/>
              <a:t>coverage and eliminated </a:t>
            </a:r>
            <a:r>
              <a:rPr lang="en-US" dirty="0"/>
              <a:t>many of the negative features of private insurance, which denied insurance for people with pre-existing conditions. </a:t>
            </a:r>
            <a:endParaRPr lang="en-US" dirty="0" smtClean="0"/>
          </a:p>
          <a:p>
            <a:pPr>
              <a:lnSpc>
                <a:spcPct val="150000"/>
              </a:lnSpc>
            </a:pPr>
            <a:r>
              <a:rPr lang="en-US" dirty="0" smtClean="0"/>
              <a:t>However, critics strongly </a:t>
            </a:r>
            <a:r>
              <a:rPr lang="en-US" dirty="0"/>
              <a:t>object to the federal government becoming more involved in the nation's healthcare </a:t>
            </a:r>
            <a:r>
              <a:rPr lang="en-US" dirty="0" smtClean="0"/>
              <a:t>system and the individual mandate provision of the act. </a:t>
            </a:r>
          </a:p>
          <a:p>
            <a:pPr>
              <a:lnSpc>
                <a:spcPct val="150000"/>
              </a:lnSpc>
            </a:pPr>
            <a:r>
              <a:rPr lang="en-US" dirty="0" smtClean="0"/>
              <a:t>Going forward, it is imperative to put politics aside and ensure that the health of American’s is paramount.</a:t>
            </a:r>
            <a:endParaRPr lang="en-US" dirty="0"/>
          </a:p>
        </p:txBody>
      </p:sp>
    </p:spTree>
    <p:extLst>
      <p:ext uri="{BB962C8B-B14F-4D97-AF65-F5344CB8AC3E}">
        <p14:creationId xmlns:p14="http://schemas.microsoft.com/office/powerpoint/2010/main" val="3883288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a:lnSpc>
                <a:spcPct val="150000"/>
              </a:lnSpc>
            </a:pPr>
            <a:r>
              <a:rPr lang="en-US" dirty="0"/>
              <a:t>Blumenthal, D., Abrams, M., &amp; </a:t>
            </a:r>
            <a:r>
              <a:rPr lang="en-US" dirty="0" err="1"/>
              <a:t>Nuzum</a:t>
            </a:r>
            <a:r>
              <a:rPr lang="en-US" dirty="0"/>
              <a:t>, R. (2015). The affordable care act at 5 years.</a:t>
            </a:r>
          </a:p>
          <a:p>
            <a:pPr>
              <a:lnSpc>
                <a:spcPct val="150000"/>
              </a:lnSpc>
            </a:pPr>
            <a:r>
              <a:rPr lang="en-US" dirty="0" smtClean="0"/>
              <a:t>Kocher</a:t>
            </a:r>
            <a:r>
              <a:rPr lang="en-US" dirty="0"/>
              <a:t>, R. P., &amp; </a:t>
            </a:r>
            <a:r>
              <a:rPr lang="en-US" dirty="0" err="1"/>
              <a:t>Adashi</a:t>
            </a:r>
            <a:r>
              <a:rPr lang="en-US" dirty="0"/>
              <a:t>, E. Y. (2011). Hospital readmissions and the Affordable Care Act: paying for coordinated quality care. </a:t>
            </a:r>
            <a:r>
              <a:rPr lang="en-US" dirty="0" err="1"/>
              <a:t>Jama</a:t>
            </a:r>
            <a:r>
              <a:rPr lang="en-US" dirty="0"/>
              <a:t>, 306(16), 1794-1795.</a:t>
            </a:r>
          </a:p>
          <a:p>
            <a:pPr>
              <a:lnSpc>
                <a:spcPct val="150000"/>
              </a:lnSpc>
            </a:pPr>
            <a:r>
              <a:rPr lang="en-US" dirty="0" err="1"/>
              <a:t>Koh</a:t>
            </a:r>
            <a:r>
              <a:rPr lang="en-US" dirty="0"/>
              <a:t>, H. K., &amp; </a:t>
            </a:r>
            <a:r>
              <a:rPr lang="en-US" dirty="0" err="1"/>
              <a:t>Sebelius</a:t>
            </a:r>
            <a:r>
              <a:rPr lang="en-US" dirty="0"/>
              <a:t>, K. G. (2010). Promoting prevention through the affordable care act. New England Journal of Medicine, 363(14), 1296-1299.</a:t>
            </a:r>
          </a:p>
          <a:p>
            <a:pPr>
              <a:lnSpc>
                <a:spcPct val="150000"/>
              </a:lnSpc>
            </a:pPr>
            <a:r>
              <a:rPr lang="en-US" dirty="0"/>
              <a:t>Protection, P., &amp; Act, A. C. (2010). Patient protection and affordable care act. Public law, 111(48), 759-762.</a:t>
            </a:r>
          </a:p>
        </p:txBody>
      </p:sp>
    </p:spTree>
    <p:extLst>
      <p:ext uri="{BB962C8B-B14F-4D97-AF65-F5344CB8AC3E}">
        <p14:creationId xmlns:p14="http://schemas.microsoft.com/office/powerpoint/2010/main" val="414485145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229</TotalTime>
  <Words>2451</Words>
  <Application>Microsoft Office PowerPoint</Application>
  <PresentationFormat>Widescreen</PresentationFormat>
  <Paragraphs>106</Paragraphs>
  <Slides>16</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Trebuchet MS</vt:lpstr>
      <vt:lpstr>Wingdings 3</vt:lpstr>
      <vt:lpstr>Facet</vt:lpstr>
      <vt:lpstr>Affordable Care Act (ACA)</vt:lpstr>
      <vt:lpstr>Introduction </vt:lpstr>
      <vt:lpstr>Timelines and key milestones of ACA becoming law</vt:lpstr>
      <vt:lpstr>Competing viewpoints (opposers)</vt:lpstr>
      <vt:lpstr>Competing viewpoints cont…</vt:lpstr>
      <vt:lpstr>Competing viewpoints (supporters)</vt:lpstr>
      <vt:lpstr>Attempts to repeal the ACA</vt:lpstr>
      <vt:lpstr>Attempts to repeal the ACA cont…</vt:lpstr>
      <vt:lpstr>Attempts to repeal the ACA cont…</vt:lpstr>
      <vt:lpstr>Impact of ACA on Medicare</vt:lpstr>
      <vt:lpstr>Effect of ACA on Medicaid and CHIP </vt:lpstr>
      <vt:lpstr>Future issues for the Affordable Care Act</vt:lpstr>
      <vt:lpstr>Recommendation for improvement of Affordable Care Act</vt:lpstr>
      <vt:lpstr>Recommendation for improvement of Affordable Care Act cont…</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26</cp:revision>
  <dcterms:created xsi:type="dcterms:W3CDTF">2020-07-28T12:53:45Z</dcterms:created>
  <dcterms:modified xsi:type="dcterms:W3CDTF">2020-07-28T16:43:17Z</dcterms:modified>
</cp:coreProperties>
</file>