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handoutMasterIdLst>
    <p:handoutMasterId r:id="rId15"/>
  </p:handoutMasterIdLst>
  <p:sldIdLst>
    <p:sldId id="256" r:id="rId2"/>
    <p:sldId id="257" r:id="rId3"/>
    <p:sldId id="263" r:id="rId4"/>
    <p:sldId id="266" r:id="rId5"/>
    <p:sldId id="261" r:id="rId6"/>
    <p:sldId id="267" r:id="rId7"/>
    <p:sldId id="265" r:id="rId8"/>
    <p:sldId id="262" r:id="rId9"/>
    <p:sldId id="264" r:id="rId10"/>
    <p:sldId id="258" r:id="rId11"/>
    <p:sldId id="260" r:id="rId12"/>
    <p:sldId id="25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25" autoAdjust="0"/>
    <p:restoredTop sz="77866" autoAdjust="0"/>
  </p:normalViewPr>
  <p:slideViewPr>
    <p:cSldViewPr snapToGrid="0" showGuides="1">
      <p:cViewPr varScale="1">
        <p:scale>
          <a:sx n="62" d="100"/>
          <a:sy n="62" d="100"/>
        </p:scale>
        <p:origin x="624" y="36"/>
      </p:cViewPr>
      <p:guideLst>
        <p:guide orient="horz" pos="2160"/>
        <p:guide pos="3840"/>
      </p:guideLst>
    </p:cSldViewPr>
  </p:slideViewPr>
  <p:notesTextViewPr>
    <p:cViewPr>
      <p:scale>
        <a:sx n="1" d="1"/>
        <a:sy n="1" d="1"/>
      </p:scale>
      <p:origin x="0" y="0"/>
    </p:cViewPr>
  </p:notesTextViewPr>
  <p:notesViewPr>
    <p:cSldViewPr snapToGrid="0" showGuides="1">
      <p:cViewPr varScale="1">
        <p:scale>
          <a:sx n="61" d="100"/>
          <a:sy n="61" d="100"/>
        </p:scale>
        <p:origin x="2382" y="4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DF810A-361F-4C19-ABA7-DAE70B0A12F1}" type="datetimeFigureOut">
              <a:rPr lang="en-US" smtClean="0"/>
              <a:t>10/30/2019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158AFD1-2857-4F8F-A61C-2B23030ED8C7}" type="slidenum">
              <a:rPr lang="en-US" smtClean="0"/>
              <a:t>‹#›</a:t>
            </a:fld>
            <a:endParaRPr lang="en-US"/>
          </a:p>
        </p:txBody>
      </p:sp>
    </p:spTree>
    <p:extLst>
      <p:ext uri="{BB962C8B-B14F-4D97-AF65-F5344CB8AC3E}">
        <p14:creationId xmlns:p14="http://schemas.microsoft.com/office/powerpoint/2010/main" val="3913949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262A7-09DC-4553-9F21-E9CFE0F49A14}" type="datetimeFigureOut">
              <a:rPr lang="en-US" smtClean="0"/>
              <a:t>10/30/2019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D67C15-AB4E-49D0-AC75-362490D03557}" type="slidenum">
              <a:rPr lang="en-US" smtClean="0"/>
              <a:t>‹#›</a:t>
            </a:fld>
            <a:endParaRPr lang="en-US"/>
          </a:p>
        </p:txBody>
      </p:sp>
    </p:spTree>
    <p:extLst>
      <p:ext uri="{BB962C8B-B14F-4D97-AF65-F5344CB8AC3E}">
        <p14:creationId xmlns:p14="http://schemas.microsoft.com/office/powerpoint/2010/main" val="2756249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numerous challenges that</a:t>
            </a:r>
            <a:r>
              <a:rPr lang="en-US" baseline="0" dirty="0" smtClean="0"/>
              <a:t> businesses face before they change their operation processes or improve the way they develop their products to reach new markets or retain their market share. This activity is influenced by time in the sense that customer preference evolve and hence businesses have to adjust there systems lest they succumb to competition that lead to reduction of market shares and revenues, some of the immediate goals include enhancing leadership effectiveness, spurring product or service innovation to suit the tastes and preferences of customers, improving the delivery time of products and services to customers and adaptability to increase the survival rate of a company. </a:t>
            </a:r>
            <a:endParaRPr lang="en-US" dirty="0"/>
          </a:p>
        </p:txBody>
      </p:sp>
      <p:sp>
        <p:nvSpPr>
          <p:cNvPr id="4" name="Slide Number Placeholder 3"/>
          <p:cNvSpPr>
            <a:spLocks noGrp="1"/>
          </p:cNvSpPr>
          <p:nvPr>
            <p:ph type="sldNum" sz="quarter" idx="10"/>
          </p:nvPr>
        </p:nvSpPr>
        <p:spPr/>
        <p:txBody>
          <a:bodyPr/>
          <a:lstStyle/>
          <a:p>
            <a:fld id="{FBD67C15-AB4E-49D0-AC75-362490D03557}" type="slidenum">
              <a:rPr lang="en-US" smtClean="0"/>
              <a:t>3</a:t>
            </a:fld>
            <a:endParaRPr lang="en-US"/>
          </a:p>
        </p:txBody>
      </p:sp>
    </p:spTree>
    <p:extLst>
      <p:ext uri="{BB962C8B-B14F-4D97-AF65-F5344CB8AC3E}">
        <p14:creationId xmlns:p14="http://schemas.microsoft.com/office/powerpoint/2010/main" val="3540339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benefits</a:t>
            </a:r>
            <a:r>
              <a:rPr lang="en-US" baseline="0" dirty="0" smtClean="0"/>
              <a:t> of agility that each company wants and there are the same in all industries. The end goal of any business is getting profits, hence the role of the management or the stakeholders is to actualize the process towards this goal. Increasing the market share is the ultimate objective and a successful agility plan always leads here. Through formation of worker groups to foster teamwork, the benefit is increasing worker efficiency and productivity. When employees realize that the organization prioritizes their development they become loyal and this factor enhances collaboration. Its customers will get quality products and excellent services the company will reduce external competition. </a:t>
            </a:r>
            <a:endParaRPr lang="en-US" dirty="0"/>
          </a:p>
        </p:txBody>
      </p:sp>
      <p:sp>
        <p:nvSpPr>
          <p:cNvPr id="4" name="Slide Number Placeholder 3"/>
          <p:cNvSpPr>
            <a:spLocks noGrp="1"/>
          </p:cNvSpPr>
          <p:nvPr>
            <p:ph type="sldNum" sz="quarter" idx="10"/>
          </p:nvPr>
        </p:nvSpPr>
        <p:spPr/>
        <p:txBody>
          <a:bodyPr/>
          <a:lstStyle/>
          <a:p>
            <a:fld id="{FBD67C15-AB4E-49D0-AC75-362490D03557}" type="slidenum">
              <a:rPr lang="en-US" smtClean="0"/>
              <a:t>4</a:t>
            </a:fld>
            <a:endParaRPr lang="en-US"/>
          </a:p>
        </p:txBody>
      </p:sp>
    </p:spTree>
    <p:extLst>
      <p:ext uri="{BB962C8B-B14F-4D97-AF65-F5344CB8AC3E}">
        <p14:creationId xmlns:p14="http://schemas.microsoft.com/office/powerpoint/2010/main" val="817681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Agility</a:t>
            </a:r>
            <a:r>
              <a:rPr lang="en-US" baseline="0" dirty="0" smtClean="0"/>
              <a:t> is an intricate matter that requires proper planning lest the company suffers devastating consequences due to complications. Adaptability is the most important value and it ensure that the company can adjust its systems whenever there is a complication in the original plan. The company through it leadership must practice accountability by ensuring that the employees understand the essence of the whole process and the risk it poses to the company survival. The whole process must be simple for the whole team of employees to understand implement without supervision. Complicated systems take a lot of time to implement and they increases the likelihood of failure.</a:t>
            </a:r>
            <a:endParaRPr lang="en-US" dirty="0"/>
          </a:p>
        </p:txBody>
      </p:sp>
      <p:sp>
        <p:nvSpPr>
          <p:cNvPr id="4" name="Slide Number Placeholder 3"/>
          <p:cNvSpPr>
            <a:spLocks noGrp="1"/>
          </p:cNvSpPr>
          <p:nvPr>
            <p:ph type="sldNum" sz="quarter" idx="10"/>
          </p:nvPr>
        </p:nvSpPr>
        <p:spPr/>
        <p:txBody>
          <a:bodyPr/>
          <a:lstStyle/>
          <a:p>
            <a:fld id="{FBD67C15-AB4E-49D0-AC75-362490D03557}" type="slidenum">
              <a:rPr lang="en-US" smtClean="0"/>
              <a:t>5</a:t>
            </a:fld>
            <a:endParaRPr lang="en-US"/>
          </a:p>
        </p:txBody>
      </p:sp>
    </p:spTree>
    <p:extLst>
      <p:ext uri="{BB962C8B-B14F-4D97-AF65-F5344CB8AC3E}">
        <p14:creationId xmlns:p14="http://schemas.microsoft.com/office/powerpoint/2010/main" val="1631230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specific steps that</a:t>
            </a:r>
            <a:r>
              <a:rPr lang="en-US" baseline="0" dirty="0" smtClean="0"/>
              <a:t> an agility plan should follow for it to become complete and increase the chances of success. The most important point is that the agility plan should conform to the mission, vision and values of the company. When this factor is not considered it brings confusion to the employees and the customers. Change can be implemented but in gradual way to give the stakeholders time to adjust to the new development. The plan should be defined and analyzed by a the management team in collaboration with the employees. The design should be drawn, built and tested to ensure that it withstands the test of the market. After affirmation, the plan can be deployed then the results tested over a timeframe.</a:t>
            </a:r>
            <a:endParaRPr lang="en-US" dirty="0"/>
          </a:p>
        </p:txBody>
      </p:sp>
      <p:sp>
        <p:nvSpPr>
          <p:cNvPr id="4" name="Slide Number Placeholder 3"/>
          <p:cNvSpPr>
            <a:spLocks noGrp="1"/>
          </p:cNvSpPr>
          <p:nvPr>
            <p:ph type="sldNum" sz="quarter" idx="10"/>
          </p:nvPr>
        </p:nvSpPr>
        <p:spPr/>
        <p:txBody>
          <a:bodyPr/>
          <a:lstStyle/>
          <a:p>
            <a:fld id="{FBD67C15-AB4E-49D0-AC75-362490D03557}" type="slidenum">
              <a:rPr lang="en-US" smtClean="0"/>
              <a:t>6</a:t>
            </a:fld>
            <a:endParaRPr lang="en-US"/>
          </a:p>
        </p:txBody>
      </p:sp>
    </p:spTree>
    <p:extLst>
      <p:ext uri="{BB962C8B-B14F-4D97-AF65-F5344CB8AC3E}">
        <p14:creationId xmlns:p14="http://schemas.microsoft.com/office/powerpoint/2010/main" val="3910297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every plan</a:t>
            </a:r>
            <a:r>
              <a:rPr lang="en-US" baseline="0" dirty="0" smtClean="0"/>
              <a:t> to work in business there must be clear steps to be followed. Most of the time the steps can be adjusted but this factor may introduce unforeseen risks that may take significant time and financial resources to mitigate. In the agility plan, conception of the agility idea is the first step. The management and the workers are the team that conceptualizes the idea. Inception is the development of the agility prototype. At this stage the plan can be adjusted to fit new trends in the market.  Construction iteration is the alteration of the original plan to allow it to conform to new dynamic in the market. After confirmation of the plan the company can move to the transition stage before the last step of production. </a:t>
            </a:r>
            <a:endParaRPr lang="en-US" dirty="0"/>
          </a:p>
        </p:txBody>
      </p:sp>
      <p:sp>
        <p:nvSpPr>
          <p:cNvPr id="4" name="Slide Number Placeholder 3"/>
          <p:cNvSpPr>
            <a:spLocks noGrp="1"/>
          </p:cNvSpPr>
          <p:nvPr>
            <p:ph type="sldNum" sz="quarter" idx="10"/>
          </p:nvPr>
        </p:nvSpPr>
        <p:spPr/>
        <p:txBody>
          <a:bodyPr/>
          <a:lstStyle/>
          <a:p>
            <a:fld id="{FBD67C15-AB4E-49D0-AC75-362490D03557}" type="slidenum">
              <a:rPr lang="en-US" smtClean="0"/>
              <a:t>7</a:t>
            </a:fld>
            <a:endParaRPr lang="en-US"/>
          </a:p>
        </p:txBody>
      </p:sp>
    </p:spTree>
    <p:extLst>
      <p:ext uri="{BB962C8B-B14F-4D97-AF65-F5344CB8AC3E}">
        <p14:creationId xmlns:p14="http://schemas.microsoft.com/office/powerpoint/2010/main" val="353251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Apart from the identified</a:t>
            </a:r>
            <a:r>
              <a:rPr lang="en-US" baseline="0" dirty="0" smtClean="0"/>
              <a:t> steps of agility that can be customized to suit the processes and operations of any business, there is an agility fluency models that ensures the customized steps are implemented smoothly without disrupting daily operations. Pre-agile step refers to the communication step that the management involves all the employees. They must be aware that process will shift to a team culture and they will need to collaborate with each other. All employees have to focus towards this objective and this will enable them to change their delivery tactics and processes. Through this internal change the whole organization structure shifts to optimization. The last shift is directed towards the customers to enable them adjust and strengthen the company by </a:t>
            </a:r>
            <a:r>
              <a:rPr lang="en-US" baseline="0" smtClean="0"/>
              <a:t>increasing sales</a:t>
            </a:r>
            <a:endParaRPr lang="en-US" dirty="0"/>
          </a:p>
        </p:txBody>
      </p:sp>
      <p:sp>
        <p:nvSpPr>
          <p:cNvPr id="4" name="Slide Number Placeholder 3"/>
          <p:cNvSpPr>
            <a:spLocks noGrp="1"/>
          </p:cNvSpPr>
          <p:nvPr>
            <p:ph type="sldNum" sz="quarter" idx="10"/>
          </p:nvPr>
        </p:nvSpPr>
        <p:spPr/>
        <p:txBody>
          <a:bodyPr/>
          <a:lstStyle/>
          <a:p>
            <a:fld id="{FBD67C15-AB4E-49D0-AC75-362490D03557}" type="slidenum">
              <a:rPr lang="en-US" smtClean="0"/>
              <a:t>8</a:t>
            </a:fld>
            <a:endParaRPr lang="en-US"/>
          </a:p>
        </p:txBody>
      </p:sp>
    </p:spTree>
    <p:extLst>
      <p:ext uri="{BB962C8B-B14F-4D97-AF65-F5344CB8AC3E}">
        <p14:creationId xmlns:p14="http://schemas.microsoft.com/office/powerpoint/2010/main" val="4090771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D67C15-AB4E-49D0-AC75-362490D03557}" type="slidenum">
              <a:rPr lang="en-US" smtClean="0"/>
              <a:t>9</a:t>
            </a:fld>
            <a:endParaRPr lang="en-US"/>
          </a:p>
        </p:txBody>
      </p:sp>
    </p:spTree>
    <p:extLst>
      <p:ext uri="{BB962C8B-B14F-4D97-AF65-F5344CB8AC3E}">
        <p14:creationId xmlns:p14="http://schemas.microsoft.com/office/powerpoint/2010/main" val="4135057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10/30/2019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t>AGILE ORGANIZATIONS</a:t>
            </a:r>
            <a:endParaRPr lang="en-US" sz="6000" b="1" dirty="0"/>
          </a:p>
        </p:txBody>
      </p:sp>
      <p:sp>
        <p:nvSpPr>
          <p:cNvPr id="3" name="Subtitle 2"/>
          <p:cNvSpPr>
            <a:spLocks noGrp="1"/>
          </p:cNvSpPr>
          <p:nvPr>
            <p:ph type="subTitle" idx="1"/>
          </p:nvPr>
        </p:nvSpPr>
        <p:spPr/>
        <p:txBody>
          <a:bodyPr>
            <a:noAutofit/>
          </a:bodyPr>
          <a:lstStyle/>
          <a:p>
            <a:pPr algn="r"/>
            <a:endParaRPr lang="en-US" sz="2800" b="1" dirty="0" smtClean="0"/>
          </a:p>
          <a:p>
            <a:pPr algn="r"/>
            <a:r>
              <a:rPr lang="en-US" sz="2800" b="1" dirty="0" smtClean="0"/>
              <a:t>BUSINESS MANAGEMENT</a:t>
            </a:r>
            <a:endParaRPr lang="en-US" sz="2800" b="1" dirty="0"/>
          </a:p>
        </p:txBody>
      </p:sp>
    </p:spTree>
    <p:extLst>
      <p:ext uri="{BB962C8B-B14F-4D97-AF65-F5344CB8AC3E}">
        <p14:creationId xmlns:p14="http://schemas.microsoft.com/office/powerpoint/2010/main" val="3608948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DEFINITION</a:t>
            </a:r>
            <a:endParaRPr lang="en-US" dirty="0"/>
          </a:p>
        </p:txBody>
      </p:sp>
      <p:sp>
        <p:nvSpPr>
          <p:cNvPr id="3" name="Content Placeholder 2"/>
          <p:cNvSpPr>
            <a:spLocks noGrp="1"/>
          </p:cNvSpPr>
          <p:nvPr>
            <p:ph idx="1"/>
          </p:nvPr>
        </p:nvSpPr>
        <p:spPr/>
        <p:txBody>
          <a:bodyPr/>
          <a:lstStyle/>
          <a:p>
            <a:endParaRPr lang="en-US" dirty="0" smtClean="0"/>
          </a:p>
          <a:p>
            <a:r>
              <a:rPr lang="en-US" dirty="0" smtClean="0"/>
              <a:t>AN AGILE ORGANIZATION QUICKLY ADAPTS TO MARKETS CHANGES TO ENSURE IT MAINTAINS OPTIMAL OPERATION</a:t>
            </a:r>
          </a:p>
          <a:p>
            <a:r>
              <a:rPr lang="en-US" dirty="0" smtClean="0"/>
              <a:t>AN ORGANIZATION HAS THE ABILITY TO NOTICE NEW COMPETITORS AND STRATEGIZE ON NEW BUSINESS TACTICS</a:t>
            </a:r>
            <a:endParaRPr lang="en-US" dirty="0"/>
          </a:p>
        </p:txBody>
      </p:sp>
      <p:pic>
        <p:nvPicPr>
          <p:cNvPr id="4" name="Picture 3"/>
          <p:cNvPicPr>
            <a:picLocks noChangeAspect="1"/>
          </p:cNvPicPr>
          <p:nvPr/>
        </p:nvPicPr>
        <p:blipFill>
          <a:blip r:embed="rId2">
            <a:duotone>
              <a:prstClr val="black"/>
              <a:schemeClr val="accent2">
                <a:tint val="45000"/>
                <a:satMod val="400000"/>
              </a:schemeClr>
            </a:duotone>
          </a:blip>
          <a:stretch>
            <a:fillRect/>
          </a:stretch>
        </p:blipFill>
        <p:spPr>
          <a:xfrm flipH="1">
            <a:off x="9514703" y="4595500"/>
            <a:ext cx="2397211" cy="2097741"/>
          </a:xfrm>
          <a:prstGeom prst="rect">
            <a:avLst/>
          </a:prstGeom>
          <a:ln>
            <a:noFill/>
          </a:ln>
          <a:effectLst>
            <a:softEdge rad="112500"/>
          </a:effectLst>
        </p:spPr>
      </p:pic>
    </p:spTree>
    <p:extLst>
      <p:ext uri="{BB962C8B-B14F-4D97-AF65-F5344CB8AC3E}">
        <p14:creationId xmlns:p14="http://schemas.microsoft.com/office/powerpoint/2010/main" val="3559508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AGILITY GOALS</a:t>
            </a:r>
            <a:endParaRPr lang="en-US" dirty="0"/>
          </a:p>
        </p:txBody>
      </p:sp>
      <p:sp>
        <p:nvSpPr>
          <p:cNvPr id="3" name="Content Placeholder 2"/>
          <p:cNvSpPr>
            <a:spLocks noGrp="1"/>
          </p:cNvSpPr>
          <p:nvPr>
            <p:ph idx="1"/>
          </p:nvPr>
        </p:nvSpPr>
        <p:spPr/>
        <p:txBody>
          <a:bodyPr/>
          <a:lstStyle/>
          <a:p>
            <a:r>
              <a:rPr lang="en-US" dirty="0" smtClean="0"/>
              <a:t>LEADERSHIP EFFECTIVENESS</a:t>
            </a:r>
          </a:p>
          <a:p>
            <a:endParaRPr lang="en-US" dirty="0" smtClean="0"/>
          </a:p>
          <a:p>
            <a:r>
              <a:rPr lang="en-US" dirty="0" smtClean="0"/>
              <a:t>PRODUCT INNOVATION</a:t>
            </a:r>
          </a:p>
          <a:p>
            <a:endParaRPr lang="en-US" dirty="0" smtClean="0"/>
          </a:p>
          <a:p>
            <a:r>
              <a:rPr lang="en-US" dirty="0" smtClean="0"/>
              <a:t>QUALITY AND TIMELY DELIVERY</a:t>
            </a:r>
          </a:p>
          <a:p>
            <a:endParaRPr lang="en-US" dirty="0" smtClean="0"/>
          </a:p>
          <a:p>
            <a:r>
              <a:rPr lang="en-US" dirty="0" smtClean="0"/>
              <a:t>ORGANIZATIONAL ADAPTABILITY</a:t>
            </a:r>
            <a:endParaRPr lang="en-US" dirty="0"/>
          </a:p>
        </p:txBody>
      </p:sp>
      <p:pic>
        <p:nvPicPr>
          <p:cNvPr id="4" name="Picture 3"/>
          <p:cNvPicPr>
            <a:picLocks noChangeAspect="1"/>
          </p:cNvPicPr>
          <p:nvPr/>
        </p:nvPicPr>
        <p:blipFill>
          <a:blip r:embed="rId3"/>
          <a:stretch>
            <a:fillRect/>
          </a:stretch>
        </p:blipFill>
        <p:spPr>
          <a:xfrm>
            <a:off x="8334761" y="3122913"/>
            <a:ext cx="2466975" cy="18478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58857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BENEFITS</a:t>
            </a:r>
            <a:endParaRPr lang="en-US" dirty="0"/>
          </a:p>
        </p:txBody>
      </p:sp>
      <p:sp>
        <p:nvSpPr>
          <p:cNvPr id="3" name="Content Placeholder 2"/>
          <p:cNvSpPr>
            <a:spLocks noGrp="1"/>
          </p:cNvSpPr>
          <p:nvPr>
            <p:ph idx="1"/>
          </p:nvPr>
        </p:nvSpPr>
        <p:spPr/>
        <p:txBody>
          <a:bodyPr/>
          <a:lstStyle/>
          <a:p>
            <a:endParaRPr lang="en-US" dirty="0" smtClean="0"/>
          </a:p>
          <a:p>
            <a:r>
              <a:rPr lang="en-US" dirty="0" smtClean="0"/>
              <a:t>ACHIEVE MARKET SUCCESS</a:t>
            </a:r>
          </a:p>
          <a:p>
            <a:r>
              <a:rPr lang="en-US" dirty="0" smtClean="0"/>
              <a:t>INCREASE WORKER EFFICIENCY AND PRODUCTIVITY</a:t>
            </a:r>
          </a:p>
          <a:p>
            <a:r>
              <a:rPr lang="en-US" dirty="0" smtClean="0"/>
              <a:t>ENHANCES COLLABORATION</a:t>
            </a:r>
          </a:p>
          <a:p>
            <a:r>
              <a:rPr lang="en-US" dirty="0" smtClean="0"/>
              <a:t>INCREASES CUSTOMER SATISFACTION</a:t>
            </a:r>
          </a:p>
          <a:p>
            <a:r>
              <a:rPr lang="en-US" dirty="0" smtClean="0"/>
              <a:t>REDUCES MARKET COMPETITION</a:t>
            </a:r>
          </a:p>
          <a:p>
            <a:r>
              <a:rPr lang="en-US" dirty="0" smtClean="0"/>
              <a:t>MOTIVATES ADAPTIVE LEADERSHIP</a:t>
            </a:r>
            <a:endParaRPr lang="en-US" dirty="0"/>
          </a:p>
        </p:txBody>
      </p:sp>
      <p:pic>
        <p:nvPicPr>
          <p:cNvPr id="4" name="Picture 3"/>
          <p:cNvPicPr>
            <a:picLocks noChangeAspect="1"/>
          </p:cNvPicPr>
          <p:nvPr/>
        </p:nvPicPr>
        <p:blipFill>
          <a:blip r:embed="rId3"/>
          <a:stretch>
            <a:fillRect/>
          </a:stretch>
        </p:blipFill>
        <p:spPr>
          <a:xfrm>
            <a:off x="9016828" y="4847869"/>
            <a:ext cx="2857500" cy="1600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39299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AGILITY VALUES</a:t>
            </a:r>
            <a:endParaRPr lang="en-US" dirty="0"/>
          </a:p>
        </p:txBody>
      </p:sp>
      <p:sp>
        <p:nvSpPr>
          <p:cNvPr id="3" name="Content Placeholder 2"/>
          <p:cNvSpPr>
            <a:spLocks noGrp="1"/>
          </p:cNvSpPr>
          <p:nvPr>
            <p:ph idx="1"/>
          </p:nvPr>
        </p:nvSpPr>
        <p:spPr/>
        <p:txBody>
          <a:bodyPr/>
          <a:lstStyle/>
          <a:p>
            <a:endParaRPr lang="en-US" sz="2400" dirty="0" smtClean="0"/>
          </a:p>
          <a:p>
            <a:r>
              <a:rPr lang="en-US" sz="2400" dirty="0" smtClean="0"/>
              <a:t>ADAPTABILITY</a:t>
            </a:r>
          </a:p>
          <a:p>
            <a:r>
              <a:rPr lang="en-US" sz="2400" dirty="0" smtClean="0"/>
              <a:t>TRANSPARENCY</a:t>
            </a:r>
          </a:p>
          <a:p>
            <a:r>
              <a:rPr lang="en-US" sz="2400" dirty="0" smtClean="0"/>
              <a:t>SIMPLICITY</a:t>
            </a:r>
          </a:p>
          <a:p>
            <a:r>
              <a:rPr lang="en-US" sz="2400" dirty="0" smtClean="0"/>
              <a:t>UNITY</a:t>
            </a:r>
          </a:p>
          <a:p>
            <a:r>
              <a:rPr lang="en-US" sz="2400" dirty="0" smtClean="0"/>
              <a:t>COLLABORATION</a:t>
            </a:r>
          </a:p>
          <a:p>
            <a:endParaRPr lang="en-US" dirty="0"/>
          </a:p>
        </p:txBody>
      </p:sp>
      <p:pic>
        <p:nvPicPr>
          <p:cNvPr id="4" name="Picture 3"/>
          <p:cNvPicPr>
            <a:picLocks noChangeAspect="1"/>
          </p:cNvPicPr>
          <p:nvPr/>
        </p:nvPicPr>
        <p:blipFill>
          <a:blip r:embed="rId3"/>
          <a:stretch>
            <a:fillRect/>
          </a:stretch>
        </p:blipFill>
        <p:spPr>
          <a:xfrm>
            <a:off x="6882714" y="2505591"/>
            <a:ext cx="4265011" cy="2832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86091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TRANSFORMATION STEPS</a:t>
            </a:r>
            <a:endParaRPr lang="en-US" dirty="0"/>
          </a:p>
        </p:txBody>
      </p:sp>
      <p:sp>
        <p:nvSpPr>
          <p:cNvPr id="3" name="Content Placeholder 2"/>
          <p:cNvSpPr>
            <a:spLocks noGrp="1"/>
          </p:cNvSpPr>
          <p:nvPr>
            <p:ph idx="1"/>
          </p:nvPr>
        </p:nvSpPr>
        <p:spPr/>
        <p:txBody>
          <a:bodyPr/>
          <a:lstStyle/>
          <a:p>
            <a:r>
              <a:rPr lang="en-US" dirty="0" smtClean="0"/>
              <a:t>DEFINE AND PLAN</a:t>
            </a:r>
          </a:p>
          <a:p>
            <a:endParaRPr lang="en-US" dirty="0" smtClean="0"/>
          </a:p>
          <a:p>
            <a:r>
              <a:rPr lang="en-US" dirty="0" smtClean="0"/>
              <a:t>ANALYZE AND DESIGN</a:t>
            </a:r>
          </a:p>
          <a:p>
            <a:endParaRPr lang="en-US" dirty="0" smtClean="0"/>
          </a:p>
          <a:p>
            <a:r>
              <a:rPr lang="en-US" dirty="0" smtClean="0"/>
              <a:t>BUILD AND TEST</a:t>
            </a:r>
          </a:p>
          <a:p>
            <a:endParaRPr lang="en-US" dirty="0" smtClean="0"/>
          </a:p>
          <a:p>
            <a:r>
              <a:rPr lang="en-US" dirty="0" smtClean="0"/>
              <a:t>DEPLOY </a:t>
            </a:r>
          </a:p>
          <a:p>
            <a:endParaRPr lang="en-US" dirty="0" smtClean="0"/>
          </a:p>
          <a:p>
            <a:r>
              <a:rPr lang="en-US" dirty="0" smtClean="0"/>
              <a:t>ANALYZE</a:t>
            </a:r>
            <a:endParaRPr lang="en-US" dirty="0"/>
          </a:p>
        </p:txBody>
      </p:sp>
      <p:pic>
        <p:nvPicPr>
          <p:cNvPr id="4" name="Picture 3"/>
          <p:cNvPicPr>
            <a:picLocks noChangeAspect="1"/>
          </p:cNvPicPr>
          <p:nvPr/>
        </p:nvPicPr>
        <p:blipFill>
          <a:blip r:embed="rId3"/>
          <a:stretch>
            <a:fillRect/>
          </a:stretch>
        </p:blipFill>
        <p:spPr>
          <a:xfrm>
            <a:off x="9012710" y="2414587"/>
            <a:ext cx="2247900" cy="2028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68012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IMPLEMENTATION STEPS</a:t>
            </a:r>
            <a:endParaRPr lang="en-US" dirty="0"/>
          </a:p>
        </p:txBody>
      </p:sp>
      <p:sp>
        <p:nvSpPr>
          <p:cNvPr id="3" name="Content Placeholder 2"/>
          <p:cNvSpPr>
            <a:spLocks noGrp="1"/>
          </p:cNvSpPr>
          <p:nvPr>
            <p:ph idx="1"/>
          </p:nvPr>
        </p:nvSpPr>
        <p:spPr/>
        <p:txBody>
          <a:bodyPr/>
          <a:lstStyle/>
          <a:p>
            <a:r>
              <a:rPr lang="en-US" dirty="0" smtClean="0"/>
              <a:t>CONCEPT</a:t>
            </a:r>
          </a:p>
          <a:p>
            <a:endParaRPr lang="en-US" dirty="0"/>
          </a:p>
          <a:p>
            <a:r>
              <a:rPr lang="en-US" dirty="0" smtClean="0"/>
              <a:t>INCEPTION</a:t>
            </a:r>
          </a:p>
          <a:p>
            <a:endParaRPr lang="en-US" dirty="0"/>
          </a:p>
          <a:p>
            <a:r>
              <a:rPr lang="en-US" dirty="0" smtClean="0"/>
              <a:t>CONSTRUCTION ITERATION</a:t>
            </a:r>
          </a:p>
          <a:p>
            <a:endParaRPr lang="en-US" dirty="0"/>
          </a:p>
          <a:p>
            <a:r>
              <a:rPr lang="en-US" dirty="0" smtClean="0"/>
              <a:t>TRANSITION</a:t>
            </a:r>
          </a:p>
          <a:p>
            <a:endParaRPr lang="en-US" dirty="0"/>
          </a:p>
          <a:p>
            <a:r>
              <a:rPr lang="en-US" dirty="0" smtClean="0"/>
              <a:t>PRODUCTION</a:t>
            </a:r>
            <a:endParaRPr lang="en-US" dirty="0"/>
          </a:p>
        </p:txBody>
      </p:sp>
      <p:pic>
        <p:nvPicPr>
          <p:cNvPr id="4" name="Picture 3"/>
          <p:cNvPicPr>
            <a:picLocks noChangeAspect="1"/>
          </p:cNvPicPr>
          <p:nvPr/>
        </p:nvPicPr>
        <p:blipFill>
          <a:blip r:embed="rId3"/>
          <a:stretch>
            <a:fillRect/>
          </a:stretch>
        </p:blipFill>
        <p:spPr>
          <a:xfrm>
            <a:off x="8349564" y="3147884"/>
            <a:ext cx="2857500" cy="1600200"/>
          </a:xfrm>
          <a:prstGeom prst="rect">
            <a:avLst/>
          </a:prstGeom>
        </p:spPr>
      </p:pic>
    </p:spTree>
    <p:extLst>
      <p:ext uri="{BB962C8B-B14F-4D97-AF65-F5344CB8AC3E}">
        <p14:creationId xmlns:p14="http://schemas.microsoft.com/office/powerpoint/2010/main" val="1043891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43596"/>
          </a:xfrm>
        </p:spPr>
        <p:txBody>
          <a:bodyPr/>
          <a:lstStyle/>
          <a:p>
            <a:pPr algn="ctr"/>
            <a:r>
              <a:rPr lang="en-US" dirty="0" smtClean="0"/>
              <a:t>AGILE FLUENCY MODEL</a:t>
            </a:r>
            <a:endParaRPr lang="en-US" dirty="0"/>
          </a:p>
        </p:txBody>
      </p:sp>
      <p:pic>
        <p:nvPicPr>
          <p:cNvPr id="8" name="Content Placeholder 7"/>
          <p:cNvPicPr>
            <a:picLocks noGrp="1" noChangeAspect="1"/>
          </p:cNvPicPr>
          <p:nvPr>
            <p:ph idx="1"/>
          </p:nvPr>
        </p:nvPicPr>
        <p:blipFill rotWithShape="1">
          <a:blip r:embed="rId3"/>
          <a:srcRect l="8334" t="14691" r="8580" b="19045"/>
          <a:stretch/>
        </p:blipFill>
        <p:spPr>
          <a:xfrm>
            <a:off x="1828800" y="1532238"/>
            <a:ext cx="8353168" cy="4794421"/>
          </a:xfrm>
          <a:prstGeom prst="rect">
            <a:avLst/>
          </a:prstGeom>
        </p:spPr>
      </p:pic>
    </p:spTree>
    <p:extLst>
      <p:ext uri="{BB962C8B-B14F-4D97-AF65-F5344CB8AC3E}">
        <p14:creationId xmlns:p14="http://schemas.microsoft.com/office/powerpoint/2010/main" val="496199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CHALLENGES</a:t>
            </a:r>
            <a:endParaRPr lang="en-US" dirty="0"/>
          </a:p>
        </p:txBody>
      </p:sp>
      <p:sp>
        <p:nvSpPr>
          <p:cNvPr id="3" name="Content Placeholder 2"/>
          <p:cNvSpPr>
            <a:spLocks noGrp="1"/>
          </p:cNvSpPr>
          <p:nvPr>
            <p:ph idx="1"/>
          </p:nvPr>
        </p:nvSpPr>
        <p:spPr/>
        <p:txBody>
          <a:bodyPr/>
          <a:lstStyle/>
          <a:p>
            <a:endParaRPr lang="en-US" dirty="0" smtClean="0"/>
          </a:p>
          <a:p>
            <a:r>
              <a:rPr lang="en-US" dirty="0" smtClean="0"/>
              <a:t>COMPLEXITY OF SYSTEMS</a:t>
            </a:r>
          </a:p>
          <a:p>
            <a:r>
              <a:rPr lang="en-US" dirty="0" smtClean="0"/>
              <a:t>POOR LEADERSHIP</a:t>
            </a:r>
          </a:p>
          <a:p>
            <a:r>
              <a:rPr lang="en-US" dirty="0" smtClean="0"/>
              <a:t>UNCLEAR DEADLINES</a:t>
            </a:r>
          </a:p>
          <a:p>
            <a:r>
              <a:rPr lang="en-US" dirty="0" smtClean="0"/>
              <a:t>LACK OF PERFORMANCE INDICATORS</a:t>
            </a:r>
          </a:p>
          <a:p>
            <a:r>
              <a:rPr lang="en-US" dirty="0" smtClean="0"/>
              <a:t>IMPERFERCT INFORMATION</a:t>
            </a:r>
          </a:p>
          <a:p>
            <a:r>
              <a:rPr lang="en-US" dirty="0" smtClean="0"/>
              <a:t>LACK OF THE NEEDED SKILLS</a:t>
            </a:r>
          </a:p>
          <a:p>
            <a:r>
              <a:rPr lang="en-US" dirty="0" smtClean="0"/>
              <a:t>WORKER BURNOUT</a:t>
            </a:r>
            <a:endParaRPr lang="en-US" dirty="0"/>
          </a:p>
        </p:txBody>
      </p:sp>
    </p:spTree>
    <p:extLst>
      <p:ext uri="{BB962C8B-B14F-4D97-AF65-F5344CB8AC3E}">
        <p14:creationId xmlns:p14="http://schemas.microsoft.com/office/powerpoint/2010/main" val="335713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SOLUTIONS</a:t>
            </a:r>
            <a:endParaRPr lang="en-US" dirty="0"/>
          </a:p>
        </p:txBody>
      </p:sp>
      <p:sp>
        <p:nvSpPr>
          <p:cNvPr id="3" name="Content Placeholder 2"/>
          <p:cNvSpPr>
            <a:spLocks noGrp="1"/>
          </p:cNvSpPr>
          <p:nvPr>
            <p:ph idx="1"/>
          </p:nvPr>
        </p:nvSpPr>
        <p:spPr/>
        <p:txBody>
          <a:bodyPr/>
          <a:lstStyle/>
          <a:p>
            <a:r>
              <a:rPr lang="en-US" dirty="0" smtClean="0"/>
              <a:t>CLEAR COMMUNICATION</a:t>
            </a:r>
          </a:p>
          <a:p>
            <a:r>
              <a:rPr lang="en-US" dirty="0" smtClean="0"/>
              <a:t>COMPREHENSIVE MARKET RESEARCH</a:t>
            </a:r>
          </a:p>
          <a:p>
            <a:r>
              <a:rPr lang="en-US" dirty="0" smtClean="0"/>
              <a:t>FORMATION OF TEAMS</a:t>
            </a:r>
          </a:p>
          <a:p>
            <a:r>
              <a:rPr lang="en-US" dirty="0" smtClean="0"/>
              <a:t>USING MOTIVATION SKILLS</a:t>
            </a:r>
          </a:p>
          <a:p>
            <a:r>
              <a:rPr lang="en-US" dirty="0" smtClean="0"/>
              <a:t>OFFERING OF SUFFICIENT RESOURCES</a:t>
            </a:r>
          </a:p>
          <a:p>
            <a:r>
              <a:rPr lang="en-US" dirty="0" smtClean="0"/>
              <a:t>STIPULATION OF DEADLINES</a:t>
            </a:r>
          </a:p>
          <a:p>
            <a:r>
              <a:rPr lang="en-US" dirty="0" smtClean="0"/>
              <a:t>TEAM BUILDING EXCERCISES</a:t>
            </a:r>
            <a:endParaRPr lang="en-US" dirty="0"/>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Lst>
          </a:blip>
          <a:srcRect r="62375"/>
          <a:stretch/>
        </p:blipFill>
        <p:spPr>
          <a:xfrm>
            <a:off x="8612659" y="3907439"/>
            <a:ext cx="2236573" cy="19620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39413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54806"/>
          </a:xfrm>
        </p:spPr>
        <p:txBody>
          <a:bodyPr/>
          <a:lstStyle/>
          <a:p>
            <a:pPr algn="ctr"/>
            <a:r>
              <a:rPr lang="en-US" dirty="0" smtClean="0"/>
              <a:t>AGILITY EXAMPLES</a:t>
            </a:r>
            <a:endParaRPr lang="en-US" dirty="0"/>
          </a:p>
        </p:txBody>
      </p:sp>
      <p:sp>
        <p:nvSpPr>
          <p:cNvPr id="3" name="Content Placeholder 2"/>
          <p:cNvSpPr>
            <a:spLocks noGrp="1"/>
          </p:cNvSpPr>
          <p:nvPr>
            <p:ph idx="1"/>
          </p:nvPr>
        </p:nvSpPr>
        <p:spPr>
          <a:xfrm>
            <a:off x="1103312" y="1828800"/>
            <a:ext cx="8946541" cy="4419599"/>
          </a:xfrm>
        </p:spPr>
        <p:txBody>
          <a:bodyPr/>
          <a:lstStyle/>
          <a:p>
            <a:endParaRPr lang="en-US" dirty="0" smtClean="0"/>
          </a:p>
          <a:p>
            <a:r>
              <a:rPr lang="en-US" dirty="0" smtClean="0"/>
              <a:t>ALLOWING CUSTOMERS TO PICK THEIR MEALS THROUGH TABLE SCREENS IN A HOTEL</a:t>
            </a:r>
          </a:p>
          <a:p>
            <a:r>
              <a:rPr lang="en-US" dirty="0" smtClean="0"/>
              <a:t>ACCEPT DIFFERENT FORMS OF PAYMENT e.g. CREDIT CARD, CASH OR DEBIT CARD</a:t>
            </a:r>
          </a:p>
          <a:p>
            <a:r>
              <a:rPr lang="en-US" dirty="0" smtClean="0"/>
              <a:t>LETTING CUSTOMERS PICK THE DELIVERY TIME OF THEIR PACKAGES AND NOT CONFINE THEM TO COMPANY WORKING HOURS</a:t>
            </a:r>
          </a:p>
          <a:p>
            <a:r>
              <a:rPr lang="en-US" dirty="0" smtClean="0"/>
              <a:t>CUSTOMIZATION PRODUCTS AND SERVICES DEPENDING ON SUGGESTIONS OF EXISTING CUSTOMERS.</a:t>
            </a:r>
            <a:endParaRPr lang="en-US" dirty="0"/>
          </a:p>
        </p:txBody>
      </p:sp>
    </p:spTree>
    <p:extLst>
      <p:ext uri="{BB962C8B-B14F-4D97-AF65-F5344CB8AC3E}">
        <p14:creationId xmlns:p14="http://schemas.microsoft.com/office/powerpoint/2010/main" val="362430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a:t>Lengnick</a:t>
            </a:r>
            <a:r>
              <a:rPr lang="en-US" dirty="0"/>
              <a:t>-Hall, C. A., &amp; Beck, T. E. (2016). Resilience capacity and strategic agility: Prerequisites for thriving in a dynamic environment. In Resilience Engineering Perspectives, Volume 2 (pp. 61-92). CRC Press</a:t>
            </a:r>
            <a:r>
              <a:rPr lang="en-US" dirty="0" smtClean="0"/>
              <a:t>.</a:t>
            </a:r>
          </a:p>
          <a:p>
            <a:r>
              <a:rPr lang="en-US" dirty="0" smtClean="0"/>
              <a:t>Kim</a:t>
            </a:r>
            <a:r>
              <a:rPr lang="en-US" dirty="0"/>
              <a:t>, G., Humble, J., </a:t>
            </a:r>
            <a:r>
              <a:rPr lang="en-US" dirty="0" err="1"/>
              <a:t>Debois</a:t>
            </a:r>
            <a:r>
              <a:rPr lang="en-US" dirty="0"/>
              <a:t>, P., &amp; Willis, J. (2016). The </a:t>
            </a:r>
            <a:r>
              <a:rPr lang="en-US" dirty="0" err="1"/>
              <a:t>DevOps</a:t>
            </a:r>
            <a:r>
              <a:rPr lang="en-US" dirty="0"/>
              <a:t> </a:t>
            </a:r>
            <a:r>
              <a:rPr lang="en-US" dirty="0" smtClean="0"/>
              <a:t>	Handbook</a:t>
            </a:r>
            <a:r>
              <a:rPr lang="en-US" dirty="0"/>
              <a:t>:: How to Create World-Class Agility, Reliability, and </a:t>
            </a:r>
            <a:r>
              <a:rPr lang="en-US" dirty="0" smtClean="0"/>
              <a:t>	Security </a:t>
            </a:r>
            <a:r>
              <a:rPr lang="en-US" dirty="0"/>
              <a:t>in Technology Organizations. IT Revolution</a:t>
            </a:r>
            <a:r>
              <a:rPr lang="en-US" dirty="0" smtClean="0"/>
              <a:t>.</a:t>
            </a:r>
          </a:p>
          <a:p>
            <a:r>
              <a:rPr lang="en-US" dirty="0" err="1"/>
              <a:t>Prange</a:t>
            </a:r>
            <a:r>
              <a:rPr lang="en-US" dirty="0"/>
              <a:t>, C., &amp; </a:t>
            </a:r>
            <a:r>
              <a:rPr lang="en-US" dirty="0" err="1"/>
              <a:t>Heracleous</a:t>
            </a:r>
            <a:r>
              <a:rPr lang="en-US" dirty="0"/>
              <a:t>, L. (Eds.). (2018). Agility. X: How </a:t>
            </a:r>
            <a:r>
              <a:rPr lang="en-US" dirty="0" smtClean="0"/>
              <a:t>	Organizations </a:t>
            </a:r>
            <a:r>
              <a:rPr lang="en-US" dirty="0"/>
              <a:t>Thrive in Unpredictable Times. Cambridge University </a:t>
            </a:r>
            <a:r>
              <a:rPr lang="en-US" dirty="0" smtClean="0"/>
              <a:t>	Press</a:t>
            </a:r>
          </a:p>
          <a:p>
            <a:r>
              <a:rPr lang="en-US" dirty="0" err="1" smtClean="0"/>
              <a:t>Wlodarkiewicz-Klimek</a:t>
            </a:r>
            <a:r>
              <a:rPr lang="en-US" dirty="0"/>
              <a:t>, H. (2017, July). Human capital in the </a:t>
            </a:r>
            <a:r>
              <a:rPr lang="en-US" dirty="0" smtClean="0"/>
              <a:t>	development </a:t>
            </a:r>
            <a:r>
              <a:rPr lang="en-US" dirty="0"/>
              <a:t>of mechanisms improving the agility of organizations. </a:t>
            </a:r>
            <a:r>
              <a:rPr lang="en-US" dirty="0" smtClean="0"/>
              <a:t>	In </a:t>
            </a:r>
            <a:r>
              <a:rPr lang="en-US" dirty="0"/>
              <a:t>International Conference on Applied Human Factors and </a:t>
            </a:r>
            <a:r>
              <a:rPr lang="en-US" dirty="0" smtClean="0"/>
              <a:t>	Ergonomics </a:t>
            </a:r>
            <a:r>
              <a:rPr lang="en-US" dirty="0"/>
              <a:t>(pp. 97-105). Springer, Cham</a:t>
            </a:r>
            <a:r>
              <a:rPr lang="en-US" dirty="0" smtClean="0"/>
              <a:t>.</a:t>
            </a:r>
          </a:p>
        </p:txBody>
      </p:sp>
    </p:spTree>
    <p:extLst>
      <p:ext uri="{BB962C8B-B14F-4D97-AF65-F5344CB8AC3E}">
        <p14:creationId xmlns:p14="http://schemas.microsoft.com/office/powerpoint/2010/main" val="35612973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126</TotalTime>
  <Words>1008</Words>
  <Application>Microsoft Office PowerPoint</Application>
  <PresentationFormat>Widescreen</PresentationFormat>
  <Paragraphs>92</Paragraphs>
  <Slides>12</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vt:lpstr>
      <vt:lpstr>AGILE ORGANIZATIONS</vt:lpstr>
      <vt:lpstr>DEFINITION</vt:lpstr>
      <vt:lpstr>AGILITY GOALS</vt:lpstr>
      <vt:lpstr>BENEFITS</vt:lpstr>
      <vt:lpstr>AGILITY VALUES</vt:lpstr>
      <vt:lpstr>TRANSFORMATION STEPS</vt:lpstr>
      <vt:lpstr>IMPLEMENTATION STEPS</vt:lpstr>
      <vt:lpstr>AGILE FLUENCY MODEL</vt:lpstr>
      <vt:lpstr>CHALLENGES</vt:lpstr>
      <vt:lpstr>SOLUTIONS</vt:lpstr>
      <vt:lpstr>AGILITY EXAMPLES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AGILE ORGANIZATIONS</dc:title>
  <dc:creator>Alkaza</dc:creator>
  <cp:lastModifiedBy>Alkaza</cp:lastModifiedBy>
  <cp:revision>15</cp:revision>
  <dcterms:created xsi:type="dcterms:W3CDTF">2019-10-30T14:16:02Z</dcterms:created>
  <dcterms:modified xsi:type="dcterms:W3CDTF">2019-10-30T16:22:13Z</dcterms:modified>
</cp:coreProperties>
</file>