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7"/>
  </p:notesMasterIdLst>
  <p:sldIdLst>
    <p:sldId id="257" r:id="rId2"/>
    <p:sldId id="259" r:id="rId3"/>
    <p:sldId id="284" r:id="rId4"/>
    <p:sldId id="260" r:id="rId5"/>
    <p:sldId id="285" r:id="rId6"/>
    <p:sldId id="261" r:id="rId7"/>
    <p:sldId id="262" r:id="rId8"/>
    <p:sldId id="263" r:id="rId9"/>
    <p:sldId id="264" r:id="rId10"/>
    <p:sldId id="265" r:id="rId11"/>
    <p:sldId id="267" r:id="rId12"/>
    <p:sldId id="283" r:id="rId13"/>
    <p:sldId id="281" r:id="rId14"/>
    <p:sldId id="282"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7"/>
    <p:restoredTop sz="91605"/>
  </p:normalViewPr>
  <p:slideViewPr>
    <p:cSldViewPr snapToGrid="0" snapToObjects="1">
      <p:cViewPr varScale="1">
        <p:scale>
          <a:sx n="103" d="100"/>
          <a:sy n="103" d="100"/>
        </p:scale>
        <p:origin x="20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charset="0"/>
              </a:defRPr>
            </a:lvl1pPr>
          </a:lstStyle>
          <a:p>
            <a:fld id="{3A933268-9663-0B42-A241-0764F929424F}" type="datetimeFigureOut">
              <a:rPr lang="en-US" smtClean="0"/>
              <a:pPr/>
              <a:t>8/19/20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charset="0"/>
              </a:defRPr>
            </a:lvl1pPr>
          </a:lstStyle>
          <a:p>
            <a:fld id="{3D1CC689-419C-E042-87AF-BC04CA3724AA}" type="slidenum">
              <a:rPr lang="en-US" smtClean="0"/>
              <a:pPr/>
              <a:t>‹#›</a:t>
            </a:fld>
            <a:endParaRPr lang="en-US" dirty="0"/>
          </a:p>
        </p:txBody>
      </p:sp>
    </p:spTree>
    <p:extLst>
      <p:ext uri="{BB962C8B-B14F-4D97-AF65-F5344CB8AC3E}">
        <p14:creationId xmlns:p14="http://schemas.microsoft.com/office/powerpoint/2010/main" val="146525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Arial" charset="0"/>
              <a:ea typeface="+mn-ea"/>
              <a:cs typeface="Arial"/>
            </a:endParaRPr>
          </a:p>
        </p:txBody>
      </p:sp>
      <p:sp>
        <p:nvSpPr>
          <p:cNvPr id="4" name="Slide Number Placeholder 3"/>
          <p:cNvSpPr>
            <a:spLocks noGrp="1"/>
          </p:cNvSpPr>
          <p:nvPr>
            <p:ph type="sldNum" sz="quarter" idx="5"/>
          </p:nvPr>
        </p:nvSpPr>
        <p:spPr/>
        <p:txBody>
          <a:bodyPr/>
          <a:lstStyle/>
          <a:p>
            <a:fld id="{3D1CC689-419C-E042-87AF-BC04CA3724AA}" type="slidenum">
              <a:rPr lang="en-US" smtClean="0"/>
              <a:pPr/>
              <a:t>5</a:t>
            </a:fld>
            <a:endParaRPr lang="en-US" dirty="0"/>
          </a:p>
        </p:txBody>
      </p:sp>
    </p:spTree>
    <p:extLst>
      <p:ext uri="{BB962C8B-B14F-4D97-AF65-F5344CB8AC3E}">
        <p14:creationId xmlns:p14="http://schemas.microsoft.com/office/powerpoint/2010/main" val="269683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Arial" charset="0"/>
                <a:ea typeface="+mn-ea"/>
                <a:cs typeface="Arial"/>
              </a:rPr>
              <a:t>-I advise taking notes first on </a:t>
            </a:r>
            <a:r>
              <a:rPr lang="en-US" sz="1200" b="0" i="0" u="sng" kern="1200" dirty="0">
                <a:solidFill>
                  <a:schemeClr val="tx1"/>
                </a:solidFill>
                <a:latin typeface="Arial" charset="0"/>
                <a:ea typeface="+mn-ea"/>
                <a:cs typeface="Arial"/>
              </a:rPr>
              <a:t>value</a:t>
            </a:r>
            <a:r>
              <a:rPr lang="en-US" sz="1200" b="0" i="0" kern="1200" dirty="0">
                <a:solidFill>
                  <a:schemeClr val="tx1"/>
                </a:solidFill>
                <a:latin typeface="Arial" charset="0"/>
                <a:ea typeface="+mn-ea"/>
                <a:cs typeface="Arial"/>
              </a:rPr>
              <a:t>, especially on whether you find one or more areas where contrast of value is greatest. The presence or lack of emphasis lets you know whether or not the artist wants you to pay special attention to particular subject matter. </a:t>
            </a:r>
          </a:p>
        </p:txBody>
      </p:sp>
      <p:sp>
        <p:nvSpPr>
          <p:cNvPr id="4" name="Slide Number Placeholder 3"/>
          <p:cNvSpPr>
            <a:spLocks noGrp="1"/>
          </p:cNvSpPr>
          <p:nvPr>
            <p:ph type="sldNum" sz="quarter" idx="5"/>
          </p:nvPr>
        </p:nvSpPr>
        <p:spPr/>
        <p:txBody>
          <a:bodyPr/>
          <a:lstStyle/>
          <a:p>
            <a:fld id="{3D1CC689-419C-E042-87AF-BC04CA3724AA}" type="slidenum">
              <a:rPr lang="en-US" smtClean="0"/>
              <a:pPr/>
              <a:t>6</a:t>
            </a:fld>
            <a:endParaRPr lang="en-US" dirty="0"/>
          </a:p>
        </p:txBody>
      </p:sp>
    </p:spTree>
    <p:extLst>
      <p:ext uri="{BB962C8B-B14F-4D97-AF65-F5344CB8AC3E}">
        <p14:creationId xmlns:p14="http://schemas.microsoft.com/office/powerpoint/2010/main" val="664452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t>
            </a:r>
            <a:r>
              <a:rPr lang="en-US" dirty="0" err="1"/>
              <a:t>Potsdamer</a:t>
            </a:r>
            <a:r>
              <a:rPr lang="en-US" baseline="0" dirty="0"/>
              <a:t> </a:t>
            </a:r>
            <a:r>
              <a:rPr lang="en-US" baseline="0" dirty="0" err="1"/>
              <a:t>Platz</a:t>
            </a:r>
            <a:r>
              <a:rPr lang="en-US" baseline="0" dirty="0"/>
              <a:t> was a prostitution-rich area and a busy, hectic street in Berlin. There is a younger woman and an older one, the one wearing a black widow’s veil. </a:t>
            </a:r>
            <a:endParaRPr lang="en-US" dirty="0"/>
          </a:p>
        </p:txBody>
      </p:sp>
      <p:sp>
        <p:nvSpPr>
          <p:cNvPr id="4" name="Slide Number Placeholder 3"/>
          <p:cNvSpPr>
            <a:spLocks noGrp="1"/>
          </p:cNvSpPr>
          <p:nvPr>
            <p:ph type="sldNum" sz="quarter" idx="10"/>
          </p:nvPr>
        </p:nvSpPr>
        <p:spPr/>
        <p:txBody>
          <a:bodyPr/>
          <a:lstStyle/>
          <a:p>
            <a:fld id="{E6A216FD-C563-514C-99E0-16B5A4BA07AE}" type="slidenum">
              <a:rPr lang="en-US" smtClean="0"/>
              <a:t>9</a:t>
            </a:fld>
            <a:endParaRPr lang="en-US"/>
          </a:p>
        </p:txBody>
      </p:sp>
    </p:spTree>
    <p:extLst>
      <p:ext uri="{BB962C8B-B14F-4D97-AF65-F5344CB8AC3E}">
        <p14:creationId xmlns:p14="http://schemas.microsoft.com/office/powerpoint/2010/main" val="1285047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A216FD-C563-514C-99E0-16B5A4BA07AE}" type="slidenum">
              <a:rPr lang="en-US" smtClean="0"/>
              <a:t>10</a:t>
            </a:fld>
            <a:endParaRPr lang="en-US"/>
          </a:p>
        </p:txBody>
      </p:sp>
    </p:spTree>
    <p:extLst>
      <p:ext uri="{BB962C8B-B14F-4D97-AF65-F5344CB8AC3E}">
        <p14:creationId xmlns:p14="http://schemas.microsoft.com/office/powerpoint/2010/main" val="1846070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53F0FE-C54C-174A-B26A-03A10718AF78}"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3569490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F0FE-C54C-174A-B26A-03A10718AF78}"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230496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53F0FE-C54C-174A-B26A-03A10718AF78}"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1695782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53F0FE-C54C-174A-B26A-03A10718AF78}"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53346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53F0FE-C54C-174A-B26A-03A10718AF78}" type="datetimeFigureOut">
              <a:rPr lang="en-US" smtClean="0"/>
              <a:t>8/19/20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406011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53F0FE-C54C-174A-B26A-03A10718AF78}" type="datetimeFigureOut">
              <a:rPr lang="en-US" smtClean="0"/>
              <a:t>8/19/20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2011310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3F0FE-C54C-174A-B26A-03A10718AF78}" type="datetimeFigureOut">
              <a:rPr lang="en-US" smtClean="0"/>
              <a:t>8/19/20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1273846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53F0FE-C54C-174A-B26A-03A10718AF78}"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1011189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53F0FE-C54C-174A-B26A-03A10718AF78}" type="datetimeFigureOut">
              <a:rPr lang="en-US" smtClean="0"/>
              <a:t>8/19/20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3257240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F0FE-C54C-174A-B26A-03A10718AF78}"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2923798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3F0FE-C54C-174A-B26A-03A10718AF78}" type="datetimeFigureOut">
              <a:rPr lang="en-US" smtClean="0"/>
              <a:t>8/19/20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0E0146-3EEC-D04E-9D18-ED50D7AE8D94}" type="slidenum">
              <a:rPr lang="en-US" smtClean="0"/>
              <a:t>‹#›</a:t>
            </a:fld>
            <a:endParaRPr lang="en-US"/>
          </a:p>
        </p:txBody>
      </p:sp>
    </p:spTree>
    <p:extLst>
      <p:ext uri="{BB962C8B-B14F-4D97-AF65-F5344CB8AC3E}">
        <p14:creationId xmlns:p14="http://schemas.microsoft.com/office/powerpoint/2010/main" val="421493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53F0FE-C54C-174A-B26A-03A10718AF78}" type="datetimeFigureOut">
              <a:rPr lang="en-US" smtClean="0"/>
              <a:pPr/>
              <a:t>8/19/20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0E0146-3EEC-D04E-9D18-ED50D7AE8D94}" type="slidenum">
              <a:rPr lang="en-US" smtClean="0"/>
              <a:pPr/>
              <a:t>‹#›</a:t>
            </a:fld>
            <a:endParaRPr lang="en-US" dirty="0"/>
          </a:p>
        </p:txBody>
      </p:sp>
    </p:spTree>
    <p:extLst>
      <p:ext uri="{BB962C8B-B14F-4D97-AF65-F5344CB8AC3E}">
        <p14:creationId xmlns:p14="http://schemas.microsoft.com/office/powerpoint/2010/main" val="36183015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699023"/>
            <a:ext cx="6858000" cy="1454167"/>
          </a:xfrm>
        </p:spPr>
        <p:txBody>
          <a:bodyPr>
            <a:normAutofit/>
          </a:bodyPr>
          <a:lstStyle/>
          <a:p>
            <a:r>
              <a:rPr lang="en-US" sz="3300" dirty="0">
                <a:solidFill>
                  <a:schemeClr val="accent1">
                    <a:lumMod val="75000"/>
                  </a:schemeClr>
                </a:solidFill>
                <a:latin typeface="Arial"/>
                <a:cs typeface="Arial"/>
              </a:rPr>
              <a:t>Formal Analysis Essay</a:t>
            </a:r>
          </a:p>
        </p:txBody>
      </p:sp>
      <p:sp>
        <p:nvSpPr>
          <p:cNvPr id="3" name="Subtitle 2"/>
          <p:cNvSpPr>
            <a:spLocks noGrp="1"/>
          </p:cNvSpPr>
          <p:nvPr>
            <p:ph type="subTitle" idx="1"/>
          </p:nvPr>
        </p:nvSpPr>
        <p:spPr/>
        <p:txBody>
          <a:bodyPr/>
          <a:lstStyle/>
          <a:p>
            <a:r>
              <a:rPr lang="en-US" dirty="0">
                <a:solidFill>
                  <a:schemeClr val="tx1"/>
                </a:solidFill>
                <a:latin typeface="Arial"/>
                <a:cs typeface="Arial"/>
              </a:rPr>
              <a:t>Practice Session</a:t>
            </a:r>
          </a:p>
        </p:txBody>
      </p:sp>
    </p:spTree>
    <p:extLst>
      <p:ext uri="{BB962C8B-B14F-4D97-AF65-F5344CB8AC3E}">
        <p14:creationId xmlns:p14="http://schemas.microsoft.com/office/powerpoint/2010/main" val="677795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2651"/>
            <a:ext cx="9144000" cy="6209414"/>
          </a:xfrm>
        </p:spPr>
        <p:txBody>
          <a:bodyPr>
            <a:normAutofit fontScale="92500" lnSpcReduction="10000"/>
          </a:bodyPr>
          <a:lstStyle/>
          <a:p>
            <a:pPr>
              <a:lnSpc>
                <a:spcPct val="120000"/>
              </a:lnSpc>
              <a:spcBef>
                <a:spcPts val="0"/>
              </a:spcBef>
            </a:pPr>
            <a:r>
              <a:rPr lang="en-US" u="sng" dirty="0">
                <a:latin typeface="+mj-lt"/>
                <a:cs typeface="Arial"/>
              </a:rPr>
              <a:t>Extremely important:</a:t>
            </a:r>
            <a:r>
              <a:rPr lang="en-US" dirty="0">
                <a:latin typeface="+mj-lt"/>
                <a:cs typeface="Arial"/>
              </a:rPr>
              <a:t> follow all directions of the assignment (criterion “Fulfillment of Assignment” on the Grading Rubric)!</a:t>
            </a:r>
          </a:p>
          <a:p>
            <a:pPr>
              <a:lnSpc>
                <a:spcPct val="120000"/>
              </a:lnSpc>
              <a:spcBef>
                <a:spcPts val="0"/>
              </a:spcBef>
            </a:pPr>
            <a:endParaRPr lang="en-US" dirty="0">
              <a:latin typeface="+mj-lt"/>
              <a:cs typeface="Arial"/>
            </a:endParaRPr>
          </a:p>
          <a:p>
            <a:pPr>
              <a:lnSpc>
                <a:spcPct val="120000"/>
              </a:lnSpc>
              <a:spcBef>
                <a:spcPts val="0"/>
              </a:spcBef>
            </a:pPr>
            <a:r>
              <a:rPr lang="en-US" dirty="0">
                <a:latin typeface="+mj-lt"/>
                <a:cs typeface="Arial"/>
              </a:rPr>
              <a:t>For the essay: Write a concise formal analysis of the work. In a first paragraph, introduce the painting’s subject and clearly state your thesis about how you think the artist characterizes the subject (what qualities of the subject the artist reveals). </a:t>
            </a:r>
          </a:p>
          <a:p>
            <a:pPr>
              <a:lnSpc>
                <a:spcPct val="120000"/>
              </a:lnSpc>
              <a:spcBef>
                <a:spcPts val="0"/>
              </a:spcBef>
            </a:pPr>
            <a:endParaRPr lang="en-US" dirty="0">
              <a:latin typeface="+mj-lt"/>
              <a:cs typeface="Arial"/>
            </a:endParaRPr>
          </a:p>
          <a:p>
            <a:pPr>
              <a:lnSpc>
                <a:spcPct val="120000"/>
              </a:lnSpc>
              <a:spcBef>
                <a:spcPts val="0"/>
              </a:spcBef>
            </a:pPr>
            <a:r>
              <a:rPr lang="en-US" dirty="0">
                <a:latin typeface="+mj-lt"/>
                <a:cs typeface="Arial"/>
              </a:rPr>
              <a:t>In subsequent paragraphs, support your thesis with evidence of how the artist uses formal elements to that end. </a:t>
            </a:r>
          </a:p>
          <a:p>
            <a:pPr>
              <a:lnSpc>
                <a:spcPct val="120000"/>
              </a:lnSpc>
              <a:spcBef>
                <a:spcPts val="0"/>
              </a:spcBef>
            </a:pPr>
            <a:endParaRPr lang="en-US" dirty="0">
              <a:latin typeface="+mj-lt"/>
              <a:cs typeface="Arial"/>
            </a:endParaRPr>
          </a:p>
          <a:p>
            <a:pPr>
              <a:lnSpc>
                <a:spcPct val="120000"/>
              </a:lnSpc>
              <a:spcBef>
                <a:spcPts val="0"/>
              </a:spcBef>
            </a:pPr>
            <a:r>
              <a:rPr lang="en-US" dirty="0">
                <a:latin typeface="+mj-lt"/>
                <a:cs typeface="Arial"/>
              </a:rPr>
              <a:t>This is not a research assignment. I deduct points for writing about irrelevant matters. </a:t>
            </a:r>
          </a:p>
        </p:txBody>
      </p:sp>
    </p:spTree>
    <p:extLst>
      <p:ext uri="{BB962C8B-B14F-4D97-AF65-F5344CB8AC3E}">
        <p14:creationId xmlns:p14="http://schemas.microsoft.com/office/powerpoint/2010/main" val="73104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74158"/>
            <a:ext cx="9144000" cy="5890437"/>
          </a:xfrm>
        </p:spPr>
        <p:txBody>
          <a:bodyPr>
            <a:normAutofit lnSpcReduction="10000"/>
          </a:bodyPr>
          <a:lstStyle/>
          <a:p>
            <a:pPr>
              <a:lnSpc>
                <a:spcPct val="120000"/>
              </a:lnSpc>
              <a:spcBef>
                <a:spcPts val="0"/>
              </a:spcBef>
            </a:pPr>
            <a:r>
              <a:rPr lang="en-US" u="sng" dirty="0">
                <a:latin typeface="+mj-lt"/>
                <a:cs typeface="Arial"/>
              </a:rPr>
              <a:t>A major mistake to avoid </a:t>
            </a:r>
            <a:r>
              <a:rPr lang="en-US" dirty="0">
                <a:latin typeface="+mj-lt"/>
                <a:cs typeface="Arial"/>
              </a:rPr>
              <a:t>(because it will ruin your entire essay, leading to a D or F) is organizing your paper around a thesis irrelevant to the assignment.</a:t>
            </a:r>
          </a:p>
          <a:p>
            <a:pPr>
              <a:lnSpc>
                <a:spcPct val="120000"/>
              </a:lnSpc>
              <a:spcBef>
                <a:spcPts val="0"/>
              </a:spcBef>
            </a:pPr>
            <a:endParaRPr lang="en-US" dirty="0">
              <a:latin typeface="+mj-lt"/>
              <a:cs typeface="Arial"/>
            </a:endParaRPr>
          </a:p>
          <a:p>
            <a:pPr>
              <a:lnSpc>
                <a:spcPct val="120000"/>
              </a:lnSpc>
              <a:spcBef>
                <a:spcPts val="0"/>
              </a:spcBef>
            </a:pPr>
            <a:r>
              <a:rPr lang="en-US" dirty="0">
                <a:latin typeface="+mj-lt"/>
                <a:cs typeface="Arial"/>
              </a:rPr>
              <a:t>Examples of thesis types to avoid:</a:t>
            </a:r>
          </a:p>
          <a:p>
            <a:pPr lvl="1">
              <a:lnSpc>
                <a:spcPct val="120000"/>
              </a:lnSpc>
              <a:spcBef>
                <a:spcPts val="0"/>
              </a:spcBef>
            </a:pPr>
            <a:r>
              <a:rPr lang="en-US" dirty="0">
                <a:latin typeface="+mj-lt"/>
                <a:cs typeface="Arial"/>
              </a:rPr>
              <a:t>How excellent the work is</a:t>
            </a:r>
          </a:p>
          <a:p>
            <a:pPr lvl="1">
              <a:lnSpc>
                <a:spcPct val="120000"/>
              </a:lnSpc>
              <a:spcBef>
                <a:spcPts val="0"/>
              </a:spcBef>
            </a:pPr>
            <a:r>
              <a:rPr lang="en-US" dirty="0">
                <a:latin typeface="+mj-lt"/>
                <a:cs typeface="Arial"/>
              </a:rPr>
              <a:t>How abstract or naturalistic the work is</a:t>
            </a:r>
          </a:p>
          <a:p>
            <a:pPr lvl="1">
              <a:lnSpc>
                <a:spcPct val="120000"/>
              </a:lnSpc>
              <a:spcBef>
                <a:spcPts val="0"/>
              </a:spcBef>
            </a:pPr>
            <a:r>
              <a:rPr lang="en-US" dirty="0">
                <a:latin typeface="+mj-lt"/>
                <a:cs typeface="Arial"/>
              </a:rPr>
              <a:t>How well the work represents a particular period style</a:t>
            </a:r>
          </a:p>
          <a:p>
            <a:pPr lvl="1">
              <a:lnSpc>
                <a:spcPct val="120000"/>
              </a:lnSpc>
              <a:spcBef>
                <a:spcPts val="0"/>
              </a:spcBef>
            </a:pPr>
            <a:r>
              <a:rPr lang="en-US" dirty="0">
                <a:latin typeface="+mj-lt"/>
                <a:cs typeface="Arial"/>
              </a:rPr>
              <a:t>Assertions you can’t prove by formal analysis. Formal elements can only communicate about subjects represented in the artwork.</a:t>
            </a:r>
          </a:p>
          <a:p>
            <a:pPr lvl="2">
              <a:lnSpc>
                <a:spcPct val="120000"/>
              </a:lnSpc>
              <a:spcBef>
                <a:spcPts val="0"/>
              </a:spcBef>
            </a:pPr>
            <a:r>
              <a:rPr lang="en-US" dirty="0">
                <a:latin typeface="+mj-lt"/>
                <a:cs typeface="Arial"/>
              </a:rPr>
              <a:t>Example of a thesis that formal analysis can’t prove: the artist’s primitivist outlook. (To establish that requires historical context.)</a:t>
            </a:r>
          </a:p>
          <a:p>
            <a:pPr lvl="2">
              <a:lnSpc>
                <a:spcPct val="120000"/>
              </a:lnSpc>
              <a:spcBef>
                <a:spcPts val="0"/>
              </a:spcBef>
            </a:pPr>
            <a:r>
              <a:rPr lang="en-US" dirty="0">
                <a:latin typeface="+mj-lt"/>
                <a:cs typeface="Arial"/>
              </a:rPr>
              <a:t>Example of a thesis that formal analysis might prove instead: harmony between man and nature (as long as man and nature appear in the work) </a:t>
            </a:r>
          </a:p>
        </p:txBody>
      </p:sp>
    </p:spTree>
    <p:extLst>
      <p:ext uri="{BB962C8B-B14F-4D97-AF65-F5344CB8AC3E}">
        <p14:creationId xmlns:p14="http://schemas.microsoft.com/office/powerpoint/2010/main" val="71490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52893"/>
            <a:ext cx="9144000" cy="5550195"/>
          </a:xfrm>
        </p:spPr>
        <p:txBody>
          <a:bodyPr>
            <a:normAutofit fontScale="92500" lnSpcReduction="10000"/>
          </a:bodyPr>
          <a:lstStyle/>
          <a:p>
            <a:endParaRPr lang="en-US" dirty="0">
              <a:latin typeface="+mj-lt"/>
            </a:endParaRPr>
          </a:p>
          <a:p>
            <a:pPr>
              <a:lnSpc>
                <a:spcPct val="110000"/>
              </a:lnSpc>
              <a:spcBef>
                <a:spcPts val="0"/>
              </a:spcBef>
            </a:pPr>
            <a:r>
              <a:rPr lang="en-US" dirty="0">
                <a:latin typeface="+mj-lt"/>
                <a:cs typeface="Arial"/>
              </a:rPr>
              <a:t>In your analysis, focus just on those formal elements that have the most impact in your case. You should, however, address no fewer than three.</a:t>
            </a:r>
          </a:p>
          <a:p>
            <a:pPr>
              <a:lnSpc>
                <a:spcPct val="110000"/>
              </a:lnSpc>
              <a:spcBef>
                <a:spcPts val="0"/>
              </a:spcBef>
            </a:pPr>
            <a:endParaRPr lang="en-US" dirty="0">
              <a:latin typeface="+mj-lt"/>
              <a:cs typeface="Arial"/>
            </a:endParaRPr>
          </a:p>
          <a:p>
            <a:pPr>
              <a:lnSpc>
                <a:spcPct val="110000"/>
              </a:lnSpc>
              <a:spcBef>
                <a:spcPts val="0"/>
              </a:spcBef>
            </a:pPr>
            <a:r>
              <a:rPr lang="en-US" dirty="0">
                <a:latin typeface="+mj-lt"/>
                <a:cs typeface="Arial"/>
              </a:rPr>
              <a:t> Organize your paper so that you discuss one formal element per paragraph after your initial, thesis, paragraph. </a:t>
            </a:r>
          </a:p>
          <a:p>
            <a:pPr lvl="1">
              <a:lnSpc>
                <a:spcPct val="110000"/>
              </a:lnSpc>
              <a:spcBef>
                <a:spcPts val="0"/>
              </a:spcBef>
            </a:pPr>
            <a:r>
              <a:rPr lang="en-US" dirty="0">
                <a:latin typeface="+mj-lt"/>
                <a:cs typeface="Arial"/>
              </a:rPr>
              <a:t>If you discuss more than one aspect of a formal element (e.g., actual line + implied line), and each contributes something different to the total effect, discuss each element aspect in a separate paragraph. Each paragraph should make a single point.</a:t>
            </a:r>
          </a:p>
          <a:p>
            <a:pPr marL="0" indent="0">
              <a:lnSpc>
                <a:spcPct val="110000"/>
              </a:lnSpc>
              <a:spcBef>
                <a:spcPts val="0"/>
              </a:spcBef>
              <a:buNone/>
            </a:pPr>
            <a:endParaRPr lang="en-US" dirty="0">
              <a:latin typeface="+mj-lt"/>
              <a:cs typeface="Arial"/>
            </a:endParaRPr>
          </a:p>
          <a:p>
            <a:pPr>
              <a:lnSpc>
                <a:spcPct val="110000"/>
              </a:lnSpc>
              <a:spcBef>
                <a:spcPts val="0"/>
              </a:spcBef>
            </a:pPr>
            <a:r>
              <a:rPr lang="en-US" dirty="0">
                <a:latin typeface="+mj-lt"/>
                <a:cs typeface="Arial"/>
              </a:rPr>
              <a:t>Find more thorough instructions in the posted assignment. Read it thoroughly and carefully. (This PPT won’t substitute.)</a:t>
            </a:r>
          </a:p>
        </p:txBody>
      </p:sp>
    </p:spTree>
    <p:extLst>
      <p:ext uri="{BB962C8B-B14F-4D97-AF65-F5344CB8AC3E}">
        <p14:creationId xmlns:p14="http://schemas.microsoft.com/office/powerpoint/2010/main" val="314349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1395" y="22940"/>
            <a:ext cx="5422605" cy="6801353"/>
          </a:xfrm>
        </p:spPr>
      </p:pic>
      <p:sp>
        <p:nvSpPr>
          <p:cNvPr id="5" name="Text Placeholder 4"/>
          <p:cNvSpPr>
            <a:spLocks noGrp="1"/>
          </p:cNvSpPr>
          <p:nvPr>
            <p:ph type="body" sz="half" idx="2"/>
          </p:nvPr>
        </p:nvSpPr>
        <p:spPr>
          <a:xfrm>
            <a:off x="0" y="0"/>
            <a:ext cx="3721394" cy="6858000"/>
          </a:xfrm>
        </p:spPr>
        <p:txBody>
          <a:bodyPr>
            <a:normAutofit/>
          </a:bodyPr>
          <a:lstStyle/>
          <a:p>
            <a:r>
              <a:rPr lang="en-US" sz="2000" b="1" dirty="0">
                <a:latin typeface="+mj-lt"/>
                <a:cs typeface="Arial"/>
              </a:rPr>
              <a:t>Vincent Van Gogh, </a:t>
            </a:r>
            <a:r>
              <a:rPr lang="en-US" sz="2000" b="1" i="1" dirty="0">
                <a:latin typeface="+mj-lt"/>
                <a:cs typeface="Arial"/>
              </a:rPr>
              <a:t>Café Terrace at Night</a:t>
            </a:r>
            <a:r>
              <a:rPr lang="en-US" sz="2000" b="1" dirty="0">
                <a:latin typeface="+mj-lt"/>
                <a:cs typeface="Arial"/>
              </a:rPr>
              <a:t>, 1888. Oil on canvas. 31.8 x 25.7 in. </a:t>
            </a:r>
            <a:r>
              <a:rPr lang="en-US" sz="2000" b="1" dirty="0" err="1">
                <a:latin typeface="+mj-lt"/>
                <a:cs typeface="Arial"/>
              </a:rPr>
              <a:t>Kröller</a:t>
            </a:r>
            <a:r>
              <a:rPr lang="en-US" sz="2000" b="1" dirty="0">
                <a:latin typeface="+mj-lt"/>
                <a:cs typeface="Arial"/>
              </a:rPr>
              <a:t>-Müller Museum, </a:t>
            </a:r>
            <a:r>
              <a:rPr lang="en-US" sz="2000" b="1" dirty="0" err="1">
                <a:latin typeface="+mj-lt"/>
                <a:cs typeface="Arial"/>
              </a:rPr>
              <a:t>Ottterlo</a:t>
            </a:r>
            <a:r>
              <a:rPr lang="en-US" sz="2000" b="1" dirty="0">
                <a:latin typeface="+mj-lt"/>
                <a:cs typeface="Arial"/>
              </a:rPr>
              <a:t>. </a:t>
            </a:r>
          </a:p>
        </p:txBody>
      </p:sp>
    </p:spTree>
    <p:extLst>
      <p:ext uri="{BB962C8B-B14F-4D97-AF65-F5344CB8AC3E}">
        <p14:creationId xmlns:p14="http://schemas.microsoft.com/office/powerpoint/2010/main" val="2338888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21395" y="22940"/>
            <a:ext cx="5422605" cy="6801353"/>
          </a:xfrm>
        </p:spPr>
      </p:pic>
      <p:sp>
        <p:nvSpPr>
          <p:cNvPr id="5" name="Text Placeholder 4"/>
          <p:cNvSpPr>
            <a:spLocks noGrp="1"/>
          </p:cNvSpPr>
          <p:nvPr>
            <p:ph type="body" sz="half" idx="2"/>
          </p:nvPr>
        </p:nvSpPr>
        <p:spPr>
          <a:xfrm>
            <a:off x="0" y="0"/>
            <a:ext cx="3721394" cy="6858000"/>
          </a:xfrm>
        </p:spPr>
        <p:txBody>
          <a:bodyPr>
            <a:normAutofit/>
          </a:bodyPr>
          <a:lstStyle/>
          <a:p>
            <a:r>
              <a:rPr lang="en-US" sz="2000" b="1" dirty="0">
                <a:latin typeface="+mj-lt"/>
                <a:cs typeface="Arial"/>
              </a:rPr>
              <a:t>Vincent Van Gogh, </a:t>
            </a:r>
            <a:r>
              <a:rPr lang="en-US" sz="2000" b="1" i="1" dirty="0">
                <a:latin typeface="+mj-lt"/>
                <a:cs typeface="Arial"/>
              </a:rPr>
              <a:t>Café Terrace at Night</a:t>
            </a:r>
            <a:r>
              <a:rPr lang="en-US" sz="2000" b="1" dirty="0">
                <a:latin typeface="+mj-lt"/>
                <a:cs typeface="Arial"/>
              </a:rPr>
              <a:t>, 1888. Oil on canvas. 31.8 x 25.7 in. </a:t>
            </a:r>
            <a:r>
              <a:rPr lang="en-US" sz="2000" b="1" dirty="0" err="1">
                <a:latin typeface="+mj-lt"/>
                <a:cs typeface="Arial"/>
              </a:rPr>
              <a:t>Kröller</a:t>
            </a:r>
            <a:r>
              <a:rPr lang="en-US" sz="2000" b="1" dirty="0">
                <a:latin typeface="+mj-lt"/>
                <a:cs typeface="Arial"/>
              </a:rPr>
              <a:t>-Müller Museum, </a:t>
            </a:r>
            <a:r>
              <a:rPr lang="en-US" sz="2000" b="1" dirty="0" err="1">
                <a:latin typeface="+mj-lt"/>
                <a:cs typeface="Arial"/>
              </a:rPr>
              <a:t>Ottterlo</a:t>
            </a:r>
            <a:r>
              <a:rPr lang="en-US" sz="2000" b="1" dirty="0">
                <a:latin typeface="+mj-lt"/>
                <a:cs typeface="Arial"/>
              </a:rPr>
              <a:t>. </a:t>
            </a:r>
          </a:p>
          <a:p>
            <a:pPr marL="0" lvl="1">
              <a:spcBef>
                <a:spcPts val="0"/>
              </a:spcBef>
            </a:pPr>
            <a:endParaRPr lang="en-US" sz="2200" dirty="0">
              <a:latin typeface="+mj-lt"/>
              <a:cs typeface="Arial"/>
            </a:endParaRPr>
          </a:p>
        </p:txBody>
      </p:sp>
    </p:spTree>
    <p:extLst>
      <p:ext uri="{BB962C8B-B14F-4D97-AF65-F5344CB8AC3E}">
        <p14:creationId xmlns:p14="http://schemas.microsoft.com/office/powerpoint/2010/main" val="46072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1828"/>
            <a:ext cx="9144000" cy="1017639"/>
          </a:xfrm>
        </p:spPr>
        <p:txBody>
          <a:bodyPr>
            <a:normAutofit/>
          </a:bodyPr>
          <a:lstStyle/>
          <a:p>
            <a:pPr algn="l"/>
            <a:r>
              <a:rPr lang="en-US" sz="2000" b="1" dirty="0">
                <a:cs typeface="Arial"/>
              </a:rPr>
              <a:t>Henri Matisse, </a:t>
            </a:r>
            <a:r>
              <a:rPr lang="en-US" sz="2000" b="1" i="1" dirty="0">
                <a:cs typeface="Arial"/>
              </a:rPr>
              <a:t>Pastoral</a:t>
            </a:r>
            <a:r>
              <a:rPr lang="en-US" sz="2000" b="1" dirty="0">
                <a:cs typeface="Arial"/>
              </a:rPr>
              <a:t>, 1905. Oil on canvas. 46 x 55 cm. </a:t>
            </a:r>
            <a:r>
              <a:rPr lang="en-US" sz="2000" b="1" dirty="0" err="1">
                <a:cs typeface="Arial"/>
              </a:rPr>
              <a:t>Musée</a:t>
            </a:r>
            <a:r>
              <a:rPr lang="en-US" sz="2000" b="1" dirty="0">
                <a:cs typeface="Arial"/>
              </a:rPr>
              <a:t> </a:t>
            </a:r>
            <a:r>
              <a:rPr lang="en-US" sz="2000" b="1" dirty="0" err="1">
                <a:cs typeface="Arial"/>
              </a:rPr>
              <a:t>d’Art</a:t>
            </a:r>
            <a:r>
              <a:rPr lang="en-US" sz="2000" b="1" dirty="0">
                <a:cs typeface="Arial"/>
              </a:rPr>
              <a:t> </a:t>
            </a:r>
            <a:r>
              <a:rPr lang="en-US" sz="2000" b="1" dirty="0" err="1">
                <a:cs typeface="Arial"/>
              </a:rPr>
              <a:t>Moderne</a:t>
            </a:r>
            <a:r>
              <a:rPr lang="en-US" sz="2000" b="1" dirty="0">
                <a:cs typeface="Arial"/>
              </a:rPr>
              <a:t> de la Ville de Paris.</a:t>
            </a:r>
          </a:p>
        </p:txBody>
      </p:sp>
      <p:pic>
        <p:nvPicPr>
          <p:cNvPr id="5" name="Content Placeholder 3" descr="bg.jpg"/>
          <p:cNvPicPr>
            <a:picLocks noChangeAspect="1"/>
          </p:cNvPicPr>
          <p:nvPr/>
        </p:nvPicPr>
        <p:blipFill>
          <a:blip r:embed="rId2">
            <a:extLst>
              <a:ext uri="{28A0092B-C50C-407E-A947-70E740481C1C}">
                <a14:useLocalDpi xmlns:a14="http://schemas.microsoft.com/office/drawing/2010/main" val="0"/>
              </a:ext>
            </a:extLst>
          </a:blip>
          <a:srcRect l="-29746" r="-29746"/>
          <a:stretch>
            <a:fillRect/>
          </a:stretch>
        </p:blipFill>
        <p:spPr>
          <a:xfrm>
            <a:off x="83164" y="1470851"/>
            <a:ext cx="9060836" cy="4983111"/>
          </a:xfrm>
          <a:prstGeom prst="rect">
            <a:avLst/>
          </a:prstGeom>
        </p:spPr>
      </p:pic>
    </p:spTree>
    <p:extLst>
      <p:ext uri="{BB962C8B-B14F-4D97-AF65-F5344CB8AC3E}">
        <p14:creationId xmlns:p14="http://schemas.microsoft.com/office/powerpoint/2010/main" val="1787637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888"/>
            <a:ext cx="9144000" cy="984455"/>
          </a:xfrm>
        </p:spPr>
        <p:txBody>
          <a:bodyPr>
            <a:normAutofit/>
          </a:bodyPr>
          <a:lstStyle/>
          <a:p>
            <a:pPr algn="l"/>
            <a:r>
              <a:rPr lang="en-US" sz="2000" b="1" dirty="0">
                <a:cs typeface="Arial"/>
              </a:rPr>
              <a:t>Henri Matisse, </a:t>
            </a:r>
            <a:r>
              <a:rPr lang="en-US" sz="2000" b="1" i="1" dirty="0">
                <a:cs typeface="Arial"/>
              </a:rPr>
              <a:t>Woman with a Hat</a:t>
            </a:r>
            <a:r>
              <a:rPr lang="en-US" sz="2000" b="1" dirty="0">
                <a:cs typeface="Arial"/>
              </a:rPr>
              <a:t>, 1905. Oil on canvas. 31 3/4” x 23 1/2”. SFMOMA.</a:t>
            </a:r>
          </a:p>
        </p:txBody>
      </p:sp>
      <p:pic>
        <p:nvPicPr>
          <p:cNvPr id="5" name="Content Placeholder 3" descr="Matisse-Woman-with-a-Hat-1905.jpg"/>
          <p:cNvPicPr>
            <a:picLocks noGrp="1" noChangeAspect="1"/>
          </p:cNvPicPr>
          <p:nvPr>
            <p:ph idx="1"/>
          </p:nvPr>
        </p:nvPicPr>
        <p:blipFill>
          <a:blip r:embed="rId2">
            <a:extLst>
              <a:ext uri="{28A0092B-C50C-407E-A947-70E740481C1C}">
                <a14:useLocalDpi xmlns:a14="http://schemas.microsoft.com/office/drawing/2010/main" val="0"/>
              </a:ext>
            </a:extLst>
          </a:blip>
          <a:srcRect l="-73091" r="-73091"/>
          <a:stretch>
            <a:fillRect/>
          </a:stretch>
        </p:blipFill>
        <p:spPr>
          <a:xfrm>
            <a:off x="0" y="1331343"/>
            <a:ext cx="9121174" cy="5016295"/>
          </a:xfrm>
        </p:spPr>
      </p:pic>
    </p:spTree>
    <p:extLst>
      <p:ext uri="{BB962C8B-B14F-4D97-AF65-F5344CB8AC3E}">
        <p14:creationId xmlns:p14="http://schemas.microsoft.com/office/powerpoint/2010/main" val="153256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857249"/>
            <a:ext cx="4061637" cy="4416499"/>
          </a:xfrm>
        </p:spPr>
        <p:txBody>
          <a:bodyPr>
            <a:noAutofit/>
          </a:bodyPr>
          <a:lstStyle/>
          <a:p>
            <a:r>
              <a:rPr lang="en-US" sz="2000" b="1" dirty="0">
                <a:cs typeface="Arial"/>
              </a:rPr>
              <a:t>Ernst Ludwig Kirchner, </a:t>
            </a:r>
            <a:r>
              <a:rPr lang="en-US" sz="2000" b="1" i="1" dirty="0" err="1">
                <a:cs typeface="Arial"/>
              </a:rPr>
              <a:t>Potsdamer</a:t>
            </a:r>
            <a:r>
              <a:rPr lang="en-US" sz="2000" b="1" i="1" dirty="0">
                <a:cs typeface="Arial"/>
              </a:rPr>
              <a:t> </a:t>
            </a:r>
            <a:r>
              <a:rPr lang="en-US" sz="2000" b="1" i="1" dirty="0" err="1">
                <a:cs typeface="Arial"/>
              </a:rPr>
              <a:t>Platz</a:t>
            </a:r>
            <a:r>
              <a:rPr lang="en-US" sz="2000" b="1" dirty="0">
                <a:cs typeface="Arial"/>
              </a:rPr>
              <a:t>, 1914. Oil on canvas.  66 ¾ x 59 1/16 in., 200 x 150 cm. </a:t>
            </a:r>
            <a:r>
              <a:rPr lang="en-US" sz="2000" b="1" dirty="0" err="1">
                <a:cs typeface="Arial"/>
              </a:rPr>
              <a:t>Nationalgalerie</a:t>
            </a:r>
            <a:r>
              <a:rPr lang="en-US" sz="2000" b="1" dirty="0">
                <a:cs typeface="Arial"/>
              </a:rPr>
              <a:t>, Berlin.</a:t>
            </a:r>
            <a:br>
              <a:rPr lang="en-US" sz="2000" b="1" dirty="0">
                <a:cs typeface="Arial"/>
              </a:rPr>
            </a:br>
            <a:br>
              <a:rPr lang="en-US" sz="2000" b="1" dirty="0">
                <a:cs typeface="Arial"/>
              </a:rPr>
            </a:br>
            <a:br>
              <a:rPr lang="en-US" sz="2000" b="1" dirty="0">
                <a:cs typeface="Arial"/>
              </a:rPr>
            </a:br>
            <a:br>
              <a:rPr lang="en-US" sz="2000" b="1" dirty="0">
                <a:cs typeface="Arial"/>
              </a:rPr>
            </a:br>
            <a:br>
              <a:rPr lang="en-US" sz="2000" b="1" dirty="0">
                <a:cs typeface="Arial"/>
              </a:rPr>
            </a:br>
            <a:br>
              <a:rPr lang="en-US" sz="2000" b="1" dirty="0">
                <a:cs typeface="Arial"/>
              </a:rPr>
            </a:br>
            <a:br>
              <a:rPr lang="en-US" sz="2000" b="1" dirty="0">
                <a:cs typeface="Arial"/>
              </a:rPr>
            </a:br>
            <a:br>
              <a:rPr lang="en-US" sz="2000" b="1" dirty="0">
                <a:cs typeface="Arial"/>
              </a:rPr>
            </a:br>
            <a:br>
              <a:rPr lang="en-US" sz="2000" b="1" dirty="0">
                <a:cs typeface="Arial"/>
              </a:rPr>
            </a:br>
            <a:endParaRPr lang="en-US" sz="2000" b="1" dirty="0">
              <a:cs typeface="Arial"/>
            </a:endParaRPr>
          </a:p>
        </p:txBody>
      </p:sp>
      <p:pic>
        <p:nvPicPr>
          <p:cNvPr id="4" name="Content Placeholder 3" descr="Ernst_Ludwig_Kirchner_German_1880-1938_PotsdamerPlatzPainting.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61637" y="-2264"/>
            <a:ext cx="5082363" cy="6843357"/>
          </a:xfrm>
        </p:spPr>
      </p:pic>
    </p:spTree>
    <p:extLst>
      <p:ext uri="{BB962C8B-B14F-4D97-AF65-F5344CB8AC3E}">
        <p14:creationId xmlns:p14="http://schemas.microsoft.com/office/powerpoint/2010/main" val="964774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M-Pechstein-The-Lion-Tamer-1920.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12781" y="4834"/>
            <a:ext cx="5231219" cy="6848142"/>
          </a:xfrm>
        </p:spPr>
      </p:pic>
      <p:sp>
        <p:nvSpPr>
          <p:cNvPr id="5" name="Text Placeholder 4"/>
          <p:cNvSpPr>
            <a:spLocks noGrp="1"/>
          </p:cNvSpPr>
          <p:nvPr>
            <p:ph type="body" sz="half" idx="2"/>
          </p:nvPr>
        </p:nvSpPr>
        <p:spPr>
          <a:xfrm>
            <a:off x="0" y="1161512"/>
            <a:ext cx="3912781" cy="4176032"/>
          </a:xfrm>
        </p:spPr>
        <p:txBody>
          <a:bodyPr>
            <a:normAutofit/>
          </a:bodyPr>
          <a:lstStyle/>
          <a:p>
            <a:r>
              <a:rPr lang="en-US" sz="2000" b="1" dirty="0">
                <a:latin typeface="+mj-lt"/>
                <a:cs typeface="Arial"/>
              </a:rPr>
              <a:t>Hermann Max </a:t>
            </a:r>
            <a:r>
              <a:rPr lang="en-US" sz="2000" b="1" dirty="0" err="1">
                <a:latin typeface="+mj-lt"/>
                <a:cs typeface="Arial"/>
              </a:rPr>
              <a:t>Pechstein</a:t>
            </a:r>
            <a:r>
              <a:rPr lang="en-US" sz="2000" b="1" dirty="0">
                <a:latin typeface="+mj-lt"/>
                <a:cs typeface="Arial"/>
              </a:rPr>
              <a:t> (German, 1881-1955), </a:t>
            </a:r>
            <a:r>
              <a:rPr lang="en-US" sz="2000" b="1" i="1" dirty="0">
                <a:latin typeface="+mj-lt"/>
                <a:cs typeface="Arial"/>
              </a:rPr>
              <a:t>The Lion Tamer</a:t>
            </a:r>
            <a:r>
              <a:rPr lang="en-US" sz="2000" b="1" dirty="0">
                <a:latin typeface="+mj-lt"/>
                <a:cs typeface="Arial"/>
              </a:rPr>
              <a:t>, c. 1920. Gouache, watercolor, India ink on paper. 20 5/8 x 16 1/8 in. Private collection.</a:t>
            </a:r>
            <a:endParaRPr lang="en-US" sz="2000" b="1" dirty="0">
              <a:latin typeface="+mj-lt"/>
            </a:endParaRPr>
          </a:p>
        </p:txBody>
      </p:sp>
    </p:spTree>
    <p:extLst>
      <p:ext uri="{BB962C8B-B14F-4D97-AF65-F5344CB8AC3E}">
        <p14:creationId xmlns:p14="http://schemas.microsoft.com/office/powerpoint/2010/main" val="551067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5508"/>
            <a:ext cx="9144000" cy="529046"/>
          </a:xfrm>
        </p:spPr>
        <p:txBody>
          <a:bodyPr>
            <a:noAutofit/>
          </a:bodyPr>
          <a:lstStyle/>
          <a:p>
            <a:pPr algn="l"/>
            <a:r>
              <a:rPr lang="en-US" sz="2000" b="1" dirty="0">
                <a:cs typeface="Arial"/>
              </a:rPr>
              <a:t>Franz Marc, </a:t>
            </a:r>
            <a:r>
              <a:rPr lang="en-US" sz="2000" b="1" i="1" dirty="0">
                <a:cs typeface="Arial"/>
              </a:rPr>
              <a:t>Yellow Cow</a:t>
            </a:r>
            <a:r>
              <a:rPr lang="en-US" sz="2000" b="1" dirty="0">
                <a:cs typeface="Arial"/>
              </a:rPr>
              <a:t>, 1911. Oil on canvas. 55 3/8” x 74 ½”. Solomon R. Guggenheim Museum, NYC.</a:t>
            </a:r>
          </a:p>
        </p:txBody>
      </p:sp>
      <p:pic>
        <p:nvPicPr>
          <p:cNvPr id="5" name="Content Placeholder 3" descr="Marc-YellowCow-1911.jpg"/>
          <p:cNvPicPr>
            <a:picLocks noChangeAspect="1"/>
          </p:cNvPicPr>
          <p:nvPr/>
        </p:nvPicPr>
        <p:blipFill>
          <a:blip r:embed="rId2">
            <a:extLst>
              <a:ext uri="{28A0092B-C50C-407E-A947-70E740481C1C}">
                <a14:useLocalDpi xmlns:a14="http://schemas.microsoft.com/office/drawing/2010/main" val="0"/>
              </a:ext>
            </a:extLst>
          </a:blip>
          <a:srcRect l="-17910" r="-17910"/>
          <a:stretch>
            <a:fillRect/>
          </a:stretch>
        </p:blipFill>
        <p:spPr>
          <a:xfrm>
            <a:off x="99314" y="1378590"/>
            <a:ext cx="9044686" cy="4974229"/>
          </a:xfrm>
          <a:prstGeom prst="rect">
            <a:avLst/>
          </a:prstGeom>
        </p:spPr>
      </p:pic>
    </p:spTree>
    <p:extLst>
      <p:ext uri="{BB962C8B-B14F-4D97-AF65-F5344CB8AC3E}">
        <p14:creationId xmlns:p14="http://schemas.microsoft.com/office/powerpoint/2010/main" val="1075470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CA4C-B13F-8944-A202-32DD70B92E5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980745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06172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500" dirty="0" err="1">
                <a:latin typeface="Arial"/>
                <a:cs typeface="Arial"/>
              </a:rPr>
              <a:t>Wassily</a:t>
            </a:r>
            <a:r>
              <a:rPr lang="en-US" sz="1500" dirty="0">
                <a:latin typeface="Arial"/>
                <a:cs typeface="Arial"/>
              </a:rPr>
              <a:t> Kandinsky</a:t>
            </a:r>
            <a:r>
              <a:rPr lang="en-US" sz="1500" i="1" dirty="0">
                <a:latin typeface="Arial"/>
                <a:cs typeface="Arial"/>
              </a:rPr>
              <a:t>, River Scene </a:t>
            </a:r>
            <a:r>
              <a:rPr lang="en-US" sz="1500" dirty="0">
                <a:latin typeface="Arial"/>
                <a:cs typeface="Arial"/>
              </a:rPr>
              <a:t>(1909). Oil on board. 20 3/4” x 26 3/8”. Private collection.</a:t>
            </a:r>
          </a:p>
        </p:txBody>
      </p:sp>
      <p:pic>
        <p:nvPicPr>
          <p:cNvPr id="6" name="Content Placeholder 5" descr="Kandinsky-Strandszene-1909.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4550" y="1825625"/>
            <a:ext cx="5554899" cy="4351338"/>
          </a:xfrm>
        </p:spPr>
      </p:pic>
    </p:spTree>
    <p:extLst>
      <p:ext uri="{BB962C8B-B14F-4D97-AF65-F5344CB8AC3E}">
        <p14:creationId xmlns:p14="http://schemas.microsoft.com/office/powerpoint/2010/main" val="350579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1125" dirty="0" err="1">
                <a:latin typeface="Arial"/>
                <a:cs typeface="Arial"/>
              </a:rPr>
              <a:t>Wassily</a:t>
            </a:r>
            <a:r>
              <a:rPr lang="en-US" sz="1125" dirty="0">
                <a:latin typeface="Arial"/>
                <a:cs typeface="Arial"/>
              </a:rPr>
              <a:t> Kandinsky</a:t>
            </a:r>
            <a:r>
              <a:rPr lang="en-US" sz="1125" i="1" dirty="0">
                <a:latin typeface="Arial"/>
                <a:cs typeface="Arial"/>
              </a:rPr>
              <a:t>, River Scene </a:t>
            </a:r>
            <a:r>
              <a:rPr lang="en-US" sz="1125" dirty="0">
                <a:latin typeface="Arial"/>
                <a:cs typeface="Arial"/>
              </a:rPr>
              <a:t>(1909). Oil on board. 20 3/4” x 26 3/8”. Private collection.</a:t>
            </a:r>
          </a:p>
        </p:txBody>
      </p:sp>
      <p:pic>
        <p:nvPicPr>
          <p:cNvPr id="6" name="Content Placeholder 5" descr="Kandinsky-Strandszene-1909.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0684" y="2226469"/>
            <a:ext cx="4162632" cy="3263504"/>
          </a:xfrm>
        </p:spPr>
      </p:pic>
    </p:spTree>
    <p:extLst>
      <p:ext uri="{BB962C8B-B14F-4D97-AF65-F5344CB8AC3E}">
        <p14:creationId xmlns:p14="http://schemas.microsoft.com/office/powerpoint/2010/main" val="552063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TotalTime>
  <Words>690</Words>
  <Application>Microsoft Macintosh PowerPoint</Application>
  <PresentationFormat>On-screen Show (4:3)</PresentationFormat>
  <Paragraphs>40</Paragraphs>
  <Slides>15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Formal Analysis Essay</vt:lpstr>
      <vt:lpstr>PowerPoint Presentation</vt:lpstr>
      <vt:lpstr>PowerPoint Presentation</vt:lpstr>
      <vt:lpstr>PowerPoint Presentation</vt:lpstr>
      <vt:lpstr>PowerPoint Presentation</vt:lpstr>
      <vt:lpstr>PowerPoint Presentation</vt:lpstr>
      <vt:lpstr>Henri Matisse, Pastoral, 1905. Oil on canvas. 46 x 55 cm. Musée d’Art Moderne de la Ville de Paris.</vt:lpstr>
      <vt:lpstr>Henri Matisse, Woman with a Hat, 1905. Oil on canvas. 31 3/4” x 23 1/2”. SFMOMA.</vt:lpstr>
      <vt:lpstr>Ernst Ludwig Kirchner, Potsdamer Platz, 1914. Oil on canvas.  66 ¾ x 59 1/16 in., 200 x 150 cm. Nationalgalerie, Berlin.         </vt:lpstr>
      <vt:lpstr>PowerPoint Presentation</vt:lpstr>
      <vt:lpstr>Franz Marc, Yellow Cow, 1911. Oil on canvas. 55 3/8” x 74 ½”. Solomon R. Guggenheim Museum, NYC.</vt:lpstr>
      <vt:lpstr>PowerPoint Presentation</vt:lpstr>
      <vt:lpstr>PowerPoint Presentation</vt:lpstr>
      <vt:lpstr>Wassily Kandinsky, River Scene (1909). Oil on board. 20 3/4” x 26 3/8”. Private collection.</vt:lpstr>
      <vt:lpstr>Wassily Kandinsky, River Scene (1909). Oil on board. 20 3/4” x 26 3/8”. Private collection.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Alison Pearlman</cp:lastModifiedBy>
  <cp:revision>82</cp:revision>
  <dcterms:created xsi:type="dcterms:W3CDTF">2016-12-12T19:43:14Z</dcterms:created>
  <dcterms:modified xsi:type="dcterms:W3CDTF">2020-08-19T23:10:54Z</dcterms:modified>
</cp:coreProperties>
</file>