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7" r:id="rId2"/>
    <p:sldId id="286" r:id="rId3"/>
    <p:sldId id="257" r:id="rId4"/>
    <p:sldId id="267" r:id="rId5"/>
    <p:sldId id="258" r:id="rId6"/>
    <p:sldId id="262" r:id="rId7"/>
    <p:sldId id="261" r:id="rId8"/>
    <p:sldId id="265" r:id="rId9"/>
    <p:sldId id="259" r:id="rId10"/>
    <p:sldId id="260" r:id="rId11"/>
    <p:sldId id="264" r:id="rId12"/>
    <p:sldId id="266" r:id="rId13"/>
    <p:sldId id="263" r:id="rId14"/>
    <p:sldId id="285" r:id="rId15"/>
    <p:sldId id="268" r:id="rId16"/>
    <p:sldId id="269" r:id="rId17"/>
    <p:sldId id="270"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356" y="-4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7998" spc="-50" baseline="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2399" cap="all" spc="200" baseline="0">
                <a:solidFill>
                  <a:schemeClr val="tx2"/>
                </a:solidFill>
                <a:latin typeface="+mj-lt"/>
              </a:defRPr>
            </a:lvl1pPr>
            <a:lvl2pPr marL="457063" indent="0" algn="ctr">
              <a:buNone/>
              <a:defRPr sz="2399"/>
            </a:lvl2pPr>
            <a:lvl3pPr marL="914126" indent="0" algn="ctr">
              <a:buNone/>
              <a:defRPr sz="23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99562F68-7D3D-4DCD-B402-61AC4A7521EB}"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EF094-C16A-40EE-BE75-A94C889B212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936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9562F68-7D3D-4DCD-B402-61AC4A7521EB}"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EF094-C16A-40EE-BE75-A94C889B2124}" type="slidenum">
              <a:rPr lang="en-US" smtClean="0"/>
              <a:t>‹#›</a:t>
            </a:fld>
            <a:endParaRPr lang="en-US"/>
          </a:p>
        </p:txBody>
      </p:sp>
    </p:spTree>
    <p:extLst>
      <p:ext uri="{BB962C8B-B14F-4D97-AF65-F5344CB8AC3E}">
        <p14:creationId xmlns:p14="http://schemas.microsoft.com/office/powerpoint/2010/main" val="35027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7998" b="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399" cap="all" spc="200" baseline="0">
                <a:solidFill>
                  <a:schemeClr val="tx2"/>
                </a:solidFill>
                <a:latin typeface="+mj-lt"/>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9562F68-7D3D-4DCD-B402-61AC4A7521EB}"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EF094-C16A-40EE-BE75-A94C889B2124}"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01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5"/>
            <a:ext cx="7543800" cy="1450757"/>
          </a:xfrm>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99562F68-7D3D-4DCD-B402-61AC4A7521EB}"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8EF094-C16A-40EE-BE75-A94C889B2124}" type="slidenum">
              <a:rPr lang="en-US" smtClean="0"/>
              <a:t>‹#›</a:t>
            </a:fld>
            <a:endParaRPr lang="en-US"/>
          </a:p>
        </p:txBody>
      </p:sp>
    </p:spTree>
    <p:extLst>
      <p:ext uri="{BB962C8B-B14F-4D97-AF65-F5344CB8AC3E}">
        <p14:creationId xmlns:p14="http://schemas.microsoft.com/office/powerpoint/2010/main" val="328372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5"/>
            <a:ext cx="7543800" cy="1450757"/>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822960" y="2582334"/>
            <a:ext cx="3703320"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440" y="2582334"/>
            <a:ext cx="3703320"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99562F68-7D3D-4DCD-B402-61AC4A7521EB}" type="datetimeFigureOut">
              <a:rPr lang="en-US" smtClean="0"/>
              <a:t>3/26/2019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8EF094-C16A-40EE-BE75-A94C889B2124}" type="slidenum">
              <a:rPr lang="en-US" smtClean="0"/>
              <a:t>‹#›</a:t>
            </a:fld>
            <a:endParaRPr lang="en-US"/>
          </a:p>
        </p:txBody>
      </p:sp>
    </p:spTree>
    <p:extLst>
      <p:ext uri="{BB962C8B-B14F-4D97-AF65-F5344CB8AC3E}">
        <p14:creationId xmlns:p14="http://schemas.microsoft.com/office/powerpoint/2010/main" val="91519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99562F68-7D3D-4DCD-B402-61AC4A7521EB}" type="datetimeFigureOut">
              <a:rPr lang="en-US" smtClean="0"/>
              <a:t>3/26/2019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8EF094-C16A-40EE-BE75-A94C889B2124}" type="slidenum">
              <a:rPr lang="en-US" smtClean="0"/>
              <a:t>‹#›</a:t>
            </a:fld>
            <a:endParaRPr lang="en-US"/>
          </a:p>
        </p:txBody>
      </p:sp>
    </p:spTree>
    <p:extLst>
      <p:ext uri="{BB962C8B-B14F-4D97-AF65-F5344CB8AC3E}">
        <p14:creationId xmlns:p14="http://schemas.microsoft.com/office/powerpoint/2010/main" val="425653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9562F68-7D3D-4DCD-B402-61AC4A7521EB}" type="datetimeFigureOut">
              <a:rPr lang="en-US" smtClean="0"/>
              <a:t>3/26/2019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08EF094-C16A-40EE-BE75-A94C889B2124}" type="slidenum">
              <a:rPr lang="en-US" smtClean="0"/>
              <a:t>‹#›</a:t>
            </a:fld>
            <a:endParaRPr lang="en-US"/>
          </a:p>
        </p:txBody>
      </p:sp>
    </p:spTree>
    <p:extLst>
      <p:ext uri="{BB962C8B-B14F-4D97-AF65-F5344CB8AC3E}">
        <p14:creationId xmlns:p14="http://schemas.microsoft.com/office/powerpoint/2010/main" val="387026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4"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1" y="594359"/>
            <a:ext cx="2400300" cy="2286000"/>
          </a:xfrm>
        </p:spPr>
        <p:txBody>
          <a:bodyPr anchor="b">
            <a:normAutofit/>
          </a:bodyPr>
          <a:lstStyle>
            <a:lvl1pPr>
              <a:defRPr sz="3599" b="0">
                <a:solidFill>
                  <a:srgbClr val="FFFFFF"/>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342901" y="2926080"/>
            <a:ext cx="2400300" cy="3379124"/>
          </a:xfrm>
        </p:spPr>
        <p:txBody>
          <a:bodyPr lIns="91440" rIns="91440">
            <a:normAutofit/>
          </a:bodyPr>
          <a:lstStyle>
            <a:lvl1pPr marL="0" indent="0">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a:off x="349134" y="6459787"/>
            <a:ext cx="1963882" cy="365125"/>
          </a:xfrm>
        </p:spPr>
        <p:txBody>
          <a:bodyPr/>
          <a:lstStyle>
            <a:lvl1pPr algn="l">
              <a:defRPr/>
            </a:lvl1pPr>
          </a:lstStyle>
          <a:p>
            <a:fld id="{99562F68-7D3D-4DCD-B402-61AC4A7521EB}" type="datetimeFigureOut">
              <a:rPr lang="en-US" smtClean="0"/>
              <a:t>3/26/2019</a:t>
            </a:fld>
            <a:endParaRPr lang="en-US"/>
          </a:p>
        </p:txBody>
      </p:sp>
      <p:sp>
        <p:nvSpPr>
          <p:cNvPr id="6" name="Footer Placeholder 5"/>
          <p:cNvSpPr>
            <a:spLocks noGrp="1"/>
          </p:cNvSpPr>
          <p:nvPr>
            <p:ph type="ftr" sz="quarter" idx="11"/>
          </p:nvPr>
        </p:nvSpPr>
        <p:spPr>
          <a:xfrm>
            <a:off x="3600450" y="6459787"/>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08EF094-C16A-40EE-BE75-A94C889B2124}" type="slidenum">
              <a:rPr lang="en-US" smtClean="0"/>
              <a:t>‹#›</a:t>
            </a:fld>
            <a:endParaRPr lang="en-US"/>
          </a:p>
        </p:txBody>
      </p:sp>
    </p:spTree>
    <p:extLst>
      <p:ext uri="{BB962C8B-B14F-4D97-AF65-F5344CB8AC3E}">
        <p14:creationId xmlns:p14="http://schemas.microsoft.com/office/powerpoint/2010/main" val="1212111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3599" b="0">
                <a:solidFill>
                  <a:srgbClr val="FFFFFF"/>
                </a:solidFill>
              </a:defRPr>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1" y="0"/>
            <a:ext cx="9143989" cy="4915076"/>
          </a:xfrm>
          <a:blipFill>
            <a:blip r:embed="rId2"/>
            <a:stretch>
              <a:fillRect/>
            </a:stretch>
          </a:blipFill>
        </p:spPr>
        <p:txBody>
          <a:bodyPr lIns="457200" tIns="457200" anchor="t"/>
          <a:lstStyle>
            <a:lvl1pPr marL="0" indent="0">
              <a:buNone/>
              <a:defRPr sz="3199">
                <a:solidFill>
                  <a:schemeClr val="bg1"/>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99562F68-7D3D-4DCD-B402-61AC4A7521EB}"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8EF094-C16A-40EE-BE75-A94C889B2124}" type="slidenum">
              <a:rPr lang="en-US" smtClean="0"/>
              <a:t>‹#›</a:t>
            </a:fld>
            <a:endParaRPr lang="en-US"/>
          </a:p>
        </p:txBody>
      </p:sp>
    </p:spTree>
    <p:extLst>
      <p:ext uri="{BB962C8B-B14F-4D97-AF65-F5344CB8AC3E}">
        <p14:creationId xmlns:p14="http://schemas.microsoft.com/office/powerpoint/2010/main" val="1690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9562F68-7D3D-4DCD-B402-61AC4A7521EB}"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EF094-C16A-40EE-BE75-A94C889B2124}" type="slidenum">
              <a:rPr lang="en-US" smtClean="0"/>
              <a:t>‹#›</a:t>
            </a:fld>
            <a:endParaRPr lang="en-US"/>
          </a:p>
        </p:txBody>
      </p:sp>
    </p:spTree>
    <p:extLst>
      <p:ext uri="{BB962C8B-B14F-4D97-AF65-F5344CB8AC3E}">
        <p14:creationId xmlns:p14="http://schemas.microsoft.com/office/powerpoint/2010/main" val="383795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80"/>
            <a:ext cx="1971675" cy="575742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99562F68-7D3D-4DCD-B402-61AC4A7521EB}"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8EF094-C16A-40EE-BE75-A94C889B2124}" type="slidenum">
              <a:rPr lang="en-US" smtClean="0"/>
              <a:t>‹#›</a:t>
            </a:fld>
            <a:endParaRPr lang="en-US"/>
          </a:p>
        </p:txBody>
      </p:sp>
    </p:spTree>
    <p:extLst>
      <p:ext uri="{BB962C8B-B14F-4D97-AF65-F5344CB8AC3E}">
        <p14:creationId xmlns:p14="http://schemas.microsoft.com/office/powerpoint/2010/main" val="164086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5"/>
            <a:ext cx="7543800" cy="1450757"/>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822961" y="6459787"/>
            <a:ext cx="1854203" cy="365125"/>
          </a:xfrm>
          <a:prstGeom prst="rect">
            <a:avLst/>
          </a:prstGeom>
        </p:spPr>
        <p:txBody>
          <a:bodyPr vert="horz" lIns="91440" tIns="45720" rIns="91440" bIns="45720" rtlCol="0" anchor="ctr"/>
          <a:lstStyle>
            <a:lvl1pPr algn="l">
              <a:defRPr sz="900">
                <a:solidFill>
                  <a:srgbClr val="FFFFFF"/>
                </a:solidFill>
              </a:defRPr>
            </a:lvl1pPr>
          </a:lstStyle>
          <a:p>
            <a:fld id="{99562F68-7D3D-4DCD-B402-61AC4A7521EB}" type="datetimeFigureOut">
              <a:rPr lang="en-US" smtClean="0"/>
              <a:t>3/26/2019</a:t>
            </a:fld>
            <a:endParaRPr lang="en-US"/>
          </a:p>
        </p:txBody>
      </p:sp>
      <p:sp>
        <p:nvSpPr>
          <p:cNvPr id="5" name="Footer Placeholder 4"/>
          <p:cNvSpPr>
            <a:spLocks noGrp="1"/>
          </p:cNvSpPr>
          <p:nvPr>
            <p:ph type="ftr" sz="quarter" idx="3"/>
          </p:nvPr>
        </p:nvSpPr>
        <p:spPr>
          <a:xfrm>
            <a:off x="2764639" y="6459787"/>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7"/>
            <a:ext cx="984019" cy="365125"/>
          </a:xfrm>
          <a:prstGeom prst="rect">
            <a:avLst/>
          </a:prstGeom>
        </p:spPr>
        <p:txBody>
          <a:bodyPr vert="horz" lIns="91440" tIns="45720" rIns="91440" bIns="45720" rtlCol="0" anchor="ctr"/>
          <a:lstStyle>
            <a:lvl1pPr algn="r">
              <a:defRPr sz="1050">
                <a:solidFill>
                  <a:srgbClr val="FFFFFF"/>
                </a:solidFill>
              </a:defRPr>
            </a:lvl1pPr>
          </a:lstStyle>
          <a:p>
            <a:fld id="{808EF094-C16A-40EE-BE75-A94C889B2124}"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32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126" rtl="0" eaLnBrk="1" latinLnBrk="0" hangingPunct="1">
        <a:lnSpc>
          <a:spcPct val="85000"/>
        </a:lnSpc>
        <a:spcBef>
          <a:spcPct val="0"/>
        </a:spcBef>
        <a:buNone/>
        <a:defRPr sz="4799"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www.techquest.co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0921" y="381001"/>
            <a:ext cx="6248400" cy="3352800"/>
          </a:xfrm>
        </p:spPr>
        <p:txBody>
          <a:bodyPr>
            <a:normAutofit fontScale="90000"/>
          </a:bodyPr>
          <a:lstStyle/>
          <a:p>
            <a:r>
              <a:rPr lang="en-US" b="1" dirty="0">
                <a:ea typeface="Tahoma" panose="020B0604030504040204" pitchFamily="34" charset="0"/>
                <a:cs typeface="Arial" panose="020B0604020202020204" pitchFamily="34" charset="0"/>
              </a:rPr>
              <a:t>LANE-697</a:t>
            </a:r>
            <a:r>
              <a:rPr lang="en-US" sz="4400" b="1" dirty="0">
                <a:solidFill>
                  <a:schemeClr val="tx2">
                    <a:lumMod val="50000"/>
                  </a:schemeClr>
                </a:solidFill>
                <a:ea typeface="Tahoma" panose="020B0604030504040204" pitchFamily="34" charset="0"/>
                <a:cs typeface="Arial" panose="020B0604020202020204" pitchFamily="34" charset="0"/>
              </a:rPr>
              <a:t/>
            </a:r>
            <a:br>
              <a:rPr lang="en-US" sz="4400" b="1" dirty="0">
                <a:solidFill>
                  <a:schemeClr val="tx2">
                    <a:lumMod val="50000"/>
                  </a:schemeClr>
                </a:solidFill>
                <a:ea typeface="Tahoma" panose="020B0604030504040204" pitchFamily="34" charset="0"/>
                <a:cs typeface="Arial" panose="020B0604020202020204" pitchFamily="34" charset="0"/>
              </a:rPr>
            </a:br>
            <a:r>
              <a:rPr lang="en-US" sz="4400" b="1" dirty="0">
                <a:solidFill>
                  <a:srgbClr val="002060"/>
                </a:solidFill>
                <a:ea typeface="Tahoma" panose="020B0604030504040204" pitchFamily="34" charset="0"/>
                <a:cs typeface="Arial" panose="020B0604020202020204" pitchFamily="34" charset="0"/>
              </a:rPr>
              <a:t>Special Topics in Linguistics</a:t>
            </a:r>
            <a:r>
              <a:rPr lang="en-US" sz="4400" b="1" dirty="0">
                <a:solidFill>
                  <a:schemeClr val="tx2">
                    <a:lumMod val="50000"/>
                  </a:schemeClr>
                </a:solidFill>
                <a:ea typeface="Tahoma" panose="020B0604030504040204" pitchFamily="34" charset="0"/>
                <a:cs typeface="Arial" panose="020B0604020202020204" pitchFamily="34" charset="0"/>
              </a:rPr>
              <a:t/>
            </a:r>
            <a:br>
              <a:rPr lang="en-US" sz="4400" b="1" dirty="0">
                <a:solidFill>
                  <a:schemeClr val="tx2">
                    <a:lumMod val="50000"/>
                  </a:schemeClr>
                </a:solidFill>
                <a:ea typeface="Tahoma" panose="020B0604030504040204" pitchFamily="34" charset="0"/>
                <a:cs typeface="Arial" panose="020B0604020202020204" pitchFamily="34" charset="0"/>
              </a:rPr>
            </a:br>
            <a:r>
              <a:rPr lang="en-US" sz="4400" b="1" dirty="0">
                <a:solidFill>
                  <a:schemeClr val="tx2">
                    <a:lumMod val="50000"/>
                  </a:schemeClr>
                </a:solidFill>
                <a:ea typeface="Tahoma" panose="020B0604030504040204" pitchFamily="34" charset="0"/>
                <a:cs typeface="Arial" panose="020B0604020202020204" pitchFamily="34" charset="0"/>
              </a:rPr>
              <a:t/>
            </a:r>
            <a:br>
              <a:rPr lang="en-US" sz="4400" b="1" dirty="0">
                <a:solidFill>
                  <a:schemeClr val="tx2">
                    <a:lumMod val="50000"/>
                  </a:schemeClr>
                </a:solidFill>
                <a:ea typeface="Tahoma" panose="020B0604030504040204" pitchFamily="34" charset="0"/>
                <a:cs typeface="Arial" panose="020B0604020202020204" pitchFamily="34" charset="0"/>
              </a:rPr>
            </a:br>
            <a:r>
              <a:rPr lang="en-US" sz="6000" b="1" dirty="0">
                <a:solidFill>
                  <a:srgbClr val="C00000"/>
                </a:solidFill>
                <a:cs typeface="Times New Roman" pitchFamily="18" charset="0"/>
              </a:rPr>
              <a:t>Artificial Intelligence</a:t>
            </a:r>
            <a:r>
              <a:rPr lang="en-US" sz="6000" b="1" dirty="0">
                <a:cs typeface="Times New Roman" pitchFamily="18" charset="0"/>
              </a:rPr>
              <a:t/>
            </a:r>
            <a:br>
              <a:rPr lang="en-US" sz="6000" b="1" dirty="0">
                <a:cs typeface="Times New Roman" pitchFamily="18" charset="0"/>
              </a:rPr>
            </a:br>
            <a:endParaRPr lang="en-US" sz="5500" b="1" dirty="0">
              <a:solidFill>
                <a:srgbClr val="C00000"/>
              </a:solidFill>
            </a:endParaRPr>
          </a:p>
        </p:txBody>
      </p:sp>
      <p:sp>
        <p:nvSpPr>
          <p:cNvPr id="3" name="Subtitle 2"/>
          <p:cNvSpPr>
            <a:spLocks noGrp="1"/>
          </p:cNvSpPr>
          <p:nvPr>
            <p:ph type="subTitle" idx="1"/>
          </p:nvPr>
        </p:nvSpPr>
        <p:spPr>
          <a:xfrm>
            <a:off x="1821976" y="3962401"/>
            <a:ext cx="5638800" cy="1498601"/>
          </a:xfrm>
        </p:spPr>
        <p:txBody>
          <a:bodyPr>
            <a:normAutofit lnSpcReduction="10000"/>
          </a:bodyPr>
          <a:lstStyle/>
          <a:p>
            <a:pPr>
              <a:lnSpc>
                <a:spcPct val="100000"/>
              </a:lnSpc>
            </a:pPr>
            <a:endParaRPr lang="en-US" sz="2000" b="1" dirty="0" smtClean="0">
              <a:solidFill>
                <a:schemeClr val="tx1">
                  <a:lumMod val="95000"/>
                  <a:lumOff val="5000"/>
                </a:schemeClr>
              </a:solidFill>
            </a:endParaRPr>
          </a:p>
          <a:p>
            <a:pPr>
              <a:lnSpc>
                <a:spcPct val="100000"/>
              </a:lnSpc>
            </a:pPr>
            <a:r>
              <a:rPr lang="en-US" b="1" i="1" cap="none" dirty="0" smtClean="0">
                <a:latin typeface="+mn-lt"/>
                <a:cs typeface="Arial" panose="020B0604020202020204" pitchFamily="34" charset="0"/>
              </a:rPr>
              <a:t>Saud </a:t>
            </a:r>
            <a:r>
              <a:rPr lang="en-US" b="1" i="1" cap="none" dirty="0" err="1" smtClean="0">
                <a:latin typeface="+mn-lt"/>
                <a:cs typeface="Arial" panose="020B0604020202020204" pitchFamily="34" charset="0"/>
              </a:rPr>
              <a:t>Alzahrani</a:t>
            </a:r>
            <a:endParaRPr lang="en-US" b="1" i="1" cap="none" dirty="0" smtClean="0">
              <a:latin typeface="+mn-lt"/>
              <a:cs typeface="Arial" panose="020B0604020202020204" pitchFamily="34" charset="0"/>
            </a:endParaRPr>
          </a:p>
          <a:p>
            <a:pPr>
              <a:lnSpc>
                <a:spcPct val="100000"/>
              </a:lnSpc>
            </a:pPr>
            <a:r>
              <a:rPr lang="en-US" sz="2800" b="1" i="1" cap="none" dirty="0" smtClean="0">
                <a:latin typeface="+mn-lt"/>
                <a:cs typeface="Arial" panose="020B0604020202020204" pitchFamily="34" charset="0"/>
              </a:rPr>
              <a:t>2nd Semester, 2019</a:t>
            </a:r>
            <a:endParaRPr lang="en-US" sz="2800" b="1" i="1" cap="none" dirty="0">
              <a:latin typeface="+mn-lt"/>
              <a:cs typeface="Arial" panose="020B0604020202020204" pitchFamily="34" charset="0"/>
            </a:endParaRPr>
          </a:p>
        </p:txBody>
      </p:sp>
      <p:pic>
        <p:nvPicPr>
          <p:cNvPr id="4" name="Picture 2" descr="C:\Users\TOSHIBA\Documents\AIHea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2959508"/>
            <a:ext cx="3240360" cy="3421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58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TOSHIBA\Documents\ilenz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6384" y="3047740"/>
            <a:ext cx="5940152" cy="3261580"/>
          </a:xfrm>
          <a:prstGeom prst="rect">
            <a:avLst/>
          </a:prstGeom>
          <a:noFill/>
          <a:extLst>
            <a:ext uri="{909E8E84-426E-40DD-AFC4-6F175D3DCCD1}">
              <a14:hiddenFill xmlns:a14="http://schemas.microsoft.com/office/drawing/2010/main">
                <a:solidFill>
                  <a:srgbClr val="FFFFFF"/>
                </a:solidFill>
              </a14:hiddenFill>
            </a:ext>
          </a:extLst>
        </p:spPr>
      </p:pic>
      <p:sp>
        <p:nvSpPr>
          <p:cNvPr id="4" name="عنوان 3"/>
          <p:cNvSpPr>
            <a:spLocks noGrp="1"/>
          </p:cNvSpPr>
          <p:nvPr>
            <p:ph type="ctrTitle"/>
          </p:nvPr>
        </p:nvSpPr>
        <p:spPr>
          <a:xfrm>
            <a:off x="822960" y="-1467544"/>
            <a:ext cx="7543800" cy="3566160"/>
          </a:xfrm>
        </p:spPr>
        <p:txBody>
          <a:bodyPr>
            <a:normAutofit/>
          </a:bodyPr>
          <a:lstStyle/>
          <a:p>
            <a:r>
              <a:rPr lang="en-US" sz="3600" b="1" dirty="0" smtClean="0">
                <a:solidFill>
                  <a:srgbClr val="C00000"/>
                </a:solidFill>
              </a:rPr>
              <a:t>- What is Artificial Intelligence ?</a:t>
            </a:r>
            <a:br>
              <a:rPr lang="en-US" sz="3600" b="1" dirty="0" smtClean="0">
                <a:solidFill>
                  <a:srgbClr val="C00000"/>
                </a:solidFill>
              </a:rPr>
            </a:br>
            <a:endParaRPr lang="en-US" sz="3600" dirty="0">
              <a:solidFill>
                <a:srgbClr val="C00000"/>
              </a:solidFill>
            </a:endParaRPr>
          </a:p>
        </p:txBody>
      </p:sp>
    </p:spTree>
    <p:extLst>
      <p:ext uri="{BB962C8B-B14F-4D97-AF65-F5344CB8AC3E}">
        <p14:creationId xmlns:p14="http://schemas.microsoft.com/office/powerpoint/2010/main" val="409132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462067"/>
          </a:xfrm>
        </p:spPr>
        <p:txBody>
          <a:bodyPr>
            <a:normAutofit lnSpcReduction="10000"/>
          </a:bodyPr>
          <a:lstStyle/>
          <a:p>
            <a:pPr>
              <a:lnSpc>
                <a:spcPct val="90000"/>
              </a:lnSpc>
            </a:pPr>
            <a:r>
              <a:rPr lang="en-US" sz="2400" b="1" u="sng" dirty="0" smtClean="0">
                <a:solidFill>
                  <a:schemeClr val="tx1"/>
                </a:solidFill>
                <a:latin typeface="+mj-lt"/>
                <a:cs typeface="Times New Roman" pitchFamily="18" charset="0"/>
              </a:rPr>
              <a:t>It is a branch of computer science which is :</a:t>
            </a:r>
          </a:p>
          <a:p>
            <a:pPr marL="457200" lvl="1" indent="0">
              <a:lnSpc>
                <a:spcPct val="90000"/>
              </a:lnSpc>
              <a:buNone/>
            </a:pPr>
            <a:r>
              <a:rPr lang="en-US" sz="2400" dirty="0" smtClean="0">
                <a:solidFill>
                  <a:schemeClr val="tx1"/>
                </a:solidFill>
                <a:latin typeface="+mj-lt"/>
                <a:cs typeface="Times New Roman" pitchFamily="18" charset="0"/>
              </a:rPr>
              <a:t>- The science of making machines do things that would require intelligence if done by men. (</a:t>
            </a:r>
            <a:r>
              <a:rPr lang="en-US" sz="2400" dirty="0" err="1" smtClean="0">
                <a:solidFill>
                  <a:schemeClr val="tx1"/>
                </a:solidFill>
                <a:latin typeface="+mj-lt"/>
                <a:cs typeface="Times New Roman" pitchFamily="18" charset="0"/>
              </a:rPr>
              <a:t>Minsky</a:t>
            </a:r>
            <a:r>
              <a:rPr lang="en-US" sz="2400" dirty="0" smtClean="0">
                <a:solidFill>
                  <a:schemeClr val="tx1"/>
                </a:solidFill>
                <a:latin typeface="+mj-lt"/>
                <a:cs typeface="Times New Roman" pitchFamily="18" charset="0"/>
              </a:rPr>
              <a:t>)</a:t>
            </a:r>
          </a:p>
          <a:p>
            <a:pPr marL="457200" lvl="1" indent="0">
              <a:lnSpc>
                <a:spcPct val="90000"/>
              </a:lnSpc>
              <a:buNone/>
            </a:pPr>
            <a:r>
              <a:rPr lang="en-US" sz="2400" dirty="0" smtClean="0">
                <a:solidFill>
                  <a:schemeClr val="tx1"/>
                </a:solidFill>
                <a:latin typeface="+mj-lt"/>
                <a:cs typeface="Times New Roman" pitchFamily="18" charset="0"/>
              </a:rPr>
              <a:t>- The exciting new effort to make computers think. (</a:t>
            </a:r>
            <a:r>
              <a:rPr lang="en-US" sz="2400" dirty="0" err="1" smtClean="0">
                <a:solidFill>
                  <a:schemeClr val="tx1"/>
                </a:solidFill>
                <a:latin typeface="+mj-lt"/>
                <a:cs typeface="Times New Roman" pitchFamily="18" charset="0"/>
              </a:rPr>
              <a:t>Haugeland</a:t>
            </a:r>
            <a:r>
              <a:rPr lang="en-US" sz="2400" dirty="0" smtClean="0">
                <a:solidFill>
                  <a:schemeClr val="tx1"/>
                </a:solidFill>
                <a:latin typeface="+mj-lt"/>
                <a:cs typeface="Times New Roman" pitchFamily="18" charset="0"/>
              </a:rPr>
              <a:t>)</a:t>
            </a:r>
          </a:p>
          <a:p>
            <a:pPr marL="457200" lvl="1" indent="0">
              <a:lnSpc>
                <a:spcPct val="90000"/>
              </a:lnSpc>
              <a:buNone/>
            </a:pPr>
            <a:r>
              <a:rPr lang="en-US" sz="2400" dirty="0" smtClean="0">
                <a:solidFill>
                  <a:schemeClr val="tx1"/>
                </a:solidFill>
                <a:latin typeface="+mj-lt"/>
                <a:cs typeface="Times New Roman" pitchFamily="18" charset="0"/>
              </a:rPr>
              <a:t>- The study of the computations that make it possible to perceive, reason, and act. (Winston)</a:t>
            </a:r>
          </a:p>
          <a:p>
            <a:pPr marL="457200" lvl="1" indent="0">
              <a:lnSpc>
                <a:spcPct val="90000"/>
              </a:lnSpc>
              <a:buNone/>
            </a:pPr>
            <a:r>
              <a:rPr lang="en-US" sz="2400" dirty="0" smtClean="0">
                <a:solidFill>
                  <a:schemeClr val="tx1"/>
                </a:solidFill>
                <a:latin typeface="+mj-lt"/>
                <a:cs typeface="Times New Roman" pitchFamily="18" charset="0"/>
              </a:rPr>
              <a:t>- The study of how to do things which at the moment people do better. (Rich &amp; Knight)</a:t>
            </a:r>
          </a:p>
          <a:p>
            <a:pPr marL="0" lvl="1" indent="0">
              <a:lnSpc>
                <a:spcPct val="90000"/>
              </a:lnSpc>
              <a:buNone/>
            </a:pPr>
            <a:r>
              <a:rPr lang="en-US" altLang="ar-JO" sz="2400" dirty="0">
                <a:solidFill>
                  <a:schemeClr val="tx1"/>
                </a:solidFill>
                <a:latin typeface="+mj-lt"/>
                <a:cs typeface="Times New Roman" pitchFamily="18" charset="0"/>
              </a:rPr>
              <a:t> </a:t>
            </a:r>
            <a:r>
              <a:rPr lang="en-US" altLang="ar-JO" sz="2400" dirty="0" smtClean="0">
                <a:solidFill>
                  <a:schemeClr val="tx1"/>
                </a:solidFill>
                <a:latin typeface="+mj-lt"/>
                <a:cs typeface="Times New Roman" pitchFamily="18" charset="0"/>
              </a:rPr>
              <a:t>      - </a:t>
            </a:r>
            <a:r>
              <a:rPr lang="en-US" altLang="ar-JO" sz="2400" dirty="0">
                <a:solidFill>
                  <a:schemeClr val="tx1"/>
                </a:solidFill>
                <a:latin typeface="+mj-lt"/>
                <a:cs typeface="Times New Roman" pitchFamily="18" charset="0"/>
              </a:rPr>
              <a:t>T</a:t>
            </a:r>
            <a:r>
              <a:rPr lang="en-US" altLang="ar-JO" sz="2400" dirty="0" smtClean="0">
                <a:solidFill>
                  <a:schemeClr val="tx1"/>
                </a:solidFill>
                <a:latin typeface="+mj-lt"/>
                <a:cs typeface="Times New Roman" pitchFamily="18" charset="0"/>
              </a:rPr>
              <a:t>he part of computer science concerned with design of computer         </a:t>
            </a:r>
          </a:p>
          <a:p>
            <a:pPr marL="0" lvl="1" indent="0">
              <a:lnSpc>
                <a:spcPct val="90000"/>
              </a:lnSpc>
              <a:buNone/>
            </a:pPr>
            <a:r>
              <a:rPr lang="en-US" altLang="ar-JO" sz="2400" dirty="0">
                <a:solidFill>
                  <a:schemeClr val="tx1"/>
                </a:solidFill>
                <a:latin typeface="+mj-lt"/>
                <a:cs typeface="Times New Roman" pitchFamily="18" charset="0"/>
              </a:rPr>
              <a:t> </a:t>
            </a:r>
            <a:r>
              <a:rPr lang="en-US" altLang="ar-JO" sz="2400" dirty="0" smtClean="0">
                <a:solidFill>
                  <a:schemeClr val="tx1"/>
                </a:solidFill>
                <a:latin typeface="+mj-lt"/>
                <a:cs typeface="Times New Roman" pitchFamily="18" charset="0"/>
              </a:rPr>
              <a:t>       systems that exhibit human intelligence. </a:t>
            </a:r>
            <a:r>
              <a:rPr lang="en-GB" altLang="ar-JO" sz="2400" dirty="0" smtClean="0">
                <a:solidFill>
                  <a:schemeClr val="tx1"/>
                </a:solidFill>
                <a:latin typeface="+mj-lt"/>
                <a:cs typeface="Times New Roman" pitchFamily="18" charset="0"/>
              </a:rPr>
              <a:t>(From the Concise </a:t>
            </a:r>
          </a:p>
          <a:p>
            <a:pPr marL="0" lvl="1" indent="0">
              <a:lnSpc>
                <a:spcPct val="90000"/>
              </a:lnSpc>
              <a:buNone/>
            </a:pPr>
            <a:r>
              <a:rPr lang="en-GB" altLang="ar-JO" sz="2400" dirty="0">
                <a:solidFill>
                  <a:schemeClr val="tx1"/>
                </a:solidFill>
                <a:latin typeface="+mj-lt"/>
                <a:cs typeface="Times New Roman" pitchFamily="18" charset="0"/>
              </a:rPr>
              <a:t> </a:t>
            </a:r>
            <a:r>
              <a:rPr lang="en-GB" altLang="ar-JO" sz="2400" dirty="0" smtClean="0">
                <a:solidFill>
                  <a:schemeClr val="tx1"/>
                </a:solidFill>
                <a:latin typeface="+mj-lt"/>
                <a:cs typeface="Times New Roman" pitchFamily="18" charset="0"/>
              </a:rPr>
              <a:t>        Oxford Dictionary).</a:t>
            </a:r>
          </a:p>
          <a:p>
            <a:pPr>
              <a:buNone/>
            </a:pPr>
            <a:r>
              <a:rPr lang="en-US" altLang="ar-JO" sz="2400" b="1" u="sng" dirty="0" smtClean="0">
                <a:solidFill>
                  <a:schemeClr val="tx1"/>
                </a:solidFill>
                <a:latin typeface="+mj-lt"/>
                <a:cs typeface="Times New Roman" pitchFamily="18" charset="0"/>
              </a:rPr>
              <a:t>From the above definitions, we can see that AI has two major roles:</a:t>
            </a:r>
          </a:p>
          <a:p>
            <a:pPr marL="457200" lvl="1" indent="0">
              <a:buNone/>
            </a:pPr>
            <a:r>
              <a:rPr lang="en-US" altLang="ar-JO" sz="2400" dirty="0" smtClean="0">
                <a:solidFill>
                  <a:schemeClr val="tx1"/>
                </a:solidFill>
                <a:latin typeface="+mj-lt"/>
                <a:cs typeface="Times New Roman" pitchFamily="18" charset="0"/>
              </a:rPr>
              <a:t>- Study the intelligent part concerned with humans.</a:t>
            </a:r>
          </a:p>
          <a:p>
            <a:pPr marL="457200" lvl="1" indent="0">
              <a:buNone/>
            </a:pPr>
            <a:r>
              <a:rPr lang="en-US" altLang="ar-JO" sz="2400" dirty="0" smtClean="0">
                <a:solidFill>
                  <a:schemeClr val="tx1"/>
                </a:solidFill>
                <a:latin typeface="+mj-lt"/>
                <a:cs typeface="Times New Roman" pitchFamily="18" charset="0"/>
              </a:rPr>
              <a:t>- Represent those actions using computers.</a:t>
            </a:r>
          </a:p>
          <a:p>
            <a:endParaRPr lang="en-US" altLang="ar-JO" sz="2400" dirty="0" smtClean="0">
              <a:solidFill>
                <a:schemeClr val="tx1"/>
              </a:solidFill>
              <a:latin typeface="+mj-lt"/>
              <a:cs typeface="Times New Roman" pitchFamily="18" charset="0"/>
            </a:endParaRPr>
          </a:p>
          <a:p>
            <a:pPr>
              <a:lnSpc>
                <a:spcPct val="90000"/>
              </a:lnSpc>
            </a:pPr>
            <a:endParaRPr lang="en-US" sz="2400" dirty="0" smtClean="0">
              <a:solidFill>
                <a:schemeClr val="tx1"/>
              </a:solidFill>
              <a:latin typeface="+mj-lt"/>
              <a:cs typeface="Times New Roman" pitchFamily="18" charset="0"/>
            </a:endParaRPr>
          </a:p>
          <a:p>
            <a:endParaRPr lang="en-US" dirty="0">
              <a:solidFill>
                <a:schemeClr val="tx1"/>
              </a:solidFill>
              <a:latin typeface="+mj-lt"/>
            </a:endParaRPr>
          </a:p>
        </p:txBody>
      </p:sp>
    </p:spTree>
    <p:extLst>
      <p:ext uri="{BB962C8B-B14F-4D97-AF65-F5344CB8AC3E}">
        <p14:creationId xmlns:p14="http://schemas.microsoft.com/office/powerpoint/2010/main" val="1262891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just"/>
            <a:r>
              <a:rPr lang="en-US" sz="3600" b="1" dirty="0" smtClean="0">
                <a:solidFill>
                  <a:srgbClr val="C00000"/>
                </a:solidFill>
              </a:rPr>
              <a:t>- History Of Artificial Intelligence:</a:t>
            </a:r>
            <a:endParaRPr lang="en-US" sz="3600" b="1" dirty="0">
              <a:solidFill>
                <a:srgbClr val="C00000"/>
              </a:solidFill>
            </a:endParaRPr>
          </a:p>
        </p:txBody>
      </p:sp>
      <p:sp>
        <p:nvSpPr>
          <p:cNvPr id="3" name="عنصر نائب للمحتوى 2"/>
          <p:cNvSpPr>
            <a:spLocks noGrp="1"/>
          </p:cNvSpPr>
          <p:nvPr>
            <p:ph idx="1"/>
          </p:nvPr>
        </p:nvSpPr>
        <p:spPr/>
        <p:txBody>
          <a:bodyPr>
            <a:normAutofit/>
          </a:bodyPr>
          <a:lstStyle/>
          <a:p>
            <a:pPr marL="0" indent="0">
              <a:buNone/>
            </a:pPr>
            <a:r>
              <a:rPr lang="en-US" sz="2200" dirty="0" smtClean="0"/>
              <a:t>- The term " </a:t>
            </a:r>
            <a:r>
              <a:rPr lang="en-US" sz="2200" b="1" dirty="0" smtClean="0"/>
              <a:t>Artificial intelligence</a:t>
            </a:r>
            <a:r>
              <a:rPr lang="en-US" sz="2200" dirty="0" smtClean="0"/>
              <a:t>” was first </a:t>
            </a:r>
            <a:r>
              <a:rPr lang="en-US" sz="2200" dirty="0" smtClean="0">
                <a:effectLst>
                  <a:outerShdw blurRad="38100" dist="38100" dir="2700000" algn="tl">
                    <a:srgbClr val="000000">
                      <a:alpha val="43137"/>
                    </a:srgbClr>
                  </a:outerShdw>
                </a:effectLst>
              </a:rPr>
              <a:t>coined</a:t>
            </a:r>
            <a:r>
              <a:rPr lang="en-US" sz="2200" dirty="0" smtClean="0"/>
              <a:t> by John McCarthy in 1956 when he held the first academic conference on the subject.</a:t>
            </a:r>
          </a:p>
          <a:p>
            <a:pPr marL="0" indent="0">
              <a:buNone/>
            </a:pPr>
            <a:r>
              <a:rPr lang="en-US" sz="2200" dirty="0" smtClean="0"/>
              <a:t>- In 1950 Alan Turing proposed the Turing test as a measure of machine intelligence and it is still used today to determine a machine's ability to " think " like a human.</a:t>
            </a:r>
          </a:p>
          <a:p>
            <a:pPr marL="0" indent="0">
              <a:buNone/>
            </a:pPr>
            <a:r>
              <a:rPr lang="en-US" sz="2200" dirty="0" smtClean="0"/>
              <a:t>- Mechanical men and artificial begins appear in Greek myths.</a:t>
            </a:r>
          </a:p>
          <a:p>
            <a:pPr marL="0" indent="0">
              <a:buNone/>
            </a:pPr>
            <a:r>
              <a:rPr lang="en-US" sz="2200" dirty="0" smtClean="0"/>
              <a:t>- In the Middle Ages, there were rumors of secret mystical or alchemical means of placing mind into matter.</a:t>
            </a:r>
            <a:endParaRPr lang="en-US" sz="2200" dirty="0"/>
          </a:p>
        </p:txBody>
      </p:sp>
    </p:spTree>
    <p:extLst>
      <p:ext uri="{BB962C8B-B14F-4D97-AF65-F5344CB8AC3E}">
        <p14:creationId xmlns:p14="http://schemas.microsoft.com/office/powerpoint/2010/main" val="1004542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smtClean="0">
                <a:solidFill>
                  <a:srgbClr val="C00000"/>
                </a:solidFill>
              </a:rPr>
              <a:t>- Foundations of AI :</a:t>
            </a:r>
            <a:endParaRPr lang="en-US" sz="3600" b="1" dirty="0">
              <a:solidFill>
                <a:srgbClr val="C00000"/>
              </a:solidFill>
            </a:endParaRPr>
          </a:p>
        </p:txBody>
      </p:sp>
      <p:sp>
        <p:nvSpPr>
          <p:cNvPr id="3" name="عنصر نائب للمحتوى 2"/>
          <p:cNvSpPr>
            <a:spLocks noGrp="1"/>
          </p:cNvSpPr>
          <p:nvPr>
            <p:ph idx="1"/>
          </p:nvPr>
        </p:nvSpPr>
        <p:spPr/>
        <p:txBody>
          <a:bodyPr>
            <a:noAutofit/>
          </a:bodyPr>
          <a:lstStyle/>
          <a:p>
            <a:pPr>
              <a:spcBef>
                <a:spcPct val="50000"/>
              </a:spcBef>
            </a:pPr>
            <a:r>
              <a:rPr lang="en-US" sz="2200" b="1" dirty="0" smtClean="0"/>
              <a:t>Different fields have contributed to AI in the form of ideas, viewpoints and techniques.</a:t>
            </a:r>
          </a:p>
          <a:p>
            <a:pPr>
              <a:spcBef>
                <a:spcPct val="50000"/>
              </a:spcBef>
            </a:pPr>
            <a:r>
              <a:rPr lang="en-US" sz="2200" dirty="0" smtClean="0"/>
              <a:t>Philosophy: Logic, reasoning, mind as a physical system, foundations of learning, language and rationality.</a:t>
            </a:r>
          </a:p>
          <a:p>
            <a:pPr>
              <a:spcBef>
                <a:spcPct val="50000"/>
              </a:spcBef>
            </a:pPr>
            <a:r>
              <a:rPr lang="en-US" sz="2200" dirty="0" smtClean="0"/>
              <a:t>Psychology: adaptation, phenomena of perception and motor control.</a:t>
            </a:r>
          </a:p>
          <a:p>
            <a:pPr>
              <a:spcBef>
                <a:spcPct val="50000"/>
              </a:spcBef>
            </a:pPr>
            <a:r>
              <a:rPr lang="en-US" sz="2200" dirty="0" smtClean="0"/>
              <a:t>Economics: formal theory of rational decisions, game theory.</a:t>
            </a:r>
          </a:p>
          <a:p>
            <a:pPr>
              <a:spcBef>
                <a:spcPct val="50000"/>
              </a:spcBef>
            </a:pPr>
            <a:r>
              <a:rPr lang="en-US" sz="2200" dirty="0" smtClean="0"/>
              <a:t>Linguistics: knowledge representation, grammar.</a:t>
            </a:r>
          </a:p>
          <a:p>
            <a:pPr>
              <a:spcBef>
                <a:spcPct val="50000"/>
              </a:spcBef>
            </a:pPr>
            <a:r>
              <a:rPr lang="en-US" sz="2200" dirty="0" smtClean="0"/>
              <a:t>Neuroscience: physical substrate for mental activities.</a:t>
            </a:r>
          </a:p>
          <a:p>
            <a:pPr>
              <a:spcBef>
                <a:spcPct val="50000"/>
              </a:spcBef>
            </a:pPr>
            <a:r>
              <a:rPr lang="en-US" sz="2200" dirty="0" smtClean="0"/>
              <a:t>Control theory: homeostatic systems, stability, optimal agent design.</a:t>
            </a:r>
          </a:p>
        </p:txBody>
      </p:sp>
    </p:spTree>
    <p:extLst>
      <p:ext uri="{BB962C8B-B14F-4D97-AF65-F5344CB8AC3E}">
        <p14:creationId xmlns:p14="http://schemas.microsoft.com/office/powerpoint/2010/main" val="2225441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dirty="0" smtClean="0">
                <a:solidFill>
                  <a:srgbClr val="C00000"/>
                </a:solidFill>
              </a:rPr>
              <a:t>- Fields of Artificial Intelligence: </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lvl="0"/>
            <a:r>
              <a:rPr lang="en-US" b="1" dirty="0" smtClean="0">
                <a:solidFill>
                  <a:schemeClr val="tx1"/>
                </a:solidFill>
                <a:latin typeface="+mj-lt"/>
                <a:cs typeface="Times New Roman" pitchFamily="18" charset="0"/>
              </a:rPr>
              <a:t>Expert systems </a:t>
            </a:r>
            <a:r>
              <a:rPr lang="en-US" dirty="0" smtClean="0">
                <a:solidFill>
                  <a:schemeClr val="tx1"/>
                </a:solidFill>
                <a:latin typeface="+mj-lt"/>
                <a:cs typeface="Times New Roman" pitchFamily="18" charset="0"/>
              </a:rPr>
              <a:t>: programming computers to make decisions in real-life situations (for example, some expert systems help doctors diagnose diseases based on symptoms).</a:t>
            </a:r>
          </a:p>
          <a:p>
            <a:pPr lvl="0"/>
            <a:r>
              <a:rPr lang="en-US" b="1" dirty="0" smtClean="0">
                <a:solidFill>
                  <a:schemeClr val="tx1"/>
                </a:solidFill>
                <a:latin typeface="+mj-lt"/>
                <a:cs typeface="Times New Roman" pitchFamily="18" charset="0"/>
              </a:rPr>
              <a:t>Natural language</a:t>
            </a:r>
            <a:r>
              <a:rPr lang="en-US" dirty="0" smtClean="0">
                <a:solidFill>
                  <a:schemeClr val="tx1"/>
                </a:solidFill>
                <a:latin typeface="+mj-lt"/>
                <a:cs typeface="Times New Roman" pitchFamily="18" charset="0"/>
              </a:rPr>
              <a:t>: programming computers to understand natural human languages .</a:t>
            </a:r>
          </a:p>
          <a:p>
            <a:r>
              <a:rPr lang="en-US" b="1" dirty="0" smtClean="0">
                <a:solidFill>
                  <a:schemeClr val="tx1"/>
                </a:solidFill>
                <a:latin typeface="+mj-lt"/>
                <a:cs typeface="Times New Roman" pitchFamily="18" charset="0"/>
              </a:rPr>
              <a:t>Neural networks</a:t>
            </a:r>
            <a:r>
              <a:rPr lang="en-US" dirty="0" smtClean="0">
                <a:solidFill>
                  <a:schemeClr val="tx1"/>
                </a:solidFill>
                <a:latin typeface="+mj-lt"/>
                <a:cs typeface="Times New Roman" pitchFamily="18" charset="0"/>
              </a:rPr>
              <a:t>: Systems that simulate intelligence by attempting to reproduce the types of physical connections that occur in animal brains .</a:t>
            </a:r>
            <a:r>
              <a:rPr lang="en-US" b="1" dirty="0" smtClean="0">
                <a:solidFill>
                  <a:schemeClr val="tx1"/>
                </a:solidFill>
                <a:latin typeface="+mj-lt"/>
                <a:cs typeface="Times New Roman" pitchFamily="18" charset="0"/>
              </a:rPr>
              <a:t> </a:t>
            </a:r>
          </a:p>
          <a:p>
            <a:r>
              <a:rPr lang="en-US" b="1" dirty="0" smtClean="0">
                <a:solidFill>
                  <a:schemeClr val="tx1"/>
                </a:solidFill>
                <a:latin typeface="+mj-lt"/>
                <a:cs typeface="Times New Roman" pitchFamily="18" charset="0"/>
              </a:rPr>
              <a:t>Games playing</a:t>
            </a:r>
            <a:r>
              <a:rPr lang="en-US" dirty="0" smtClean="0">
                <a:solidFill>
                  <a:schemeClr val="tx1"/>
                </a:solidFill>
                <a:latin typeface="+mj-lt"/>
                <a:cs typeface="Times New Roman" pitchFamily="18" charset="0"/>
              </a:rPr>
              <a:t>: programming computers to play games such as chess and checkers .</a:t>
            </a:r>
          </a:p>
          <a:p>
            <a:pPr lvl="0"/>
            <a:r>
              <a:rPr lang="en-US" b="1" dirty="0" smtClean="0">
                <a:solidFill>
                  <a:schemeClr val="tx1"/>
                </a:solidFill>
                <a:latin typeface="+mj-lt"/>
                <a:cs typeface="Times New Roman" pitchFamily="18" charset="0"/>
              </a:rPr>
              <a:t>Robotics</a:t>
            </a:r>
            <a:r>
              <a:rPr lang="en-US" dirty="0" smtClean="0">
                <a:solidFill>
                  <a:schemeClr val="tx1"/>
                </a:solidFill>
                <a:latin typeface="+mj-lt"/>
                <a:cs typeface="Times New Roman" pitchFamily="18" charset="0"/>
              </a:rPr>
              <a:t>: programming computers to see and hear and react to other sensory stimuli </a:t>
            </a:r>
          </a:p>
          <a:p>
            <a:endParaRPr lang="ar-EG" dirty="0" smtClean="0">
              <a:solidFill>
                <a:schemeClr val="tx1"/>
              </a:solidFill>
              <a:latin typeface="+mj-lt"/>
              <a:cs typeface="Times New Roman" pitchFamily="18" charset="0"/>
            </a:endParaRPr>
          </a:p>
          <a:p>
            <a:endParaRPr lang="en-US" dirty="0">
              <a:solidFill>
                <a:schemeClr val="tx1"/>
              </a:solidFill>
              <a:latin typeface="+mj-lt"/>
            </a:endParaRPr>
          </a:p>
        </p:txBody>
      </p:sp>
    </p:spTree>
    <p:extLst>
      <p:ext uri="{BB962C8B-B14F-4D97-AF65-F5344CB8AC3E}">
        <p14:creationId xmlns:p14="http://schemas.microsoft.com/office/powerpoint/2010/main" val="1322652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dirty="0" smtClean="0">
                <a:solidFill>
                  <a:srgbClr val="C00000"/>
                </a:solidFill>
              </a:rPr>
              <a:t>- </a:t>
            </a:r>
            <a:r>
              <a:rPr lang="en-US" sz="3600" dirty="0" smtClean="0">
                <a:solidFill>
                  <a:srgbClr val="C00000"/>
                </a:solidFill>
                <a:ea typeface="Tahoma" pitchFamily="34" charset="0"/>
                <a:cs typeface="Times New Roman" pitchFamily="18" charset="0"/>
              </a:rPr>
              <a:t>Sub-fields of Artificial Intelligence: </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marL="0" indent="0">
              <a:buNone/>
            </a:pPr>
            <a:r>
              <a:rPr lang="en-US" sz="2200" b="1" dirty="0" smtClean="0">
                <a:solidFill>
                  <a:schemeClr val="tx1"/>
                </a:solidFill>
                <a:latin typeface="+mj-lt"/>
                <a:cs typeface="Times New Roman" pitchFamily="18" charset="0"/>
              </a:rPr>
              <a:t>1-Machine Learning: </a:t>
            </a:r>
          </a:p>
          <a:p>
            <a:pPr marL="0" indent="0">
              <a:buNone/>
            </a:pPr>
            <a:r>
              <a:rPr lang="en-US" sz="2200" dirty="0" smtClean="0">
                <a:solidFill>
                  <a:schemeClr val="tx1"/>
                </a:solidFill>
                <a:latin typeface="+mj-lt"/>
                <a:cs typeface="Times New Roman" pitchFamily="18" charset="0"/>
              </a:rPr>
              <a:t>Develop algorithms that allow computers to “learn”.</a:t>
            </a:r>
          </a:p>
          <a:p>
            <a:pPr marL="0" indent="0">
              <a:buNone/>
            </a:pPr>
            <a:r>
              <a:rPr lang="en-US" sz="2200" b="1" dirty="0" smtClean="0">
                <a:solidFill>
                  <a:schemeClr val="tx1"/>
                </a:solidFill>
                <a:latin typeface="+mj-lt"/>
                <a:cs typeface="Times New Roman" pitchFamily="18" charset="0"/>
              </a:rPr>
              <a:t>2- Natural Language Processing: </a:t>
            </a:r>
          </a:p>
          <a:p>
            <a:pPr marL="0" indent="0">
              <a:buNone/>
            </a:pPr>
            <a:r>
              <a:rPr lang="en-US" sz="2200" dirty="0" smtClean="0">
                <a:solidFill>
                  <a:schemeClr val="tx1"/>
                </a:solidFill>
                <a:latin typeface="+mj-lt"/>
                <a:cs typeface="Times New Roman" pitchFamily="18" charset="0"/>
              </a:rPr>
              <a:t>Develop computers that can understand human (“natural”) language and speak human language. Computers would be much easier to use with Natural Language Interface. Many approaches to NLP are based on Machine</a:t>
            </a:r>
            <a:r>
              <a:rPr lang="ar-EG" sz="2200" dirty="0" smtClean="0">
                <a:solidFill>
                  <a:schemeClr val="tx1"/>
                </a:solidFill>
                <a:latin typeface="+mj-lt"/>
                <a:cs typeface="Times New Roman" pitchFamily="18" charset="0"/>
              </a:rPr>
              <a:t>.</a:t>
            </a:r>
            <a:endParaRPr lang="en-US" sz="2200" dirty="0" smtClean="0">
              <a:solidFill>
                <a:schemeClr val="tx1"/>
              </a:solidFill>
              <a:latin typeface="+mj-lt"/>
              <a:cs typeface="Times New Roman" pitchFamily="18" charset="0"/>
            </a:endParaRPr>
          </a:p>
          <a:p>
            <a:pPr marL="0" indent="0">
              <a:buNone/>
            </a:pPr>
            <a:r>
              <a:rPr lang="en-US" sz="2200" b="1" dirty="0" smtClean="0">
                <a:solidFill>
                  <a:schemeClr val="tx1"/>
                </a:solidFill>
                <a:latin typeface="+mj-lt"/>
                <a:cs typeface="Times New Roman" pitchFamily="18" charset="0"/>
              </a:rPr>
              <a:t>3- Computer Vision:</a:t>
            </a:r>
          </a:p>
          <a:p>
            <a:pPr marL="0" indent="0">
              <a:buNone/>
            </a:pPr>
            <a:r>
              <a:rPr lang="en-US" sz="2200" b="1" dirty="0" smtClean="0">
                <a:solidFill>
                  <a:schemeClr val="tx1"/>
                </a:solidFill>
                <a:latin typeface="+mj-lt"/>
                <a:cs typeface="Times New Roman" pitchFamily="18" charset="0"/>
              </a:rPr>
              <a:t> </a:t>
            </a:r>
            <a:r>
              <a:rPr lang="en-US" sz="2200" dirty="0" smtClean="0">
                <a:solidFill>
                  <a:schemeClr val="tx1"/>
                </a:solidFill>
                <a:latin typeface="+mj-lt"/>
                <a:cs typeface="Times New Roman" pitchFamily="18" charset="0"/>
              </a:rPr>
              <a:t>How to design computers that can see (that is understand and interpret information in images/video).</a:t>
            </a:r>
          </a:p>
          <a:p>
            <a:endParaRPr lang="en-US" sz="2200" dirty="0">
              <a:solidFill>
                <a:schemeClr val="tx1"/>
              </a:solidFill>
              <a:latin typeface="+mj-lt"/>
            </a:endParaRPr>
          </a:p>
        </p:txBody>
      </p:sp>
    </p:spTree>
    <p:extLst>
      <p:ext uri="{BB962C8B-B14F-4D97-AF65-F5344CB8AC3E}">
        <p14:creationId xmlns:p14="http://schemas.microsoft.com/office/powerpoint/2010/main" val="4234369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dirty="0" smtClean="0">
                <a:solidFill>
                  <a:srgbClr val="C00000"/>
                </a:solidFill>
                <a:cs typeface="Times New Roman" pitchFamily="18" charset="0"/>
              </a:rPr>
              <a:t>- Language and Artificial Intelligence:</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r>
              <a:rPr lang="en-US" sz="2400" dirty="0">
                <a:latin typeface="+mj-lt"/>
                <a:cs typeface="Times New Roman" pitchFamily="18" charset="0"/>
              </a:rPr>
              <a:t>Languages Artificial intelligence researchers have developed several specialized programming languages for artificial intelligence which include IPL, Lisp, Prolog, STRIPS, Planner, POP-11 etc. </a:t>
            </a:r>
          </a:p>
          <a:p>
            <a:endParaRPr lang="ar-EG" sz="2400" dirty="0">
              <a:latin typeface="+mj-lt"/>
              <a:cs typeface="Times New Roman" pitchFamily="18" charset="0"/>
            </a:endParaRPr>
          </a:p>
          <a:p>
            <a:endParaRPr lang="en-US" sz="2400" dirty="0">
              <a:latin typeface="+mj-lt"/>
            </a:endParaRPr>
          </a:p>
        </p:txBody>
      </p:sp>
    </p:spTree>
    <p:extLst>
      <p:ext uri="{BB962C8B-B14F-4D97-AF65-F5344CB8AC3E}">
        <p14:creationId xmlns:p14="http://schemas.microsoft.com/office/powerpoint/2010/main" val="2240063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defRPr/>
            </a:pPr>
            <a:r>
              <a:rPr lang="en-AU" sz="3600" dirty="0" smtClean="0">
                <a:solidFill>
                  <a:srgbClr val="C00000"/>
                </a:solidFill>
                <a:effectLst>
                  <a:outerShdw blurRad="38100" dist="38100" dir="2700000" algn="tl">
                    <a:srgbClr val="C0C0C0"/>
                  </a:outerShdw>
                </a:effectLst>
              </a:rPr>
              <a:t>- Some </a:t>
            </a:r>
            <a:r>
              <a:rPr lang="en-AU" sz="3600" dirty="0">
                <a:solidFill>
                  <a:srgbClr val="C00000"/>
                </a:solidFill>
                <a:effectLst>
                  <a:outerShdw blurRad="38100" dist="38100" dir="2700000" algn="tl">
                    <a:srgbClr val="C0C0C0"/>
                  </a:outerShdw>
                </a:effectLst>
              </a:rPr>
              <a:t>Advantages of Artificial </a:t>
            </a:r>
            <a:r>
              <a:rPr lang="en-AU" sz="3600" dirty="0" smtClean="0">
                <a:solidFill>
                  <a:srgbClr val="C00000"/>
                </a:solidFill>
                <a:effectLst>
                  <a:outerShdw blurRad="38100" dist="38100" dir="2700000" algn="tl">
                    <a:srgbClr val="C0C0C0"/>
                  </a:outerShdw>
                </a:effectLst>
              </a:rPr>
              <a:t>Intelligence:</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lvl="1"/>
            <a:r>
              <a:rPr lang="en-AU" altLang="ar-JO" sz="2400" dirty="0" smtClean="0">
                <a:cs typeface="Times New Roman" pitchFamily="18" charset="0"/>
              </a:rPr>
              <a:t>more powerful and more useful computers.</a:t>
            </a:r>
          </a:p>
          <a:p>
            <a:pPr lvl="1"/>
            <a:r>
              <a:rPr lang="en-AU" altLang="ar-JO" sz="2400" dirty="0" smtClean="0">
                <a:cs typeface="Times New Roman" pitchFamily="18" charset="0"/>
              </a:rPr>
              <a:t>new and improved interfaces.</a:t>
            </a:r>
          </a:p>
          <a:p>
            <a:pPr lvl="1"/>
            <a:r>
              <a:rPr lang="en-AU" altLang="ar-JO" sz="2400" dirty="0" smtClean="0">
                <a:cs typeface="Times New Roman" pitchFamily="18" charset="0"/>
              </a:rPr>
              <a:t>solving new problems.</a:t>
            </a:r>
          </a:p>
          <a:p>
            <a:pPr lvl="1"/>
            <a:r>
              <a:rPr lang="en-AU" altLang="ar-JO" sz="2400" dirty="0" smtClean="0">
                <a:cs typeface="Times New Roman" pitchFamily="18" charset="0"/>
              </a:rPr>
              <a:t>better handling of information.</a:t>
            </a:r>
          </a:p>
          <a:p>
            <a:pPr lvl="1"/>
            <a:r>
              <a:rPr lang="en-AU" altLang="ar-JO" sz="2400" dirty="0" smtClean="0">
                <a:cs typeface="Times New Roman" pitchFamily="18" charset="0"/>
              </a:rPr>
              <a:t>relieves information overload.</a:t>
            </a:r>
          </a:p>
          <a:p>
            <a:pPr lvl="1"/>
            <a:r>
              <a:rPr lang="en-AU" altLang="ar-JO" sz="2400" dirty="0" smtClean="0">
                <a:cs typeface="Times New Roman" pitchFamily="18" charset="0"/>
              </a:rPr>
              <a:t>conversion of information into knowledge.</a:t>
            </a:r>
          </a:p>
          <a:p>
            <a:pPr lvl="1">
              <a:buNone/>
            </a:pPr>
            <a:r>
              <a:rPr lang="en-AU" altLang="ar-JO" sz="2400" dirty="0" smtClean="0">
                <a:cs typeface="Times New Roman" pitchFamily="18" charset="0"/>
              </a:rPr>
              <a:t/>
            </a:r>
            <a:br>
              <a:rPr lang="en-AU" altLang="ar-JO" sz="2400" dirty="0" smtClean="0">
                <a:cs typeface="Times New Roman" pitchFamily="18" charset="0"/>
              </a:rPr>
            </a:br>
            <a:r>
              <a:rPr lang="en-AU" altLang="ar-JO" sz="2400" dirty="0" smtClean="0">
                <a:cs typeface="Times New Roman" pitchFamily="18" charset="0"/>
              </a:rPr>
              <a:t/>
            </a:r>
            <a:br>
              <a:rPr lang="en-AU" altLang="ar-JO" sz="2400" dirty="0" smtClean="0">
                <a:cs typeface="Times New Roman" pitchFamily="18" charset="0"/>
              </a:rPr>
            </a:br>
            <a:endParaRPr lang="en-US" altLang="ar-JO" sz="2400" dirty="0" smtClean="0">
              <a:cs typeface="Times New Roman" pitchFamily="18" charset="0"/>
            </a:endParaRPr>
          </a:p>
          <a:p>
            <a:endParaRPr lang="en-US" sz="2400" dirty="0"/>
          </a:p>
        </p:txBody>
      </p:sp>
    </p:spTree>
    <p:extLst>
      <p:ext uri="{BB962C8B-B14F-4D97-AF65-F5344CB8AC3E}">
        <p14:creationId xmlns:p14="http://schemas.microsoft.com/office/powerpoint/2010/main" val="76781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AU" sz="3600" dirty="0" smtClean="0">
                <a:solidFill>
                  <a:srgbClr val="C00000"/>
                </a:solidFill>
                <a:effectLst>
                  <a:outerShdw blurRad="38100" dist="38100" dir="2700000" algn="tl">
                    <a:srgbClr val="C0C0C0"/>
                  </a:outerShdw>
                </a:effectLst>
              </a:rPr>
              <a:t>- Some disadvantages of Artificial Intelligence:</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lvl="1"/>
            <a:r>
              <a:rPr lang="en-AU" altLang="ar-JO" sz="2400" dirty="0" smtClean="0">
                <a:cs typeface="Times New Roman" pitchFamily="18" charset="0"/>
              </a:rPr>
              <a:t>increased costs.</a:t>
            </a:r>
          </a:p>
          <a:p>
            <a:pPr lvl="1"/>
            <a:r>
              <a:rPr lang="en-AU" altLang="ar-JO" sz="2400" dirty="0" smtClean="0">
                <a:cs typeface="Times New Roman" pitchFamily="18" charset="0"/>
              </a:rPr>
              <a:t>difficulty with software development - slow and expensive.</a:t>
            </a:r>
          </a:p>
          <a:p>
            <a:pPr lvl="1"/>
            <a:r>
              <a:rPr lang="en-AU" altLang="ar-JO" sz="2400" dirty="0" smtClean="0">
                <a:cs typeface="Times New Roman" pitchFamily="18" charset="0"/>
              </a:rPr>
              <a:t>few experienced programmers.</a:t>
            </a:r>
          </a:p>
          <a:p>
            <a:endParaRPr lang="en-US" sz="2400" dirty="0"/>
          </a:p>
        </p:txBody>
      </p:sp>
    </p:spTree>
    <p:extLst>
      <p:ext uri="{BB962C8B-B14F-4D97-AF65-F5344CB8AC3E}">
        <p14:creationId xmlns:p14="http://schemas.microsoft.com/office/powerpoint/2010/main" val="26742346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dirty="0" smtClean="0">
                <a:solidFill>
                  <a:srgbClr val="C00000"/>
                </a:solidFill>
              </a:rPr>
              <a:t>- One example Artificial Intelligence:</a:t>
            </a:r>
            <a:endParaRPr lang="en-US" sz="3600" dirty="0">
              <a:solidFill>
                <a:srgbClr val="C00000"/>
              </a:solidFill>
            </a:endParaRPr>
          </a:p>
        </p:txBody>
      </p:sp>
      <p:sp>
        <p:nvSpPr>
          <p:cNvPr id="7" name="عنصر نائب للمحتوى 6"/>
          <p:cNvSpPr>
            <a:spLocks noGrp="1"/>
          </p:cNvSpPr>
          <p:nvPr>
            <p:ph idx="1"/>
          </p:nvPr>
        </p:nvSpPr>
        <p:spPr>
          <a:xfrm>
            <a:off x="457200" y="1999381"/>
            <a:ext cx="8229600" cy="4525963"/>
          </a:xfrm>
        </p:spPr>
        <p:txBody>
          <a:bodyPr>
            <a:normAutofit/>
          </a:bodyPr>
          <a:lstStyle/>
          <a:p>
            <a:pPr marL="0" indent="0">
              <a:buNone/>
            </a:pPr>
            <a:r>
              <a:rPr lang="en-US" sz="2200" dirty="0" smtClean="0"/>
              <a:t>https://www.youtube.com/watch?v=jWlzeV8_hEU</a:t>
            </a:r>
            <a:endParaRPr lang="en-US" sz="2200" dirty="0"/>
          </a:p>
        </p:txBody>
      </p:sp>
    </p:spTree>
    <p:extLst>
      <p:ext uri="{BB962C8B-B14F-4D97-AF65-F5344CB8AC3E}">
        <p14:creationId xmlns:p14="http://schemas.microsoft.com/office/powerpoint/2010/main" val="30044813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dirty="0" smtClean="0">
                <a:solidFill>
                  <a:srgbClr val="C00000"/>
                </a:solidFill>
              </a:rPr>
              <a:t>- Future scope of AI :</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a:buFontTx/>
              <a:buChar char="-"/>
            </a:pPr>
            <a:r>
              <a:rPr lang="en-US" sz="2200" dirty="0" smtClean="0"/>
              <a:t>In the next ten years technologies in narrow fields such as speech recognition will continue to improve and will reach human levels.</a:t>
            </a:r>
          </a:p>
          <a:p>
            <a:pPr>
              <a:buFontTx/>
              <a:buChar char="-"/>
            </a:pPr>
            <a:r>
              <a:rPr lang="en-US" sz="2200" dirty="0" smtClean="0"/>
              <a:t>In 10 years </a:t>
            </a:r>
            <a:r>
              <a:rPr lang="en-US" sz="2200" dirty="0" smtClean="0"/>
              <a:t>AI </a:t>
            </a:r>
            <a:r>
              <a:rPr lang="en-US" sz="2200" dirty="0" smtClean="0"/>
              <a:t>will be able to communicate with humans in unstructured English using text or voice, navigate ( not </a:t>
            </a:r>
            <a:r>
              <a:rPr lang="en-US" sz="2200" dirty="0" smtClean="0"/>
              <a:t>perfectly in </a:t>
            </a:r>
            <a:r>
              <a:rPr lang="en-US" sz="2200" dirty="0" smtClean="0"/>
              <a:t>an unprepared environment and will have some basic common sense (and domain-specific intelligence).</a:t>
            </a:r>
          </a:p>
          <a:p>
            <a:pPr>
              <a:buFontTx/>
              <a:buChar char="-"/>
            </a:pPr>
            <a:r>
              <a:rPr lang="en-US" sz="2200" dirty="0" smtClean="0"/>
              <a:t>However, the field of artificial consciousness remains in its infancy.</a:t>
            </a:r>
          </a:p>
          <a:p>
            <a:pPr>
              <a:buFontTx/>
              <a:buChar char="-"/>
            </a:pPr>
            <a:r>
              <a:rPr lang="en-US" sz="2200" dirty="0" smtClean="0"/>
              <a:t>The early years of the 21st century should see dramatic strides forward in this area yet.</a:t>
            </a:r>
            <a:endParaRPr lang="en-US" sz="2200" dirty="0"/>
          </a:p>
        </p:txBody>
      </p:sp>
    </p:spTree>
    <p:extLst>
      <p:ext uri="{BB962C8B-B14F-4D97-AF65-F5344CB8AC3E}">
        <p14:creationId xmlns:p14="http://schemas.microsoft.com/office/powerpoint/2010/main" val="853799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dirty="0" smtClean="0">
                <a:solidFill>
                  <a:srgbClr val="C00000"/>
                </a:solidFill>
                <a:cs typeface="Times New Roman" pitchFamily="18" charset="0"/>
              </a:rPr>
              <a:t>Conclusion :</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r>
              <a:rPr lang="en-US" sz="2400" dirty="0" smtClean="0">
                <a:latin typeface="+mj-lt"/>
                <a:cs typeface="Times New Roman" pitchFamily="18" charset="0"/>
              </a:rPr>
              <a:t>In it’s short existence, AI has increased understanding of the nature of intelligence and provided an impressive array of application in a wide range of areas. </a:t>
            </a:r>
          </a:p>
          <a:p>
            <a:r>
              <a:rPr lang="en-US" sz="2400" dirty="0" smtClean="0">
                <a:latin typeface="+mj-lt"/>
                <a:cs typeface="Times New Roman" pitchFamily="18" charset="0"/>
              </a:rPr>
              <a:t>It has sharpened understanding of human reasoning, and of the nature of intelligence in general. </a:t>
            </a:r>
          </a:p>
          <a:p>
            <a:r>
              <a:rPr lang="en-US" sz="2400" dirty="0" smtClean="0">
                <a:latin typeface="+mj-lt"/>
                <a:cs typeface="Times New Roman" pitchFamily="18" charset="0"/>
              </a:rPr>
              <a:t>At the same time, it has revealed the complexity of modeling human reasoning providing new areas and rich challenges for the future. </a:t>
            </a:r>
            <a:endParaRPr lang="ar-EG" sz="2400" dirty="0" smtClean="0">
              <a:latin typeface="+mj-lt"/>
              <a:cs typeface="Times New Roman" pitchFamily="18" charset="0"/>
            </a:endParaRPr>
          </a:p>
          <a:p>
            <a:endParaRPr lang="en-US" sz="2400" dirty="0">
              <a:latin typeface="+mj-lt"/>
            </a:endParaRPr>
          </a:p>
        </p:txBody>
      </p:sp>
    </p:spTree>
    <p:extLst>
      <p:ext uri="{BB962C8B-B14F-4D97-AF65-F5344CB8AC3E}">
        <p14:creationId xmlns:p14="http://schemas.microsoft.com/office/powerpoint/2010/main" val="37911396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TOSHIBA\Documents\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506" y="1124744"/>
            <a:ext cx="8832982" cy="4968552"/>
          </a:xfrm>
          <a:prstGeom prst="rect">
            <a:avLst/>
          </a:prstGeom>
          <a:noFill/>
          <a:extLst>
            <a:ext uri="{909E8E84-426E-40DD-AFC4-6F175D3DCCD1}">
              <a14:hiddenFill xmlns:a14="http://schemas.microsoft.com/office/drawing/2010/main">
                <a:solidFill>
                  <a:srgbClr val="FFFFFF"/>
                </a:solidFill>
              </a14:hiddenFill>
            </a:ext>
          </a:extLst>
        </p:spPr>
      </p:pic>
      <p:sp>
        <p:nvSpPr>
          <p:cNvPr id="4" name="عنوان 3"/>
          <p:cNvSpPr>
            <a:spLocks noGrp="1"/>
          </p:cNvSpPr>
          <p:nvPr>
            <p:ph type="ctrTitle"/>
          </p:nvPr>
        </p:nvSpPr>
        <p:spPr>
          <a:xfrm>
            <a:off x="5076056" y="1526927"/>
            <a:ext cx="7772400" cy="1470025"/>
          </a:xfrm>
        </p:spPr>
        <p:txBody>
          <a:bodyPr>
            <a:normAutofit/>
          </a:bodyPr>
          <a:lstStyle/>
          <a:p>
            <a:r>
              <a:rPr lang="en-US" sz="8000" b="1" dirty="0" smtClean="0"/>
              <a:t>The end!</a:t>
            </a:r>
            <a:endParaRPr lang="en-US" sz="8000" b="1" dirty="0"/>
          </a:p>
        </p:txBody>
      </p:sp>
    </p:spTree>
    <p:extLst>
      <p:ext uri="{BB962C8B-B14F-4D97-AF65-F5344CB8AC3E}">
        <p14:creationId xmlns:p14="http://schemas.microsoft.com/office/powerpoint/2010/main" val="2081968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l"/>
            <a:r>
              <a:rPr lang="en-US" dirty="0" smtClean="0">
                <a:cs typeface="Times New Roman" pitchFamily="18" charset="0"/>
              </a:rPr>
              <a:t>Resources:</a:t>
            </a:r>
            <a:endParaRPr lang="en-US" dirty="0"/>
          </a:p>
        </p:txBody>
      </p:sp>
      <p:sp>
        <p:nvSpPr>
          <p:cNvPr id="3" name="عنصر نائب للمحتوى 2"/>
          <p:cNvSpPr>
            <a:spLocks noGrp="1"/>
          </p:cNvSpPr>
          <p:nvPr>
            <p:ph idx="1"/>
          </p:nvPr>
        </p:nvSpPr>
        <p:spPr/>
        <p:txBody>
          <a:bodyPr>
            <a:normAutofit/>
          </a:bodyPr>
          <a:lstStyle/>
          <a:p>
            <a:pPr marL="0" lvl="0" indent="0">
              <a:buNone/>
            </a:pPr>
            <a:r>
              <a:rPr lang="en-US" dirty="0">
                <a:latin typeface="+mj-lt"/>
                <a:cs typeface="Times New Roman" pitchFamily="18" charset="0"/>
              </a:rPr>
              <a:t>- “ARTIFICIAL INTRLLIGENCE” by Elaine Rich &amp; Kevin Knight </a:t>
            </a:r>
            <a:r>
              <a:rPr lang="en-US" dirty="0" smtClean="0">
                <a:latin typeface="+mj-lt"/>
                <a:cs typeface="Times New Roman" pitchFamily="18" charset="0"/>
              </a:rPr>
              <a:t>www.wikipedia.com- www.slideshare.com </a:t>
            </a:r>
            <a:r>
              <a:rPr lang="en-US" dirty="0">
                <a:latin typeface="+mj-lt"/>
                <a:cs typeface="Times New Roman" pitchFamily="18" charset="0"/>
              </a:rPr>
              <a:t>www.google.com </a:t>
            </a:r>
            <a:endParaRPr lang="ar-EG" dirty="0">
              <a:latin typeface="+mj-lt"/>
              <a:cs typeface="Times New Roman" pitchFamily="18" charset="0"/>
            </a:endParaRPr>
          </a:p>
          <a:p>
            <a:pPr marL="0" lvl="0" indent="0">
              <a:buNone/>
            </a:pPr>
            <a:r>
              <a:rPr lang="en-US" dirty="0" smtClean="0">
                <a:latin typeface="+mj-lt"/>
                <a:cs typeface="Times New Roman" pitchFamily="18" charset="0"/>
              </a:rPr>
              <a:t>- www.ai.mit.edu </a:t>
            </a:r>
            <a:r>
              <a:rPr lang="en-US" u="sng" dirty="0">
                <a:latin typeface="+mj-lt"/>
                <a:cs typeface="Times New Roman" pitchFamily="18" charset="0"/>
                <a:hlinkClick r:id="rId2"/>
              </a:rPr>
              <a:t>www.techquest.com</a:t>
            </a:r>
            <a:r>
              <a:rPr lang="en-US" dirty="0">
                <a:latin typeface="+mj-lt"/>
                <a:cs typeface="Times New Roman" pitchFamily="18" charset="0"/>
              </a:rPr>
              <a:t> .</a:t>
            </a:r>
          </a:p>
          <a:p>
            <a:pPr marL="0" lvl="0" indent="0">
              <a:buNone/>
            </a:pPr>
            <a:r>
              <a:rPr lang="en-US" dirty="0">
                <a:latin typeface="+mj-lt"/>
                <a:cs typeface="Times New Roman" pitchFamily="18" charset="0"/>
              </a:rPr>
              <a:t>- http :// </a:t>
            </a:r>
            <a:r>
              <a:rPr lang="en-US" dirty="0" err="1">
                <a:latin typeface="+mj-lt"/>
                <a:cs typeface="Times New Roman" pitchFamily="18" charset="0"/>
              </a:rPr>
              <a:t>machineslikeus</a:t>
            </a:r>
            <a:r>
              <a:rPr lang="en-US" dirty="0">
                <a:latin typeface="+mj-lt"/>
                <a:cs typeface="Times New Roman" pitchFamily="18" charset="0"/>
              </a:rPr>
              <a:t> . com / news / whatever - happened - artificial – intelligence.</a:t>
            </a:r>
            <a:endParaRPr lang="ar-EG" dirty="0">
              <a:latin typeface="+mj-lt"/>
              <a:cs typeface="Times New Roman" pitchFamily="18" charset="0"/>
            </a:endParaRPr>
          </a:p>
          <a:p>
            <a:pPr marL="0" lvl="0" indent="0">
              <a:buNone/>
            </a:pPr>
            <a:r>
              <a:rPr lang="en-US" dirty="0" smtClean="0">
                <a:latin typeface="+mj-lt"/>
                <a:cs typeface="Times New Roman" pitchFamily="18" charset="0"/>
              </a:rPr>
              <a:t>- </a:t>
            </a:r>
            <a:r>
              <a:rPr lang="en-US" dirty="0">
                <a:latin typeface="+mj-lt"/>
                <a:cs typeface="Times New Roman" pitchFamily="18" charset="0"/>
              </a:rPr>
              <a:t>http :// en . </a:t>
            </a:r>
            <a:r>
              <a:rPr lang="en-US" dirty="0" err="1">
                <a:latin typeface="+mj-lt"/>
                <a:cs typeface="Times New Roman" pitchFamily="18" charset="0"/>
              </a:rPr>
              <a:t>wikipedia</a:t>
            </a:r>
            <a:r>
              <a:rPr lang="en-US" dirty="0">
                <a:latin typeface="+mj-lt"/>
                <a:cs typeface="Times New Roman" pitchFamily="18" charset="0"/>
              </a:rPr>
              <a:t> . org / wiki / </a:t>
            </a:r>
            <a:r>
              <a:rPr lang="en-US" dirty="0" err="1">
                <a:latin typeface="+mj-lt"/>
                <a:cs typeface="Times New Roman" pitchFamily="18" charset="0"/>
              </a:rPr>
              <a:t>Artificial_intelligence</a:t>
            </a:r>
            <a:r>
              <a:rPr lang="en-US" dirty="0">
                <a:latin typeface="+mj-lt"/>
                <a:cs typeface="Times New Roman" pitchFamily="18" charset="0"/>
              </a:rPr>
              <a:t>.</a:t>
            </a:r>
            <a:endParaRPr lang="ar-EG" dirty="0">
              <a:latin typeface="+mj-lt"/>
              <a:cs typeface="Times New Roman" pitchFamily="18" charset="0"/>
            </a:endParaRPr>
          </a:p>
          <a:p>
            <a:pPr marL="0" lvl="0" indent="0">
              <a:buNone/>
            </a:pPr>
            <a:endParaRPr lang="en-US" dirty="0">
              <a:latin typeface="+mj-lt"/>
              <a:cs typeface="Times New Roman" pitchFamily="18" charset="0"/>
            </a:endParaRPr>
          </a:p>
          <a:p>
            <a:endParaRPr lang="ar-EG" dirty="0">
              <a:latin typeface="+mj-lt"/>
              <a:cs typeface="Times New Roman" pitchFamily="18" charset="0"/>
            </a:endParaRPr>
          </a:p>
          <a:p>
            <a:endParaRPr lang="en-US" dirty="0">
              <a:latin typeface="+mj-lt"/>
            </a:endParaRPr>
          </a:p>
        </p:txBody>
      </p:sp>
    </p:spTree>
    <p:extLst>
      <p:ext uri="{BB962C8B-B14F-4D97-AF65-F5344CB8AC3E}">
        <p14:creationId xmlns:p14="http://schemas.microsoft.com/office/powerpoint/2010/main" val="236474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TOSHIBA\Documents\AIHea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2645" y="2071112"/>
            <a:ext cx="4503852" cy="4756067"/>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p:cNvSpPr>
            <a:spLocks noGrp="1"/>
          </p:cNvSpPr>
          <p:nvPr>
            <p:ph type="title"/>
          </p:nvPr>
        </p:nvSpPr>
        <p:spPr/>
        <p:txBody>
          <a:bodyPr/>
          <a:lstStyle/>
          <a:p>
            <a:r>
              <a:rPr lang="ar-SA" dirty="0" smtClean="0"/>
              <a:t>الذكــــاء الاصطناعي ..</a:t>
            </a:r>
            <a:endParaRPr lang="en-US" dirty="0"/>
          </a:p>
        </p:txBody>
      </p:sp>
      <p:sp>
        <p:nvSpPr>
          <p:cNvPr id="3" name="عنصر نائب للمحتوى 2"/>
          <p:cNvSpPr>
            <a:spLocks noGrp="1"/>
          </p:cNvSpPr>
          <p:nvPr>
            <p:ph idx="1"/>
          </p:nvPr>
        </p:nvSpPr>
        <p:spPr>
          <a:xfrm>
            <a:off x="457200" y="1412776"/>
            <a:ext cx="8229600" cy="4525963"/>
          </a:xfrm>
        </p:spPr>
        <p:txBody>
          <a:bodyPr/>
          <a:lstStyle/>
          <a:p>
            <a:pPr marL="0" indent="0" algn="ctr">
              <a:buNone/>
            </a:pPr>
            <a:r>
              <a:rPr lang="ar-SA" dirty="0" smtClean="0"/>
              <a:t>الترجمة العربية ..</a:t>
            </a:r>
            <a:endParaRPr lang="en-US" dirty="0" smtClean="0"/>
          </a:p>
          <a:p>
            <a:pPr marL="0" indent="0" algn="ctr">
              <a:buNone/>
            </a:pPr>
            <a:endParaRPr lang="en-US" dirty="0"/>
          </a:p>
        </p:txBody>
      </p:sp>
    </p:spTree>
    <p:extLst>
      <p:ext uri="{BB962C8B-B14F-4D97-AF65-F5344CB8AC3E}">
        <p14:creationId xmlns:p14="http://schemas.microsoft.com/office/powerpoint/2010/main" val="3988724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solidFill>
                  <a:srgbClr val="C00000"/>
                </a:solidFill>
              </a:rPr>
              <a:t>- </a:t>
            </a:r>
            <a:r>
              <a:rPr lang="ar-SA" sz="3600" dirty="0" err="1" smtClean="0">
                <a:solidFill>
                  <a:srgbClr val="C00000"/>
                </a:solidFill>
              </a:rPr>
              <a:t>ماهو</a:t>
            </a:r>
            <a:r>
              <a:rPr lang="ar-SA" sz="3600" dirty="0" smtClean="0">
                <a:solidFill>
                  <a:srgbClr val="C00000"/>
                </a:solidFill>
              </a:rPr>
              <a:t> الذكاء الاصطناعي ؟</a:t>
            </a:r>
            <a:endParaRPr lang="en-US" sz="3600" dirty="0">
              <a:solidFill>
                <a:srgbClr val="C00000"/>
              </a:solidFill>
            </a:endParaRPr>
          </a:p>
        </p:txBody>
      </p:sp>
      <p:sp>
        <p:nvSpPr>
          <p:cNvPr id="10" name="Content Placeholder 2"/>
          <p:cNvSpPr>
            <a:spLocks noGrp="1"/>
          </p:cNvSpPr>
          <p:nvPr>
            <p:ph idx="1"/>
          </p:nvPr>
        </p:nvSpPr>
        <p:spPr>
          <a:xfrm>
            <a:off x="457200" y="1783357"/>
            <a:ext cx="8229600" cy="4525963"/>
          </a:xfrm>
        </p:spPr>
        <p:txBody>
          <a:bodyPr>
            <a:normAutofit/>
          </a:bodyPr>
          <a:lstStyle/>
          <a:p>
            <a:pPr marL="0" indent="0" algn="r">
              <a:buNone/>
            </a:pPr>
            <a:r>
              <a:rPr lang="ar-SA" b="1" dirty="0" smtClean="0"/>
              <a:t>هو فرع لعلوم الكمبيوتر وهو:</a:t>
            </a:r>
            <a:r>
              <a:rPr lang="en-US" b="1" dirty="0" smtClean="0"/>
              <a:t/>
            </a:r>
            <a:br>
              <a:rPr lang="en-US" b="1" dirty="0" smtClean="0"/>
            </a:br>
            <a:r>
              <a:rPr lang="en-US" b="1" dirty="0" smtClean="0"/>
              <a:t>(</a:t>
            </a:r>
            <a:r>
              <a:rPr lang="en-US" dirty="0" smtClean="0"/>
              <a:t>Minsk)</a:t>
            </a:r>
            <a:r>
              <a:rPr lang="ar-SA" dirty="0" smtClean="0"/>
              <a:t>علم صنع آلات تفعل الأشياء التي تتطلب ذكاء إذا قام به الانسان المجهود الجديد المثير لجعل أجهزة الكمبيوتر تفكر.</a:t>
            </a:r>
            <a:r>
              <a:rPr lang="en-US" dirty="0" smtClean="0"/>
              <a:t> –</a:t>
            </a:r>
          </a:p>
          <a:p>
            <a:pPr marL="0" indent="0" algn="r">
              <a:buNone/>
            </a:pPr>
            <a:r>
              <a:rPr lang="en-US" dirty="0" smtClean="0"/>
              <a:t> </a:t>
            </a:r>
            <a:r>
              <a:rPr lang="ar-SA" dirty="0" smtClean="0"/>
              <a:t>- دراسة الحسابات التي تجعل من الممكن </a:t>
            </a:r>
            <a:r>
              <a:rPr lang="ar-SA" dirty="0" err="1" smtClean="0"/>
              <a:t>إلادراك</a:t>
            </a:r>
            <a:r>
              <a:rPr lang="ar-SA" dirty="0" smtClean="0"/>
              <a:t> ، العقل ، والتصرف. </a:t>
            </a:r>
          </a:p>
          <a:p>
            <a:pPr marL="0" indent="0" algn="r">
              <a:buNone/>
            </a:pPr>
            <a:r>
              <a:rPr lang="en-US" dirty="0" smtClean="0"/>
              <a:t>(Winston)</a:t>
            </a:r>
            <a:endParaRPr lang="ar-SA" dirty="0"/>
          </a:p>
          <a:p>
            <a:pPr marL="0" indent="0" algn="r">
              <a:buNone/>
            </a:pPr>
            <a:r>
              <a:rPr lang="ar-SA" dirty="0" smtClean="0"/>
              <a:t>- دراسة كيفية عمل الأشياء التي يقوم بها الناس في الوقت الحالي. </a:t>
            </a:r>
          </a:p>
          <a:p>
            <a:pPr marL="0" indent="0" algn="r">
              <a:buNone/>
            </a:pPr>
            <a:r>
              <a:rPr lang="en-US" dirty="0" smtClean="0"/>
              <a:t>(Rich &amp; Knight)</a:t>
            </a:r>
            <a:br>
              <a:rPr lang="en-US" dirty="0" smtClean="0"/>
            </a:br>
            <a:r>
              <a:rPr lang="ar-SA" dirty="0" smtClean="0"/>
              <a:t>- جزء من علوم الكمبيوتر المعنية بتصميم أنظمة الكمبيوتر التي تعرض الذكاء البشري (من قاموس أكسفورد الموجز</a:t>
            </a:r>
            <a:r>
              <a:rPr lang="ar-EG" dirty="0" smtClean="0"/>
              <a:t>)</a:t>
            </a:r>
            <a:r>
              <a:rPr lang="ar-SA" dirty="0" smtClean="0"/>
              <a:t>.</a:t>
            </a:r>
          </a:p>
          <a:p>
            <a:pPr marL="0" indent="0" algn="r">
              <a:buNone/>
            </a:pPr>
            <a:r>
              <a:rPr lang="en-US" dirty="0" smtClean="0"/>
              <a:t> </a:t>
            </a:r>
            <a:r>
              <a:rPr lang="ar-SA" b="1" dirty="0" smtClean="0"/>
              <a:t>من التعريفات المذكورة أعلاه ، يمكننا أن نرى أن للذكاء </a:t>
            </a:r>
            <a:r>
              <a:rPr lang="ar-SA" b="1" dirty="0" err="1" smtClean="0"/>
              <a:t>الصطناع</a:t>
            </a:r>
            <a:r>
              <a:rPr lang="ar-SA" b="1" dirty="0" err="1"/>
              <a:t>ي</a:t>
            </a:r>
            <a:r>
              <a:rPr lang="ar-SA" b="1" dirty="0" smtClean="0"/>
              <a:t> دوران رئيسيان:</a:t>
            </a:r>
            <a:endParaRPr lang="ar-SA" b="1" dirty="0"/>
          </a:p>
          <a:p>
            <a:pPr marL="0" indent="0" algn="r">
              <a:buNone/>
            </a:pPr>
            <a:r>
              <a:rPr lang="ar-SA" dirty="0" smtClean="0"/>
              <a:t>- دراسة الجزء الذكي الذي يهتم بالبشر.</a:t>
            </a:r>
            <a:r>
              <a:rPr lang="en-US" dirty="0" smtClean="0"/>
              <a:t/>
            </a:r>
            <a:br>
              <a:rPr lang="en-US" dirty="0" smtClean="0"/>
            </a:br>
            <a:r>
              <a:rPr lang="ar-SA" dirty="0" smtClean="0"/>
              <a:t>- تمثيل تلك الإجراءات باستخدام أجهزة الكمبيوتر</a:t>
            </a:r>
            <a:r>
              <a:rPr lang="ar-SA" dirty="0"/>
              <a:t>.</a:t>
            </a:r>
            <a:endParaRPr lang="ar-EG" dirty="0"/>
          </a:p>
        </p:txBody>
      </p:sp>
    </p:spTree>
    <p:extLst>
      <p:ext uri="{BB962C8B-B14F-4D97-AF65-F5344CB8AC3E}">
        <p14:creationId xmlns:p14="http://schemas.microsoft.com/office/powerpoint/2010/main" val="3138565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rPr>
              <a:t>- تاريخ الذكاء الاصطناعي:</a:t>
            </a:r>
            <a:endParaRPr lang="en-US" sz="3600" b="1" dirty="0">
              <a:solidFill>
                <a:srgbClr val="C00000"/>
              </a:solidFill>
            </a:endParaRPr>
          </a:p>
        </p:txBody>
      </p:sp>
      <p:sp>
        <p:nvSpPr>
          <p:cNvPr id="3" name="عنصر نائب للمحتوى 2"/>
          <p:cNvSpPr>
            <a:spLocks noGrp="1"/>
          </p:cNvSpPr>
          <p:nvPr>
            <p:ph idx="1"/>
          </p:nvPr>
        </p:nvSpPr>
        <p:spPr/>
        <p:txBody>
          <a:bodyPr>
            <a:normAutofit/>
          </a:bodyPr>
          <a:lstStyle/>
          <a:p>
            <a:pPr marL="0" indent="0" algn="r">
              <a:buNone/>
            </a:pPr>
            <a:r>
              <a:rPr lang="ar-SA" dirty="0" smtClean="0"/>
              <a:t>- ابتكر جون </a:t>
            </a:r>
            <a:r>
              <a:rPr lang="ar-SA" dirty="0" err="1" smtClean="0"/>
              <a:t>مكارثي</a:t>
            </a:r>
            <a:r>
              <a:rPr lang="ar-SA" dirty="0" smtClean="0"/>
              <a:t> مصطلح "الذكاء الاصطناعي" في عام 1956 عندما عقد أول مؤتمر أكاديمي حول هذا الموضوع.</a:t>
            </a:r>
          </a:p>
          <a:p>
            <a:pPr marL="0" indent="0" algn="r">
              <a:buNone/>
            </a:pPr>
            <a:r>
              <a:rPr lang="ar-SA" dirty="0" smtClean="0"/>
              <a:t>- في عام 1950 ، اقترح </a:t>
            </a:r>
            <a:r>
              <a:rPr lang="ar-SA" dirty="0" err="1" smtClean="0"/>
              <a:t>آلان</a:t>
            </a:r>
            <a:r>
              <a:rPr lang="ar-SA" dirty="0" smtClean="0"/>
              <a:t> </a:t>
            </a:r>
            <a:r>
              <a:rPr lang="ar-SA" dirty="0" err="1" smtClean="0"/>
              <a:t>تورينج</a:t>
            </a:r>
            <a:r>
              <a:rPr lang="ar-SA" dirty="0" smtClean="0"/>
              <a:t> اختبار </a:t>
            </a:r>
            <a:r>
              <a:rPr lang="ar-SA" dirty="0" err="1" smtClean="0"/>
              <a:t>تورينج</a:t>
            </a:r>
            <a:r>
              <a:rPr lang="ar-SA" dirty="0" smtClean="0"/>
              <a:t> كمقياس للذكاء الآلي ولا يزال يستخدم اليوم لتحديد قدرة الآلة على "التفكير" كإنسان.</a:t>
            </a:r>
          </a:p>
          <a:p>
            <a:pPr marL="0" indent="0" algn="r">
              <a:buNone/>
            </a:pPr>
            <a:r>
              <a:rPr lang="ar-SA" dirty="0" smtClean="0"/>
              <a:t>- ظهر الرجال الآليين بدأوا في الأساطير اليونانية.</a:t>
            </a:r>
          </a:p>
          <a:p>
            <a:pPr marL="0" indent="0" algn="r">
              <a:buNone/>
            </a:pPr>
            <a:r>
              <a:rPr lang="ar-SA" dirty="0" smtClean="0"/>
              <a:t>- في العصور الوسطى ، كانت هناك شائعات عن الوسائل السرية أو </a:t>
            </a:r>
            <a:r>
              <a:rPr lang="ar-SA" dirty="0" err="1" smtClean="0"/>
              <a:t>الخيميائية</a:t>
            </a:r>
            <a:r>
              <a:rPr lang="ar-SA" dirty="0" smtClean="0"/>
              <a:t> السرية لوضع العقل في المادة.</a:t>
            </a:r>
            <a:endParaRPr lang="en-US" dirty="0"/>
          </a:p>
        </p:txBody>
      </p:sp>
    </p:spTree>
    <p:extLst>
      <p:ext uri="{BB962C8B-B14F-4D97-AF65-F5344CB8AC3E}">
        <p14:creationId xmlns:p14="http://schemas.microsoft.com/office/powerpoint/2010/main" val="3134315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smtClean="0">
                <a:solidFill>
                  <a:srgbClr val="C00000"/>
                </a:solidFill>
              </a:rPr>
              <a:t>- أسس الذكاء الاصطناعي:</a:t>
            </a:r>
            <a:endParaRPr lang="en-US" sz="3600" b="1" dirty="0">
              <a:solidFill>
                <a:srgbClr val="C00000"/>
              </a:solidFill>
            </a:endParaRPr>
          </a:p>
        </p:txBody>
      </p:sp>
      <p:sp>
        <p:nvSpPr>
          <p:cNvPr id="3" name="عنصر نائب للمحتوى 2"/>
          <p:cNvSpPr>
            <a:spLocks noGrp="1"/>
          </p:cNvSpPr>
          <p:nvPr>
            <p:ph idx="1"/>
          </p:nvPr>
        </p:nvSpPr>
        <p:spPr/>
        <p:txBody>
          <a:bodyPr>
            <a:normAutofit/>
          </a:bodyPr>
          <a:lstStyle/>
          <a:p>
            <a:pPr marL="0" indent="0" algn="r">
              <a:spcBef>
                <a:spcPct val="50000"/>
              </a:spcBef>
              <a:buNone/>
            </a:pPr>
            <a:r>
              <a:rPr lang="ar-SA" dirty="0" smtClean="0"/>
              <a:t>قد ساهمت مختلف المجالات في الذكاء </a:t>
            </a:r>
            <a:r>
              <a:rPr lang="ar-SA" dirty="0" err="1" smtClean="0"/>
              <a:t>الإصطناعي</a:t>
            </a:r>
            <a:r>
              <a:rPr lang="ar-SA" dirty="0" smtClean="0"/>
              <a:t> في شكل أفكار ووجهات نظر وتقنيات.</a:t>
            </a:r>
          </a:p>
          <a:p>
            <a:pPr marL="0" indent="0" algn="r">
              <a:spcBef>
                <a:spcPct val="50000"/>
              </a:spcBef>
              <a:buNone/>
            </a:pPr>
            <a:r>
              <a:rPr lang="ar-SA" b="1" dirty="0" smtClean="0"/>
              <a:t>الفلسفة</a:t>
            </a:r>
            <a:r>
              <a:rPr lang="ar-SA" dirty="0" smtClean="0"/>
              <a:t>: المنطق ، العقل ، العقل كنظام مادي ، أسس التعلم ، اللغة والعقلانية.</a:t>
            </a:r>
          </a:p>
          <a:p>
            <a:pPr marL="0" indent="0" algn="r">
              <a:spcBef>
                <a:spcPct val="50000"/>
              </a:spcBef>
              <a:buNone/>
            </a:pPr>
            <a:r>
              <a:rPr lang="ar-SA" b="1" dirty="0" smtClean="0"/>
              <a:t>علم النفس</a:t>
            </a:r>
            <a:r>
              <a:rPr lang="ar-SA" dirty="0" smtClean="0"/>
              <a:t>: التكيف ، وظهور الإدراك والتحكم في المحركات.</a:t>
            </a:r>
          </a:p>
          <a:p>
            <a:pPr marL="0" indent="0" algn="r">
              <a:spcBef>
                <a:spcPct val="50000"/>
              </a:spcBef>
              <a:buNone/>
            </a:pPr>
            <a:r>
              <a:rPr lang="ar-SA" b="1" dirty="0" smtClean="0"/>
              <a:t>الاقتصاد</a:t>
            </a:r>
            <a:r>
              <a:rPr lang="ar-SA" dirty="0" smtClean="0"/>
              <a:t>: النظرية الرسمية للقرارات العقلانية ، نظرية الألعاب.</a:t>
            </a:r>
          </a:p>
          <a:p>
            <a:pPr marL="0" indent="0" algn="r">
              <a:spcBef>
                <a:spcPct val="50000"/>
              </a:spcBef>
              <a:buNone/>
            </a:pPr>
            <a:r>
              <a:rPr lang="ar-SA" b="1" dirty="0" smtClean="0"/>
              <a:t>اللسانيات</a:t>
            </a:r>
            <a:r>
              <a:rPr lang="ar-SA" dirty="0" smtClean="0"/>
              <a:t>: تمثيل المعرفة ، القواعد.</a:t>
            </a:r>
          </a:p>
          <a:p>
            <a:pPr marL="0" indent="0" algn="r">
              <a:spcBef>
                <a:spcPct val="50000"/>
              </a:spcBef>
              <a:buNone/>
            </a:pPr>
            <a:r>
              <a:rPr lang="ar-SA" b="1" dirty="0" smtClean="0"/>
              <a:t>علم الأعصاب</a:t>
            </a:r>
            <a:r>
              <a:rPr lang="ar-SA" dirty="0" smtClean="0"/>
              <a:t>: الركيزة المادية للأنشطة العقلية.</a:t>
            </a:r>
          </a:p>
          <a:p>
            <a:pPr marL="0" indent="0" algn="r">
              <a:spcBef>
                <a:spcPct val="50000"/>
              </a:spcBef>
              <a:buNone/>
            </a:pPr>
            <a:r>
              <a:rPr lang="ar-SA" b="1" dirty="0" smtClean="0"/>
              <a:t>نظرية التحكم</a:t>
            </a:r>
            <a:r>
              <a:rPr lang="ar-SA" dirty="0" smtClean="0"/>
              <a:t>: أنظمة الاستتباب ، الاستقرار ، تصميم العامل الأمثل.</a:t>
            </a:r>
            <a:endParaRPr lang="en-US" dirty="0" smtClean="0"/>
          </a:p>
        </p:txBody>
      </p:sp>
    </p:spTree>
    <p:extLst>
      <p:ext uri="{BB962C8B-B14F-4D97-AF65-F5344CB8AC3E}">
        <p14:creationId xmlns:p14="http://schemas.microsoft.com/office/powerpoint/2010/main" val="3727777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solidFill>
                  <a:srgbClr val="C00000"/>
                </a:solidFill>
              </a:rPr>
              <a:t>- مجالات الذكاء الاصطناعي:</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marL="0" indent="0" algn="r">
              <a:buNone/>
            </a:pPr>
            <a:r>
              <a:rPr lang="ar-SA" b="1" dirty="0" smtClean="0"/>
              <a:t>الأنظمة الخبيرة</a:t>
            </a:r>
            <a:r>
              <a:rPr lang="ar-SA" dirty="0" smtClean="0"/>
              <a:t>: برمجة أجهزة الكمبيوتر لاتخاذ القرارات في مواقف الحياة الحقيقية (على سبيل المثال ، تساعد بعض الأنظمة الخبيرة الأطباء على تشخيص الأمراض على أساس الأعراض).</a:t>
            </a:r>
          </a:p>
          <a:p>
            <a:pPr marL="0" indent="0" algn="r">
              <a:buNone/>
            </a:pPr>
            <a:r>
              <a:rPr lang="ar-SA" b="1" dirty="0" smtClean="0"/>
              <a:t>اللغة الطبيع</a:t>
            </a:r>
            <a:r>
              <a:rPr lang="ar-SA" dirty="0" smtClean="0"/>
              <a:t>ية: برمجة أجهزة الكمبيوتر لفهم اللغات البشرية الطبيعية.</a:t>
            </a:r>
          </a:p>
          <a:p>
            <a:pPr marL="0" indent="0" algn="r">
              <a:buNone/>
            </a:pPr>
            <a:r>
              <a:rPr lang="ar-SA" b="1" dirty="0" smtClean="0"/>
              <a:t>الشبكات العصبية</a:t>
            </a:r>
            <a:r>
              <a:rPr lang="ar-SA" dirty="0" smtClean="0"/>
              <a:t>: الأنظمة التي تحاكي الذكاء عن طريق محاولة إعادة إنتاج أنواع الوصلات المادية التي تحدث في أدمغة الحيوانات.</a:t>
            </a:r>
          </a:p>
          <a:p>
            <a:pPr marL="0" indent="0" algn="r">
              <a:buNone/>
            </a:pPr>
            <a:r>
              <a:rPr lang="ar-SA" b="1" dirty="0" smtClean="0"/>
              <a:t>ألعاب اللعب</a:t>
            </a:r>
            <a:r>
              <a:rPr lang="ar-SA" dirty="0" smtClean="0"/>
              <a:t>: برمجة أجهزة الكمبيوتر للعب ألعاب مثل لعبة الشطرنج والدقائق.</a:t>
            </a:r>
          </a:p>
          <a:p>
            <a:pPr marL="0" indent="0" algn="r">
              <a:buNone/>
            </a:pPr>
            <a:r>
              <a:rPr lang="ar-SA" b="1" dirty="0" smtClean="0"/>
              <a:t>الروبوتات</a:t>
            </a:r>
            <a:r>
              <a:rPr lang="ar-SA" dirty="0" smtClean="0"/>
              <a:t>: برمجة أجهزة الكمبيوتر لمعرفة وسماع والتفاعل مع المحفزات الحسية الأخرى</a:t>
            </a:r>
            <a:endParaRPr lang="en-US" dirty="0"/>
          </a:p>
        </p:txBody>
      </p:sp>
    </p:spTree>
    <p:extLst>
      <p:ext uri="{BB962C8B-B14F-4D97-AF65-F5344CB8AC3E}">
        <p14:creationId xmlns:p14="http://schemas.microsoft.com/office/powerpoint/2010/main" val="2108550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solidFill>
                  <a:srgbClr val="C00000"/>
                </a:solidFill>
              </a:rPr>
              <a:t>- المجالات الفرعية للذكاء الاصطناعي:</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marL="0" indent="0" algn="r">
              <a:buNone/>
            </a:pPr>
            <a:r>
              <a:rPr lang="ar-SA" dirty="0" smtClean="0">
                <a:latin typeface="+mj-lt"/>
              </a:rPr>
              <a:t>1- التعلم الآلي:</a:t>
            </a:r>
          </a:p>
          <a:p>
            <a:pPr marL="0" indent="0" algn="r">
              <a:buNone/>
            </a:pPr>
            <a:r>
              <a:rPr lang="ar-SA" dirty="0" smtClean="0">
                <a:latin typeface="+mj-lt"/>
              </a:rPr>
              <a:t>تطوير الخوارزميات التي تسمح لأجهزة الكمبيوتر "بالتعلم".</a:t>
            </a:r>
          </a:p>
          <a:p>
            <a:pPr marL="0" indent="0" algn="r">
              <a:buNone/>
            </a:pPr>
            <a:r>
              <a:rPr lang="ar-SA" dirty="0" smtClean="0">
                <a:latin typeface="+mj-lt"/>
              </a:rPr>
              <a:t>2- معالجة اللغات الطبيعية:</a:t>
            </a:r>
          </a:p>
          <a:p>
            <a:pPr marL="0" indent="0" algn="r">
              <a:buNone/>
            </a:pPr>
            <a:r>
              <a:rPr lang="ar-SA" dirty="0" smtClean="0">
                <a:latin typeface="+mj-lt"/>
              </a:rPr>
              <a:t>تطوير أجهزة الكمبيوتر التي يمكنها فهم اللغة البشرية ("الطبيعية") والتحدث باللغة البشرية. سيكون من الأسهل استخدام أجهزة الكمبيوتر مع واجهة اللغة الطبيعية. تستند العديد من الطرق إلى البرمجة اللغوية العصبية على الآلة.</a:t>
            </a:r>
          </a:p>
          <a:p>
            <a:pPr marL="0" indent="0" algn="r">
              <a:buNone/>
            </a:pPr>
            <a:r>
              <a:rPr lang="ar-SA" dirty="0" smtClean="0">
                <a:latin typeface="+mj-lt"/>
              </a:rPr>
              <a:t>3- رؤية الكمبيوتر:</a:t>
            </a:r>
          </a:p>
          <a:p>
            <a:pPr marL="0" indent="0" algn="r">
              <a:buNone/>
            </a:pPr>
            <a:r>
              <a:rPr lang="ar-SA" dirty="0" smtClean="0">
                <a:latin typeface="+mj-lt"/>
              </a:rPr>
              <a:t>  كيفية تصميم أجهزة الكمبيوتر التي يمكن أن ترى (التي تفهم وتفسر المعلومات في الصور / الفيديو).</a:t>
            </a:r>
            <a:endParaRPr lang="en-US" dirty="0">
              <a:latin typeface="+mj-lt"/>
            </a:endParaRPr>
          </a:p>
        </p:txBody>
      </p:sp>
    </p:spTree>
    <p:extLst>
      <p:ext uri="{BB962C8B-B14F-4D97-AF65-F5344CB8AC3E}">
        <p14:creationId xmlns:p14="http://schemas.microsoft.com/office/powerpoint/2010/main" val="1219877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solidFill>
                  <a:srgbClr val="C00000"/>
                </a:solidFill>
                <a:latin typeface="Times New Roman" pitchFamily="18" charset="0"/>
                <a:cs typeface="Times New Roman" pitchFamily="18" charset="0"/>
              </a:rPr>
              <a:t>- اللغة والذكاء الاصطناعي:</a:t>
            </a:r>
            <a:endParaRPr lang="en-US" sz="3600" dirty="0">
              <a:solidFill>
                <a:srgbClr val="C00000"/>
              </a:solidFill>
            </a:endParaRPr>
          </a:p>
        </p:txBody>
      </p:sp>
      <p:sp>
        <p:nvSpPr>
          <p:cNvPr id="3" name="عنصر نائب للمحتوى 2"/>
          <p:cNvSpPr>
            <a:spLocks noGrp="1"/>
          </p:cNvSpPr>
          <p:nvPr>
            <p:ph idx="1"/>
          </p:nvPr>
        </p:nvSpPr>
        <p:spPr/>
        <p:txBody>
          <a:bodyPr/>
          <a:lstStyle/>
          <a:p>
            <a:pPr marL="0" indent="0" algn="r">
              <a:buNone/>
            </a:pPr>
            <a:r>
              <a:rPr lang="ar-SA" dirty="0" smtClean="0"/>
              <a:t>قام باحثوا لغات الذكاء الاصطناعي بتطوير العديد من لغات البرمجة المتخصصة للذكاء الاصطناعي والتي تشمل  </a:t>
            </a:r>
          </a:p>
          <a:p>
            <a:pPr marL="0" indent="0" algn="r">
              <a:buNone/>
            </a:pPr>
            <a:r>
              <a:rPr lang="en-US" dirty="0" smtClean="0"/>
              <a:t>IPL، Lisp، Prolog، STRIPS، Planner، POP-11</a:t>
            </a:r>
            <a:r>
              <a:rPr lang="ar-SA" dirty="0" smtClean="0"/>
              <a:t> </a:t>
            </a:r>
          </a:p>
          <a:p>
            <a:pPr marL="0" indent="0" algn="r">
              <a:buNone/>
            </a:pPr>
            <a:r>
              <a:rPr lang="ar-SA" dirty="0" smtClean="0"/>
              <a:t>إلخ.</a:t>
            </a:r>
            <a:endParaRPr lang="en-US" dirty="0"/>
          </a:p>
        </p:txBody>
      </p:sp>
    </p:spTree>
    <p:extLst>
      <p:ext uri="{BB962C8B-B14F-4D97-AF65-F5344CB8AC3E}">
        <p14:creationId xmlns:p14="http://schemas.microsoft.com/office/powerpoint/2010/main" val="3194722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defRPr/>
            </a:pPr>
            <a:r>
              <a:rPr lang="ar-SA" sz="3600" dirty="0">
                <a:solidFill>
                  <a:srgbClr val="C00000"/>
                </a:solidFill>
                <a:effectLst>
                  <a:outerShdw blurRad="38100" dist="38100" dir="2700000" algn="tl">
                    <a:srgbClr val="C0C0C0"/>
                  </a:outerShdw>
                </a:effectLst>
              </a:rPr>
              <a:t>- بعض مزايا الذكاء الاصطناعي:</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marL="457200" lvl="1" indent="0" algn="r">
              <a:buNone/>
            </a:pPr>
            <a:r>
              <a:rPr lang="ar-SA" altLang="ar-JO" sz="2400" dirty="0" smtClean="0">
                <a:cs typeface="Times New Roman" pitchFamily="18" charset="0"/>
              </a:rPr>
              <a:t>- أجهزة كمبيوتر أكثر قوة وأكثر فائدة.</a:t>
            </a:r>
          </a:p>
          <a:p>
            <a:pPr marL="457200" lvl="1" indent="0" algn="r">
              <a:buNone/>
            </a:pPr>
            <a:r>
              <a:rPr lang="ar-SA" altLang="ar-JO" sz="2400" dirty="0" smtClean="0">
                <a:cs typeface="Times New Roman" pitchFamily="18" charset="0"/>
              </a:rPr>
              <a:t>- واجهات جديدة ومحسنة.</a:t>
            </a:r>
          </a:p>
          <a:p>
            <a:pPr marL="457200" lvl="1" indent="0" algn="r">
              <a:buNone/>
            </a:pPr>
            <a:r>
              <a:rPr lang="ar-SA" altLang="ar-JO" sz="2400" dirty="0" smtClean="0">
                <a:cs typeface="Times New Roman" pitchFamily="18" charset="0"/>
              </a:rPr>
              <a:t>- حل مشاكل جديدة.</a:t>
            </a:r>
          </a:p>
          <a:p>
            <a:pPr marL="457200" lvl="1" indent="0" algn="r">
              <a:buNone/>
            </a:pPr>
            <a:r>
              <a:rPr lang="ar-SA" altLang="ar-JO" sz="2400" dirty="0" smtClean="0">
                <a:cs typeface="Times New Roman" pitchFamily="18" charset="0"/>
              </a:rPr>
              <a:t>- معالجة أفضل للمعلومات.</a:t>
            </a:r>
          </a:p>
          <a:p>
            <a:pPr marL="457200" lvl="1" indent="0" algn="r">
              <a:buNone/>
            </a:pPr>
            <a:r>
              <a:rPr lang="ar-SA" altLang="ar-JO" sz="2400" dirty="0" smtClean="0">
                <a:cs typeface="Times New Roman" pitchFamily="18" charset="0"/>
              </a:rPr>
              <a:t>- تخفف من المعلومات الزائدة.</a:t>
            </a:r>
          </a:p>
          <a:p>
            <a:pPr marL="457200" lvl="1" indent="0" algn="r">
              <a:buNone/>
            </a:pPr>
            <a:r>
              <a:rPr lang="ar-SA" altLang="ar-JO" sz="2400" dirty="0" smtClean="0">
                <a:cs typeface="Times New Roman" pitchFamily="18" charset="0"/>
              </a:rPr>
              <a:t>تحويل المعلومات إلى معرفة.</a:t>
            </a:r>
            <a:endParaRPr lang="en-US" sz="2400" dirty="0"/>
          </a:p>
        </p:txBody>
      </p:sp>
    </p:spTree>
    <p:extLst>
      <p:ext uri="{BB962C8B-B14F-4D97-AF65-F5344CB8AC3E}">
        <p14:creationId xmlns:p14="http://schemas.microsoft.com/office/powerpoint/2010/main" val="815576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solidFill>
                  <a:srgbClr val="C00000"/>
                </a:solidFill>
                <a:effectLst>
                  <a:outerShdw blurRad="38100" dist="38100" dir="2700000" algn="tl">
                    <a:srgbClr val="C0C0C0"/>
                  </a:outerShdw>
                </a:effectLst>
              </a:rPr>
              <a:t>- بعض عيوب الذكاء الاصطناعي:</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marL="457200" lvl="1" indent="0" algn="r">
              <a:buNone/>
            </a:pPr>
            <a:r>
              <a:rPr lang="ar-SA" altLang="ar-JO" sz="2400" dirty="0" smtClean="0">
                <a:cs typeface="Times New Roman" pitchFamily="18" charset="0"/>
              </a:rPr>
              <a:t>- زيادة التكاليف.</a:t>
            </a:r>
          </a:p>
          <a:p>
            <a:pPr marL="457200" lvl="1" indent="0" algn="r">
              <a:buNone/>
            </a:pPr>
            <a:r>
              <a:rPr lang="ar-SA" altLang="ar-JO" sz="2400" dirty="0" smtClean="0">
                <a:cs typeface="Times New Roman" pitchFamily="18" charset="0"/>
              </a:rPr>
              <a:t>- صعوبة في تطوير البرمجيات - بطيئة ومكلفة.</a:t>
            </a:r>
          </a:p>
          <a:p>
            <a:pPr marL="457200" lvl="1" indent="0" algn="r">
              <a:buNone/>
            </a:pPr>
            <a:r>
              <a:rPr lang="ar-SA" altLang="ar-JO" sz="2400" dirty="0" smtClean="0">
                <a:cs typeface="Times New Roman" pitchFamily="18" charset="0"/>
              </a:rPr>
              <a:t>- قلة المبرمجين ذوي الخبرة.</a:t>
            </a:r>
          </a:p>
        </p:txBody>
      </p:sp>
    </p:spTree>
    <p:extLst>
      <p:ext uri="{BB962C8B-B14F-4D97-AF65-F5344CB8AC3E}">
        <p14:creationId xmlns:p14="http://schemas.microsoft.com/office/powerpoint/2010/main" val="18008852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solidFill>
                  <a:srgbClr val="C00000"/>
                </a:solidFill>
              </a:rPr>
              <a:t>- أحد الأمثلة على الذكاء الاصطناعي:</a:t>
            </a:r>
            <a:endParaRPr lang="en-US" sz="3600" dirty="0">
              <a:solidFill>
                <a:srgbClr val="C00000"/>
              </a:solidFill>
            </a:endParaRPr>
          </a:p>
        </p:txBody>
      </p:sp>
      <p:sp>
        <p:nvSpPr>
          <p:cNvPr id="7" name="عنصر نائب للمحتوى 6"/>
          <p:cNvSpPr>
            <a:spLocks noGrp="1"/>
          </p:cNvSpPr>
          <p:nvPr>
            <p:ph idx="1"/>
          </p:nvPr>
        </p:nvSpPr>
        <p:spPr/>
        <p:txBody>
          <a:bodyPr/>
          <a:lstStyle/>
          <a:p>
            <a:r>
              <a:rPr lang="en-US" dirty="0" smtClean="0"/>
              <a:t>https://www.youtube.com/watch?v=jWlzeV8_hEU</a:t>
            </a:r>
            <a:endParaRPr lang="en-US" dirty="0"/>
          </a:p>
        </p:txBody>
      </p:sp>
    </p:spTree>
    <p:extLst>
      <p:ext uri="{BB962C8B-B14F-4D97-AF65-F5344CB8AC3E}">
        <p14:creationId xmlns:p14="http://schemas.microsoft.com/office/powerpoint/2010/main" val="14557240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solidFill>
                  <a:srgbClr val="C00000"/>
                </a:solidFill>
              </a:rPr>
              <a:t>- النطاق المُقبل للذكاء </a:t>
            </a:r>
            <a:r>
              <a:rPr lang="ar-SA" sz="3600" dirty="0" err="1" smtClean="0">
                <a:solidFill>
                  <a:srgbClr val="C00000"/>
                </a:solidFill>
              </a:rPr>
              <a:t>الإصطناعي</a:t>
            </a:r>
            <a:r>
              <a:rPr lang="ar-SA" sz="3600" dirty="0" smtClean="0">
                <a:solidFill>
                  <a:srgbClr val="C00000"/>
                </a:solidFill>
              </a:rPr>
              <a:t>:</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marL="0" indent="0" algn="r">
              <a:buNone/>
            </a:pPr>
            <a:r>
              <a:rPr lang="ar-SA" dirty="0" smtClean="0"/>
              <a:t>- في السنوات العشر القادمة ، ستستمر التقنيات في المجالات الضيقة مثل التعرف على الكلام في التحسن وستصل إلى المستويات البشرية.</a:t>
            </a:r>
          </a:p>
          <a:p>
            <a:pPr marL="0" indent="0" algn="r">
              <a:buNone/>
            </a:pPr>
            <a:r>
              <a:rPr lang="ar-SA" dirty="0" smtClean="0"/>
              <a:t>- في غضون 10 سنوات ، سيتمكن الذكاء الاصطناعي من التواصل مع البشر بلغة غير منظمة باستخدام النص أو الصوت ، والتنقل (ليس بشكل مثالي في بيئة غير مهيأة وسيكون لديهم بعض الحس العام الأساسي (والذكاء الخاص بالمجال).</a:t>
            </a:r>
          </a:p>
          <a:p>
            <a:pPr marL="0" indent="0" algn="r">
              <a:buNone/>
            </a:pPr>
            <a:r>
              <a:rPr lang="ar-SA" dirty="0" smtClean="0"/>
              <a:t>- ومع ذلك ، فإن مجال الوعي الاصطناعي لا يزال في مهدها.</a:t>
            </a:r>
          </a:p>
          <a:p>
            <a:pPr marL="0" indent="0" algn="r">
              <a:buNone/>
            </a:pPr>
            <a:r>
              <a:rPr lang="ar-SA" dirty="0" smtClean="0"/>
              <a:t>- ينبغي أن تشهد السنوات الأولى من القرن الحادي والعشرين خطوات كبيرة إلى الأمام في هذا المجال حتى الآن.</a:t>
            </a:r>
            <a:endParaRPr lang="en-US" dirty="0"/>
          </a:p>
        </p:txBody>
      </p:sp>
    </p:spTree>
    <p:extLst>
      <p:ext uri="{BB962C8B-B14F-4D97-AF65-F5344CB8AC3E}">
        <p14:creationId xmlns:p14="http://schemas.microsoft.com/office/powerpoint/2010/main" val="1058872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dirty="0" smtClean="0">
                <a:solidFill>
                  <a:srgbClr val="C00000"/>
                </a:solidFill>
                <a:latin typeface="Times New Roman" pitchFamily="18" charset="0"/>
                <a:cs typeface="Times New Roman" pitchFamily="18" charset="0"/>
              </a:rPr>
              <a:t>خاتمة:</a:t>
            </a:r>
            <a:endParaRPr lang="en-US" sz="3600" dirty="0">
              <a:solidFill>
                <a:srgbClr val="C00000"/>
              </a:solidFill>
            </a:endParaRPr>
          </a:p>
        </p:txBody>
      </p:sp>
      <p:sp>
        <p:nvSpPr>
          <p:cNvPr id="3" name="عنصر نائب للمحتوى 2"/>
          <p:cNvSpPr>
            <a:spLocks noGrp="1"/>
          </p:cNvSpPr>
          <p:nvPr>
            <p:ph idx="1"/>
          </p:nvPr>
        </p:nvSpPr>
        <p:spPr/>
        <p:txBody>
          <a:bodyPr>
            <a:normAutofit/>
          </a:bodyPr>
          <a:lstStyle/>
          <a:p>
            <a:pPr marL="0" indent="0" algn="r">
              <a:buNone/>
            </a:pPr>
            <a:r>
              <a:rPr lang="ar-SA" dirty="0" smtClean="0"/>
              <a:t>- في وجودها القصير ، زاد الذكاء </a:t>
            </a:r>
            <a:r>
              <a:rPr lang="ar-SA" dirty="0" err="1" smtClean="0"/>
              <a:t>الاصطناعى</a:t>
            </a:r>
            <a:r>
              <a:rPr lang="ar-SA" dirty="0" smtClean="0"/>
              <a:t> من فهم طبيعة الذكاء وقدم مجموعة رائعة من التطبيقات في مجموعة واسعة من المجالات.</a:t>
            </a:r>
            <a:r>
              <a:rPr lang="en-US" dirty="0" smtClean="0"/>
              <a:t/>
            </a:r>
            <a:br>
              <a:rPr lang="en-US" dirty="0" smtClean="0"/>
            </a:br>
            <a:r>
              <a:rPr lang="ar-SA" dirty="0" smtClean="0"/>
              <a:t>شحذ فهم المنطق البشري وطبيعة الذكاء بشكل عام.</a:t>
            </a:r>
            <a:r>
              <a:rPr lang="en-US" dirty="0" smtClean="0"/>
              <a:t/>
            </a:r>
            <a:br>
              <a:rPr lang="en-US" dirty="0" smtClean="0"/>
            </a:br>
            <a:r>
              <a:rPr lang="ar-SA" dirty="0" smtClean="0"/>
              <a:t>- في الوقت نفسه ، كشفت عن تعقيد </a:t>
            </a:r>
            <a:r>
              <a:rPr lang="ar-SA" dirty="0" err="1" smtClean="0"/>
              <a:t>نمذجة</a:t>
            </a:r>
            <a:r>
              <a:rPr lang="ar-SA" dirty="0" smtClean="0"/>
              <a:t> التفكير البشري الذي يوفر مجالات جديدة وتحديات غنية للمستقبل</a:t>
            </a:r>
            <a:r>
              <a:rPr lang="ar-SA" dirty="0"/>
              <a:t>.</a:t>
            </a:r>
            <a:endParaRPr lang="en-US" dirty="0" smtClean="0"/>
          </a:p>
          <a:p>
            <a:pPr marL="0" indent="0" algn="r">
              <a:buNone/>
            </a:pPr>
            <a:endParaRPr lang="ar-EG" dirty="0"/>
          </a:p>
        </p:txBody>
      </p:sp>
    </p:spTree>
    <p:extLst>
      <p:ext uri="{BB962C8B-B14F-4D97-AF65-F5344CB8AC3E}">
        <p14:creationId xmlns:p14="http://schemas.microsoft.com/office/powerpoint/2010/main" val="40409878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solidFill>
                  <a:srgbClr val="C00000"/>
                </a:solidFill>
              </a:rPr>
              <a:t>Review Questions</a:t>
            </a:r>
            <a:endParaRPr lang="en-US" dirty="0">
              <a:solidFill>
                <a:srgbClr val="C00000"/>
              </a:solidFill>
            </a:endParaRPr>
          </a:p>
        </p:txBody>
      </p:sp>
      <p:sp>
        <p:nvSpPr>
          <p:cNvPr id="3" name="عنصر نائب للمحتوى 2"/>
          <p:cNvSpPr>
            <a:spLocks noGrp="1"/>
          </p:cNvSpPr>
          <p:nvPr>
            <p:ph idx="1"/>
          </p:nvPr>
        </p:nvSpPr>
        <p:spPr/>
        <p:txBody>
          <a:bodyPr>
            <a:normAutofit/>
          </a:bodyPr>
          <a:lstStyle/>
          <a:p>
            <a:pPr>
              <a:buFontTx/>
              <a:buChar char="-"/>
            </a:pPr>
            <a:r>
              <a:rPr lang="en-US" sz="2700" dirty="0" smtClean="0"/>
              <a:t>What is Artificial Intelligence ?</a:t>
            </a:r>
            <a:endParaRPr lang="ar-SA" sz="2700" dirty="0" smtClean="0"/>
          </a:p>
          <a:p>
            <a:pPr>
              <a:buFontTx/>
              <a:buChar char="-"/>
            </a:pPr>
            <a:r>
              <a:rPr lang="en-US" sz="2700" dirty="0" smtClean="0"/>
              <a:t>Who is the first that he coined the term of artificial intelligence? </a:t>
            </a:r>
          </a:p>
          <a:p>
            <a:pPr>
              <a:buFontTx/>
              <a:buChar char="-"/>
            </a:pPr>
            <a:r>
              <a:rPr lang="en-US" sz="2700" dirty="0" smtClean="0"/>
              <a:t>What are the foundations of artificial intelligence</a:t>
            </a:r>
            <a:r>
              <a:rPr lang="ar-SA" sz="2700" dirty="0" smtClean="0"/>
              <a:t> </a:t>
            </a:r>
            <a:r>
              <a:rPr lang="en-US" sz="2700" dirty="0" smtClean="0"/>
              <a:t>?</a:t>
            </a:r>
          </a:p>
          <a:p>
            <a:pPr>
              <a:buFontTx/>
              <a:buChar char="-"/>
            </a:pPr>
            <a:r>
              <a:rPr lang="en-US" sz="2700" dirty="0" smtClean="0"/>
              <a:t>What are the fields of artificial intelligence</a:t>
            </a:r>
            <a:r>
              <a:rPr lang="ar-SA" sz="2700" dirty="0" smtClean="0"/>
              <a:t> </a:t>
            </a:r>
            <a:r>
              <a:rPr lang="en-US" sz="2700" dirty="0" smtClean="0"/>
              <a:t>?</a:t>
            </a:r>
          </a:p>
          <a:p>
            <a:pPr>
              <a:buFontTx/>
              <a:buChar char="-"/>
            </a:pPr>
            <a:r>
              <a:rPr lang="en-US" sz="2700" dirty="0" smtClean="0"/>
              <a:t>Mention some of the advantages and disadvantages of artificial intelligence?</a:t>
            </a:r>
            <a:endParaRPr lang="en-US" sz="2700" dirty="0"/>
          </a:p>
        </p:txBody>
      </p:sp>
    </p:spTree>
    <p:extLst>
      <p:ext uri="{BB962C8B-B14F-4D97-AF65-F5344CB8AC3E}">
        <p14:creationId xmlns:p14="http://schemas.microsoft.com/office/powerpoint/2010/main" val="2113259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C00000"/>
                </a:solidFill>
              </a:rPr>
              <a:t>أسئلة المُراجعـــة</a:t>
            </a:r>
            <a:endParaRPr lang="en-US" dirty="0">
              <a:solidFill>
                <a:srgbClr val="C00000"/>
              </a:solidFill>
            </a:endParaRPr>
          </a:p>
        </p:txBody>
      </p:sp>
      <p:sp>
        <p:nvSpPr>
          <p:cNvPr id="3" name="عنصر نائب للمحتوى 2"/>
          <p:cNvSpPr>
            <a:spLocks noGrp="1"/>
          </p:cNvSpPr>
          <p:nvPr>
            <p:ph idx="1"/>
          </p:nvPr>
        </p:nvSpPr>
        <p:spPr/>
        <p:txBody>
          <a:bodyPr/>
          <a:lstStyle/>
          <a:p>
            <a:pPr marL="0" indent="0" algn="r">
              <a:buNone/>
            </a:pPr>
            <a:r>
              <a:rPr lang="ar-SA" dirty="0" smtClean="0"/>
              <a:t>ما هو الذكاء الاصطناعي؟</a:t>
            </a:r>
          </a:p>
          <a:p>
            <a:pPr marL="0" indent="0" algn="r">
              <a:buNone/>
            </a:pPr>
            <a:r>
              <a:rPr lang="ar-SA" dirty="0" smtClean="0"/>
              <a:t>من هو أول من صاغ مصطلح الذكاء الاصطناعي؟</a:t>
            </a:r>
          </a:p>
          <a:p>
            <a:pPr marL="0" indent="0" algn="r">
              <a:buNone/>
            </a:pPr>
            <a:r>
              <a:rPr lang="ar-SA" dirty="0" smtClean="0"/>
              <a:t>ما هي أسس الذكاء الاصطناعي؟</a:t>
            </a:r>
          </a:p>
          <a:p>
            <a:pPr marL="0" indent="0" algn="r">
              <a:buNone/>
            </a:pPr>
            <a:r>
              <a:rPr lang="ar-SA" dirty="0" smtClean="0"/>
              <a:t>ماهي مجالات الذكاء الاصطناعي؟</a:t>
            </a:r>
          </a:p>
          <a:p>
            <a:pPr marL="0" indent="0" algn="r">
              <a:buNone/>
            </a:pPr>
            <a:r>
              <a:rPr lang="ar-SA" dirty="0" smtClean="0"/>
              <a:t>أذكر بعض مزايا وعيوب الذكاء الاصطناعي؟</a:t>
            </a:r>
            <a:endParaRPr lang="en-US" dirty="0" smtClean="0"/>
          </a:p>
        </p:txBody>
      </p:sp>
    </p:spTree>
    <p:extLst>
      <p:ext uri="{BB962C8B-B14F-4D97-AF65-F5344CB8AC3E}">
        <p14:creationId xmlns:p14="http://schemas.microsoft.com/office/powerpoint/2010/main" val="3408015519"/>
      </p:ext>
    </p:extLst>
  </p:cSld>
  <p:clrMapOvr>
    <a:masterClrMapping/>
  </p:clrMapOvr>
</p:sld>
</file>

<file path=ppt/theme/theme1.xml><?xml version="1.0" encoding="utf-8"?>
<a:theme xmlns:a="http://schemas.openxmlformats.org/drawingml/2006/main" name="أثر رجعي">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أثر رجعي">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MT1</Template>
  <TotalTime>240</TotalTime>
  <Words>1495</Words>
  <Application>Microsoft Office PowerPoint</Application>
  <PresentationFormat>عرض على الشاشة (3:4)‏</PresentationFormat>
  <Paragraphs>147</Paragraphs>
  <Slides>29</Slides>
  <Notes>0</Notes>
  <HiddenSlides>0</HiddenSlides>
  <MMClips>0</MMClips>
  <ScaleCrop>false</ScaleCrop>
  <HeadingPairs>
    <vt:vector size="4" baseType="variant">
      <vt:variant>
        <vt:lpstr>نسق</vt:lpstr>
      </vt:variant>
      <vt:variant>
        <vt:i4>1</vt:i4>
      </vt:variant>
      <vt:variant>
        <vt:lpstr>عناوين الشرائح</vt:lpstr>
      </vt:variant>
      <vt:variant>
        <vt:i4>29</vt:i4>
      </vt:variant>
    </vt:vector>
  </HeadingPairs>
  <TitlesOfParts>
    <vt:vector size="30" baseType="lpstr">
      <vt:lpstr>أثر رجعي</vt:lpstr>
      <vt:lpstr>LANE-697 Special Topics in Linguistics  Artificial Intelligence </vt:lpstr>
      <vt:lpstr>- What is Artificial Intelligence ? </vt:lpstr>
      <vt:lpstr>عرض تقديمي في PowerPoint</vt:lpstr>
      <vt:lpstr>- History Of Artificial Intelligence:</vt:lpstr>
      <vt:lpstr>- Foundations of AI :</vt:lpstr>
      <vt:lpstr>- Fields of Artificial Intelligence: </vt:lpstr>
      <vt:lpstr>- Sub-fields of Artificial Intelligence: </vt:lpstr>
      <vt:lpstr>- Language and Artificial Intelligence:</vt:lpstr>
      <vt:lpstr>- Some Advantages of Artificial Intelligence:</vt:lpstr>
      <vt:lpstr>- Some disadvantages of Artificial Intelligence:</vt:lpstr>
      <vt:lpstr>- One example Artificial Intelligence:</vt:lpstr>
      <vt:lpstr>- Future scope of AI :</vt:lpstr>
      <vt:lpstr>Conclusion :</vt:lpstr>
      <vt:lpstr>The end!</vt:lpstr>
      <vt:lpstr>Resources:</vt:lpstr>
      <vt:lpstr>الذكــــاء الاصطناعي ..</vt:lpstr>
      <vt:lpstr>- ماهو الذكاء الاصطناعي ؟</vt:lpstr>
      <vt:lpstr>- تاريخ الذكاء الاصطناعي:</vt:lpstr>
      <vt:lpstr>- أسس الذكاء الاصطناعي:</vt:lpstr>
      <vt:lpstr>- مجالات الذكاء الاصطناعي:</vt:lpstr>
      <vt:lpstr>- المجالات الفرعية للذكاء الاصطناعي:</vt:lpstr>
      <vt:lpstr>- اللغة والذكاء الاصطناعي:</vt:lpstr>
      <vt:lpstr>- بعض مزايا الذكاء الاصطناعي:</vt:lpstr>
      <vt:lpstr>- بعض عيوب الذكاء الاصطناعي:</vt:lpstr>
      <vt:lpstr>- أحد الأمثلة على الذكاء الاصطناعي:</vt:lpstr>
      <vt:lpstr>- النطاق المُقبل للذكاء الإصطناعي:</vt:lpstr>
      <vt:lpstr>خاتمة:</vt:lpstr>
      <vt:lpstr>Review Questions</vt:lpstr>
      <vt:lpstr>أسئلة المُراجعـــة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TOSHIBA</dc:creator>
  <cp:lastModifiedBy>TOSHIBA</cp:lastModifiedBy>
  <cp:revision>21</cp:revision>
  <dcterms:created xsi:type="dcterms:W3CDTF">2019-02-18T00:43:06Z</dcterms:created>
  <dcterms:modified xsi:type="dcterms:W3CDTF">2019-03-26T11:27:45Z</dcterms:modified>
</cp:coreProperties>
</file>