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64" r:id="rId4"/>
    <p:sldId id="258" r:id="rId5"/>
    <p:sldId id="259"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184" autoAdjust="0"/>
  </p:normalViewPr>
  <p:slideViewPr>
    <p:cSldViewPr>
      <p:cViewPr varScale="1">
        <p:scale>
          <a:sx n="48" d="100"/>
          <a:sy n="48" d="100"/>
        </p:scale>
        <p:origin x="-20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8ED3E8-3D40-4F48-AAAF-61253078D517}" type="datetimeFigureOut">
              <a:rPr lang="en-US" smtClean="0"/>
              <a:t>3/7/2021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61CFE6-8601-4715-BE42-60941743FFDD}" type="slidenum">
              <a:rPr lang="en-US" smtClean="0"/>
              <a:t>‹#›</a:t>
            </a:fld>
            <a:endParaRPr lang="en-US"/>
          </a:p>
        </p:txBody>
      </p:sp>
    </p:spTree>
    <p:extLst>
      <p:ext uri="{BB962C8B-B14F-4D97-AF65-F5344CB8AC3E}">
        <p14:creationId xmlns:p14="http://schemas.microsoft.com/office/powerpoint/2010/main" val="2237674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Alcohol induced dementia is a form of dementia that is as a result of excessive consumption of alcohol over a long period of time. People who are addicted to alcohol are the likely victims of alcohol induced dementia. Excessive consumption of alcohol over a long period of time impacts the brain of an individual. And when the brain cells are impacted, it affects memory, learning and other mental functions. </a:t>
            </a:r>
            <a:r>
              <a:rPr lang="en-US" sz="1200" kern="1200" dirty="0" err="1" smtClean="0">
                <a:solidFill>
                  <a:schemeClr val="tx1"/>
                </a:solidFill>
                <a:latin typeface="+mn-lt"/>
                <a:ea typeface="+mn-ea"/>
                <a:cs typeface="+mn-cs"/>
              </a:rPr>
              <a:t>Korsakoff’s</a:t>
            </a:r>
            <a:r>
              <a:rPr lang="en-US" sz="1200" kern="1200" dirty="0" smtClean="0">
                <a:solidFill>
                  <a:schemeClr val="tx1"/>
                </a:solidFill>
                <a:latin typeface="+mn-lt"/>
                <a:ea typeface="+mn-ea"/>
                <a:cs typeface="+mn-cs"/>
              </a:rPr>
              <a:t> syndrome and </a:t>
            </a:r>
            <a:r>
              <a:rPr lang="en-US" sz="1200" kern="1200" dirty="0" err="1" smtClean="0">
                <a:solidFill>
                  <a:schemeClr val="tx1"/>
                </a:solidFill>
                <a:latin typeface="+mn-lt"/>
                <a:ea typeface="+mn-ea"/>
                <a:cs typeface="+mn-cs"/>
              </a:rPr>
              <a:t>Wernicke-Korsakoff</a:t>
            </a:r>
            <a:r>
              <a:rPr lang="en-US" sz="1200" kern="1200" dirty="0" smtClean="0">
                <a:solidFill>
                  <a:schemeClr val="tx1"/>
                </a:solidFill>
                <a:latin typeface="+mn-lt"/>
                <a:ea typeface="+mn-ea"/>
                <a:cs typeface="+mn-cs"/>
              </a:rPr>
              <a:t> syndrome are particular forms of alcohol related brain injury which may be related to alcohol related dementia. </a:t>
            </a:r>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signs and</a:t>
            </a:r>
            <a:r>
              <a:rPr lang="en-US" baseline="0" dirty="0" smtClean="0">
                <a:latin typeface="Times New Roman" pitchFamily="18" charset="0"/>
                <a:cs typeface="Times New Roman" pitchFamily="18" charset="0"/>
              </a:rPr>
              <a:t> symptoms of alcohol induced dementia can vary from person to person. But generally, the brain incurs damages and this can lead to memory loss. Patients can have very little ability to learn new things. Sometimes, noticeable personality changes can take place. Other people may have trouble with communication such as difficulty in speaking clearly (Cheng, 2017). Because of memory loss, individuals can have a difficulty in making decisions. Therefore, it is important to look out for such noticeable signs and symptoms to get the help required before it is too late to salvage the situation.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61CFE6-8601-4715-BE42-60941743FFDD}"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If</a:t>
            </a:r>
            <a:r>
              <a:rPr lang="en-US" sz="1200" kern="1200" dirty="0" smtClean="0">
                <a:solidFill>
                  <a:schemeClr val="tx1"/>
                </a:solidFill>
                <a:latin typeface="Times New Roman" pitchFamily="18" charset="0"/>
                <a:ea typeface="+mn-ea"/>
                <a:cs typeface="Times New Roman" pitchFamily="18" charset="0"/>
              </a:rPr>
              <a:t> a person has alcohol-related dementia, they will struggle with day-to-day tasks. This is mainly because of the damage to their brain caused by excessive consumption of alcohol over many years. The individual may have a problem with memory and difficulty thinking things through. For this reason, the person may find it difficult to perform complex tasks like managing their finances. The symptoms associated with the condition may cause problems with daily activities like cooking meals. Also, because this condition can affect an individual’s mood like depression, it can make it harder for the person to quit drinking. And if the person continues to drink heavily, some problems may arise in his/her daily life. For example, the person may have marital problems because alcoholics blow through the family budget, start fights and ignore their children and partners. These people can also find their-selves in legal problems due to their heavy drinking.   </a:t>
            </a:r>
          </a:p>
          <a:p>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The truth is that most people with mental problem are afraid to talk about their condition to anyone. The main reason why it is not easy to talk about it is because of stigmatization associated with addiction and mental health. Therefore, most victims fear that talking about the condition may lead to people withdrawing from them and not wanting to be associated with them. In fact, family and friends may tend to isolate from the individual. The worse case of stigmatization is that patients are discriminated in society. These people may be terminated from their jobs just because of their condition. But it is important for the victims to talk about their condition because this can enable them meet people going through something similar and hence tackle the issue of stigmatization.</a:t>
            </a:r>
            <a:endParaRPr lang="en-US" sz="12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9161CFE6-8601-4715-BE42-60941743FFDD}"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The problems associated with alcohol induced dementia can be reduced at an early stage of the disease. This can be achieved if an individual is able to abstain from alcohol and improves on their diet. It is advisable that individuals should replace vitamins especially thiamine and vitamin B1. Thiamine is essential in limiting the toxic effects of alcohol and is an important supplement for those people who consume excessive alcohol. Therapy is also an effective way of treating this condition. Individuals can get counseling from health professionals to help them manage their love for alcohol. Counseling can go a long way in ensuring the individuals quit alcohol. Many have been able to get help though counseling (Grande,</a:t>
            </a:r>
            <a:r>
              <a:rPr lang="en-US" sz="1200" kern="1200" baseline="0" dirty="0" smtClean="0">
                <a:solidFill>
                  <a:schemeClr val="tx1"/>
                </a:solidFill>
                <a:latin typeface="Times New Roman" pitchFamily="18" charset="0"/>
                <a:ea typeface="+mn-ea"/>
                <a:cs typeface="Times New Roman" pitchFamily="18" charset="0"/>
              </a:rPr>
              <a:t> 2020)</a:t>
            </a:r>
            <a:r>
              <a:rPr lang="en-US" sz="1200" kern="1200" dirty="0" smtClean="0">
                <a:solidFill>
                  <a:schemeClr val="tx1"/>
                </a:solidFill>
                <a:latin typeface="Times New Roman" pitchFamily="18" charset="0"/>
                <a:ea typeface="+mn-ea"/>
                <a:cs typeface="Times New Roman" pitchFamily="18" charset="0"/>
              </a:rPr>
              <a:t>. </a:t>
            </a:r>
          </a:p>
          <a:p>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There are various ways to communicate with a patient to help them manage their condition. The first step to communicating and helping the patient face alcohol addiction is to learn all they can about addiction. To help, there are many reputable articles and websites online that provide information about alcoholism. I would help the patient learn from these resources as one way of finding help. Then I will listen to the patient and ask questions to help dig into the patient’s experiences and learn more. I will ask questions like, “Are there things you want your family to do to make it easier for you to access treatment?” After listening to the patient, I will formulate my own response and list of expectations. I will write a list of addictive behaviors that are damaging to the patient and thus provide the necessary advice. The principle of leave is also fundamental in this communication. Leave situations that tempt you to join and participate in addiction. Don’t use drugs or alcohol. This would be the message to the patient.   </a:t>
            </a:r>
          </a:p>
          <a:p>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There are several resources available to support with this condition. Community support is an essential resource to help such individuals. There are support groups within communities that are mainly aimed at providing counseling services to such people. There are centers in communities where people with this condition meet and share on how to manage their condition. It is an important platform for them to change their way of living. Furthermore, there are organizations that provide help to alcohol induced dementia patients (</a:t>
            </a:r>
            <a:r>
              <a:rPr lang="en-US" sz="1200" kern="1200" dirty="0" err="1" smtClean="0">
                <a:solidFill>
                  <a:schemeClr val="tx1"/>
                </a:solidFill>
                <a:latin typeface="Times New Roman" pitchFamily="18" charset="0"/>
                <a:ea typeface="+mn-ea"/>
                <a:cs typeface="Times New Roman" pitchFamily="18" charset="0"/>
              </a:rPr>
              <a:t>Shaji</a:t>
            </a:r>
            <a:r>
              <a:rPr lang="en-US" sz="1200" kern="1200" dirty="0" smtClean="0">
                <a:solidFill>
                  <a:schemeClr val="tx1"/>
                </a:solidFill>
                <a:latin typeface="Times New Roman" pitchFamily="18" charset="0"/>
                <a:ea typeface="+mn-ea"/>
                <a:cs typeface="Times New Roman" pitchFamily="18" charset="0"/>
              </a:rPr>
              <a:t>, 2018). The Alzheimer’s Association, for example, has counseling available for both patients and family members with the aim of ensuring victims lead a normal life. The National Institute on Alcohol Abuse and Alcoholism also provides help to patients. This platform provides tips on how to have an open discussion with your loved one as a patient. Family Caregiver Alliance has information about </a:t>
            </a:r>
            <a:r>
              <a:rPr lang="en-US" sz="1200" kern="1200" dirty="0" err="1" smtClean="0">
                <a:solidFill>
                  <a:schemeClr val="tx1"/>
                </a:solidFill>
                <a:latin typeface="Times New Roman" pitchFamily="18" charset="0"/>
                <a:ea typeface="+mn-ea"/>
                <a:cs typeface="Times New Roman" pitchFamily="18" charset="0"/>
              </a:rPr>
              <a:t>Wernicke-Korsakoff</a:t>
            </a:r>
            <a:r>
              <a:rPr lang="en-US" sz="1200" kern="1200" dirty="0" smtClean="0">
                <a:solidFill>
                  <a:schemeClr val="tx1"/>
                </a:solidFill>
                <a:latin typeface="Times New Roman" pitchFamily="18" charset="0"/>
                <a:ea typeface="+mn-ea"/>
                <a:cs typeface="Times New Roman" pitchFamily="18" charset="0"/>
              </a:rPr>
              <a:t> syndrome on their website. It provides caregivers programs to support families and friends caring for loved ones with this condition. </a:t>
            </a:r>
          </a:p>
          <a:p>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61CFE6-8601-4715-BE42-60941743FFDD}"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0C828EE-5562-44AC-8E51-D7C7A1658E8D}"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AA9BF-1918-4936-B635-1EAD0D4D0B82}"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C828EE-5562-44AC-8E51-D7C7A1658E8D}"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C828EE-5562-44AC-8E51-D7C7A1658E8D}" type="datetimeFigureOut">
              <a:rPr lang="en-US" smtClean="0"/>
              <a:t>3/7/2021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C828EE-5562-44AC-8E51-D7C7A1658E8D}"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0C828EE-5562-44AC-8E51-D7C7A1658E8D}"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AA9BF-1918-4936-B635-1EAD0D4D0B8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0C828EE-5562-44AC-8E51-D7C7A1658E8D}"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0C828EE-5562-44AC-8E51-D7C7A1658E8D}" type="datetimeFigureOut">
              <a:rPr lang="en-US" smtClean="0"/>
              <a:t>3/7/2021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0C828EE-5562-44AC-8E51-D7C7A1658E8D}" type="datetimeFigureOut">
              <a:rPr lang="en-US" smtClean="0"/>
              <a:t>3/7/2021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C828EE-5562-44AC-8E51-D7C7A1658E8D}" type="datetimeFigureOut">
              <a:rPr lang="en-US" smtClean="0"/>
              <a:t>3/7/2021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8AA9BF-1918-4936-B635-1EAD0D4D0B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0C828EE-5562-44AC-8E51-D7C7A1658E8D}"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8AA9BF-1918-4936-B635-1EAD0D4D0B82}"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0C828EE-5562-44AC-8E51-D7C7A1658E8D}" type="datetimeFigureOut">
              <a:rPr lang="en-US" smtClean="0"/>
              <a:t>3/7/2021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018AA9BF-1918-4936-B635-1EAD0D4D0B8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0C828EE-5562-44AC-8E51-D7C7A1658E8D}" type="datetimeFigureOut">
              <a:rPr lang="en-US" smtClean="0"/>
              <a:t>3/7/2021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18AA9BF-1918-4936-B635-1EAD0D4D0B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MENTAL HEALTH</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latin typeface="Times New Roman" pitchFamily="18" charset="0"/>
                <a:cs typeface="Times New Roman" pitchFamily="18" charset="0"/>
              </a:rPr>
              <a:t>ALCOHOL INDUCED DEMENTIA</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Moriyama, Y., Mimura, M., Kato, M., &amp; Kashima, H. (2006). Primary alcoholic dementia and alcohol‐related dementia. </a:t>
            </a:r>
            <a:r>
              <a:rPr lang="en-US" i="1" dirty="0" err="1" smtClean="0">
                <a:latin typeface="Times New Roman" pitchFamily="18" charset="0"/>
                <a:cs typeface="Times New Roman" pitchFamily="18" charset="0"/>
              </a:rPr>
              <a:t>Psychogeriatrics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6</a:t>
            </a:r>
            <a:r>
              <a:rPr lang="en-US" dirty="0" smtClean="0">
                <a:latin typeface="Times New Roman" pitchFamily="18" charset="0"/>
                <a:cs typeface="Times New Roman" pitchFamily="18" charset="0"/>
              </a:rPr>
              <a:t>(3), 114-118.</a:t>
            </a:r>
          </a:p>
          <a:p>
            <a:r>
              <a:rPr lang="en-US" dirty="0" smtClean="0">
                <a:latin typeface="Times New Roman" pitchFamily="18" charset="0"/>
                <a:cs typeface="Times New Roman" pitchFamily="18" charset="0"/>
              </a:rPr>
              <a:t>Cheng, C., Huang, C. L., Tsai, C. J., Chou, P. H., Lin, C. C., &amp; Chang, C. K. (2017). Alcohol-related dementia: A systemic review of epidemiological studies. </a:t>
            </a:r>
            <a:r>
              <a:rPr lang="en-US" i="1" dirty="0" smtClean="0">
                <a:latin typeface="Times New Roman" pitchFamily="18" charset="0"/>
                <a:cs typeface="Times New Roman" pitchFamily="18" charset="0"/>
              </a:rPr>
              <a:t>Psychosomatics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58</a:t>
            </a:r>
            <a:r>
              <a:rPr lang="en-US" dirty="0" smtClean="0">
                <a:latin typeface="Times New Roman" pitchFamily="18" charset="0"/>
                <a:cs typeface="Times New Roman" pitchFamily="18" charset="0"/>
              </a:rPr>
              <a:t>(4), 331-342.</a:t>
            </a:r>
          </a:p>
          <a:p>
            <a:r>
              <a:rPr lang="en-US" dirty="0" err="1" smtClean="0">
                <a:latin typeface="Times New Roman" pitchFamily="18" charset="0"/>
                <a:cs typeface="Times New Roman" pitchFamily="18" charset="0"/>
              </a:rPr>
              <a:t>Shaji</a:t>
            </a:r>
            <a:r>
              <a:rPr lang="en-US" dirty="0" smtClean="0">
                <a:latin typeface="Times New Roman" pitchFamily="18" charset="0"/>
                <a:cs typeface="Times New Roman" pitchFamily="18" charset="0"/>
              </a:rPr>
              <a:t>, K. S., </a:t>
            </a:r>
            <a:r>
              <a:rPr lang="en-US" dirty="0" err="1" smtClean="0">
                <a:latin typeface="Times New Roman" pitchFamily="18" charset="0"/>
                <a:cs typeface="Times New Roman" pitchFamily="18" charset="0"/>
              </a:rPr>
              <a:t>Sivakumar</a:t>
            </a:r>
            <a:r>
              <a:rPr lang="en-US" dirty="0" smtClean="0">
                <a:latin typeface="Times New Roman" pitchFamily="18" charset="0"/>
                <a:cs typeface="Times New Roman" pitchFamily="18" charset="0"/>
              </a:rPr>
              <a:t>, P. T., </a:t>
            </a:r>
            <a:r>
              <a:rPr lang="en-US" dirty="0" err="1" smtClean="0">
                <a:latin typeface="Times New Roman" pitchFamily="18" charset="0"/>
                <a:cs typeface="Times New Roman" pitchFamily="18" charset="0"/>
              </a:rPr>
              <a:t>Rao</a:t>
            </a:r>
            <a:r>
              <a:rPr lang="en-US" dirty="0" smtClean="0">
                <a:latin typeface="Times New Roman" pitchFamily="18" charset="0"/>
                <a:cs typeface="Times New Roman" pitchFamily="18" charset="0"/>
              </a:rPr>
              <a:t>, G. P., &amp; Paul, N. (2018). Clinical practice guidelines for management of dementia. </a:t>
            </a:r>
            <a:r>
              <a:rPr lang="en-US" i="1" dirty="0" smtClean="0">
                <a:latin typeface="Times New Roman" pitchFamily="18" charset="0"/>
                <a:cs typeface="Times New Roman" pitchFamily="18" charset="0"/>
              </a:rPr>
              <a:t>Indian journal of psychiatry</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60</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Suppl</a:t>
            </a:r>
            <a:r>
              <a:rPr lang="en-US" dirty="0" smtClean="0">
                <a:latin typeface="Times New Roman" pitchFamily="18" charset="0"/>
                <a:cs typeface="Times New Roman" pitchFamily="18" charset="0"/>
              </a:rPr>
              <a:t> 3), S312.</a:t>
            </a:r>
          </a:p>
          <a:p>
            <a:r>
              <a:rPr lang="en-US" dirty="0" smtClean="0">
                <a:latin typeface="Times New Roman" pitchFamily="18" charset="0"/>
                <a:cs typeface="Times New Roman" pitchFamily="18" charset="0"/>
              </a:rPr>
              <a:t>Grande, G., </a:t>
            </a:r>
            <a:r>
              <a:rPr lang="en-US" dirty="0" err="1" smtClean="0">
                <a:latin typeface="Times New Roman" pitchFamily="18" charset="0"/>
                <a:cs typeface="Times New Roman" pitchFamily="18" charset="0"/>
              </a:rPr>
              <a:t>Qiu</a:t>
            </a:r>
            <a:r>
              <a:rPr lang="en-US" dirty="0" smtClean="0">
                <a:latin typeface="Times New Roman" pitchFamily="18" charset="0"/>
                <a:cs typeface="Times New Roman" pitchFamily="18" charset="0"/>
              </a:rPr>
              <a:t>, C., &amp; </a:t>
            </a:r>
            <a:r>
              <a:rPr lang="en-US" dirty="0" err="1" smtClean="0">
                <a:latin typeface="Times New Roman" pitchFamily="18" charset="0"/>
                <a:cs typeface="Times New Roman" pitchFamily="18" charset="0"/>
              </a:rPr>
              <a:t>Fratiglioni</a:t>
            </a:r>
            <a:r>
              <a:rPr lang="en-US" dirty="0" smtClean="0">
                <a:latin typeface="Times New Roman" pitchFamily="18" charset="0"/>
                <a:cs typeface="Times New Roman" pitchFamily="18" charset="0"/>
              </a:rPr>
              <a:t>, L. (2020). Prevention of dementia in an ageing world: evidence and biological rationale. </a:t>
            </a:r>
            <a:r>
              <a:rPr lang="en-US" i="1" dirty="0" smtClean="0">
                <a:latin typeface="Times New Roman" pitchFamily="18" charset="0"/>
                <a:cs typeface="Times New Roman" pitchFamily="18" charset="0"/>
              </a:rPr>
              <a:t>Ageing research reviews</a:t>
            </a:r>
            <a:r>
              <a:rPr lang="en-US" dirty="0" smtClean="0">
                <a:latin typeface="Times New Roman" pitchFamily="18" charset="0"/>
                <a:cs typeface="Times New Roman" pitchFamily="18" charset="0"/>
              </a:rPr>
              <a:t>, 101045.</a:t>
            </a:r>
          </a:p>
          <a:p>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OUTLINE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Definition </a:t>
            </a:r>
          </a:p>
          <a:p>
            <a:r>
              <a:rPr lang="en-US" dirty="0" smtClean="0">
                <a:latin typeface="Times New Roman" pitchFamily="18" charset="0"/>
                <a:cs typeface="Times New Roman" pitchFamily="18" charset="0"/>
              </a:rPr>
              <a:t>Signs and symptoms</a:t>
            </a:r>
          </a:p>
          <a:p>
            <a:r>
              <a:rPr lang="en-US" dirty="0" smtClean="0">
                <a:latin typeface="Times New Roman" pitchFamily="18" charset="0"/>
                <a:cs typeface="Times New Roman" pitchFamily="18" charset="0"/>
              </a:rPr>
              <a:t>Impact to victim</a:t>
            </a:r>
          </a:p>
          <a:p>
            <a:r>
              <a:rPr lang="en-US" dirty="0" smtClean="0">
                <a:latin typeface="Times New Roman" pitchFamily="18" charset="0"/>
                <a:cs typeface="Times New Roman" pitchFamily="18" charset="0"/>
              </a:rPr>
              <a:t>Stigmatization </a:t>
            </a:r>
          </a:p>
          <a:p>
            <a:r>
              <a:rPr lang="en-US" dirty="0" smtClean="0">
                <a:latin typeface="Times New Roman" pitchFamily="18" charset="0"/>
                <a:cs typeface="Times New Roman" pitchFamily="18" charset="0"/>
              </a:rPr>
              <a:t>Treatment </a:t>
            </a:r>
          </a:p>
          <a:p>
            <a:r>
              <a:rPr lang="en-US" dirty="0" smtClean="0">
                <a:latin typeface="Times New Roman" pitchFamily="18" charset="0"/>
                <a:cs typeface="Times New Roman" pitchFamily="18" charset="0"/>
              </a:rPr>
              <a:t>Communication strategies</a:t>
            </a:r>
          </a:p>
          <a:p>
            <a:r>
              <a:rPr lang="en-US" dirty="0" smtClean="0">
                <a:latin typeface="Times New Roman" pitchFamily="18" charset="0"/>
                <a:cs typeface="Times New Roman" pitchFamily="18" charset="0"/>
              </a:rPr>
              <a:t>Resources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Definition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latin typeface="Times New Roman" pitchFamily="18" charset="0"/>
                <a:cs typeface="Times New Roman" pitchFamily="18" charset="0"/>
              </a:rPr>
              <a:t>Dementia due to excessive alcohol consumption</a:t>
            </a:r>
          </a:p>
          <a:p>
            <a:pPr>
              <a:lnSpc>
                <a:spcPct val="200000"/>
              </a:lnSpc>
            </a:pPr>
            <a:r>
              <a:rPr lang="en-US" dirty="0" smtClean="0">
                <a:latin typeface="Times New Roman" pitchFamily="18" charset="0"/>
                <a:cs typeface="Times New Roman" pitchFamily="18" charset="0"/>
              </a:rPr>
              <a:t>Brain syndromes related to alcohol induced syndrome include: </a:t>
            </a:r>
          </a:p>
          <a:p>
            <a:pPr>
              <a:lnSpc>
                <a:spcPct val="200000"/>
              </a:lnSpc>
              <a:buFont typeface="Wingdings" pitchFamily="2" charset="2"/>
              <a:buChar char="Ø"/>
            </a:pPr>
            <a:r>
              <a:rPr lang="en-US" dirty="0" err="1">
                <a:latin typeface="Times New Roman" pitchFamily="18" charset="0"/>
                <a:cs typeface="Times New Roman" pitchFamily="18" charset="0"/>
              </a:rPr>
              <a:t>Korsakoff’s</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syndrome</a:t>
            </a:r>
          </a:p>
          <a:p>
            <a:pPr>
              <a:lnSpc>
                <a:spcPct val="200000"/>
              </a:lnSpc>
              <a:buFont typeface="Wingdings" pitchFamily="2" charset="2"/>
              <a:buChar char="Ø"/>
            </a:pPr>
            <a:r>
              <a:rPr lang="en-US" dirty="0" err="1" smtClean="0">
                <a:latin typeface="Times New Roman" pitchFamily="18" charset="0"/>
                <a:cs typeface="Times New Roman" pitchFamily="18" charset="0"/>
              </a:rPr>
              <a:t>Wernicke-Korsakoff</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syndrome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Signs and Symptoms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lvl="0">
              <a:lnSpc>
                <a:spcPct val="200000"/>
              </a:lnSpc>
            </a:pPr>
            <a:r>
              <a:rPr lang="en-US" dirty="0">
                <a:latin typeface="Times New Roman" pitchFamily="18" charset="0"/>
                <a:cs typeface="Times New Roman" pitchFamily="18" charset="0"/>
              </a:rPr>
              <a:t>Impaired ability to learn things</a:t>
            </a:r>
          </a:p>
          <a:p>
            <a:pPr lvl="0">
              <a:lnSpc>
                <a:spcPct val="200000"/>
              </a:lnSpc>
            </a:pPr>
            <a:r>
              <a:rPr lang="en-US" dirty="0">
                <a:latin typeface="Times New Roman" pitchFamily="18" charset="0"/>
                <a:cs typeface="Times New Roman" pitchFamily="18" charset="0"/>
              </a:rPr>
              <a:t>Changes in personality </a:t>
            </a:r>
          </a:p>
          <a:p>
            <a:pPr lvl="0">
              <a:lnSpc>
                <a:spcPct val="200000"/>
              </a:lnSpc>
            </a:pPr>
            <a:r>
              <a:rPr lang="en-US" dirty="0">
                <a:latin typeface="Times New Roman" pitchFamily="18" charset="0"/>
                <a:cs typeface="Times New Roman" pitchFamily="18" charset="0"/>
              </a:rPr>
              <a:t>Problems with memory </a:t>
            </a:r>
          </a:p>
          <a:p>
            <a:pPr lvl="0">
              <a:lnSpc>
                <a:spcPct val="200000"/>
              </a:lnSpc>
            </a:pPr>
            <a:r>
              <a:rPr lang="en-US" dirty="0">
                <a:latin typeface="Times New Roman" pitchFamily="18" charset="0"/>
                <a:cs typeface="Times New Roman" pitchFamily="18" charset="0"/>
              </a:rPr>
              <a:t>Poor decision-making</a:t>
            </a:r>
          </a:p>
          <a:p>
            <a:pPr lvl="0">
              <a:lnSpc>
                <a:spcPct val="200000"/>
              </a:lnSpc>
            </a:pPr>
            <a:r>
              <a:rPr lang="en-US" dirty="0">
                <a:latin typeface="Times New Roman" pitchFamily="18" charset="0"/>
                <a:cs typeface="Times New Roman" pitchFamily="18" charset="0"/>
              </a:rPr>
              <a:t>Trouble with communication such as difficulty understanding speech</a:t>
            </a:r>
          </a:p>
          <a:p>
            <a:pPr>
              <a:lnSpc>
                <a:spcPct val="200000"/>
              </a:lnSpc>
            </a:pP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Impact on Victim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Neglect of important duties </a:t>
            </a:r>
          </a:p>
          <a:p>
            <a:pPr>
              <a:lnSpc>
                <a:spcPct val="200000"/>
              </a:lnSpc>
            </a:pPr>
            <a:r>
              <a:rPr lang="en-US" dirty="0" smtClean="0">
                <a:latin typeface="Times New Roman" pitchFamily="18" charset="0"/>
                <a:cs typeface="Times New Roman" pitchFamily="18" charset="0"/>
              </a:rPr>
              <a:t>Financial troubles </a:t>
            </a:r>
          </a:p>
          <a:p>
            <a:pPr>
              <a:lnSpc>
                <a:spcPct val="200000"/>
              </a:lnSpc>
            </a:pPr>
            <a:r>
              <a:rPr lang="en-US" dirty="0" smtClean="0">
                <a:latin typeface="Times New Roman" pitchFamily="18" charset="0"/>
                <a:cs typeface="Times New Roman" pitchFamily="18" charset="0"/>
              </a:rPr>
              <a:t>Marital problems </a:t>
            </a:r>
          </a:p>
          <a:p>
            <a:pPr>
              <a:lnSpc>
                <a:spcPct val="200000"/>
              </a:lnSpc>
            </a:pPr>
            <a:r>
              <a:rPr lang="en-US" dirty="0" smtClean="0">
                <a:latin typeface="Times New Roman" pitchFamily="18" charset="0"/>
                <a:cs typeface="Times New Roman" pitchFamily="18" charset="0"/>
              </a:rPr>
              <a:t>Legal problems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Stigmatization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Victims tend to isolate from people</a:t>
            </a:r>
          </a:p>
          <a:p>
            <a:pPr>
              <a:lnSpc>
                <a:spcPct val="200000"/>
              </a:lnSpc>
            </a:pPr>
            <a:r>
              <a:rPr lang="en-US" dirty="0" smtClean="0">
                <a:latin typeface="Times New Roman" pitchFamily="18" charset="0"/>
                <a:cs typeface="Times New Roman" pitchFamily="18" charset="0"/>
              </a:rPr>
              <a:t>Discrimination of victims </a:t>
            </a:r>
          </a:p>
          <a:p>
            <a:pPr>
              <a:lnSpc>
                <a:spcPct val="200000"/>
              </a:lnSpc>
            </a:pPr>
            <a:endParaRPr lang="en-US" dirty="0">
              <a:latin typeface="Times New Roman" pitchFamily="18" charset="0"/>
              <a:cs typeface="Times New Roman" pitchFamily="18" charset="0"/>
            </a:endParaRPr>
          </a:p>
          <a:p>
            <a:pPr>
              <a:lnSpc>
                <a:spcPct val="200000"/>
              </a:lnSpc>
            </a:pP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Treatment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Abstaining from alcohol </a:t>
            </a:r>
          </a:p>
          <a:p>
            <a:pPr>
              <a:lnSpc>
                <a:spcPct val="200000"/>
              </a:lnSpc>
            </a:pPr>
            <a:r>
              <a:rPr lang="en-US" dirty="0" smtClean="0">
                <a:latin typeface="Times New Roman" pitchFamily="18" charset="0"/>
                <a:cs typeface="Times New Roman" pitchFamily="18" charset="0"/>
              </a:rPr>
              <a:t>Improved diet-</a:t>
            </a:r>
            <a:r>
              <a:rPr lang="en-US" dirty="0">
                <a:latin typeface="Times New Roman" pitchFamily="18" charset="0"/>
                <a:cs typeface="Times New Roman" pitchFamily="18" charset="0"/>
              </a:rPr>
              <a:t>thiamine and vitamin </a:t>
            </a:r>
            <a:r>
              <a:rPr lang="en-US" dirty="0" smtClean="0">
                <a:latin typeface="Times New Roman" pitchFamily="18" charset="0"/>
                <a:cs typeface="Times New Roman" pitchFamily="18" charset="0"/>
              </a:rPr>
              <a:t>B1</a:t>
            </a:r>
          </a:p>
          <a:p>
            <a:pPr>
              <a:lnSpc>
                <a:spcPct val="200000"/>
              </a:lnSpc>
            </a:pPr>
            <a:r>
              <a:rPr lang="en-US" dirty="0" smtClean="0">
                <a:latin typeface="Times New Roman" pitchFamily="18" charset="0"/>
                <a:cs typeface="Times New Roman" pitchFamily="18" charset="0"/>
              </a:rPr>
              <a:t>Therapy </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Communication Strategies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Learn </a:t>
            </a:r>
          </a:p>
          <a:p>
            <a:pPr>
              <a:lnSpc>
                <a:spcPct val="200000"/>
              </a:lnSpc>
            </a:pPr>
            <a:r>
              <a:rPr lang="en-US" dirty="0" smtClean="0">
                <a:latin typeface="Times New Roman" pitchFamily="18" charset="0"/>
                <a:cs typeface="Times New Roman" pitchFamily="18" charset="0"/>
              </a:rPr>
              <a:t>Listen </a:t>
            </a:r>
          </a:p>
          <a:p>
            <a:pPr>
              <a:lnSpc>
                <a:spcPct val="200000"/>
              </a:lnSpc>
            </a:pPr>
            <a:r>
              <a:rPr lang="en-US" dirty="0" smtClean="0">
                <a:latin typeface="Times New Roman" pitchFamily="18" charset="0"/>
                <a:cs typeface="Times New Roman" pitchFamily="18" charset="0"/>
              </a:rPr>
              <a:t>List </a:t>
            </a:r>
          </a:p>
          <a:p>
            <a:pPr>
              <a:lnSpc>
                <a:spcPct val="200000"/>
              </a:lnSpc>
            </a:pPr>
            <a:r>
              <a:rPr lang="en-US" dirty="0" smtClean="0">
                <a:latin typeface="Times New Roman" pitchFamily="18" charset="0"/>
                <a:cs typeface="Times New Roman" pitchFamily="18" charset="0"/>
              </a:rPr>
              <a:t>Leave </a:t>
            </a:r>
          </a:p>
          <a:p>
            <a:pPr>
              <a:lnSpc>
                <a:spcPct val="200000"/>
              </a:lnSpc>
              <a:buNone/>
            </a:pP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Resources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nSpc>
                <a:spcPct val="200000"/>
              </a:lnSpc>
            </a:pPr>
            <a:r>
              <a:rPr lang="en-US" dirty="0" smtClean="0">
                <a:latin typeface="Times New Roman" pitchFamily="18" charset="0"/>
                <a:cs typeface="Times New Roman" pitchFamily="18" charset="0"/>
              </a:rPr>
              <a:t>Community outreach programs-meetings and home nursing</a:t>
            </a:r>
          </a:p>
          <a:p>
            <a:pPr>
              <a:lnSpc>
                <a:spcPct val="200000"/>
              </a:lnSpc>
            </a:pPr>
            <a:r>
              <a:rPr lang="en-US" dirty="0" smtClean="0">
                <a:latin typeface="Times New Roman" pitchFamily="18" charset="0"/>
                <a:cs typeface="Times New Roman" pitchFamily="18" charset="0"/>
              </a:rPr>
              <a:t>Organizations including:</a:t>
            </a:r>
          </a:p>
          <a:p>
            <a:pPr>
              <a:lnSpc>
                <a:spcPct val="200000"/>
              </a:lnSpc>
              <a:buFont typeface="Wingdings" pitchFamily="2" charset="2"/>
              <a:buChar char="Ø"/>
            </a:pPr>
            <a:r>
              <a:rPr lang="en-US" dirty="0">
                <a:latin typeface="Times New Roman" pitchFamily="18" charset="0"/>
                <a:cs typeface="Times New Roman" pitchFamily="18" charset="0"/>
              </a:rPr>
              <a:t>The Alzheimer’s </a:t>
            </a:r>
            <a:r>
              <a:rPr lang="en-US" dirty="0" smtClean="0">
                <a:latin typeface="Times New Roman" pitchFamily="18" charset="0"/>
                <a:cs typeface="Times New Roman" pitchFamily="18" charset="0"/>
              </a:rPr>
              <a:t>Association</a:t>
            </a:r>
          </a:p>
          <a:p>
            <a:pPr>
              <a:lnSpc>
                <a:spcPct val="200000"/>
              </a:lnSpc>
              <a:buFont typeface="Wingdings" pitchFamily="2" charset="2"/>
              <a:buChar char="Ø"/>
            </a:pPr>
            <a:r>
              <a:rPr lang="en-US" dirty="0">
                <a:latin typeface="Times New Roman" pitchFamily="18" charset="0"/>
                <a:cs typeface="Times New Roman" pitchFamily="18" charset="0"/>
              </a:rPr>
              <a:t>National Institute on Alcohol Abuse and Alcoholism </a:t>
            </a:r>
            <a:endParaRPr lang="en-US" dirty="0" smtClean="0">
              <a:latin typeface="Times New Roman" pitchFamily="18" charset="0"/>
              <a:cs typeface="Times New Roman" pitchFamily="18" charset="0"/>
            </a:endParaRPr>
          </a:p>
          <a:p>
            <a:pPr>
              <a:lnSpc>
                <a:spcPct val="200000"/>
              </a:lnSpc>
              <a:buFont typeface="Wingdings" pitchFamily="2" charset="2"/>
              <a:buChar char="Ø"/>
            </a:pPr>
            <a:r>
              <a:rPr lang="en-US" dirty="0" smtClean="0">
                <a:latin typeface="Times New Roman" pitchFamily="18" charset="0"/>
                <a:cs typeface="Times New Roman" pitchFamily="18" charset="0"/>
              </a:rPr>
              <a:t>Family </a:t>
            </a:r>
            <a:r>
              <a:rPr lang="en-US" dirty="0">
                <a:latin typeface="Times New Roman" pitchFamily="18" charset="0"/>
                <a:cs typeface="Times New Roman" pitchFamily="18" charset="0"/>
              </a:rPr>
              <a:t>Caregiver Alliance</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331</TotalTime>
  <Words>1177</Words>
  <Application>Microsoft Office PowerPoint</Application>
  <PresentationFormat>On-screen Show (4:3)</PresentationFormat>
  <Paragraphs>64</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MENTAL HEALTH</vt:lpstr>
      <vt:lpstr>OUTLINE </vt:lpstr>
      <vt:lpstr>Definition </vt:lpstr>
      <vt:lpstr>Signs and Symptoms </vt:lpstr>
      <vt:lpstr>Impact on Victim </vt:lpstr>
      <vt:lpstr>Stigmatization </vt:lpstr>
      <vt:lpstr>Treatment </vt:lpstr>
      <vt:lpstr>Communication Strategies </vt:lpstr>
      <vt:lpstr>Resources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dc:title>
  <dc:creator>Windows User</dc:creator>
  <cp:lastModifiedBy>VINNY</cp:lastModifiedBy>
  <cp:revision>42</cp:revision>
  <dcterms:created xsi:type="dcterms:W3CDTF">2021-03-06T12:12:56Z</dcterms:created>
  <dcterms:modified xsi:type="dcterms:W3CDTF">2021-03-07T20:34:20Z</dcterms:modified>
</cp:coreProperties>
</file>