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902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08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14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669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527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98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426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21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510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89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08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75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229600" cy="609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86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1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53340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365"/>
              </a:lnSpc>
            </a:pPr>
            <a:r>
              <a:rPr sz="4000" spc="-5" dirty="0">
                <a:solidFill>
                  <a:srgbClr val="FFFFFF"/>
                </a:solidFill>
                <a:latin typeface="Times New Roman"/>
                <a:cs typeface="Times New Roman"/>
              </a:rPr>
              <a:t>What is this </a:t>
            </a:r>
            <a:r>
              <a:rPr sz="4000" dirty="0">
                <a:solidFill>
                  <a:srgbClr val="FFFFFF"/>
                </a:solidFill>
                <a:latin typeface="Times New Roman"/>
                <a:cs typeface="Times New Roman"/>
              </a:rPr>
              <a:t>test</a:t>
            </a:r>
            <a:r>
              <a:rPr sz="4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FFFF"/>
                </a:solidFill>
                <a:latin typeface="Times New Roman"/>
                <a:cs typeface="Times New Roman"/>
              </a:rPr>
              <a:t>(one-way</a:t>
            </a:r>
            <a:endParaRPr sz="4000">
              <a:latin typeface="Times New Roman"/>
              <a:cs typeface="Times New Roman"/>
            </a:endParaRPr>
          </a:p>
          <a:p>
            <a:pPr algn="ctr">
              <a:lnSpc>
                <a:spcPts val="4635"/>
              </a:lnSpc>
            </a:pPr>
            <a:r>
              <a:rPr sz="4000" spc="-60" dirty="0">
                <a:solidFill>
                  <a:srgbClr val="FFFFFF"/>
                </a:solidFill>
                <a:latin typeface="Times New Roman"/>
                <a:cs typeface="Times New Roman"/>
              </a:rPr>
              <a:t>ANOVA)for?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914271"/>
            <a:ext cx="8074659" cy="4304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indent="2540" algn="just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rlito"/>
                <a:cs typeface="Carlito"/>
              </a:rPr>
              <a:t>An </a:t>
            </a:r>
            <a:r>
              <a:rPr sz="3000" spc="-5" dirty="0">
                <a:latin typeface="Carlito"/>
                <a:cs typeface="Carlito"/>
              </a:rPr>
              <a:t>analysis </a:t>
            </a:r>
            <a:r>
              <a:rPr sz="3000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variance </a:t>
            </a:r>
            <a:r>
              <a:rPr sz="3000" spc="-30" dirty="0">
                <a:latin typeface="Carlito"/>
                <a:cs typeface="Carlito"/>
              </a:rPr>
              <a:t>(ANOVA) </a:t>
            </a:r>
            <a:r>
              <a:rPr sz="3000" spc="-5" dirty="0">
                <a:latin typeface="Carlito"/>
                <a:cs typeface="Carlito"/>
              </a:rPr>
              <a:t>is </a:t>
            </a:r>
            <a:r>
              <a:rPr sz="3000" spc="-10" dirty="0">
                <a:latin typeface="Carlito"/>
                <a:cs typeface="Carlito"/>
              </a:rPr>
              <a:t>used </a:t>
            </a:r>
            <a:r>
              <a:rPr sz="3000" spc="-15" dirty="0">
                <a:latin typeface="Carlito"/>
                <a:cs typeface="Carlito"/>
              </a:rPr>
              <a:t>to compare 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5" dirty="0">
                <a:latin typeface="Carlito"/>
                <a:cs typeface="Carlito"/>
              </a:rPr>
              <a:t>means </a:t>
            </a:r>
            <a:r>
              <a:rPr sz="3000" dirty="0">
                <a:latin typeface="Carlito"/>
                <a:cs typeface="Carlito"/>
              </a:rPr>
              <a:t>of </a:t>
            </a:r>
            <a:r>
              <a:rPr sz="3000" spc="-10" dirty="0">
                <a:latin typeface="Carlito"/>
                <a:cs typeface="Carlito"/>
              </a:rPr>
              <a:t>two </a:t>
            </a:r>
            <a:r>
              <a:rPr sz="3000" dirty="0">
                <a:latin typeface="Carlito"/>
                <a:cs typeface="Carlito"/>
              </a:rPr>
              <a:t>or </a:t>
            </a:r>
            <a:r>
              <a:rPr sz="3000" spc="-10" dirty="0">
                <a:latin typeface="Carlito"/>
                <a:cs typeface="Carlito"/>
              </a:rPr>
              <a:t>more independent </a:t>
            </a:r>
            <a:r>
              <a:rPr sz="3000" spc="-5" dirty="0">
                <a:latin typeface="Carlito"/>
                <a:cs typeface="Carlito"/>
              </a:rPr>
              <a:t>samples 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spc="-25" dirty="0">
                <a:latin typeface="Carlito"/>
                <a:cs typeface="Carlito"/>
              </a:rPr>
              <a:t>test </a:t>
            </a:r>
            <a:r>
              <a:rPr sz="3000" spc="-5" dirty="0">
                <a:latin typeface="Carlito"/>
                <a:cs typeface="Carlito"/>
              </a:rPr>
              <a:t>whether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20" dirty="0">
                <a:latin typeface="Carlito"/>
                <a:cs typeface="Carlito"/>
              </a:rPr>
              <a:t>differences </a:t>
            </a:r>
            <a:r>
              <a:rPr sz="3000" spc="-15" dirty="0">
                <a:latin typeface="Carlito"/>
                <a:cs typeface="Carlito"/>
              </a:rPr>
              <a:t>between </a:t>
            </a:r>
            <a:r>
              <a:rPr sz="3000" dirty="0">
                <a:latin typeface="Carlito"/>
                <a:cs typeface="Carlito"/>
              </a:rPr>
              <a:t>the  means </a:t>
            </a:r>
            <a:r>
              <a:rPr sz="3000" spc="-15" dirty="0">
                <a:latin typeface="Carlito"/>
                <a:cs typeface="Carlito"/>
              </a:rPr>
              <a:t>are statistically</a:t>
            </a:r>
            <a:r>
              <a:rPr sz="3000" spc="-3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significant.</a:t>
            </a:r>
            <a:endParaRPr sz="30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150" dirty="0">
              <a:latin typeface="Carlito"/>
              <a:cs typeface="Carlito"/>
            </a:endParaRPr>
          </a:p>
          <a:p>
            <a:pPr marL="12700" marR="5080" indent="2540" algn="just">
              <a:lnSpc>
                <a:spcPct val="98600"/>
              </a:lnSpc>
            </a:pPr>
            <a:r>
              <a:rPr sz="3000" spc="-5" dirty="0">
                <a:latin typeface="Carlito"/>
                <a:cs typeface="Carlito"/>
              </a:rPr>
              <a:t>The </a:t>
            </a:r>
            <a:r>
              <a:rPr sz="3000" b="1" spc="-15" dirty="0">
                <a:latin typeface="Carlito"/>
                <a:cs typeface="Carlito"/>
              </a:rPr>
              <a:t>one-way </a:t>
            </a:r>
            <a:r>
              <a:rPr sz="3000" b="1" spc="-10" dirty="0">
                <a:latin typeface="Carlito"/>
                <a:cs typeface="Carlito"/>
              </a:rPr>
              <a:t>analysis </a:t>
            </a:r>
            <a:r>
              <a:rPr sz="3000" b="1" spc="-5" dirty="0">
                <a:latin typeface="Carlito"/>
                <a:cs typeface="Carlito"/>
              </a:rPr>
              <a:t>of </a:t>
            </a:r>
            <a:r>
              <a:rPr sz="3000" b="1" spc="-30" dirty="0">
                <a:latin typeface="Carlito"/>
                <a:cs typeface="Carlito"/>
              </a:rPr>
              <a:t>Variance </a:t>
            </a:r>
            <a:r>
              <a:rPr sz="3000" b="1" spc="-15" dirty="0">
                <a:latin typeface="Carlito"/>
                <a:cs typeface="Carlito"/>
              </a:rPr>
              <a:t>(one-way  </a:t>
            </a:r>
            <a:r>
              <a:rPr sz="3000" b="1" spc="-35" dirty="0">
                <a:latin typeface="Carlito"/>
                <a:cs typeface="Carlito"/>
              </a:rPr>
              <a:t>ANOVA) </a:t>
            </a:r>
            <a:r>
              <a:rPr sz="3000" spc="-10" dirty="0">
                <a:latin typeface="Carlito"/>
                <a:cs typeface="Carlito"/>
              </a:rPr>
              <a:t>can </a:t>
            </a:r>
            <a:r>
              <a:rPr sz="3000" spc="-5" dirty="0">
                <a:latin typeface="Carlito"/>
                <a:cs typeface="Carlito"/>
              </a:rPr>
              <a:t>be </a:t>
            </a:r>
            <a:r>
              <a:rPr sz="3000" spc="-10" dirty="0">
                <a:latin typeface="Carlito"/>
                <a:cs typeface="Carlito"/>
              </a:rPr>
              <a:t>thought </a:t>
            </a:r>
            <a:r>
              <a:rPr sz="3000" dirty="0">
                <a:latin typeface="Carlito"/>
                <a:cs typeface="Carlito"/>
              </a:rPr>
              <a:t>of as an </a:t>
            </a:r>
            <a:r>
              <a:rPr sz="3000" spc="-15" dirty="0">
                <a:latin typeface="Carlito"/>
                <a:cs typeface="Carlito"/>
              </a:rPr>
              <a:t>extension </a:t>
            </a:r>
            <a:r>
              <a:rPr sz="3000" dirty="0">
                <a:latin typeface="Carlito"/>
                <a:cs typeface="Carlito"/>
              </a:rPr>
              <a:t>of a </a:t>
            </a:r>
            <a:r>
              <a:rPr sz="3000" spc="-5" dirty="0">
                <a:latin typeface="Carlito"/>
                <a:cs typeface="Carlito"/>
              </a:rPr>
              <a:t>t-  </a:t>
            </a:r>
            <a:r>
              <a:rPr sz="3000" spc="-20" dirty="0">
                <a:latin typeface="Carlito"/>
                <a:cs typeface="Carlito"/>
              </a:rPr>
              <a:t>test </a:t>
            </a:r>
            <a:r>
              <a:rPr sz="3000" spc="-25" dirty="0">
                <a:latin typeface="Carlito"/>
                <a:cs typeface="Carlito"/>
              </a:rPr>
              <a:t>for </a:t>
            </a:r>
            <a:r>
              <a:rPr sz="3000" spc="-10" dirty="0">
                <a:latin typeface="Carlito"/>
                <a:cs typeface="Carlito"/>
              </a:rPr>
              <a:t>independent </a:t>
            </a:r>
            <a:r>
              <a:rPr sz="3000" spc="-5" dirty="0">
                <a:latin typeface="Carlito"/>
                <a:cs typeface="Carlito"/>
              </a:rPr>
              <a:t>samples. </a:t>
            </a:r>
            <a:r>
              <a:rPr sz="3000" spc="-10" dirty="0">
                <a:latin typeface="Carlito"/>
                <a:cs typeface="Carlito"/>
              </a:rPr>
              <a:t>It </a:t>
            </a:r>
            <a:r>
              <a:rPr sz="3000" spc="-5" dirty="0">
                <a:latin typeface="Carlito"/>
                <a:cs typeface="Carlito"/>
              </a:rPr>
              <a:t>is </a:t>
            </a:r>
            <a:r>
              <a:rPr sz="3000" spc="-10" dirty="0">
                <a:latin typeface="Carlito"/>
                <a:cs typeface="Carlito"/>
              </a:rPr>
              <a:t>used </a:t>
            </a:r>
            <a:r>
              <a:rPr sz="3000" dirty="0">
                <a:latin typeface="Carlito"/>
                <a:cs typeface="Carlito"/>
              </a:rPr>
              <a:t>when </a:t>
            </a:r>
            <a:r>
              <a:rPr sz="3000" spc="-15" dirty="0">
                <a:latin typeface="Carlito"/>
                <a:cs typeface="Carlito"/>
              </a:rPr>
              <a:t>there  are </a:t>
            </a:r>
            <a:r>
              <a:rPr sz="3000" spc="-10" dirty="0">
                <a:latin typeface="Carlito"/>
                <a:cs typeface="Carlito"/>
              </a:rPr>
              <a:t>two </a:t>
            </a:r>
            <a:r>
              <a:rPr sz="3000" dirty="0">
                <a:latin typeface="Carlito"/>
                <a:cs typeface="Carlito"/>
              </a:rPr>
              <a:t>or </a:t>
            </a:r>
            <a:r>
              <a:rPr sz="3000" spc="-10" dirty="0">
                <a:latin typeface="Carlito"/>
                <a:cs typeface="Carlito"/>
              </a:rPr>
              <a:t>more independent</a:t>
            </a:r>
            <a:r>
              <a:rPr sz="3000" spc="25" dirty="0">
                <a:latin typeface="Carlito"/>
                <a:cs typeface="Carlito"/>
              </a:rPr>
              <a:t> </a:t>
            </a:r>
            <a:r>
              <a:rPr sz="3000" spc="-15" dirty="0">
                <a:latin typeface="Carlito"/>
                <a:cs typeface="Carlito"/>
              </a:rPr>
              <a:t>groups.</a:t>
            </a:r>
            <a:endParaRPr sz="3000" dirty="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51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14"/>
              </a:spcBef>
            </a:pPr>
            <a:r>
              <a:rPr sz="4400" dirty="0">
                <a:latin typeface="Times New Roman"/>
                <a:cs typeface="Times New Roman"/>
              </a:rPr>
              <a:t>one-way</a:t>
            </a:r>
            <a:r>
              <a:rPr sz="4400" spc="-285" dirty="0">
                <a:latin typeface="Times New Roman"/>
                <a:cs typeface="Times New Roman"/>
              </a:rPr>
              <a:t> </a:t>
            </a:r>
            <a:r>
              <a:rPr sz="4400" spc="-114" dirty="0">
                <a:latin typeface="Times New Roman"/>
                <a:cs typeface="Times New Roman"/>
              </a:rPr>
              <a:t>ANOVA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09941"/>
            <a:ext cx="8074659" cy="422148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869"/>
              </a:spcBef>
            </a:pPr>
            <a:r>
              <a:rPr sz="3200" spc="-10" dirty="0">
                <a:latin typeface="Carlito"/>
                <a:cs typeface="Carlito"/>
              </a:rPr>
              <a:t>Note:</a:t>
            </a:r>
            <a:endParaRPr sz="3200">
              <a:latin typeface="Carlito"/>
              <a:cs typeface="Carlito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b="1" i="1" spc="-5" dirty="0">
                <a:latin typeface="Carlito"/>
                <a:cs typeface="Carlito"/>
              </a:rPr>
              <a:t>independent variable </a:t>
            </a:r>
            <a:r>
              <a:rPr sz="3200" spc="-5" dirty="0">
                <a:latin typeface="Carlito"/>
                <a:cs typeface="Carlito"/>
              </a:rPr>
              <a:t>is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categorical  </a:t>
            </a:r>
            <a:r>
              <a:rPr sz="3200" spc="-5" dirty="0">
                <a:latin typeface="Carlito"/>
                <a:cs typeface="Carlito"/>
              </a:rPr>
              <a:t>variable that </a:t>
            </a:r>
            <a:r>
              <a:rPr sz="3200" spc="-10" dirty="0">
                <a:latin typeface="Carlito"/>
                <a:cs typeface="Carlito"/>
              </a:rPr>
              <a:t>defines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groups</a:t>
            </a:r>
            <a:r>
              <a:rPr sz="3200" spc="690" dirty="0">
                <a:latin typeface="Carlito"/>
                <a:cs typeface="Carlito"/>
              </a:rPr>
              <a:t> </a:t>
            </a:r>
            <a:r>
              <a:rPr sz="3200" spc="-5" dirty="0">
                <a:latin typeface="Carlito"/>
                <a:cs typeface="Carlito"/>
              </a:rPr>
              <a:t>that </a:t>
            </a:r>
            <a:r>
              <a:rPr sz="3200" spc="-15" dirty="0">
                <a:latin typeface="Carlito"/>
                <a:cs typeface="Carlito"/>
              </a:rPr>
              <a:t>are  </a:t>
            </a:r>
            <a:r>
              <a:rPr sz="3200" spc="-10" dirty="0">
                <a:latin typeface="Carlito"/>
                <a:cs typeface="Carlito"/>
              </a:rPr>
              <a:t>compared. </a:t>
            </a:r>
            <a:r>
              <a:rPr sz="3200" spc="5" dirty="0">
                <a:latin typeface="Carlito"/>
                <a:cs typeface="Carlito"/>
              </a:rPr>
              <a:t>e.g., </a:t>
            </a:r>
            <a:r>
              <a:rPr sz="3200" spc="-5" dirty="0">
                <a:latin typeface="Carlito"/>
                <a:cs typeface="Carlito"/>
              </a:rPr>
              <a:t>instructional </a:t>
            </a:r>
            <a:r>
              <a:rPr sz="3200" dirty="0">
                <a:latin typeface="Carlito"/>
                <a:cs typeface="Carlito"/>
              </a:rPr>
              <a:t>methods, </a:t>
            </a:r>
            <a:r>
              <a:rPr sz="3200" spc="-10" dirty="0">
                <a:latin typeface="Carlito"/>
                <a:cs typeface="Carlito"/>
              </a:rPr>
              <a:t>grade  level, </a:t>
            </a:r>
            <a:r>
              <a:rPr sz="3200" dirty="0">
                <a:latin typeface="Carlito"/>
                <a:cs typeface="Carlito"/>
              </a:rPr>
              <a:t>or </a:t>
            </a:r>
            <a:r>
              <a:rPr sz="3200" spc="-10" dirty="0">
                <a:latin typeface="Carlito"/>
                <a:cs typeface="Carlito"/>
              </a:rPr>
              <a:t>marital</a:t>
            </a:r>
            <a:r>
              <a:rPr sz="3200" spc="-5" dirty="0">
                <a:latin typeface="Carlito"/>
                <a:cs typeface="Carlito"/>
              </a:rPr>
              <a:t> </a:t>
            </a:r>
            <a:r>
              <a:rPr sz="3200" spc="-20" dirty="0">
                <a:latin typeface="Carlito"/>
                <a:cs typeface="Carlito"/>
              </a:rPr>
              <a:t>status.</a:t>
            </a:r>
            <a:endParaRPr sz="3200">
              <a:latin typeface="Carlito"/>
              <a:cs typeface="Carlito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355600" algn="l"/>
              </a:tabLst>
            </a:pPr>
            <a:r>
              <a:rPr sz="3200" spc="-5" dirty="0">
                <a:latin typeface="Carlito"/>
                <a:cs typeface="Carlito"/>
              </a:rPr>
              <a:t>The </a:t>
            </a:r>
            <a:r>
              <a:rPr sz="3200" b="1" i="1" spc="-5" dirty="0">
                <a:latin typeface="Carlito"/>
                <a:cs typeface="Carlito"/>
              </a:rPr>
              <a:t>dependent variable </a:t>
            </a:r>
            <a:r>
              <a:rPr sz="3200" spc="-5" dirty="0">
                <a:latin typeface="Carlito"/>
                <a:cs typeface="Carlito"/>
              </a:rPr>
              <a:t>is measured variable  </a:t>
            </a:r>
            <a:r>
              <a:rPr sz="3200" dirty="0">
                <a:latin typeface="Carlito"/>
                <a:cs typeface="Carlito"/>
              </a:rPr>
              <a:t>whose means </a:t>
            </a:r>
            <a:r>
              <a:rPr sz="3200" spc="-15" dirty="0">
                <a:latin typeface="Carlito"/>
                <a:cs typeface="Carlito"/>
              </a:rPr>
              <a:t>are </a:t>
            </a:r>
            <a:r>
              <a:rPr sz="3200" spc="-5" dirty="0">
                <a:latin typeface="Carlito"/>
                <a:cs typeface="Carlito"/>
              </a:rPr>
              <a:t>being </a:t>
            </a:r>
            <a:r>
              <a:rPr sz="3200" spc="-10" dirty="0">
                <a:latin typeface="Carlito"/>
                <a:cs typeface="Carlito"/>
              </a:rPr>
              <a:t>compared </a:t>
            </a:r>
            <a:r>
              <a:rPr sz="3200" spc="5" dirty="0">
                <a:latin typeface="Carlito"/>
                <a:cs typeface="Carlito"/>
              </a:rPr>
              <a:t>e.g., </a:t>
            </a:r>
            <a:r>
              <a:rPr sz="3200" spc="-10" dirty="0">
                <a:latin typeface="Carlito"/>
                <a:cs typeface="Carlito"/>
              </a:rPr>
              <a:t>level  </a:t>
            </a:r>
            <a:r>
              <a:rPr sz="3200" dirty="0">
                <a:latin typeface="Carlito"/>
                <a:cs typeface="Carlito"/>
              </a:rPr>
              <a:t>of </a:t>
            </a:r>
            <a:r>
              <a:rPr sz="3200" spc="-5" dirty="0">
                <a:latin typeface="Carlito"/>
                <a:cs typeface="Carlito"/>
              </a:rPr>
              <a:t>job </a:t>
            </a:r>
            <a:r>
              <a:rPr sz="3200" spc="-10" dirty="0">
                <a:latin typeface="Carlito"/>
                <a:cs typeface="Carlito"/>
              </a:rPr>
              <a:t>satisfaction, </a:t>
            </a:r>
            <a:r>
              <a:rPr sz="3200" dirty="0">
                <a:latin typeface="Carlito"/>
                <a:cs typeface="Carlito"/>
              </a:rPr>
              <a:t>or </a:t>
            </a:r>
            <a:r>
              <a:rPr sz="3200" spc="-25" dirty="0">
                <a:latin typeface="Carlito"/>
                <a:cs typeface="Carlito"/>
              </a:rPr>
              <a:t>test</a:t>
            </a:r>
            <a:r>
              <a:rPr sz="3200" spc="10" dirty="0">
                <a:latin typeface="Carlito"/>
                <a:cs typeface="Carlito"/>
              </a:rPr>
              <a:t> </a:t>
            </a:r>
            <a:r>
              <a:rPr sz="3200" spc="-35" dirty="0">
                <a:latin typeface="Carlito"/>
                <a:cs typeface="Carlito"/>
              </a:rPr>
              <a:t>anxiety.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955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64"/>
              </a:spcBef>
            </a:pPr>
            <a:r>
              <a:rPr sz="4000" spc="-5" dirty="0">
                <a:latin typeface="Times New Roman"/>
                <a:cs typeface="Times New Roman"/>
              </a:rPr>
              <a:t>What </a:t>
            </a:r>
            <a:r>
              <a:rPr sz="4000" dirty="0">
                <a:latin typeface="Times New Roman"/>
                <a:cs typeface="Times New Roman"/>
              </a:rPr>
              <a:t>does this </a:t>
            </a:r>
            <a:r>
              <a:rPr sz="4000" spc="-5" dirty="0">
                <a:latin typeface="Times New Roman"/>
                <a:cs typeface="Times New Roman"/>
              </a:rPr>
              <a:t>test</a:t>
            </a:r>
            <a:r>
              <a:rPr sz="4000" spc="-20" dirty="0">
                <a:latin typeface="Times New Roman"/>
                <a:cs typeface="Times New Roman"/>
              </a:rPr>
              <a:t> </a:t>
            </a:r>
            <a:r>
              <a:rPr sz="4000" spc="-5" dirty="0">
                <a:latin typeface="Times New Roman"/>
                <a:cs typeface="Times New Roman"/>
              </a:rPr>
              <a:t>do?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7840" y="1796237"/>
            <a:ext cx="8162290" cy="445643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93700" marR="55244" indent="-342900" algn="just">
              <a:lnSpc>
                <a:spcPct val="90000"/>
              </a:lnSpc>
              <a:spcBef>
                <a:spcPts val="434"/>
              </a:spcBef>
              <a:buFont typeface="Arial"/>
              <a:buChar char="•"/>
              <a:tabLst>
                <a:tab pos="393700" algn="l"/>
              </a:tabLst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one-way </a:t>
            </a:r>
            <a:r>
              <a:rPr sz="2800" spc="-35" dirty="0">
                <a:latin typeface="Carlito"/>
                <a:cs typeface="Carlito"/>
              </a:rPr>
              <a:t>ANOVA </a:t>
            </a:r>
            <a:r>
              <a:rPr sz="2800" spc="-15" dirty="0">
                <a:latin typeface="Carlito"/>
                <a:cs typeface="Carlito"/>
              </a:rPr>
              <a:t>compares </a:t>
            </a:r>
            <a:r>
              <a:rPr sz="2800" spc="-5" dirty="0">
                <a:latin typeface="Carlito"/>
                <a:cs typeface="Carlito"/>
              </a:rPr>
              <a:t>the means </a:t>
            </a:r>
            <a:r>
              <a:rPr sz="2800" spc="-10" dirty="0">
                <a:latin typeface="Carlito"/>
                <a:cs typeface="Carlito"/>
              </a:rPr>
              <a:t>between  the </a:t>
            </a:r>
            <a:r>
              <a:rPr sz="2800" spc="-15" dirty="0">
                <a:latin typeface="Carlito"/>
                <a:cs typeface="Carlito"/>
              </a:rPr>
              <a:t>groups you </a:t>
            </a:r>
            <a:r>
              <a:rPr sz="2800" spc="-20" dirty="0">
                <a:latin typeface="Carlito"/>
                <a:cs typeface="Carlito"/>
              </a:rPr>
              <a:t>are interested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and </a:t>
            </a:r>
            <a:r>
              <a:rPr sz="2800" spc="-10" dirty="0">
                <a:latin typeface="Carlito"/>
                <a:cs typeface="Carlito"/>
              </a:rPr>
              <a:t>determines  </a:t>
            </a:r>
            <a:r>
              <a:rPr sz="2800" spc="-5" dirty="0">
                <a:latin typeface="Carlito"/>
                <a:cs typeface="Carlito"/>
              </a:rPr>
              <a:t>whether </a:t>
            </a:r>
            <a:r>
              <a:rPr sz="2800" spc="-20" dirty="0">
                <a:latin typeface="Carlito"/>
                <a:cs typeface="Carlito"/>
              </a:rPr>
              <a:t>any </a:t>
            </a:r>
            <a:r>
              <a:rPr sz="2800" spc="-5" dirty="0">
                <a:latin typeface="Carlito"/>
                <a:cs typeface="Carlito"/>
              </a:rPr>
              <a:t>of those means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significantly  </a:t>
            </a:r>
            <a:r>
              <a:rPr sz="2800" spc="-25" dirty="0">
                <a:latin typeface="Carlito"/>
                <a:cs typeface="Carlito"/>
              </a:rPr>
              <a:t>different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each </a:t>
            </a:r>
            <a:r>
              <a:rPr sz="2800" spc="-55" dirty="0">
                <a:latin typeface="Carlito"/>
                <a:cs typeface="Carlito"/>
              </a:rPr>
              <a:t>other. </a:t>
            </a:r>
            <a:r>
              <a:rPr sz="2800" spc="-25" dirty="0">
                <a:latin typeface="Carlito"/>
                <a:cs typeface="Carlito"/>
              </a:rPr>
              <a:t>Specifically, </a:t>
            </a:r>
            <a:r>
              <a:rPr sz="2800" spc="-10" dirty="0">
                <a:latin typeface="Carlito"/>
                <a:cs typeface="Carlito"/>
              </a:rPr>
              <a:t>it </a:t>
            </a:r>
            <a:r>
              <a:rPr sz="2800" spc="-15" dirty="0">
                <a:latin typeface="Carlito"/>
                <a:cs typeface="Carlito"/>
              </a:rPr>
              <a:t>tests </a:t>
            </a:r>
            <a:r>
              <a:rPr sz="2800" spc="-5" dirty="0">
                <a:latin typeface="Carlito"/>
                <a:cs typeface="Carlito"/>
              </a:rPr>
              <a:t>the null  </a:t>
            </a:r>
            <a:r>
              <a:rPr sz="2800" spc="-10" dirty="0">
                <a:latin typeface="Carlito"/>
                <a:cs typeface="Carlito"/>
              </a:rPr>
              <a:t>hypothesis: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3550">
              <a:latin typeface="Carlito"/>
              <a:cs typeface="Carlito"/>
            </a:endParaRPr>
          </a:p>
          <a:p>
            <a:pPr marL="393700" marR="55880" indent="-342900" algn="just">
              <a:lnSpc>
                <a:spcPct val="89600"/>
              </a:lnSpc>
              <a:spcBef>
                <a:spcPts val="5"/>
              </a:spcBef>
              <a:buFont typeface="Arial"/>
              <a:buChar char="•"/>
              <a:tabLst>
                <a:tab pos="393700" algn="l"/>
              </a:tabLst>
            </a:pPr>
            <a:r>
              <a:rPr sz="2800" spc="-10" dirty="0">
                <a:latin typeface="Carlito"/>
                <a:cs typeface="Carlito"/>
              </a:rPr>
              <a:t>where </a:t>
            </a:r>
            <a:r>
              <a:rPr sz="2800" i="1" spc="-5" dirty="0">
                <a:latin typeface="Carlito"/>
                <a:cs typeface="Carlito"/>
              </a:rPr>
              <a:t>µ </a:t>
            </a:r>
            <a:r>
              <a:rPr sz="2800" spc="-5" dirty="0">
                <a:latin typeface="Carlito"/>
                <a:cs typeface="Carlito"/>
              </a:rPr>
              <a:t>=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mean </a:t>
            </a:r>
            <a:r>
              <a:rPr sz="2800" dirty="0">
                <a:latin typeface="Carlito"/>
                <a:cs typeface="Carlito"/>
              </a:rPr>
              <a:t>and </a:t>
            </a:r>
            <a:r>
              <a:rPr sz="2800" i="1" spc="-5" dirty="0">
                <a:latin typeface="Carlito"/>
                <a:cs typeface="Carlito"/>
              </a:rPr>
              <a:t>k </a:t>
            </a:r>
            <a:r>
              <a:rPr sz="2800" spc="-5" dirty="0">
                <a:latin typeface="Carlito"/>
                <a:cs typeface="Carlito"/>
              </a:rPr>
              <a:t>= number </a:t>
            </a:r>
            <a:r>
              <a:rPr sz="2800" dirty="0">
                <a:latin typeface="Carlito"/>
                <a:cs typeface="Carlito"/>
              </a:rPr>
              <a:t>of </a:t>
            </a:r>
            <a:r>
              <a:rPr sz="2800" spc="-15" dirty="0">
                <a:latin typeface="Carlito"/>
                <a:cs typeface="Carlito"/>
              </a:rPr>
              <a:t>groups. </a:t>
            </a:r>
            <a:r>
              <a:rPr sz="2800" spc="-65" dirty="0">
                <a:latin typeface="Carlito"/>
                <a:cs typeface="Carlito"/>
              </a:rPr>
              <a:t>If,  </a:t>
            </a:r>
            <a:r>
              <a:rPr sz="2800" spc="-45" dirty="0">
                <a:latin typeface="Carlito"/>
                <a:cs typeface="Carlito"/>
              </a:rPr>
              <a:t>however,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one-way </a:t>
            </a:r>
            <a:r>
              <a:rPr sz="2800" spc="-40" dirty="0">
                <a:latin typeface="Carlito"/>
                <a:cs typeface="Carlito"/>
              </a:rPr>
              <a:t>ANOVA </a:t>
            </a:r>
            <a:r>
              <a:rPr sz="2800" spc="-10" dirty="0">
                <a:latin typeface="Carlito"/>
                <a:cs typeface="Carlito"/>
              </a:rPr>
              <a:t>returns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significant  result, </a:t>
            </a:r>
            <a:r>
              <a:rPr sz="2800" spc="-15" dirty="0">
                <a:latin typeface="Carlito"/>
                <a:cs typeface="Carlito"/>
              </a:rPr>
              <a:t>we</a:t>
            </a:r>
            <a:r>
              <a:rPr sz="2800" spc="600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accept the </a:t>
            </a:r>
            <a:r>
              <a:rPr sz="2800" spc="-10" dirty="0">
                <a:latin typeface="Carlito"/>
                <a:cs typeface="Carlito"/>
              </a:rPr>
              <a:t>alternative hypothesis </a:t>
            </a:r>
            <a:r>
              <a:rPr sz="2800" spc="5" dirty="0">
                <a:latin typeface="Carlito"/>
                <a:cs typeface="Carlito"/>
              </a:rPr>
              <a:t>(H</a:t>
            </a:r>
            <a:r>
              <a:rPr sz="2775" spc="7" baseline="-21021" dirty="0">
                <a:latin typeface="Carlito"/>
                <a:cs typeface="Carlito"/>
              </a:rPr>
              <a:t>A</a:t>
            </a:r>
            <a:r>
              <a:rPr sz="2800" spc="5" dirty="0">
                <a:latin typeface="Carlito"/>
                <a:cs typeface="Carlito"/>
              </a:rPr>
              <a:t>),  </a:t>
            </a:r>
            <a:r>
              <a:rPr sz="2800" dirty="0">
                <a:latin typeface="Carlito"/>
                <a:cs typeface="Carlito"/>
              </a:rPr>
              <a:t>which is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15" dirty="0">
                <a:latin typeface="Carlito"/>
                <a:cs typeface="Carlito"/>
              </a:rPr>
              <a:t>there </a:t>
            </a:r>
            <a:r>
              <a:rPr sz="2800" spc="-20" dirty="0">
                <a:latin typeface="Carlito"/>
                <a:cs typeface="Carlito"/>
              </a:rPr>
              <a:t>are </a:t>
            </a:r>
            <a:r>
              <a:rPr sz="2800" spc="-15" dirty="0">
                <a:latin typeface="Carlito"/>
                <a:cs typeface="Carlito"/>
              </a:rPr>
              <a:t>at least </a:t>
            </a:r>
            <a:r>
              <a:rPr sz="2800" spc="-5" dirty="0">
                <a:latin typeface="Carlito"/>
                <a:cs typeface="Carlito"/>
              </a:rPr>
              <a:t>2 </a:t>
            </a:r>
            <a:r>
              <a:rPr sz="2800" spc="-15" dirty="0">
                <a:latin typeface="Carlito"/>
                <a:cs typeface="Carlito"/>
              </a:rPr>
              <a:t>group </a:t>
            </a:r>
            <a:r>
              <a:rPr sz="2800" spc="-5" dirty="0">
                <a:latin typeface="Carlito"/>
                <a:cs typeface="Carlito"/>
              </a:rPr>
              <a:t>means </a:t>
            </a:r>
            <a:r>
              <a:rPr sz="2800" spc="-10" dirty="0">
                <a:latin typeface="Carlito"/>
                <a:cs typeface="Carlito"/>
              </a:rPr>
              <a:t>that  </a:t>
            </a:r>
            <a:r>
              <a:rPr sz="2800" spc="-15" dirty="0">
                <a:latin typeface="Carlito"/>
                <a:cs typeface="Carlito"/>
              </a:rPr>
              <a:t>are </a:t>
            </a:r>
            <a:r>
              <a:rPr sz="2800" spc="-10" dirty="0">
                <a:latin typeface="Carlito"/>
                <a:cs typeface="Carlito"/>
              </a:rPr>
              <a:t>significantly </a:t>
            </a:r>
            <a:r>
              <a:rPr sz="2800" spc="-25" dirty="0">
                <a:latin typeface="Carlito"/>
                <a:cs typeface="Carlito"/>
              </a:rPr>
              <a:t>different </a:t>
            </a:r>
            <a:r>
              <a:rPr sz="2800" spc="-20" dirty="0">
                <a:latin typeface="Carlito"/>
                <a:cs typeface="Carlito"/>
              </a:rPr>
              <a:t>from </a:t>
            </a:r>
            <a:r>
              <a:rPr sz="2800" spc="-5" dirty="0">
                <a:latin typeface="Carlito"/>
                <a:cs typeface="Carlito"/>
              </a:rPr>
              <a:t>each</a:t>
            </a:r>
            <a:r>
              <a:rPr sz="2800" spc="100" dirty="0">
                <a:latin typeface="Carlito"/>
                <a:cs typeface="Carlito"/>
              </a:rPr>
              <a:t> </a:t>
            </a:r>
            <a:r>
              <a:rPr sz="2800" spc="-55" dirty="0">
                <a:latin typeface="Carlito"/>
                <a:cs typeface="Carlito"/>
              </a:rPr>
              <a:t>other.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3429000"/>
            <a:ext cx="2590800" cy="60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spc="10" dirty="0"/>
              <a:t> </a:t>
            </a:r>
            <a:r>
              <a:rPr sz="4400" spc="-5" dirty="0"/>
              <a:t>uses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78839" y="1536471"/>
            <a:ext cx="7730490" cy="452310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500" b="1" spc="-10" dirty="0">
                <a:latin typeface="Carlito"/>
                <a:cs typeface="Carlito"/>
              </a:rPr>
              <a:t>Example</a:t>
            </a:r>
            <a:r>
              <a:rPr sz="2500" spc="-10" dirty="0">
                <a:latin typeface="Carlito"/>
                <a:cs typeface="Carlito"/>
              </a:rPr>
              <a:t>,</a:t>
            </a:r>
            <a:endParaRPr sz="2500"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  <a:spcBef>
                <a:spcPts val="605"/>
              </a:spcBef>
            </a:pP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5" dirty="0">
                <a:latin typeface="Carlito"/>
                <a:cs typeface="Carlito"/>
              </a:rPr>
              <a:t>one-way </a:t>
            </a:r>
            <a:r>
              <a:rPr sz="2500" spc="-35" dirty="0">
                <a:latin typeface="Carlito"/>
                <a:cs typeface="Carlito"/>
              </a:rPr>
              <a:t>ANOVA </a:t>
            </a:r>
            <a:r>
              <a:rPr sz="2500" spc="-5" dirty="0">
                <a:latin typeface="Carlito"/>
                <a:cs typeface="Carlito"/>
              </a:rPr>
              <a:t>is </a:t>
            </a:r>
            <a:r>
              <a:rPr sz="2500" spc="-10" dirty="0">
                <a:latin typeface="Carlito"/>
                <a:cs typeface="Carlito"/>
              </a:rPr>
              <a:t>used </a:t>
            </a:r>
            <a:r>
              <a:rPr sz="2500" spc="-15" dirty="0">
                <a:latin typeface="Carlito"/>
                <a:cs typeface="Carlito"/>
              </a:rPr>
              <a:t>to understand </a:t>
            </a:r>
            <a:r>
              <a:rPr sz="2500" spc="-5" dirty="0">
                <a:latin typeface="Carlito"/>
                <a:cs typeface="Carlito"/>
              </a:rPr>
              <a:t>whether </a:t>
            </a:r>
            <a:r>
              <a:rPr sz="2500" spc="-20" dirty="0">
                <a:latin typeface="Carlito"/>
                <a:cs typeface="Carlito"/>
              </a:rPr>
              <a:t>exam  </a:t>
            </a:r>
            <a:r>
              <a:rPr sz="2500" spc="-10" dirty="0">
                <a:latin typeface="Carlito"/>
                <a:cs typeface="Carlito"/>
              </a:rPr>
              <a:t>performance </a:t>
            </a:r>
            <a:r>
              <a:rPr sz="2500" spc="-20" dirty="0">
                <a:latin typeface="Carlito"/>
                <a:cs typeface="Carlito"/>
              </a:rPr>
              <a:t>differed </a:t>
            </a:r>
            <a:r>
              <a:rPr sz="2500" spc="-5" dirty="0">
                <a:latin typeface="Carlito"/>
                <a:cs typeface="Carlito"/>
              </a:rPr>
              <a:t>based on </a:t>
            </a:r>
            <a:r>
              <a:rPr sz="2500" spc="-15" dirty="0">
                <a:latin typeface="Carlito"/>
                <a:cs typeface="Carlito"/>
              </a:rPr>
              <a:t>test </a:t>
            </a:r>
            <a:r>
              <a:rPr sz="2500" spc="-10" dirty="0">
                <a:latin typeface="Carlito"/>
                <a:cs typeface="Carlito"/>
              </a:rPr>
              <a:t>anxiety </a:t>
            </a:r>
            <a:r>
              <a:rPr sz="2500" spc="-5" dirty="0">
                <a:latin typeface="Carlito"/>
                <a:cs typeface="Carlito"/>
              </a:rPr>
              <a:t>levels </a:t>
            </a:r>
            <a:r>
              <a:rPr sz="2500" spc="-10" dirty="0">
                <a:latin typeface="Carlito"/>
                <a:cs typeface="Carlito"/>
              </a:rPr>
              <a:t>amongst  students, </a:t>
            </a:r>
            <a:r>
              <a:rPr sz="2500" spc="-5" dirty="0">
                <a:latin typeface="Carlito"/>
                <a:cs typeface="Carlito"/>
              </a:rPr>
              <a:t>dividing </a:t>
            </a:r>
            <a:r>
              <a:rPr sz="2500" spc="-10" dirty="0">
                <a:latin typeface="Carlito"/>
                <a:cs typeface="Carlito"/>
              </a:rPr>
              <a:t>students </a:t>
            </a:r>
            <a:r>
              <a:rPr sz="2500" spc="-15" dirty="0">
                <a:latin typeface="Carlito"/>
                <a:cs typeface="Carlito"/>
              </a:rPr>
              <a:t>into </a:t>
            </a:r>
            <a:r>
              <a:rPr sz="2500" spc="-10" dirty="0">
                <a:latin typeface="Carlito"/>
                <a:cs typeface="Carlito"/>
              </a:rPr>
              <a:t>three </a:t>
            </a:r>
            <a:r>
              <a:rPr sz="2500" spc="-5" dirty="0">
                <a:latin typeface="Carlito"/>
                <a:cs typeface="Carlito"/>
              </a:rPr>
              <a:t>independent </a:t>
            </a:r>
            <a:r>
              <a:rPr sz="2500" spc="-10" dirty="0">
                <a:latin typeface="Carlito"/>
                <a:cs typeface="Carlito"/>
              </a:rPr>
              <a:t>groups  </a:t>
            </a:r>
            <a:r>
              <a:rPr sz="2500" dirty="0">
                <a:latin typeface="Carlito"/>
                <a:cs typeface="Carlito"/>
              </a:rPr>
              <a:t>(e.g., </a:t>
            </a:r>
            <a:r>
              <a:rPr sz="2500" spc="-60" dirty="0">
                <a:latin typeface="Carlito"/>
                <a:cs typeface="Carlito"/>
              </a:rPr>
              <a:t>low, </a:t>
            </a:r>
            <a:r>
              <a:rPr sz="2500" spc="-5" dirty="0">
                <a:latin typeface="Carlito"/>
                <a:cs typeface="Carlito"/>
              </a:rPr>
              <a:t>medium and </a:t>
            </a:r>
            <a:r>
              <a:rPr sz="2500" spc="-10" dirty="0">
                <a:latin typeface="Carlito"/>
                <a:cs typeface="Carlito"/>
              </a:rPr>
              <a:t>high-stressed</a:t>
            </a:r>
            <a:r>
              <a:rPr sz="2500" spc="65" dirty="0">
                <a:latin typeface="Carlito"/>
                <a:cs typeface="Carlito"/>
              </a:rPr>
              <a:t> </a:t>
            </a:r>
            <a:r>
              <a:rPr sz="2500" spc="-10" dirty="0">
                <a:latin typeface="Carlito"/>
                <a:cs typeface="Carlito"/>
              </a:rPr>
              <a:t>students).</a:t>
            </a:r>
            <a:endParaRPr sz="25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500" spc="-5" dirty="0">
                <a:latin typeface="Carlito"/>
                <a:cs typeface="Carlito"/>
              </a:rPr>
              <a:t>It </a:t>
            </a:r>
            <a:r>
              <a:rPr sz="2500" spc="-10" dirty="0">
                <a:latin typeface="Carlito"/>
                <a:cs typeface="Carlito"/>
              </a:rPr>
              <a:t>only </a:t>
            </a:r>
            <a:r>
              <a:rPr sz="2500" spc="-5" dirty="0">
                <a:latin typeface="Carlito"/>
                <a:cs typeface="Carlito"/>
              </a:rPr>
              <a:t>tells </a:t>
            </a:r>
            <a:r>
              <a:rPr sz="2500" spc="-15" dirty="0">
                <a:latin typeface="Carlito"/>
                <a:cs typeface="Carlito"/>
              </a:rPr>
              <a:t>you </a:t>
            </a:r>
            <a:r>
              <a:rPr sz="2500" spc="-10" dirty="0">
                <a:latin typeface="Carlito"/>
                <a:cs typeface="Carlito"/>
              </a:rPr>
              <a:t>that at least two </a:t>
            </a:r>
            <a:r>
              <a:rPr sz="2500" spc="-15" dirty="0">
                <a:latin typeface="Carlito"/>
                <a:cs typeface="Carlito"/>
              </a:rPr>
              <a:t>groups were different. </a:t>
            </a:r>
            <a:r>
              <a:rPr sz="2500" spc="535" dirty="0">
                <a:latin typeface="Carlito"/>
                <a:cs typeface="Carlito"/>
              </a:rPr>
              <a:t> </a:t>
            </a:r>
            <a:r>
              <a:rPr sz="2500" spc="-5" dirty="0">
                <a:latin typeface="Carlito"/>
                <a:cs typeface="Carlito"/>
              </a:rPr>
              <a:t>Since </a:t>
            </a:r>
            <a:r>
              <a:rPr sz="2500" spc="-15" dirty="0">
                <a:latin typeface="Carlito"/>
                <a:cs typeface="Carlito"/>
              </a:rPr>
              <a:t>you may </a:t>
            </a:r>
            <a:r>
              <a:rPr sz="2500" spc="-20" dirty="0">
                <a:latin typeface="Carlito"/>
                <a:cs typeface="Carlito"/>
              </a:rPr>
              <a:t>have </a:t>
            </a:r>
            <a:r>
              <a:rPr sz="2500" spc="-10" dirty="0">
                <a:latin typeface="Carlito"/>
                <a:cs typeface="Carlito"/>
              </a:rPr>
              <a:t>three, </a:t>
            </a:r>
            <a:r>
              <a:rPr sz="2500" spc="-60" dirty="0">
                <a:latin typeface="Carlito"/>
                <a:cs typeface="Carlito"/>
              </a:rPr>
              <a:t>four, </a:t>
            </a:r>
            <a:r>
              <a:rPr sz="2500" spc="-10" dirty="0">
                <a:latin typeface="Carlito"/>
                <a:cs typeface="Carlito"/>
              </a:rPr>
              <a:t>five </a:t>
            </a:r>
            <a:r>
              <a:rPr sz="2500" spc="-5" dirty="0">
                <a:latin typeface="Carlito"/>
                <a:cs typeface="Carlito"/>
              </a:rPr>
              <a:t>or </a:t>
            </a:r>
            <a:r>
              <a:rPr sz="2500" spc="-10" dirty="0">
                <a:latin typeface="Carlito"/>
                <a:cs typeface="Carlito"/>
              </a:rPr>
              <a:t>more </a:t>
            </a:r>
            <a:r>
              <a:rPr sz="2500" spc="-15" dirty="0">
                <a:latin typeface="Carlito"/>
                <a:cs typeface="Carlito"/>
              </a:rPr>
              <a:t>groups </a:t>
            </a:r>
            <a:r>
              <a:rPr sz="2500" spc="-5" dirty="0">
                <a:latin typeface="Carlito"/>
                <a:cs typeface="Carlito"/>
              </a:rPr>
              <a:t>in </a:t>
            </a:r>
            <a:r>
              <a:rPr sz="2500" spc="-10" dirty="0">
                <a:latin typeface="Carlito"/>
                <a:cs typeface="Carlito"/>
              </a:rPr>
              <a:t>your  study </a:t>
            </a:r>
            <a:r>
              <a:rPr sz="2500" spc="-5" dirty="0">
                <a:latin typeface="Carlito"/>
                <a:cs typeface="Carlito"/>
              </a:rPr>
              <a:t>design, determining </a:t>
            </a:r>
            <a:r>
              <a:rPr sz="2500" dirty="0">
                <a:latin typeface="Carlito"/>
                <a:cs typeface="Carlito"/>
              </a:rPr>
              <a:t>which </a:t>
            </a:r>
            <a:r>
              <a:rPr sz="2500" spc="-5" dirty="0">
                <a:latin typeface="Carlito"/>
                <a:cs typeface="Carlito"/>
              </a:rPr>
              <a:t>of these </a:t>
            </a:r>
            <a:r>
              <a:rPr sz="2500" spc="-15" dirty="0">
                <a:latin typeface="Carlito"/>
                <a:cs typeface="Carlito"/>
              </a:rPr>
              <a:t>groups </a:t>
            </a:r>
            <a:r>
              <a:rPr sz="2500" spc="-20" dirty="0">
                <a:latin typeface="Carlito"/>
                <a:cs typeface="Carlito"/>
              </a:rPr>
              <a:t>differ  </a:t>
            </a:r>
            <a:r>
              <a:rPr sz="2500" spc="-15" dirty="0">
                <a:latin typeface="Carlito"/>
                <a:cs typeface="Carlito"/>
              </a:rPr>
              <a:t>from </a:t>
            </a:r>
            <a:r>
              <a:rPr sz="2500" spc="-5" dirty="0">
                <a:latin typeface="Carlito"/>
                <a:cs typeface="Carlito"/>
              </a:rPr>
              <a:t>each other is </a:t>
            </a:r>
            <a:r>
              <a:rPr sz="2500" spc="-10" dirty="0">
                <a:latin typeface="Carlito"/>
                <a:cs typeface="Carlito"/>
              </a:rPr>
              <a:t>important. </a:t>
            </a:r>
            <a:r>
              <a:rPr sz="2500" spc="-75" dirty="0">
                <a:latin typeface="Carlito"/>
                <a:cs typeface="Carlito"/>
              </a:rPr>
              <a:t>You </a:t>
            </a:r>
            <a:r>
              <a:rPr sz="2500" spc="-10" dirty="0">
                <a:latin typeface="Carlito"/>
                <a:cs typeface="Carlito"/>
              </a:rPr>
              <a:t>can </a:t>
            </a:r>
            <a:r>
              <a:rPr sz="2500" spc="-5" dirty="0">
                <a:latin typeface="Carlito"/>
                <a:cs typeface="Carlito"/>
              </a:rPr>
              <a:t>do </a:t>
            </a:r>
            <a:r>
              <a:rPr sz="2500" dirty="0">
                <a:latin typeface="Carlito"/>
                <a:cs typeface="Carlito"/>
              </a:rPr>
              <a:t>this </a:t>
            </a:r>
            <a:r>
              <a:rPr sz="2500" spc="-10" dirty="0">
                <a:latin typeface="Carlito"/>
                <a:cs typeface="Carlito"/>
              </a:rPr>
              <a:t>using </a:t>
            </a:r>
            <a:r>
              <a:rPr sz="2500" spc="-5" dirty="0">
                <a:latin typeface="Carlito"/>
                <a:cs typeface="Carlito"/>
              </a:rPr>
              <a:t>a </a:t>
            </a:r>
            <a:r>
              <a:rPr sz="2500" spc="-10" dirty="0">
                <a:latin typeface="Carlito"/>
                <a:cs typeface="Carlito"/>
              </a:rPr>
              <a:t>post-  hoc</a:t>
            </a:r>
            <a:r>
              <a:rPr sz="2500" spc="-5" dirty="0">
                <a:latin typeface="Carlito"/>
                <a:cs typeface="Carlito"/>
              </a:rPr>
              <a:t> </a:t>
            </a:r>
            <a:r>
              <a:rPr sz="2500" spc="-15" dirty="0">
                <a:latin typeface="Carlito"/>
                <a:cs typeface="Carlito"/>
              </a:rPr>
              <a:t>test.</a:t>
            </a:r>
            <a:endParaRPr sz="25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08785"/>
            <a:ext cx="807085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Carlito"/>
                <a:cs typeface="Carlito"/>
              </a:rPr>
              <a:t>1: </a:t>
            </a:r>
            <a:r>
              <a:rPr sz="3000" spc="-60" dirty="0">
                <a:latin typeface="Carlito"/>
                <a:cs typeface="Carlito"/>
              </a:rPr>
              <a:t>Your </a:t>
            </a:r>
            <a:r>
              <a:rPr sz="3000" b="1" spc="-5" dirty="0">
                <a:latin typeface="Carlito"/>
                <a:cs typeface="Carlito"/>
              </a:rPr>
              <a:t>dependent </a:t>
            </a:r>
            <a:r>
              <a:rPr sz="3000" b="1" spc="-10" dirty="0">
                <a:latin typeface="Carlito"/>
                <a:cs typeface="Carlito"/>
              </a:rPr>
              <a:t>variable </a:t>
            </a:r>
            <a:r>
              <a:rPr sz="3000" spc="-5" dirty="0">
                <a:latin typeface="Carlito"/>
                <a:cs typeface="Carlito"/>
              </a:rPr>
              <a:t>should be </a:t>
            </a:r>
            <a:r>
              <a:rPr sz="3000" spc="-10" dirty="0">
                <a:latin typeface="Carlito"/>
                <a:cs typeface="Carlito"/>
              </a:rPr>
              <a:t>measured </a:t>
            </a:r>
            <a:r>
              <a:rPr sz="3000" spc="-35" dirty="0">
                <a:latin typeface="Carlito"/>
                <a:cs typeface="Carlito"/>
              </a:rPr>
              <a:t>at 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b="1" spc="-15" dirty="0">
                <a:latin typeface="Carlito"/>
                <a:cs typeface="Carlito"/>
              </a:rPr>
              <a:t>interval </a:t>
            </a:r>
            <a:r>
              <a:rPr sz="3000" dirty="0">
                <a:latin typeface="Carlito"/>
                <a:cs typeface="Carlito"/>
              </a:rPr>
              <a:t>or </a:t>
            </a:r>
            <a:r>
              <a:rPr sz="3000" b="1" spc="-25" dirty="0">
                <a:latin typeface="Carlito"/>
                <a:cs typeface="Carlito"/>
              </a:rPr>
              <a:t>ratio </a:t>
            </a:r>
            <a:r>
              <a:rPr sz="3000" b="1" spc="-10" dirty="0">
                <a:latin typeface="Carlito"/>
                <a:cs typeface="Carlito"/>
              </a:rPr>
              <a:t>scales </a:t>
            </a:r>
            <a:r>
              <a:rPr sz="3000" spc="-5" dirty="0">
                <a:latin typeface="Carlito"/>
                <a:cs typeface="Carlito"/>
              </a:rPr>
              <a:t>(i.e., </a:t>
            </a:r>
            <a:r>
              <a:rPr sz="3000" spc="-10" dirty="0">
                <a:latin typeface="Carlito"/>
                <a:cs typeface="Carlito"/>
              </a:rPr>
              <a:t>they </a:t>
            </a:r>
            <a:r>
              <a:rPr sz="3000" spc="-20" dirty="0">
                <a:latin typeface="Carlito"/>
                <a:cs typeface="Carlito"/>
              </a:rPr>
              <a:t>are  </a:t>
            </a:r>
            <a:r>
              <a:rPr sz="3000" spc="-5" dirty="0">
                <a:latin typeface="Carlito"/>
                <a:cs typeface="Carlito"/>
              </a:rPr>
              <a:t>continuous).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3647313"/>
            <a:ext cx="43878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9095" algn="l"/>
                <a:tab pos="2222500" algn="l"/>
                <a:tab pos="3783329" algn="l"/>
              </a:tabLst>
            </a:pPr>
            <a:r>
              <a:rPr sz="2800" spc="-10" dirty="0">
                <a:latin typeface="Carlito"/>
                <a:cs typeface="Carlito"/>
              </a:rPr>
              <a:t>E</a:t>
            </a:r>
            <a:r>
              <a:rPr sz="2800" spc="-45" dirty="0">
                <a:latin typeface="Carlito"/>
                <a:cs typeface="Carlito"/>
              </a:rPr>
              <a:t>x</a:t>
            </a:r>
            <a:r>
              <a:rPr sz="2800" spc="-5" dirty="0">
                <a:latin typeface="Carlito"/>
                <a:cs typeface="Carlito"/>
              </a:rPr>
              <a:t>amples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of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45" dirty="0">
                <a:latin typeface="Carlito"/>
                <a:cs typeface="Carlito"/>
              </a:rPr>
              <a:t>v</a:t>
            </a:r>
            <a:r>
              <a:rPr sz="2800" spc="-5" dirty="0">
                <a:latin typeface="Carlito"/>
                <a:cs typeface="Carlito"/>
              </a:rPr>
              <a:t>ari</a:t>
            </a:r>
            <a:r>
              <a:rPr sz="2800" spc="-20" dirty="0">
                <a:latin typeface="Carlito"/>
                <a:cs typeface="Carlito"/>
              </a:rPr>
              <a:t>a</a:t>
            </a:r>
            <a:r>
              <a:rPr sz="2800" spc="-10" dirty="0">
                <a:latin typeface="Carlito"/>
                <a:cs typeface="Carlito"/>
              </a:rPr>
              <a:t>b</a:t>
            </a:r>
            <a:r>
              <a:rPr sz="2800" spc="-20" dirty="0">
                <a:latin typeface="Carlito"/>
                <a:cs typeface="Carlito"/>
              </a:rPr>
              <a:t>l</a:t>
            </a:r>
            <a:r>
              <a:rPr sz="2800" spc="-5" dirty="0">
                <a:latin typeface="Carlito"/>
                <a:cs typeface="Carlito"/>
              </a:rPr>
              <a:t>es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2800" spc="-5" dirty="0">
                <a:latin typeface="Carlito"/>
                <a:cs typeface="Carlito"/>
              </a:rPr>
              <a:t>th</a:t>
            </a:r>
            <a:r>
              <a:rPr sz="2800" spc="-35" dirty="0">
                <a:latin typeface="Carlito"/>
                <a:cs typeface="Carlito"/>
              </a:rPr>
              <a:t>a</a:t>
            </a:r>
            <a:r>
              <a:rPr sz="2800" spc="-5" dirty="0">
                <a:latin typeface="Carlito"/>
                <a:cs typeface="Carlito"/>
              </a:rPr>
              <a:t>t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20309" y="3647313"/>
            <a:ext cx="7797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me</a:t>
            </a:r>
            <a:r>
              <a:rPr sz="2800" spc="-20" dirty="0">
                <a:latin typeface="Carlito"/>
                <a:cs typeface="Carlito"/>
              </a:rPr>
              <a:t>e</a:t>
            </a:r>
            <a:r>
              <a:rPr sz="2800" spc="-5" dirty="0">
                <a:latin typeface="Carlito"/>
                <a:cs typeface="Carlito"/>
              </a:rPr>
              <a:t>t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52056" y="3647313"/>
            <a:ext cx="5518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this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8839" y="4078604"/>
            <a:ext cx="63144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3675" algn="l"/>
                <a:tab pos="2999740" algn="l"/>
                <a:tab pos="4033520" algn="l"/>
                <a:tab pos="6014720" algn="l"/>
              </a:tabLst>
            </a:pPr>
            <a:r>
              <a:rPr sz="2800" spc="-5" dirty="0">
                <a:latin typeface="Carlito"/>
                <a:cs typeface="Carlito"/>
              </a:rPr>
              <a:t>i</a:t>
            </a:r>
            <a:r>
              <a:rPr sz="2800" spc="-15" dirty="0">
                <a:latin typeface="Carlito"/>
                <a:cs typeface="Carlito"/>
              </a:rPr>
              <a:t>n</a:t>
            </a:r>
            <a:r>
              <a:rPr sz="2800" spc="-5" dirty="0">
                <a:latin typeface="Carlito"/>
                <a:cs typeface="Carlito"/>
              </a:rPr>
              <a:t>c</a:t>
            </a:r>
            <a:r>
              <a:rPr sz="2800" spc="5" dirty="0">
                <a:latin typeface="Carlito"/>
                <a:cs typeface="Carlito"/>
              </a:rPr>
              <a:t>l</a:t>
            </a:r>
            <a:r>
              <a:rPr sz="2800" dirty="0">
                <a:latin typeface="Carlito"/>
                <a:cs typeface="Carlito"/>
              </a:rPr>
              <a:t>u</a:t>
            </a:r>
            <a:r>
              <a:rPr sz="2800" spc="-10" dirty="0">
                <a:latin typeface="Carlito"/>
                <a:cs typeface="Carlito"/>
              </a:rPr>
              <a:t>de</a:t>
            </a:r>
            <a:r>
              <a:rPr sz="2800" spc="-5" dirty="0">
                <a:latin typeface="Carlito"/>
                <a:cs typeface="Carlito"/>
              </a:rPr>
              <a:t>,</a:t>
            </a:r>
            <a:r>
              <a:rPr sz="2800" dirty="0">
                <a:latin typeface="Carlito"/>
                <a:cs typeface="Carlito"/>
              </a:rPr>
              <a:t>	</a:t>
            </a:r>
            <a:r>
              <a:rPr sz="3000" spc="-40" dirty="0">
                <a:latin typeface="Carlito"/>
                <a:cs typeface="Carlito"/>
              </a:rPr>
              <a:t>r</a:t>
            </a:r>
            <a:r>
              <a:rPr sz="3000" spc="-2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vision	time	</a:t>
            </a:r>
            <a:r>
              <a:rPr sz="3000" spc="-5" dirty="0">
                <a:latin typeface="Carlito"/>
                <a:cs typeface="Carlito"/>
              </a:rPr>
              <a:t>(m</a:t>
            </a:r>
            <a:r>
              <a:rPr sz="3000" spc="-1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asu</a:t>
            </a:r>
            <a:r>
              <a:rPr sz="3000" spc="-40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ed	</a:t>
            </a:r>
            <a:r>
              <a:rPr sz="3000" spc="-5" dirty="0">
                <a:latin typeface="Carlito"/>
                <a:cs typeface="Carlito"/>
              </a:rPr>
              <a:t>in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55585" y="3647313"/>
            <a:ext cx="1252855" cy="914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rlito"/>
                <a:cs typeface="Carlito"/>
              </a:rPr>
              <a:t>criterion</a:t>
            </a:r>
            <a:endParaRPr sz="2800">
              <a:latin typeface="Carlito"/>
              <a:cs typeface="Carlito"/>
            </a:endParaRPr>
          </a:p>
          <a:p>
            <a:pPr marL="149860">
              <a:lnSpc>
                <a:spcPct val="100000"/>
              </a:lnSpc>
              <a:spcBef>
                <a:spcPts val="40"/>
              </a:spcBef>
            </a:pPr>
            <a:r>
              <a:rPr sz="3000" spc="-15" dirty="0">
                <a:latin typeface="Carlito"/>
                <a:cs typeface="Carlito"/>
              </a:rPr>
              <a:t>hours),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8839" y="4443983"/>
            <a:ext cx="7729855" cy="158115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3000" spc="-10" dirty="0">
                <a:latin typeface="Carlito"/>
                <a:cs typeface="Carlito"/>
              </a:rPr>
              <a:t>intelligence (measured using </a:t>
            </a:r>
            <a:r>
              <a:rPr sz="3000" dirty="0">
                <a:latin typeface="Carlito"/>
                <a:cs typeface="Carlito"/>
              </a:rPr>
              <a:t>IQ</a:t>
            </a:r>
            <a:r>
              <a:rPr sz="3000" spc="-2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score),</a:t>
            </a:r>
            <a:endParaRPr sz="30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725"/>
              </a:spcBef>
              <a:tabLst>
                <a:tab pos="1035050" algn="l"/>
                <a:tab pos="3230245" algn="l"/>
                <a:tab pos="5080635" algn="l"/>
                <a:tab pos="6021070" algn="l"/>
                <a:tab pos="6406515" algn="l"/>
                <a:tab pos="6924675" algn="l"/>
              </a:tabLst>
            </a:pPr>
            <a:r>
              <a:rPr sz="3000" spc="-50" dirty="0">
                <a:latin typeface="Carlito"/>
                <a:cs typeface="Carlito"/>
              </a:rPr>
              <a:t>ex</a:t>
            </a:r>
            <a:r>
              <a:rPr sz="3000" dirty="0">
                <a:latin typeface="Carlito"/>
                <a:cs typeface="Carlito"/>
              </a:rPr>
              <a:t>am	</a:t>
            </a:r>
            <a:r>
              <a:rPr sz="3000" spc="-5" dirty="0">
                <a:latin typeface="Carlito"/>
                <a:cs typeface="Carlito"/>
              </a:rPr>
              <a:t>p</a:t>
            </a:r>
            <a:r>
              <a:rPr sz="3000" spc="-15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r</a:t>
            </a:r>
            <a:r>
              <a:rPr sz="3000" spc="-65" dirty="0">
                <a:latin typeface="Carlito"/>
                <a:cs typeface="Carlito"/>
              </a:rPr>
              <a:t>f</a:t>
            </a:r>
            <a:r>
              <a:rPr sz="3000" spc="-5" dirty="0">
                <a:latin typeface="Carlito"/>
                <a:cs typeface="Carlito"/>
              </a:rPr>
              <a:t>ormanc</a:t>
            </a:r>
            <a:r>
              <a:rPr sz="3000" dirty="0">
                <a:latin typeface="Carlito"/>
                <a:cs typeface="Carlito"/>
              </a:rPr>
              <a:t>e	</a:t>
            </a:r>
            <a:r>
              <a:rPr sz="3000" spc="-5" dirty="0">
                <a:latin typeface="Carlito"/>
                <a:cs typeface="Carlito"/>
              </a:rPr>
              <a:t>(measu</a:t>
            </a:r>
            <a:r>
              <a:rPr sz="3000" spc="-50" dirty="0">
                <a:latin typeface="Carlito"/>
                <a:cs typeface="Carlito"/>
              </a:rPr>
              <a:t>r</a:t>
            </a:r>
            <a:r>
              <a:rPr sz="3000" dirty="0">
                <a:latin typeface="Carlito"/>
                <a:cs typeface="Carlito"/>
              </a:rPr>
              <a:t>ed	</a:t>
            </a:r>
            <a:r>
              <a:rPr sz="3000" spc="-5" dirty="0">
                <a:latin typeface="Carlito"/>
                <a:cs typeface="Carlito"/>
              </a:rPr>
              <a:t>f</a:t>
            </a:r>
            <a:r>
              <a:rPr sz="3000" spc="-55" dirty="0">
                <a:latin typeface="Carlito"/>
                <a:cs typeface="Carlito"/>
              </a:rPr>
              <a:t>r</a:t>
            </a:r>
            <a:r>
              <a:rPr sz="3000" spc="-5" dirty="0">
                <a:latin typeface="Carlito"/>
                <a:cs typeface="Carlito"/>
              </a:rPr>
              <a:t>o</a:t>
            </a:r>
            <a:r>
              <a:rPr sz="3000" dirty="0">
                <a:latin typeface="Carlito"/>
                <a:cs typeface="Carlito"/>
              </a:rPr>
              <a:t>m	0	</a:t>
            </a:r>
            <a:r>
              <a:rPr sz="3000" spc="-25" dirty="0">
                <a:latin typeface="Carlito"/>
                <a:cs typeface="Carlito"/>
              </a:rPr>
              <a:t>t</a:t>
            </a:r>
            <a:r>
              <a:rPr sz="3000" dirty="0">
                <a:latin typeface="Carlito"/>
                <a:cs typeface="Carlito"/>
              </a:rPr>
              <a:t>o	100),  </a:t>
            </a:r>
            <a:r>
              <a:rPr sz="3000" spc="-10" dirty="0">
                <a:latin typeface="Carlito"/>
                <a:cs typeface="Carlito"/>
              </a:rPr>
              <a:t>weight (measured </a:t>
            </a:r>
            <a:r>
              <a:rPr sz="3000" spc="-5" dirty="0">
                <a:latin typeface="Carlito"/>
                <a:cs typeface="Carlito"/>
              </a:rPr>
              <a:t>in</a:t>
            </a:r>
            <a:r>
              <a:rPr sz="3000" spc="-15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kg).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616710"/>
            <a:ext cx="8074025" cy="283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7685" marR="5080" indent="-515620" algn="just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rlito"/>
                <a:cs typeface="Carlito"/>
              </a:rPr>
              <a:t>2. </a:t>
            </a:r>
            <a:r>
              <a:rPr sz="2200" spc="-50" dirty="0">
                <a:latin typeface="Carlito"/>
                <a:cs typeface="Carlito"/>
              </a:rPr>
              <a:t>Your </a:t>
            </a:r>
            <a:r>
              <a:rPr sz="2200" spc="-5" dirty="0">
                <a:latin typeface="Carlito"/>
                <a:cs typeface="Carlito"/>
              </a:rPr>
              <a:t>independent </a:t>
            </a:r>
            <a:r>
              <a:rPr sz="2200" spc="-10" dirty="0">
                <a:latin typeface="Carlito"/>
                <a:cs typeface="Carlito"/>
              </a:rPr>
              <a:t>variable </a:t>
            </a:r>
            <a:r>
              <a:rPr sz="2200" spc="-5" dirty="0">
                <a:latin typeface="Carlito"/>
                <a:cs typeface="Carlito"/>
              </a:rPr>
              <a:t>should </a:t>
            </a:r>
            <a:r>
              <a:rPr sz="2200" spc="-15" dirty="0">
                <a:latin typeface="Carlito"/>
                <a:cs typeface="Carlito"/>
              </a:rPr>
              <a:t>consist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two </a:t>
            </a:r>
            <a:r>
              <a:rPr sz="2200" dirty="0">
                <a:latin typeface="Carlito"/>
                <a:cs typeface="Carlito"/>
              </a:rPr>
              <a:t>or </a:t>
            </a:r>
            <a:r>
              <a:rPr sz="2200" spc="-10" dirty="0">
                <a:latin typeface="Carlito"/>
                <a:cs typeface="Carlito"/>
              </a:rPr>
              <a:t>more  </a:t>
            </a:r>
            <a:r>
              <a:rPr sz="2200" spc="-15" dirty="0">
                <a:latin typeface="Carlito"/>
                <a:cs typeface="Carlito"/>
              </a:rPr>
              <a:t>categorical, </a:t>
            </a:r>
            <a:r>
              <a:rPr sz="2200" spc="-10" dirty="0">
                <a:latin typeface="Carlito"/>
                <a:cs typeface="Carlito"/>
              </a:rPr>
              <a:t>independent groups. </a:t>
            </a:r>
            <a:r>
              <a:rPr sz="2200" u="heavy" spc="-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Typically,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one-way </a:t>
            </a:r>
            <a:r>
              <a:rPr sz="2200" u="heavy" spc="-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ANOVA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is  used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when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you </a:t>
            </a:r>
            <a:r>
              <a:rPr sz="22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have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three </a:t>
            </a:r>
            <a:r>
              <a:rPr sz="22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or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more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categorical,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independent 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groups,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but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it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can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be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used </a:t>
            </a:r>
            <a:r>
              <a:rPr sz="22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for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just two groups (but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an  independent-samples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t-test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is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more commonly </a:t>
            </a:r>
            <a:r>
              <a:rPr sz="22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used </a:t>
            </a:r>
            <a:r>
              <a:rPr sz="2200" u="heavy" spc="-2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for </a:t>
            </a:r>
            <a:r>
              <a:rPr sz="22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two 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groups).</a:t>
            </a:r>
            <a:endParaRPr sz="2200" dirty="0">
              <a:latin typeface="Carlito"/>
              <a:cs typeface="Carlito"/>
            </a:endParaRPr>
          </a:p>
          <a:p>
            <a:pPr marL="527685" marR="5080" algn="just">
              <a:lnSpc>
                <a:spcPct val="100000"/>
              </a:lnSpc>
              <a:spcBef>
                <a:spcPts val="560"/>
              </a:spcBef>
            </a:pPr>
            <a:r>
              <a:rPr sz="2400" b="1" spc="-5" dirty="0">
                <a:latin typeface="Carlito"/>
                <a:cs typeface="Carlito"/>
              </a:rPr>
              <a:t>Example </a:t>
            </a:r>
            <a:r>
              <a:rPr sz="2400" spc="-10" dirty="0">
                <a:latin typeface="Carlito"/>
                <a:cs typeface="Carlito"/>
              </a:rPr>
              <a:t>independent variables that </a:t>
            </a:r>
            <a:r>
              <a:rPr sz="2400" dirty="0">
                <a:latin typeface="Carlito"/>
                <a:cs typeface="Carlito"/>
              </a:rPr>
              <a:t>meet this </a:t>
            </a:r>
            <a:r>
              <a:rPr sz="2400" spc="-5" dirty="0">
                <a:latin typeface="Carlito"/>
                <a:cs typeface="Carlito"/>
              </a:rPr>
              <a:t>criterion  </a:t>
            </a:r>
            <a:r>
              <a:rPr sz="2400" dirty="0">
                <a:latin typeface="Carlito"/>
                <a:cs typeface="Carlito"/>
              </a:rPr>
              <a:t>include </a:t>
            </a:r>
            <a:r>
              <a:rPr sz="2400" spc="-5" dirty="0">
                <a:latin typeface="Carlito"/>
                <a:cs typeface="Carlito"/>
              </a:rPr>
              <a:t>ethnicity </a:t>
            </a:r>
            <a:r>
              <a:rPr sz="2400" dirty="0">
                <a:latin typeface="Carlito"/>
                <a:cs typeface="Carlito"/>
              </a:rPr>
              <a:t>(e.g., 3 </a:t>
            </a:r>
            <a:r>
              <a:rPr sz="2400" spc="-15" dirty="0">
                <a:latin typeface="Carlito"/>
                <a:cs typeface="Carlito"/>
              </a:rPr>
              <a:t>groups: </a:t>
            </a:r>
            <a:r>
              <a:rPr sz="2400" spc="-5" dirty="0">
                <a:latin typeface="Carlito"/>
                <a:cs typeface="Carlito"/>
              </a:rPr>
              <a:t>Caucasian, African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American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51356" y="4796104"/>
            <a:ext cx="710204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85900" algn="l"/>
              </a:tabLst>
            </a:pPr>
            <a:r>
              <a:rPr lang="en-GB" sz="2400" spc="-5" dirty="0" smtClean="0">
                <a:latin typeface="Carlito"/>
                <a:cs typeface="Carlito"/>
              </a:rPr>
              <a:t>(</a:t>
            </a:r>
            <a:r>
              <a:rPr sz="2400" spc="-5" dirty="0" smtClean="0">
                <a:latin typeface="Carlito"/>
                <a:cs typeface="Carlito"/>
              </a:rPr>
              <a:t>sede</a:t>
            </a:r>
            <a:r>
              <a:rPr sz="2400" spc="-25" dirty="0" smtClean="0">
                <a:latin typeface="Carlito"/>
                <a:cs typeface="Carlito"/>
              </a:rPr>
              <a:t>nt</a:t>
            </a:r>
            <a:r>
              <a:rPr sz="2400" dirty="0" smtClean="0">
                <a:latin typeface="Carlito"/>
                <a:cs typeface="Carlito"/>
              </a:rPr>
              <a:t>a</a:t>
            </a:r>
            <a:r>
              <a:rPr sz="2400" spc="10" dirty="0" smtClean="0">
                <a:latin typeface="Carlito"/>
                <a:cs typeface="Carlito"/>
              </a:rPr>
              <a:t>r</a:t>
            </a:r>
            <a:r>
              <a:rPr sz="2400" spc="-165" dirty="0" smtClean="0">
                <a:latin typeface="Carlito"/>
                <a:cs typeface="Carlito"/>
              </a:rPr>
              <a:t>y</a:t>
            </a:r>
            <a:r>
              <a:rPr sz="2400" dirty="0">
                <a:latin typeface="Carlito"/>
                <a:cs typeface="Carlito"/>
              </a:rPr>
              <a:t>,	</a:t>
            </a:r>
            <a:r>
              <a:rPr sz="2400" spc="-15" dirty="0">
                <a:latin typeface="Carlito"/>
                <a:cs typeface="Carlito"/>
              </a:rPr>
              <a:t>l</a:t>
            </a:r>
            <a:r>
              <a:rPr sz="2400" spc="-20" dirty="0">
                <a:latin typeface="Carlito"/>
                <a:cs typeface="Carlito"/>
              </a:rPr>
              <a:t>o</a:t>
            </a:r>
            <a:r>
              <a:rPr sz="2400" spc="-210" dirty="0">
                <a:latin typeface="Carlito"/>
                <a:cs typeface="Carlito"/>
              </a:rPr>
              <a:t>w</a:t>
            </a:r>
            <a:r>
              <a:rPr sz="2400" dirty="0" smtClean="0">
                <a:latin typeface="Carlito"/>
                <a:cs typeface="Carlito"/>
              </a:rPr>
              <a:t>,</a:t>
            </a:r>
            <a:r>
              <a:rPr lang="en-GB" sz="2400" dirty="0" smtClean="0">
                <a:latin typeface="Carlito"/>
                <a:cs typeface="Carlito"/>
              </a:rPr>
              <a:t> moderate, high), profession (e.g. 5 groups: surgeon, doctor, nurse, dentist, therapist), and so forth)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356" y="4430648"/>
            <a:ext cx="755904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9160" marR="5080" indent="-2157095">
              <a:lnSpc>
                <a:spcPct val="100000"/>
              </a:lnSpc>
              <a:spcBef>
                <a:spcPts val="100"/>
              </a:spcBef>
              <a:tabLst>
                <a:tab pos="722630" algn="l"/>
                <a:tab pos="2179955" algn="l"/>
                <a:tab pos="3403600" algn="l"/>
                <a:tab pos="3566795" algn="l"/>
                <a:tab pos="4220845" algn="l"/>
                <a:tab pos="4540885" algn="l"/>
                <a:tab pos="5109210" algn="l"/>
                <a:tab pos="5360670" algn="l"/>
                <a:tab pos="6223635" algn="l"/>
                <a:tab pos="6584950" algn="l"/>
                <a:tab pos="6621145" algn="l"/>
                <a:tab pos="7390765" algn="l"/>
              </a:tabLst>
            </a:pPr>
            <a:r>
              <a:rPr lang="en-GB" sz="2400" dirty="0" smtClean="0">
                <a:latin typeface="Carlito"/>
                <a:cs typeface="Carlito"/>
              </a:rPr>
              <a:t>American and Hispanic</a:t>
            </a:r>
            <a:r>
              <a:rPr sz="2400" spc="-5" dirty="0" smtClean="0">
                <a:latin typeface="Carlito"/>
                <a:cs typeface="Carlito"/>
              </a:rPr>
              <a:t>)</a:t>
            </a:r>
            <a:r>
              <a:rPr sz="2400" dirty="0" smtClean="0">
                <a:latin typeface="Carlito"/>
                <a:cs typeface="Carlito"/>
              </a:rPr>
              <a:t>,</a:t>
            </a:r>
            <a:r>
              <a:rPr sz="2400" dirty="0">
                <a:latin typeface="Carlito"/>
                <a:cs typeface="Carlito"/>
              </a:rPr>
              <a:t>		</a:t>
            </a:r>
            <a:r>
              <a:rPr sz="2400" spc="-5" dirty="0">
                <a:latin typeface="Carlito"/>
                <a:cs typeface="Carlito"/>
              </a:rPr>
              <a:t>p</a:t>
            </a:r>
            <a:r>
              <a:rPr sz="2400" spc="-50" dirty="0">
                <a:latin typeface="Carlito"/>
                <a:cs typeface="Carlito"/>
              </a:rPr>
              <a:t>h</a:t>
            </a:r>
            <a:r>
              <a:rPr sz="2400" spc="-20" dirty="0">
                <a:latin typeface="Carlito"/>
                <a:cs typeface="Carlito"/>
              </a:rPr>
              <a:t>y</a:t>
            </a:r>
            <a:r>
              <a:rPr sz="2400" spc="-5" dirty="0">
                <a:latin typeface="Carlito"/>
                <a:cs typeface="Carlito"/>
              </a:rPr>
              <a:t>si</a:t>
            </a:r>
            <a:r>
              <a:rPr sz="2400" spc="-25" dirty="0">
                <a:latin typeface="Carlito"/>
                <a:cs typeface="Carlito"/>
              </a:rPr>
              <a:t>c</a:t>
            </a:r>
            <a:r>
              <a:rPr sz="2400" spc="-10" dirty="0">
                <a:latin typeface="Carlito"/>
                <a:cs typeface="Carlito"/>
              </a:rPr>
              <a:t>a</a:t>
            </a:r>
            <a:r>
              <a:rPr sz="2400" dirty="0">
                <a:latin typeface="Carlito"/>
                <a:cs typeface="Carlito"/>
              </a:rPr>
              <a:t>l	acti</a:t>
            </a:r>
            <a:r>
              <a:rPr sz="2400" spc="-10" dirty="0">
                <a:latin typeface="Carlito"/>
                <a:cs typeface="Carlito"/>
              </a:rPr>
              <a:t>v</a:t>
            </a:r>
            <a:r>
              <a:rPr sz="2400" dirty="0">
                <a:latin typeface="Carlito"/>
                <a:cs typeface="Carlito"/>
              </a:rPr>
              <a:t>ity	</a:t>
            </a:r>
            <a:r>
              <a:rPr sz="2400" spc="-15" dirty="0" smtClean="0">
                <a:latin typeface="Carlito"/>
                <a:cs typeface="Carlito"/>
              </a:rPr>
              <a:t>l</a:t>
            </a:r>
            <a:r>
              <a:rPr sz="2400" dirty="0" smtClean="0">
                <a:latin typeface="Carlito"/>
                <a:cs typeface="Carlito"/>
              </a:rPr>
              <a:t>e</a:t>
            </a:r>
            <a:r>
              <a:rPr sz="2400" spc="-35" dirty="0" smtClean="0">
                <a:latin typeface="Carlito"/>
                <a:cs typeface="Carlito"/>
              </a:rPr>
              <a:t>v</a:t>
            </a:r>
            <a:r>
              <a:rPr sz="2400" dirty="0" smtClean="0">
                <a:latin typeface="Carlito"/>
                <a:cs typeface="Carlito"/>
              </a:rPr>
              <a:t>el</a:t>
            </a:r>
            <a:r>
              <a:rPr lang="en-GB" sz="2400" dirty="0" smtClean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	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4800" y="5162550"/>
            <a:ext cx="86868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73150" algn="l"/>
                <a:tab pos="2277110" algn="l"/>
                <a:tab pos="3278504" algn="l"/>
                <a:tab pos="4184015" algn="l"/>
                <a:tab pos="5253990" algn="l"/>
                <a:tab pos="6664325" algn="l"/>
                <a:tab pos="7266305" algn="l"/>
              </a:tabLst>
            </a:pPr>
            <a:r>
              <a:rPr sz="2400" dirty="0">
                <a:latin typeface="Carlito"/>
                <a:cs typeface="Carlito"/>
              </a:rPr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2192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43205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915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838909"/>
            <a:ext cx="8074659" cy="39458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985" indent="-34290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3. </a:t>
            </a:r>
            <a:r>
              <a:rPr sz="2800" spc="-70" dirty="0">
                <a:latin typeface="Carlito"/>
                <a:cs typeface="Carlito"/>
              </a:rPr>
              <a:t>You </a:t>
            </a:r>
            <a:r>
              <a:rPr sz="2800" spc="-5" dirty="0">
                <a:latin typeface="Carlito"/>
                <a:cs typeface="Carlito"/>
              </a:rPr>
              <a:t>should </a:t>
            </a:r>
            <a:r>
              <a:rPr sz="2800" spc="-25" dirty="0">
                <a:latin typeface="Carlito"/>
                <a:cs typeface="Carlito"/>
              </a:rPr>
              <a:t>have </a:t>
            </a:r>
            <a:r>
              <a:rPr sz="2800" b="1" spc="-5" dirty="0">
                <a:latin typeface="Carlito"/>
                <a:cs typeface="Carlito"/>
              </a:rPr>
              <a:t>independence of observations</a:t>
            </a:r>
            <a:r>
              <a:rPr sz="2800" spc="-5" dirty="0">
                <a:latin typeface="Carlito"/>
                <a:cs typeface="Carlito"/>
              </a:rPr>
              <a:t>,  </a:t>
            </a:r>
            <a:r>
              <a:rPr sz="2800" dirty="0">
                <a:latin typeface="Carlito"/>
                <a:cs typeface="Carlito"/>
              </a:rPr>
              <a:t>which </a:t>
            </a:r>
            <a:r>
              <a:rPr sz="2800" spc="-5" dirty="0">
                <a:latin typeface="Carlito"/>
                <a:cs typeface="Carlito"/>
              </a:rPr>
              <a:t>means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15" dirty="0">
                <a:latin typeface="Carlito"/>
                <a:cs typeface="Carlito"/>
              </a:rPr>
              <a:t>there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no </a:t>
            </a:r>
            <a:r>
              <a:rPr sz="2800" spc="-10" dirty="0">
                <a:latin typeface="Carlito"/>
                <a:cs typeface="Carlito"/>
              </a:rPr>
              <a:t>relationship between  the observations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each </a:t>
            </a:r>
            <a:r>
              <a:rPr sz="2800" spc="-15" dirty="0">
                <a:latin typeface="Carlito"/>
                <a:cs typeface="Carlito"/>
              </a:rPr>
              <a:t>group  </a:t>
            </a:r>
            <a:r>
              <a:rPr sz="2800" spc="-5" dirty="0">
                <a:latin typeface="Carlito"/>
                <a:cs typeface="Carlito"/>
              </a:rPr>
              <a:t>or </a:t>
            </a:r>
            <a:r>
              <a:rPr sz="2800" spc="-10" dirty="0">
                <a:latin typeface="Carlito"/>
                <a:cs typeface="Carlito"/>
              </a:rPr>
              <a:t>between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5" dirty="0">
                <a:latin typeface="Carlito"/>
                <a:cs typeface="Carlito"/>
              </a:rPr>
              <a:t>groups</a:t>
            </a:r>
            <a:r>
              <a:rPr sz="2800" spc="1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themselves.</a:t>
            </a:r>
            <a:endParaRPr sz="28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400">
              <a:latin typeface="Carlito"/>
              <a:cs typeface="Carlito"/>
            </a:endParaRPr>
          </a:p>
          <a:p>
            <a:pPr marL="355600" marR="5080" algn="just">
              <a:lnSpc>
                <a:spcPct val="98600"/>
              </a:lnSpc>
            </a:pPr>
            <a:r>
              <a:rPr sz="2400" spc="-15" dirty="0">
                <a:latin typeface="Carlito"/>
                <a:cs typeface="Carlito"/>
              </a:rPr>
              <a:t>For example, </a:t>
            </a:r>
            <a:r>
              <a:rPr sz="2800" spc="-10" dirty="0">
                <a:latin typeface="Carlito"/>
                <a:cs typeface="Carlito"/>
              </a:rPr>
              <a:t>it is </a:t>
            </a:r>
            <a:r>
              <a:rPr sz="2800" spc="-5" dirty="0">
                <a:latin typeface="Carlito"/>
                <a:cs typeface="Carlito"/>
              </a:rPr>
              <a:t>an </a:t>
            </a:r>
            <a:r>
              <a:rPr sz="2800" spc="-10" dirty="0">
                <a:latin typeface="Carlito"/>
                <a:cs typeface="Carlito"/>
              </a:rPr>
              <a:t>important </a:t>
            </a:r>
            <a:r>
              <a:rPr sz="2800" spc="-5" dirty="0">
                <a:latin typeface="Carlito"/>
                <a:cs typeface="Carlito"/>
              </a:rPr>
              <a:t>assumption of the one-  </a:t>
            </a:r>
            <a:r>
              <a:rPr sz="2800" spc="-30" dirty="0">
                <a:latin typeface="Carlito"/>
                <a:cs typeface="Carlito"/>
              </a:rPr>
              <a:t>way ANOVA. </a:t>
            </a:r>
            <a:r>
              <a:rPr sz="2800" spc="-5" dirty="0">
                <a:latin typeface="Carlito"/>
                <a:cs typeface="Carlito"/>
              </a:rPr>
              <a:t>If </a:t>
            </a:r>
            <a:r>
              <a:rPr sz="2800" spc="-20" dirty="0">
                <a:latin typeface="Carlito"/>
                <a:cs typeface="Carlito"/>
              </a:rPr>
              <a:t>your </a:t>
            </a:r>
            <a:r>
              <a:rPr sz="2800" spc="-15" dirty="0">
                <a:latin typeface="Carlito"/>
                <a:cs typeface="Carlito"/>
              </a:rPr>
              <a:t>study fails </a:t>
            </a:r>
            <a:r>
              <a:rPr sz="2800" spc="-5" dirty="0">
                <a:latin typeface="Carlito"/>
                <a:cs typeface="Carlito"/>
              </a:rPr>
              <a:t>this assumption, </a:t>
            </a:r>
            <a:r>
              <a:rPr sz="2800" spc="-20" dirty="0">
                <a:latin typeface="Carlito"/>
                <a:cs typeface="Carlito"/>
              </a:rPr>
              <a:t>you  </a:t>
            </a:r>
            <a:r>
              <a:rPr sz="2800" spc="-5" dirty="0">
                <a:latin typeface="Carlito"/>
                <a:cs typeface="Carlito"/>
              </a:rPr>
              <a:t>will need </a:t>
            </a:r>
            <a:r>
              <a:rPr sz="2800" spc="-10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use another </a:t>
            </a:r>
            <a:r>
              <a:rPr sz="2800" spc="-20" dirty="0">
                <a:latin typeface="Carlito"/>
                <a:cs typeface="Carlito"/>
              </a:rPr>
              <a:t>statistical test </a:t>
            </a:r>
            <a:r>
              <a:rPr sz="2800" spc="-10" dirty="0">
                <a:latin typeface="Carlito"/>
                <a:cs typeface="Carlito"/>
              </a:rPr>
              <a:t>instead </a:t>
            </a:r>
            <a:r>
              <a:rPr sz="2800" spc="-5" dirty="0">
                <a:latin typeface="Carlito"/>
                <a:cs typeface="Carlito"/>
              </a:rPr>
              <a:t>of the  </a:t>
            </a:r>
            <a:r>
              <a:rPr sz="2800" spc="-20" dirty="0">
                <a:latin typeface="Carlito"/>
                <a:cs typeface="Carlito"/>
              </a:rPr>
              <a:t>one-way </a:t>
            </a:r>
            <a:r>
              <a:rPr sz="2800" spc="-40" dirty="0">
                <a:latin typeface="Carlito"/>
                <a:cs typeface="Carlito"/>
              </a:rPr>
              <a:t>ANOVA </a:t>
            </a:r>
            <a:r>
              <a:rPr sz="2800" dirty="0">
                <a:latin typeface="Carlito"/>
                <a:cs typeface="Carlito"/>
              </a:rPr>
              <a:t>(e.g.,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repeated </a:t>
            </a:r>
            <a:r>
              <a:rPr sz="2800" spc="-10" dirty="0">
                <a:latin typeface="Carlito"/>
                <a:cs typeface="Carlito"/>
              </a:rPr>
              <a:t>measures</a:t>
            </a:r>
            <a:r>
              <a:rPr sz="2800" spc="13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design)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5105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615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838909"/>
            <a:ext cx="8074025" cy="4446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rlito"/>
                <a:cs typeface="Carlito"/>
              </a:rPr>
              <a:t>4: </a:t>
            </a:r>
            <a:r>
              <a:rPr sz="2800" spc="-15" dirty="0">
                <a:latin typeface="Carlito"/>
                <a:cs typeface="Carlito"/>
              </a:rPr>
              <a:t>There </a:t>
            </a:r>
            <a:r>
              <a:rPr sz="2800" spc="-5" dirty="0">
                <a:latin typeface="Carlito"/>
                <a:cs typeface="Carlito"/>
              </a:rPr>
              <a:t>should be </a:t>
            </a:r>
            <a:r>
              <a:rPr sz="2800" b="1" spc="-5" dirty="0">
                <a:latin typeface="Carlito"/>
                <a:cs typeface="Carlito"/>
              </a:rPr>
              <a:t>no significant outliers</a:t>
            </a:r>
            <a:r>
              <a:rPr sz="2800" spc="-5" dirty="0">
                <a:latin typeface="Carlito"/>
                <a:cs typeface="Carlito"/>
              </a:rPr>
              <a:t>. </a:t>
            </a:r>
            <a:r>
              <a:rPr sz="2800" spc="-15" dirty="0">
                <a:latin typeface="Carlito"/>
                <a:cs typeface="Carlito"/>
              </a:rPr>
              <a:t>Outliers are  </a:t>
            </a:r>
            <a:r>
              <a:rPr sz="2800" spc="-10" dirty="0">
                <a:latin typeface="Carlito"/>
                <a:cs typeface="Carlito"/>
              </a:rPr>
              <a:t>simply </a:t>
            </a:r>
            <a:r>
              <a:rPr sz="2800" spc="-5" dirty="0">
                <a:latin typeface="Carlito"/>
                <a:cs typeface="Carlito"/>
              </a:rPr>
              <a:t>single </a:t>
            </a:r>
            <a:r>
              <a:rPr sz="2800" spc="-20" dirty="0">
                <a:latin typeface="Carlito"/>
                <a:cs typeface="Carlito"/>
              </a:rPr>
              <a:t>data </a:t>
            </a:r>
            <a:r>
              <a:rPr sz="2800" spc="-15" dirty="0">
                <a:latin typeface="Carlito"/>
                <a:cs typeface="Carlito"/>
              </a:rPr>
              <a:t>points </a:t>
            </a:r>
            <a:r>
              <a:rPr sz="2800" spc="-5" dirty="0">
                <a:latin typeface="Carlito"/>
                <a:cs typeface="Carlito"/>
              </a:rPr>
              <a:t>within </a:t>
            </a:r>
            <a:r>
              <a:rPr sz="2800" spc="-15" dirty="0">
                <a:latin typeface="Carlito"/>
                <a:cs typeface="Carlito"/>
              </a:rPr>
              <a:t>your </a:t>
            </a:r>
            <a:r>
              <a:rPr sz="2800" spc="-20" dirty="0">
                <a:latin typeface="Carlito"/>
                <a:cs typeface="Carlito"/>
              </a:rPr>
              <a:t>data </a:t>
            </a:r>
            <a:r>
              <a:rPr sz="2800" spc="-10" dirty="0">
                <a:latin typeface="Carlito"/>
                <a:cs typeface="Carlito"/>
              </a:rPr>
              <a:t>that </a:t>
            </a:r>
            <a:r>
              <a:rPr sz="2800" spc="-5" dirty="0">
                <a:latin typeface="Carlito"/>
                <a:cs typeface="Carlito"/>
              </a:rPr>
              <a:t>do not  </a:t>
            </a:r>
            <a:r>
              <a:rPr sz="2800" spc="-20" dirty="0">
                <a:latin typeface="Carlito"/>
                <a:cs typeface="Carlito"/>
              </a:rPr>
              <a:t>follow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usual</a:t>
            </a:r>
            <a:r>
              <a:rPr sz="2800" spc="55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pattern.</a:t>
            </a:r>
            <a:endParaRPr sz="2800">
              <a:latin typeface="Carlito"/>
              <a:cs typeface="Carlito"/>
            </a:endParaRPr>
          </a:p>
          <a:p>
            <a:pPr marL="355600" marR="5080" algn="just">
              <a:lnSpc>
                <a:spcPct val="100000"/>
              </a:lnSpc>
              <a:spcBef>
                <a:spcPts val="675"/>
              </a:spcBef>
            </a:pPr>
            <a:r>
              <a:rPr sz="2800" spc="-10" dirty="0">
                <a:latin typeface="Carlito"/>
                <a:cs typeface="Carlito"/>
              </a:rPr>
              <a:t>Example: </a:t>
            </a:r>
            <a:r>
              <a:rPr sz="280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study </a:t>
            </a:r>
            <a:r>
              <a:rPr sz="2800" spc="-5" dirty="0">
                <a:latin typeface="Carlito"/>
                <a:cs typeface="Carlito"/>
              </a:rPr>
              <a:t>of 100 </a:t>
            </a:r>
            <a:r>
              <a:rPr sz="2800" spc="-10" dirty="0">
                <a:latin typeface="Carlito"/>
                <a:cs typeface="Carlito"/>
              </a:rPr>
              <a:t>students' </a:t>
            </a:r>
            <a:r>
              <a:rPr sz="2800" spc="-5" dirty="0">
                <a:latin typeface="Carlito"/>
                <a:cs typeface="Carlito"/>
              </a:rPr>
              <a:t>IQ </a:t>
            </a:r>
            <a:r>
              <a:rPr sz="2800" spc="-10" dirty="0">
                <a:latin typeface="Carlito"/>
                <a:cs typeface="Carlito"/>
              </a:rPr>
              <a:t>scores, where  the </a:t>
            </a:r>
            <a:r>
              <a:rPr sz="2800" spc="-5" dirty="0">
                <a:latin typeface="Carlito"/>
                <a:cs typeface="Carlito"/>
              </a:rPr>
              <a:t>mean </a:t>
            </a:r>
            <a:r>
              <a:rPr sz="2800" spc="-20" dirty="0">
                <a:latin typeface="Carlito"/>
                <a:cs typeface="Carlito"/>
              </a:rPr>
              <a:t>score </a:t>
            </a:r>
            <a:r>
              <a:rPr sz="2800" spc="-15" dirty="0">
                <a:latin typeface="Carlito"/>
                <a:cs typeface="Carlito"/>
              </a:rPr>
              <a:t>was </a:t>
            </a:r>
            <a:r>
              <a:rPr sz="2800" dirty="0">
                <a:latin typeface="Carlito"/>
                <a:cs typeface="Carlito"/>
              </a:rPr>
              <a:t>108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0" dirty="0">
                <a:latin typeface="Carlito"/>
                <a:cs typeface="Carlito"/>
              </a:rPr>
              <a:t>only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dirty="0">
                <a:latin typeface="Carlito"/>
                <a:cs typeface="Carlito"/>
              </a:rPr>
              <a:t>small </a:t>
            </a:r>
            <a:r>
              <a:rPr sz="2800" spc="-15" dirty="0">
                <a:latin typeface="Carlito"/>
                <a:cs typeface="Carlito"/>
              </a:rPr>
              <a:t>variation  </a:t>
            </a:r>
            <a:r>
              <a:rPr sz="2800" spc="-10" dirty="0">
                <a:latin typeface="Carlito"/>
                <a:cs typeface="Carlito"/>
              </a:rPr>
              <a:t>between students, </a:t>
            </a:r>
            <a:r>
              <a:rPr sz="2800" spc="-5" dirty="0">
                <a:latin typeface="Carlito"/>
                <a:cs typeface="Carlito"/>
              </a:rPr>
              <a:t>one </a:t>
            </a:r>
            <a:r>
              <a:rPr sz="2800" spc="-10" dirty="0">
                <a:latin typeface="Carlito"/>
                <a:cs typeface="Carlito"/>
              </a:rPr>
              <a:t>student had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score </a:t>
            </a:r>
            <a:r>
              <a:rPr sz="2800" spc="-5" dirty="0">
                <a:latin typeface="Carlito"/>
                <a:cs typeface="Carlito"/>
              </a:rPr>
              <a:t>of 156,  which </a:t>
            </a:r>
            <a:r>
              <a:rPr sz="2800" spc="-10" dirty="0">
                <a:latin typeface="Carlito"/>
                <a:cs typeface="Carlito"/>
              </a:rPr>
              <a:t>is very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unusual.</a:t>
            </a:r>
            <a:endParaRPr sz="2800">
              <a:latin typeface="Carlito"/>
              <a:cs typeface="Carlito"/>
            </a:endParaRPr>
          </a:p>
          <a:p>
            <a:pPr marL="355600" marR="5080" algn="just">
              <a:lnSpc>
                <a:spcPct val="97900"/>
              </a:lnSpc>
              <a:spcBef>
                <a:spcPts val="745"/>
              </a:spcBef>
            </a:pP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problem </a:t>
            </a:r>
            <a:r>
              <a:rPr sz="2800" spc="-5" dirty="0">
                <a:latin typeface="Carlito"/>
                <a:cs typeface="Carlito"/>
              </a:rPr>
              <a:t>with </a:t>
            </a:r>
            <a:r>
              <a:rPr sz="2800" spc="-15" dirty="0">
                <a:latin typeface="Carlito"/>
                <a:cs typeface="Carlito"/>
              </a:rPr>
              <a:t>outliers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10" dirty="0">
                <a:latin typeface="Carlito"/>
                <a:cs typeface="Carlito"/>
              </a:rPr>
              <a:t>that they can </a:t>
            </a:r>
            <a:r>
              <a:rPr sz="2800" spc="-25" dirty="0">
                <a:latin typeface="Carlito"/>
                <a:cs typeface="Carlito"/>
              </a:rPr>
              <a:t>have </a:t>
            </a:r>
            <a:r>
              <a:rPr sz="2800" spc="-5" dirty="0">
                <a:latin typeface="Carlito"/>
                <a:cs typeface="Carlito"/>
              </a:rPr>
              <a:t>a  </a:t>
            </a:r>
            <a:r>
              <a:rPr sz="2800" b="1" spc="-15" dirty="0">
                <a:latin typeface="Carlito"/>
                <a:cs typeface="Carlito"/>
              </a:rPr>
              <a:t>negative effect </a:t>
            </a:r>
            <a:r>
              <a:rPr sz="2800" dirty="0">
                <a:latin typeface="Carlito"/>
                <a:cs typeface="Carlito"/>
              </a:rPr>
              <a:t>on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one-way </a:t>
            </a:r>
            <a:r>
              <a:rPr sz="2800" spc="-30" dirty="0">
                <a:latin typeface="Carlito"/>
                <a:cs typeface="Carlito"/>
              </a:rPr>
              <a:t>ANOVA, </a:t>
            </a:r>
            <a:r>
              <a:rPr sz="2800" spc="-10" dirty="0">
                <a:latin typeface="Carlito"/>
                <a:cs typeface="Carlito"/>
              </a:rPr>
              <a:t>reducing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10" dirty="0">
                <a:latin typeface="Carlito"/>
                <a:cs typeface="Carlito"/>
              </a:rPr>
              <a:t>validity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20" dirty="0">
                <a:latin typeface="Carlito"/>
                <a:cs typeface="Carlito"/>
              </a:rPr>
              <a:t>your</a:t>
            </a:r>
            <a:r>
              <a:rPr sz="2800" spc="3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results.</a:t>
            </a:r>
            <a:endParaRPr sz="2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78839" y="2066671"/>
            <a:ext cx="67246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68575" algn="l"/>
                <a:tab pos="4251325" algn="l"/>
                <a:tab pos="6269355" algn="l"/>
              </a:tabLst>
            </a:pPr>
            <a:r>
              <a:rPr sz="3000" b="1" dirty="0">
                <a:latin typeface="Carlito"/>
                <a:cs typeface="Carlito"/>
              </a:rPr>
              <a:t>app</a:t>
            </a:r>
            <a:r>
              <a:rPr sz="3000" b="1" spc="-35" dirty="0">
                <a:latin typeface="Carlito"/>
                <a:cs typeface="Carlito"/>
              </a:rPr>
              <a:t>r</a:t>
            </a:r>
            <a:r>
              <a:rPr sz="3000" b="1" spc="-65" dirty="0">
                <a:latin typeface="Carlito"/>
                <a:cs typeface="Carlito"/>
              </a:rPr>
              <a:t>o</a:t>
            </a:r>
            <a:r>
              <a:rPr sz="3000" b="1" spc="-5" dirty="0">
                <a:latin typeface="Carlito"/>
                <a:cs typeface="Carlito"/>
              </a:rPr>
              <a:t>xi</a:t>
            </a:r>
            <a:r>
              <a:rPr sz="3000" b="1" spc="5" dirty="0">
                <a:latin typeface="Carlito"/>
                <a:cs typeface="Carlito"/>
              </a:rPr>
              <a:t>m</a:t>
            </a:r>
            <a:r>
              <a:rPr sz="3000" b="1" spc="-30" dirty="0">
                <a:latin typeface="Carlito"/>
                <a:cs typeface="Carlito"/>
              </a:rPr>
              <a:t>a</a:t>
            </a:r>
            <a:r>
              <a:rPr sz="3000" b="1" spc="-35" dirty="0">
                <a:latin typeface="Carlito"/>
                <a:cs typeface="Carlito"/>
              </a:rPr>
              <a:t>t</a:t>
            </a:r>
            <a:r>
              <a:rPr sz="3000" b="1" spc="-5" dirty="0">
                <a:latin typeface="Carlito"/>
                <a:cs typeface="Carlito"/>
              </a:rPr>
              <a:t>el</a:t>
            </a:r>
            <a:r>
              <a:rPr sz="3000" b="1" dirty="0">
                <a:latin typeface="Carlito"/>
                <a:cs typeface="Carlito"/>
              </a:rPr>
              <a:t>y	n</a:t>
            </a:r>
            <a:r>
              <a:rPr sz="3000" b="1" spc="-10" dirty="0">
                <a:latin typeface="Carlito"/>
                <a:cs typeface="Carlito"/>
              </a:rPr>
              <a:t>o</a:t>
            </a:r>
            <a:r>
              <a:rPr sz="3000" b="1" spc="-5" dirty="0">
                <a:latin typeface="Carlito"/>
                <a:cs typeface="Carlito"/>
              </a:rPr>
              <a:t>rma</a:t>
            </a:r>
            <a:r>
              <a:rPr sz="3000" b="1" spc="-15" dirty="0">
                <a:latin typeface="Carlito"/>
                <a:cs typeface="Carlito"/>
              </a:rPr>
              <a:t>l</a:t>
            </a:r>
            <a:r>
              <a:rPr sz="3000" b="1" dirty="0">
                <a:latin typeface="Carlito"/>
                <a:cs typeface="Carlito"/>
              </a:rPr>
              <a:t>ly	di</a:t>
            </a:r>
            <a:r>
              <a:rPr sz="3000" b="1" spc="-30" dirty="0">
                <a:latin typeface="Carlito"/>
                <a:cs typeface="Carlito"/>
              </a:rPr>
              <a:t>s</a:t>
            </a:r>
            <a:r>
              <a:rPr sz="3000" b="1" dirty="0">
                <a:latin typeface="Carlito"/>
                <a:cs typeface="Carlito"/>
              </a:rPr>
              <a:t>tribu</a:t>
            </a:r>
            <a:r>
              <a:rPr sz="3000" b="1" spc="-40" dirty="0">
                <a:latin typeface="Carlito"/>
                <a:cs typeface="Carlito"/>
              </a:rPr>
              <a:t>t</a:t>
            </a:r>
            <a:r>
              <a:rPr sz="3000" b="1" spc="-5" dirty="0">
                <a:latin typeface="Carlito"/>
                <a:cs typeface="Carlito"/>
              </a:rPr>
              <a:t>e</a:t>
            </a:r>
            <a:r>
              <a:rPr sz="3000" b="1" dirty="0">
                <a:latin typeface="Carlito"/>
                <a:cs typeface="Carlito"/>
              </a:rPr>
              <a:t>d	</a:t>
            </a:r>
            <a:r>
              <a:rPr sz="3000" spc="-65" dirty="0">
                <a:latin typeface="Carlito"/>
                <a:cs typeface="Carlito"/>
              </a:rPr>
              <a:t>f</a:t>
            </a:r>
            <a:r>
              <a:rPr sz="3000" spc="-5" dirty="0">
                <a:latin typeface="Carlito"/>
                <a:cs typeface="Carlito"/>
              </a:rPr>
              <a:t>or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8839" y="1608785"/>
            <a:ext cx="7732395" cy="9410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758825" algn="l"/>
                <a:tab pos="1909445" algn="l"/>
                <a:tab pos="4067810" algn="l"/>
                <a:tab pos="5817870" algn="l"/>
                <a:tab pos="7314565" algn="l"/>
              </a:tabLst>
            </a:pPr>
            <a:r>
              <a:rPr sz="3000" b="1" dirty="0">
                <a:latin typeface="Carlito"/>
                <a:cs typeface="Carlito"/>
              </a:rPr>
              <a:t>5:	</a:t>
            </a:r>
            <a:r>
              <a:rPr sz="3000" spc="-229" dirty="0">
                <a:latin typeface="Carlito"/>
                <a:cs typeface="Carlito"/>
              </a:rPr>
              <a:t>Y</a:t>
            </a:r>
            <a:r>
              <a:rPr sz="3000" spc="-5" dirty="0">
                <a:latin typeface="Carlito"/>
                <a:cs typeface="Carlito"/>
              </a:rPr>
              <a:t>ou</a:t>
            </a:r>
            <a:r>
              <a:rPr sz="3000" dirty="0">
                <a:latin typeface="Carlito"/>
                <a:cs typeface="Carlito"/>
              </a:rPr>
              <a:t>r	</a:t>
            </a:r>
            <a:r>
              <a:rPr sz="3000" b="1" i="1" dirty="0">
                <a:latin typeface="Carlito"/>
                <a:cs typeface="Carlito"/>
              </a:rPr>
              <a:t>depende</a:t>
            </a:r>
            <a:r>
              <a:rPr sz="3000" b="1" i="1" spc="-20" dirty="0">
                <a:latin typeface="Carlito"/>
                <a:cs typeface="Carlito"/>
              </a:rPr>
              <a:t>n</a:t>
            </a:r>
            <a:r>
              <a:rPr sz="3000" b="1" i="1" dirty="0">
                <a:latin typeface="Carlito"/>
                <a:cs typeface="Carlito"/>
              </a:rPr>
              <a:t>t	</a:t>
            </a:r>
            <a:r>
              <a:rPr sz="3000" b="1" i="1" spc="-5" dirty="0">
                <a:latin typeface="Carlito"/>
                <a:cs typeface="Carlito"/>
              </a:rPr>
              <a:t>variab</a:t>
            </a:r>
            <a:r>
              <a:rPr sz="3000" b="1" i="1" spc="-10" dirty="0">
                <a:latin typeface="Carlito"/>
                <a:cs typeface="Carlito"/>
              </a:rPr>
              <a:t>l</a:t>
            </a:r>
            <a:r>
              <a:rPr sz="3000" b="1" i="1" dirty="0">
                <a:latin typeface="Carlito"/>
                <a:cs typeface="Carlito"/>
              </a:rPr>
              <a:t>e	</a:t>
            </a:r>
            <a:r>
              <a:rPr sz="3000" spc="-5" dirty="0">
                <a:latin typeface="Carlito"/>
                <a:cs typeface="Carlito"/>
              </a:rPr>
              <a:t>shou</a:t>
            </a:r>
            <a:r>
              <a:rPr sz="3000" spc="-15" dirty="0">
                <a:latin typeface="Carlito"/>
                <a:cs typeface="Carlito"/>
              </a:rPr>
              <a:t>l</a:t>
            </a:r>
            <a:r>
              <a:rPr sz="3000" dirty="0">
                <a:latin typeface="Carlito"/>
                <a:cs typeface="Carlito"/>
              </a:rPr>
              <a:t>d	</a:t>
            </a:r>
            <a:r>
              <a:rPr sz="3000" spc="5" dirty="0">
                <a:latin typeface="Carlito"/>
                <a:cs typeface="Carlito"/>
              </a:rPr>
              <a:t>be</a:t>
            </a:r>
            <a:endParaRPr sz="3000">
              <a:latin typeface="Carlito"/>
              <a:cs typeface="Carlito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3000" spc="-20" dirty="0">
                <a:latin typeface="Carlito"/>
                <a:cs typeface="Carlito"/>
              </a:rPr>
              <a:t>e</a:t>
            </a:r>
            <a:r>
              <a:rPr sz="3000" dirty="0">
                <a:latin typeface="Carlito"/>
                <a:cs typeface="Carlito"/>
              </a:rPr>
              <a:t>ach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39" y="2432431"/>
            <a:ext cx="7730490" cy="340931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20"/>
              </a:spcBef>
            </a:pPr>
            <a:r>
              <a:rPr sz="3000" spc="-15" dirty="0">
                <a:latin typeface="Carlito"/>
                <a:cs typeface="Carlito"/>
              </a:rPr>
              <a:t>category </a:t>
            </a:r>
            <a:r>
              <a:rPr sz="3000" dirty="0">
                <a:latin typeface="Carlito"/>
                <a:cs typeface="Carlito"/>
              </a:rPr>
              <a:t>of the </a:t>
            </a:r>
            <a:r>
              <a:rPr sz="3000" b="1" spc="-10" dirty="0">
                <a:latin typeface="Carlito"/>
                <a:cs typeface="Carlito"/>
              </a:rPr>
              <a:t>independent</a:t>
            </a:r>
            <a:r>
              <a:rPr sz="3000" b="1" spc="10" dirty="0">
                <a:latin typeface="Carlito"/>
                <a:cs typeface="Carlito"/>
              </a:rPr>
              <a:t> </a:t>
            </a:r>
            <a:r>
              <a:rPr sz="3000" b="1" spc="-10" dirty="0">
                <a:latin typeface="Carlito"/>
                <a:cs typeface="Carlito"/>
              </a:rPr>
              <a:t>variable</a:t>
            </a:r>
            <a:r>
              <a:rPr sz="3000" spc="-10" dirty="0">
                <a:latin typeface="Carlito"/>
                <a:cs typeface="Carlito"/>
              </a:rPr>
              <a:t>.</a:t>
            </a:r>
            <a:endParaRPr sz="30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720"/>
              </a:spcBef>
            </a:pPr>
            <a:r>
              <a:rPr sz="3000" spc="-15" dirty="0">
                <a:latin typeface="Carlito"/>
                <a:cs typeface="Carlito"/>
              </a:rPr>
              <a:t>One-way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spc="-40" dirty="0">
                <a:latin typeface="Carlito"/>
                <a:cs typeface="Carlito"/>
              </a:rPr>
              <a:t>ANOVA  </a:t>
            </a:r>
            <a:r>
              <a:rPr sz="3000" spc="-5" dirty="0">
                <a:latin typeface="Carlito"/>
                <a:cs typeface="Carlito"/>
              </a:rPr>
              <a:t>only </a:t>
            </a:r>
            <a:r>
              <a:rPr sz="3000" spc="-15" dirty="0">
                <a:latin typeface="Carlito"/>
                <a:cs typeface="Carlito"/>
              </a:rPr>
              <a:t>requires  </a:t>
            </a:r>
            <a:r>
              <a:rPr sz="3000" b="1" spc="-20" dirty="0">
                <a:latin typeface="Carlito"/>
                <a:cs typeface="Carlito"/>
              </a:rPr>
              <a:t>approximately  </a:t>
            </a:r>
            <a:r>
              <a:rPr sz="3000" spc="-5" dirty="0">
                <a:latin typeface="Carlito"/>
                <a:cs typeface="Carlito"/>
              </a:rPr>
              <a:t>normal </a:t>
            </a:r>
            <a:r>
              <a:rPr sz="3000" spc="-20" dirty="0">
                <a:latin typeface="Carlito"/>
                <a:cs typeface="Carlito"/>
              </a:rPr>
              <a:t>data </a:t>
            </a:r>
            <a:r>
              <a:rPr sz="3000" spc="-15" dirty="0">
                <a:latin typeface="Carlito"/>
                <a:cs typeface="Carlito"/>
              </a:rPr>
              <a:t>because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it is </a:t>
            </a:r>
            <a:r>
              <a:rPr sz="3000" spc="-15" dirty="0">
                <a:latin typeface="Carlito"/>
                <a:cs typeface="Carlito"/>
              </a:rPr>
              <a:t>quite  </a:t>
            </a:r>
            <a:r>
              <a:rPr sz="3000" b="1" i="1" spc="-10" dirty="0">
                <a:latin typeface="Carlito"/>
                <a:cs typeface="Carlito"/>
              </a:rPr>
              <a:t>"robust" </a:t>
            </a:r>
            <a:r>
              <a:rPr sz="3000" spc="-35" dirty="0">
                <a:latin typeface="Carlito"/>
                <a:cs typeface="Carlito"/>
              </a:rPr>
              <a:t>to  </a:t>
            </a:r>
            <a:r>
              <a:rPr sz="3000" spc="-5" dirty="0">
                <a:latin typeface="Carlito"/>
                <a:cs typeface="Carlito"/>
              </a:rPr>
              <a:t>violations </a:t>
            </a:r>
            <a:r>
              <a:rPr sz="3000" dirty="0">
                <a:latin typeface="Carlito"/>
                <a:cs typeface="Carlito"/>
              </a:rPr>
              <a:t>of </a:t>
            </a:r>
            <a:r>
              <a:rPr sz="3000" spc="-25" dirty="0">
                <a:latin typeface="Carlito"/>
                <a:cs typeface="Carlito"/>
              </a:rPr>
              <a:t>normality,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meaning </a:t>
            </a: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that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assumption </a:t>
            </a:r>
            <a:r>
              <a:rPr sz="3000" spc="-5" dirty="0">
                <a:latin typeface="Carlito"/>
                <a:cs typeface="Carlito"/>
              </a:rPr>
              <a:t> </a:t>
            </a: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can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be </a:t>
            </a:r>
            <a:r>
              <a:rPr sz="30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 </a:t>
            </a: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little violated </a:t>
            </a:r>
            <a:r>
              <a:rPr sz="3000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and </a:t>
            </a: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still </a:t>
            </a:r>
            <a:r>
              <a:rPr sz="30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provide</a:t>
            </a:r>
            <a:r>
              <a:rPr sz="3000" u="heavy" spc="64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 </a:t>
            </a:r>
            <a:r>
              <a:rPr sz="3000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valid </a:t>
            </a:r>
            <a:r>
              <a:rPr sz="3000" spc="-15" dirty="0">
                <a:latin typeface="Carlito"/>
                <a:cs typeface="Carlito"/>
              </a:rPr>
              <a:t>  </a:t>
            </a: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results</a:t>
            </a:r>
            <a:r>
              <a:rPr sz="3000" spc="-10" dirty="0">
                <a:latin typeface="Carlito"/>
                <a:cs typeface="Carlito"/>
              </a:rPr>
              <a:t>. </a:t>
            </a:r>
            <a:r>
              <a:rPr sz="3000" spc="-80" dirty="0">
                <a:latin typeface="Carlito"/>
                <a:cs typeface="Carlito"/>
              </a:rPr>
              <a:t>You </a:t>
            </a:r>
            <a:r>
              <a:rPr sz="3000" spc="-15" dirty="0">
                <a:latin typeface="Carlito"/>
                <a:cs typeface="Carlito"/>
              </a:rPr>
              <a:t>can </a:t>
            </a:r>
            <a:r>
              <a:rPr sz="3000" spc="-25" dirty="0">
                <a:latin typeface="Carlito"/>
                <a:cs typeface="Carlito"/>
              </a:rPr>
              <a:t>test for </a:t>
            </a:r>
            <a:r>
              <a:rPr sz="3000" spc="-5" dirty="0">
                <a:latin typeface="Carlito"/>
                <a:cs typeface="Carlito"/>
              </a:rPr>
              <a:t>normality using </a:t>
            </a:r>
            <a:r>
              <a:rPr sz="3000" spc="-10" dirty="0">
                <a:latin typeface="Carlito"/>
                <a:cs typeface="Carlito"/>
              </a:rPr>
              <a:t>the  </a:t>
            </a:r>
            <a:r>
              <a:rPr sz="3000" b="1" spc="-10" dirty="0">
                <a:latin typeface="Carlito"/>
                <a:cs typeface="Carlito"/>
              </a:rPr>
              <a:t>Shapiro-Wilk </a:t>
            </a:r>
            <a:r>
              <a:rPr sz="3000" b="1" spc="-20" dirty="0">
                <a:latin typeface="Carlito"/>
                <a:cs typeface="Carlito"/>
              </a:rPr>
              <a:t>test </a:t>
            </a:r>
            <a:r>
              <a:rPr sz="3000" b="1" spc="-5" dirty="0">
                <a:latin typeface="Carlito"/>
                <a:cs typeface="Carlito"/>
              </a:rPr>
              <a:t>of</a:t>
            </a:r>
            <a:r>
              <a:rPr sz="3000" b="1" spc="5" dirty="0">
                <a:latin typeface="Carlito"/>
                <a:cs typeface="Carlito"/>
              </a:rPr>
              <a:t> </a:t>
            </a:r>
            <a:r>
              <a:rPr sz="3000" b="1" spc="-25" dirty="0">
                <a:latin typeface="Carlito"/>
                <a:cs typeface="Carlito"/>
              </a:rPr>
              <a:t>normality.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marL="687705">
              <a:lnSpc>
                <a:spcPct val="100000"/>
              </a:lnSpc>
              <a:spcBef>
                <a:spcPts val="1580"/>
              </a:spcBef>
            </a:pPr>
            <a:r>
              <a:rPr sz="4400" spc="-20" dirty="0"/>
              <a:t>One-way </a:t>
            </a:r>
            <a:r>
              <a:rPr sz="4400" spc="-55" dirty="0"/>
              <a:t>ANOVA</a:t>
            </a:r>
            <a:r>
              <a:rPr sz="4400" dirty="0"/>
              <a:t> Assumptions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08785"/>
            <a:ext cx="8074025" cy="3867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latin typeface="Carlito"/>
                <a:cs typeface="Carlito"/>
              </a:rPr>
              <a:t>6: </a:t>
            </a:r>
            <a:r>
              <a:rPr sz="3000" spc="-15" dirty="0">
                <a:latin typeface="Carlito"/>
                <a:cs typeface="Carlito"/>
              </a:rPr>
              <a:t>There </a:t>
            </a:r>
            <a:r>
              <a:rPr sz="3000" spc="-10" dirty="0">
                <a:latin typeface="Carlito"/>
                <a:cs typeface="Carlito"/>
              </a:rPr>
              <a:t>needs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spc="-5" dirty="0">
                <a:latin typeface="Carlito"/>
                <a:cs typeface="Carlito"/>
              </a:rPr>
              <a:t>be </a:t>
            </a:r>
            <a:r>
              <a:rPr sz="3000" b="1" spc="-10" dirty="0">
                <a:latin typeface="Carlito"/>
                <a:cs typeface="Carlito"/>
              </a:rPr>
              <a:t>homogeneity </a:t>
            </a:r>
            <a:r>
              <a:rPr sz="3000" b="1" spc="-5" dirty="0">
                <a:latin typeface="Carlito"/>
                <a:cs typeface="Carlito"/>
              </a:rPr>
              <a:t>of </a:t>
            </a:r>
            <a:r>
              <a:rPr sz="3000" b="1" spc="-10" dirty="0">
                <a:latin typeface="Carlito"/>
                <a:cs typeface="Carlito"/>
              </a:rPr>
              <a:t>variances</a:t>
            </a:r>
            <a:r>
              <a:rPr sz="3000" spc="-10" dirty="0">
                <a:latin typeface="Carlito"/>
                <a:cs typeface="Carlito"/>
              </a:rPr>
              <a:t>.  </a:t>
            </a:r>
            <a:r>
              <a:rPr sz="3000" spc="-80" dirty="0">
                <a:latin typeface="Carlito"/>
                <a:cs typeface="Carlito"/>
              </a:rPr>
              <a:t>You </a:t>
            </a:r>
            <a:r>
              <a:rPr sz="3000" spc="-15" dirty="0">
                <a:latin typeface="Carlito"/>
                <a:cs typeface="Carlito"/>
              </a:rPr>
              <a:t>can </a:t>
            </a:r>
            <a:r>
              <a:rPr sz="3000" spc="-20" dirty="0">
                <a:latin typeface="Carlito"/>
                <a:cs typeface="Carlito"/>
              </a:rPr>
              <a:t>test </a:t>
            </a:r>
            <a:r>
              <a:rPr sz="3000" dirty="0">
                <a:latin typeface="Carlito"/>
                <a:cs typeface="Carlito"/>
              </a:rPr>
              <a:t>this </a:t>
            </a:r>
            <a:r>
              <a:rPr sz="3000" spc="-5" dirty="0">
                <a:latin typeface="Carlito"/>
                <a:cs typeface="Carlito"/>
              </a:rPr>
              <a:t>assumption in </a:t>
            </a:r>
            <a:r>
              <a:rPr sz="3000" spc="-10" dirty="0">
                <a:latin typeface="Carlito"/>
                <a:cs typeface="Carlito"/>
              </a:rPr>
              <a:t>SPSS </a:t>
            </a:r>
            <a:r>
              <a:rPr sz="3000" spc="-15" dirty="0">
                <a:latin typeface="Carlito"/>
                <a:cs typeface="Carlito"/>
              </a:rPr>
              <a:t>Statistics  </a:t>
            </a:r>
            <a:r>
              <a:rPr sz="3000" spc="-5" dirty="0">
                <a:latin typeface="Carlito"/>
                <a:cs typeface="Carlito"/>
              </a:rPr>
              <a:t>using </a:t>
            </a:r>
            <a:r>
              <a:rPr sz="3000" b="1" spc="-10" dirty="0">
                <a:latin typeface="Carlito"/>
                <a:cs typeface="Carlito"/>
              </a:rPr>
              <a:t>Levene's </a:t>
            </a:r>
            <a:r>
              <a:rPr sz="3000" b="1" spc="-20" dirty="0">
                <a:latin typeface="Carlito"/>
                <a:cs typeface="Carlito"/>
              </a:rPr>
              <a:t>test </a:t>
            </a:r>
            <a:r>
              <a:rPr sz="3000" spc="-25" dirty="0">
                <a:latin typeface="Carlito"/>
                <a:cs typeface="Carlito"/>
              </a:rPr>
              <a:t>for </a:t>
            </a:r>
            <a:r>
              <a:rPr sz="3000" spc="-10" dirty="0">
                <a:latin typeface="Carlito"/>
                <a:cs typeface="Carlito"/>
              </a:rPr>
              <a:t>homogeneity </a:t>
            </a:r>
            <a:r>
              <a:rPr sz="3000" dirty="0">
                <a:latin typeface="Carlito"/>
                <a:cs typeface="Carlito"/>
              </a:rPr>
              <a:t>of</a:t>
            </a:r>
            <a:r>
              <a:rPr sz="3000" spc="90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variances.</a:t>
            </a:r>
            <a:endParaRPr sz="3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100">
              <a:latin typeface="Carlito"/>
              <a:cs typeface="Carlito"/>
            </a:endParaRPr>
          </a:p>
          <a:p>
            <a:pPr marL="355600" marR="5080" indent="86995" algn="just">
              <a:lnSpc>
                <a:spcPct val="100000"/>
              </a:lnSpc>
            </a:pPr>
            <a:r>
              <a:rPr sz="3000" dirty="0">
                <a:latin typeface="Carlito"/>
                <a:cs typeface="Carlito"/>
              </a:rPr>
              <a:t>If </a:t>
            </a:r>
            <a:r>
              <a:rPr sz="3000" spc="-15" dirty="0">
                <a:latin typeface="Carlito"/>
                <a:cs typeface="Carlito"/>
              </a:rPr>
              <a:t>your </a:t>
            </a:r>
            <a:r>
              <a:rPr sz="3000" spc="-20" dirty="0">
                <a:latin typeface="Carlito"/>
                <a:cs typeface="Carlito"/>
              </a:rPr>
              <a:t>data </a:t>
            </a:r>
            <a:r>
              <a:rPr sz="3000" spc="-15" dirty="0">
                <a:latin typeface="Carlito"/>
                <a:cs typeface="Carlito"/>
              </a:rPr>
              <a:t>fails </a:t>
            </a:r>
            <a:r>
              <a:rPr sz="3000" spc="-10" dirty="0">
                <a:latin typeface="Carlito"/>
                <a:cs typeface="Carlito"/>
              </a:rPr>
              <a:t>this </a:t>
            </a:r>
            <a:r>
              <a:rPr sz="3000" spc="-5" dirty="0">
                <a:latin typeface="Carlito"/>
                <a:cs typeface="Carlito"/>
              </a:rPr>
              <a:t>assumption, </a:t>
            </a:r>
            <a:r>
              <a:rPr sz="3000" spc="-10" dirty="0">
                <a:latin typeface="Carlito"/>
                <a:cs typeface="Carlito"/>
              </a:rPr>
              <a:t>you </a:t>
            </a:r>
            <a:r>
              <a:rPr sz="3000" dirty="0">
                <a:latin typeface="Carlito"/>
                <a:cs typeface="Carlito"/>
              </a:rPr>
              <a:t>will </a:t>
            </a:r>
            <a:r>
              <a:rPr sz="3000" spc="-5" dirty="0">
                <a:latin typeface="Carlito"/>
                <a:cs typeface="Carlito"/>
              </a:rPr>
              <a:t>need  </a:t>
            </a:r>
            <a:r>
              <a:rPr sz="3000" spc="-15" dirty="0">
                <a:latin typeface="Carlito"/>
                <a:cs typeface="Carlito"/>
              </a:rPr>
              <a:t>to </a:t>
            </a:r>
            <a:r>
              <a:rPr sz="3000" spc="-5" dirty="0">
                <a:latin typeface="Carlito"/>
                <a:cs typeface="Carlito"/>
              </a:rPr>
              <a:t>not </a:t>
            </a:r>
            <a:r>
              <a:rPr sz="3000" spc="-10" dirty="0">
                <a:latin typeface="Carlito"/>
                <a:cs typeface="Carlito"/>
              </a:rPr>
              <a:t>only </a:t>
            </a:r>
            <a:r>
              <a:rPr sz="3000" spc="-5" dirty="0">
                <a:latin typeface="Carlito"/>
                <a:cs typeface="Carlito"/>
              </a:rPr>
              <a:t>carry out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30" dirty="0">
                <a:latin typeface="Carlito"/>
                <a:cs typeface="Carlito"/>
              </a:rPr>
              <a:t>Welch </a:t>
            </a:r>
            <a:r>
              <a:rPr sz="3000" spc="-40" dirty="0">
                <a:latin typeface="Carlito"/>
                <a:cs typeface="Carlito"/>
              </a:rPr>
              <a:t>ANOVA </a:t>
            </a:r>
            <a:r>
              <a:rPr sz="3000" spc="-15" dirty="0">
                <a:latin typeface="Carlito"/>
                <a:cs typeface="Carlito"/>
              </a:rPr>
              <a:t>instead </a:t>
            </a:r>
            <a:r>
              <a:rPr sz="3000" dirty="0">
                <a:latin typeface="Carlito"/>
                <a:cs typeface="Carlito"/>
              </a:rPr>
              <a:t>of a  </a:t>
            </a:r>
            <a:r>
              <a:rPr sz="3000" spc="-15" dirty="0">
                <a:latin typeface="Carlito"/>
                <a:cs typeface="Carlito"/>
              </a:rPr>
              <a:t>one-way </a:t>
            </a:r>
            <a:r>
              <a:rPr sz="3000" spc="-30" dirty="0">
                <a:latin typeface="Carlito"/>
                <a:cs typeface="Carlito"/>
              </a:rPr>
              <a:t>ANOVA, </a:t>
            </a:r>
            <a:r>
              <a:rPr sz="3000" dirty="0">
                <a:latin typeface="Carlito"/>
                <a:cs typeface="Carlito"/>
              </a:rPr>
              <a:t>which </a:t>
            </a:r>
            <a:r>
              <a:rPr sz="3000" spc="-10" dirty="0">
                <a:latin typeface="Carlito"/>
                <a:cs typeface="Carlito"/>
              </a:rPr>
              <a:t>you can </a:t>
            </a:r>
            <a:r>
              <a:rPr sz="3000" spc="-5" dirty="0">
                <a:latin typeface="Carlito"/>
                <a:cs typeface="Carlito"/>
              </a:rPr>
              <a:t>do </a:t>
            </a:r>
            <a:r>
              <a:rPr sz="3000" spc="-10" dirty="0">
                <a:latin typeface="Carlito"/>
                <a:cs typeface="Carlito"/>
              </a:rPr>
              <a:t>using SPSS  Statistics, but </a:t>
            </a:r>
            <a:r>
              <a:rPr sz="3000" dirty="0">
                <a:latin typeface="Carlito"/>
                <a:cs typeface="Carlito"/>
              </a:rPr>
              <a:t>also </a:t>
            </a:r>
            <a:r>
              <a:rPr sz="3000" spc="-5" dirty="0">
                <a:latin typeface="Carlito"/>
                <a:cs typeface="Carlito"/>
              </a:rPr>
              <a:t>use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25" dirty="0">
                <a:latin typeface="Carlito"/>
                <a:cs typeface="Carlito"/>
              </a:rPr>
              <a:t>different </a:t>
            </a:r>
            <a:r>
              <a:rPr sz="3000" spc="-10" dirty="0">
                <a:latin typeface="Carlito"/>
                <a:cs typeface="Carlito"/>
              </a:rPr>
              <a:t>post-hoc</a:t>
            </a:r>
            <a:r>
              <a:rPr sz="3000" spc="-45" dirty="0">
                <a:latin typeface="Carlito"/>
                <a:cs typeface="Carlito"/>
              </a:rPr>
              <a:t> </a:t>
            </a:r>
            <a:r>
              <a:rPr sz="3000" spc="-20" dirty="0">
                <a:latin typeface="Carlito"/>
                <a:cs typeface="Carlito"/>
              </a:rPr>
              <a:t>test.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80"/>
              </a:spcBef>
            </a:pPr>
            <a:r>
              <a:rPr sz="4400" spc="-5" dirty="0"/>
              <a:t>Setup </a:t>
            </a:r>
            <a:r>
              <a:rPr sz="4400" dirty="0"/>
              <a:t>in </a:t>
            </a:r>
            <a:r>
              <a:rPr sz="4400" spc="-5" dirty="0"/>
              <a:t>SPSS</a:t>
            </a:r>
            <a:r>
              <a:rPr sz="4400" spc="5" dirty="0"/>
              <a:t> </a:t>
            </a:r>
            <a:r>
              <a:rPr sz="4400" spc="-15" dirty="0"/>
              <a:t>Statistics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78839" y="1607261"/>
            <a:ext cx="7730490" cy="4416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rlito"/>
                <a:cs typeface="Carlito"/>
              </a:rPr>
              <a:t>In </a:t>
            </a:r>
            <a:r>
              <a:rPr sz="3200" spc="-5" dirty="0">
                <a:latin typeface="Carlito"/>
                <a:cs typeface="Carlito"/>
              </a:rPr>
              <a:t>SPSS </a:t>
            </a:r>
            <a:r>
              <a:rPr sz="3200" spc="-10" dirty="0">
                <a:latin typeface="Carlito"/>
                <a:cs typeface="Carlito"/>
              </a:rPr>
              <a:t>Statistics, we </a:t>
            </a:r>
            <a:r>
              <a:rPr sz="3200" spc="-20" dirty="0">
                <a:latin typeface="Carlito"/>
                <a:cs typeface="Carlito"/>
              </a:rPr>
              <a:t>separated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5" dirty="0">
                <a:latin typeface="Carlito"/>
                <a:cs typeface="Carlito"/>
              </a:rPr>
              <a:t>groups </a:t>
            </a:r>
            <a:r>
              <a:rPr sz="3200" spc="-25" dirty="0">
                <a:latin typeface="Carlito"/>
                <a:cs typeface="Carlito"/>
              </a:rPr>
              <a:t>for  </a:t>
            </a:r>
            <a:r>
              <a:rPr sz="3200" spc="-5" dirty="0">
                <a:latin typeface="Carlito"/>
                <a:cs typeface="Carlito"/>
              </a:rPr>
              <a:t>analysis </a:t>
            </a:r>
            <a:r>
              <a:rPr sz="3200" spc="-10" dirty="0">
                <a:latin typeface="Carlito"/>
                <a:cs typeface="Carlito"/>
              </a:rPr>
              <a:t>by creating </a:t>
            </a:r>
            <a:r>
              <a:rPr sz="3200" dirty="0">
                <a:latin typeface="Carlito"/>
                <a:cs typeface="Carlito"/>
              </a:rPr>
              <a:t>a </a:t>
            </a:r>
            <a:r>
              <a:rPr sz="3200" spc="-10" dirty="0">
                <a:latin typeface="Carlito"/>
                <a:cs typeface="Carlito"/>
              </a:rPr>
              <a:t>grouping variable </a:t>
            </a:r>
            <a:r>
              <a:rPr sz="3200" spc="-5" dirty="0">
                <a:latin typeface="Carlito"/>
                <a:cs typeface="Carlito"/>
              </a:rPr>
              <a:t>called  </a:t>
            </a:r>
            <a:r>
              <a:rPr sz="3200" spc="-15" dirty="0">
                <a:solidFill>
                  <a:srgbClr val="FFC000"/>
                </a:solidFill>
                <a:latin typeface="Carlito"/>
                <a:cs typeface="Carlito"/>
              </a:rPr>
              <a:t>Course </a:t>
            </a:r>
            <a:r>
              <a:rPr sz="3200" dirty="0">
                <a:latin typeface="Carlito"/>
                <a:cs typeface="Carlito"/>
              </a:rPr>
              <a:t>(i.e., the </a:t>
            </a:r>
            <a:r>
              <a:rPr sz="3200" dirty="0">
                <a:solidFill>
                  <a:srgbClr val="FFC000"/>
                </a:solidFill>
                <a:latin typeface="Carlito"/>
                <a:cs typeface="Carlito"/>
              </a:rPr>
              <a:t>independent </a:t>
            </a:r>
            <a:r>
              <a:rPr sz="3200" spc="-5" dirty="0">
                <a:solidFill>
                  <a:srgbClr val="FFC000"/>
                </a:solidFill>
                <a:latin typeface="Carlito"/>
                <a:cs typeface="Carlito"/>
              </a:rPr>
              <a:t>variable</a:t>
            </a:r>
            <a:r>
              <a:rPr sz="3200" spc="-5" dirty="0">
                <a:latin typeface="Carlito"/>
                <a:cs typeface="Carlito"/>
              </a:rPr>
              <a:t>), </a:t>
            </a:r>
            <a:r>
              <a:rPr sz="3200" dirty="0">
                <a:latin typeface="Carlito"/>
                <a:cs typeface="Carlito"/>
              </a:rPr>
              <a:t>and  </a:t>
            </a:r>
            <a:r>
              <a:rPr sz="3200" spc="-35" dirty="0">
                <a:latin typeface="Carlito"/>
                <a:cs typeface="Carlito"/>
              </a:rPr>
              <a:t>gave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b="1" spc="-10" dirty="0">
                <a:latin typeface="Carlito"/>
                <a:cs typeface="Carlito"/>
              </a:rPr>
              <a:t>beginners </a:t>
            </a:r>
            <a:r>
              <a:rPr sz="3200" b="1" spc="-15" dirty="0">
                <a:latin typeface="Carlito"/>
                <a:cs typeface="Carlito"/>
              </a:rPr>
              <a:t>course </a:t>
            </a:r>
            <a:r>
              <a:rPr sz="3200" b="1" dirty="0">
                <a:latin typeface="Carlito"/>
                <a:cs typeface="Carlito"/>
              </a:rPr>
              <a:t>a </a:t>
            </a:r>
            <a:r>
              <a:rPr sz="3200" b="1" spc="-15" dirty="0">
                <a:latin typeface="Carlito"/>
                <a:cs typeface="Carlito"/>
              </a:rPr>
              <a:t>value </a:t>
            </a:r>
            <a:r>
              <a:rPr sz="3200" b="1" dirty="0">
                <a:latin typeface="Carlito"/>
                <a:cs typeface="Carlito"/>
              </a:rPr>
              <a:t>of </a:t>
            </a:r>
            <a:r>
              <a:rPr sz="3200" b="1" spc="-5" dirty="0">
                <a:latin typeface="Carlito"/>
                <a:cs typeface="Carlito"/>
              </a:rPr>
              <a:t>"1"</a:t>
            </a:r>
            <a:r>
              <a:rPr sz="3200" spc="-5" dirty="0">
                <a:latin typeface="Carlito"/>
                <a:cs typeface="Carlito"/>
              </a:rPr>
              <a:t>, </a:t>
            </a:r>
            <a:r>
              <a:rPr sz="3200" dirty="0">
                <a:latin typeface="Carlito"/>
                <a:cs typeface="Carlito"/>
              </a:rPr>
              <a:t>the  </a:t>
            </a:r>
            <a:r>
              <a:rPr sz="3200" b="1" spc="-15" dirty="0">
                <a:latin typeface="Carlito"/>
                <a:cs typeface="Carlito"/>
              </a:rPr>
              <a:t>intermediate </a:t>
            </a:r>
            <a:r>
              <a:rPr sz="3200" b="1" spc="-10" dirty="0">
                <a:latin typeface="Carlito"/>
                <a:cs typeface="Carlito"/>
              </a:rPr>
              <a:t>course </a:t>
            </a:r>
            <a:r>
              <a:rPr sz="3200" b="1" dirty="0">
                <a:latin typeface="Carlito"/>
                <a:cs typeface="Carlito"/>
              </a:rPr>
              <a:t>a </a:t>
            </a:r>
            <a:r>
              <a:rPr sz="3200" b="1" spc="-15" dirty="0">
                <a:latin typeface="Carlito"/>
                <a:cs typeface="Carlito"/>
              </a:rPr>
              <a:t>value </a:t>
            </a:r>
            <a:r>
              <a:rPr sz="3200" b="1" dirty="0">
                <a:latin typeface="Carlito"/>
                <a:cs typeface="Carlito"/>
              </a:rPr>
              <a:t>of "2" </a:t>
            </a:r>
            <a:r>
              <a:rPr sz="3200" dirty="0">
                <a:latin typeface="Carlito"/>
                <a:cs typeface="Carlito"/>
              </a:rPr>
              <a:t>and </a:t>
            </a:r>
            <a:r>
              <a:rPr sz="3200" spc="5" dirty="0">
                <a:latin typeface="Carlito"/>
                <a:cs typeface="Carlito"/>
              </a:rPr>
              <a:t>the  </a:t>
            </a:r>
            <a:r>
              <a:rPr sz="3200" b="1" spc="-10" dirty="0">
                <a:latin typeface="Carlito"/>
                <a:cs typeface="Carlito"/>
              </a:rPr>
              <a:t>advanced </a:t>
            </a:r>
            <a:r>
              <a:rPr sz="3200" b="1" spc="-15" dirty="0">
                <a:latin typeface="Carlito"/>
                <a:cs typeface="Carlito"/>
              </a:rPr>
              <a:t>course </a:t>
            </a:r>
            <a:r>
              <a:rPr sz="3200" b="1" dirty="0">
                <a:latin typeface="Carlito"/>
                <a:cs typeface="Carlito"/>
              </a:rPr>
              <a:t>a </a:t>
            </a:r>
            <a:r>
              <a:rPr sz="3200" b="1" spc="-15" dirty="0">
                <a:latin typeface="Carlito"/>
                <a:cs typeface="Carlito"/>
              </a:rPr>
              <a:t>value </a:t>
            </a:r>
            <a:r>
              <a:rPr sz="3200" b="1" dirty="0">
                <a:latin typeface="Carlito"/>
                <a:cs typeface="Carlito"/>
              </a:rPr>
              <a:t>of </a:t>
            </a:r>
            <a:r>
              <a:rPr sz="3200" b="1" spc="-5" dirty="0">
                <a:latin typeface="Carlito"/>
                <a:cs typeface="Carlito"/>
              </a:rPr>
              <a:t>"3". </a:t>
            </a:r>
            <a:r>
              <a:rPr sz="3200" spc="-5" dirty="0">
                <a:latin typeface="Carlito"/>
                <a:cs typeface="Carlito"/>
              </a:rPr>
              <a:t>Time </a:t>
            </a:r>
            <a:r>
              <a:rPr sz="3200" spc="-45" dirty="0">
                <a:latin typeface="Carlito"/>
                <a:cs typeface="Carlito"/>
              </a:rPr>
              <a:t>to  </a:t>
            </a:r>
            <a:r>
              <a:rPr sz="3200" spc="-15" dirty="0">
                <a:latin typeface="Carlito"/>
                <a:cs typeface="Carlito"/>
              </a:rPr>
              <a:t>complete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10" dirty="0">
                <a:latin typeface="Carlito"/>
                <a:cs typeface="Carlito"/>
              </a:rPr>
              <a:t>set problem was </a:t>
            </a:r>
            <a:r>
              <a:rPr sz="3200" spc="-20" dirty="0">
                <a:latin typeface="Carlito"/>
                <a:cs typeface="Carlito"/>
              </a:rPr>
              <a:t>entered </a:t>
            </a:r>
            <a:r>
              <a:rPr sz="3200" spc="-5" dirty="0">
                <a:latin typeface="Carlito"/>
                <a:cs typeface="Carlito"/>
              </a:rPr>
              <a:t>under  </a:t>
            </a:r>
            <a:r>
              <a:rPr sz="3200" dirty="0">
                <a:latin typeface="Carlito"/>
                <a:cs typeface="Carlito"/>
              </a:rPr>
              <a:t>the </a:t>
            </a:r>
            <a:r>
              <a:rPr sz="3200" spc="-5" dirty="0">
                <a:latin typeface="Carlito"/>
                <a:cs typeface="Carlito"/>
              </a:rPr>
              <a:t>variable </a:t>
            </a:r>
            <a:r>
              <a:rPr sz="3200" dirty="0">
                <a:latin typeface="Carlito"/>
                <a:cs typeface="Carlito"/>
              </a:rPr>
              <a:t>name </a:t>
            </a:r>
            <a:r>
              <a:rPr sz="3200" spc="-5" dirty="0">
                <a:solidFill>
                  <a:srgbClr val="FF0000"/>
                </a:solidFill>
                <a:latin typeface="Carlito"/>
                <a:cs typeface="Carlito"/>
              </a:rPr>
              <a:t>Time </a:t>
            </a:r>
            <a:r>
              <a:rPr sz="3200" dirty="0">
                <a:latin typeface="Carlito"/>
                <a:cs typeface="Carlito"/>
              </a:rPr>
              <a:t>(i.e., the </a:t>
            </a:r>
            <a:r>
              <a:rPr sz="3200" spc="-5" dirty="0">
                <a:solidFill>
                  <a:srgbClr val="FF0000"/>
                </a:solidFill>
                <a:latin typeface="Carlito"/>
                <a:cs typeface="Carlito"/>
              </a:rPr>
              <a:t>dependent  variable</a:t>
            </a:r>
            <a:r>
              <a:rPr sz="3200" spc="-5" dirty="0">
                <a:latin typeface="Carlito"/>
                <a:cs typeface="Carlito"/>
              </a:rPr>
              <a:t>).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457200"/>
            <a:ext cx="8229600" cy="6096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835660">
              <a:lnSpc>
                <a:spcPts val="4545"/>
              </a:lnSpc>
            </a:pPr>
            <a:r>
              <a:rPr sz="4000" spc="-110" dirty="0">
                <a:solidFill>
                  <a:srgbClr val="FFFFFF"/>
                </a:solidFill>
                <a:latin typeface="Carlito"/>
                <a:cs typeface="Carlito"/>
              </a:rPr>
              <a:t>Test </a:t>
            </a:r>
            <a:r>
              <a:rPr sz="4000" spc="-20" dirty="0">
                <a:solidFill>
                  <a:srgbClr val="FFFFFF"/>
                </a:solidFill>
                <a:latin typeface="Carlito"/>
                <a:cs typeface="Carlito"/>
              </a:rPr>
              <a:t>Procedure </a:t>
            </a:r>
            <a:r>
              <a:rPr sz="4000" spc="-5" dirty="0">
                <a:solidFill>
                  <a:srgbClr val="FFFFFF"/>
                </a:solidFill>
                <a:latin typeface="Carlito"/>
                <a:cs typeface="Carlito"/>
              </a:rPr>
              <a:t>in </a:t>
            </a:r>
            <a:r>
              <a:rPr sz="4000" spc="-10" dirty="0">
                <a:solidFill>
                  <a:srgbClr val="FFFFFF"/>
                </a:solidFill>
                <a:latin typeface="Carlito"/>
                <a:cs typeface="Carlito"/>
              </a:rPr>
              <a:t>SPSS</a:t>
            </a:r>
            <a:r>
              <a:rPr sz="4000" spc="1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4000" spc="-20" dirty="0">
                <a:solidFill>
                  <a:srgbClr val="FFFFFF"/>
                </a:solidFill>
                <a:latin typeface="Carlito"/>
                <a:cs typeface="Carlito"/>
              </a:rPr>
              <a:t>Statistics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5146" y="1232661"/>
            <a:ext cx="655383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Click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</a:t>
            </a:r>
            <a:r>
              <a:rPr sz="2400" b="1" spc="-10" dirty="0">
                <a:latin typeface="Carlito"/>
                <a:cs typeface="Carlito"/>
              </a:rPr>
              <a:t>nalyze </a:t>
            </a:r>
            <a:r>
              <a:rPr sz="2400" b="1" dirty="0">
                <a:latin typeface="Carlito"/>
                <a:cs typeface="Carlito"/>
              </a:rPr>
              <a:t>&gt; </a:t>
            </a:r>
            <a:r>
              <a:rPr sz="2400" b="1" spc="-5" dirty="0">
                <a:latin typeface="Carlito"/>
                <a:cs typeface="Carlito"/>
              </a:rPr>
              <a:t>Co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</a:t>
            </a:r>
            <a:r>
              <a:rPr sz="2400" b="1" spc="-5" dirty="0">
                <a:latin typeface="Carlito"/>
                <a:cs typeface="Carlito"/>
              </a:rPr>
              <a:t>pare Means </a:t>
            </a:r>
            <a:r>
              <a:rPr sz="2400" b="1" dirty="0">
                <a:latin typeface="Carlito"/>
                <a:cs typeface="Carlito"/>
              </a:rPr>
              <a:t>&gt; </a:t>
            </a: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</a:t>
            </a:r>
            <a:r>
              <a:rPr sz="2400" b="1" spc="-25" dirty="0">
                <a:latin typeface="Carlito"/>
                <a:cs typeface="Carlito"/>
              </a:rPr>
              <a:t>ne-Way</a:t>
            </a:r>
            <a:r>
              <a:rPr sz="2400" b="1" spc="-50" dirty="0">
                <a:latin typeface="Carlito"/>
                <a:cs typeface="Carlito"/>
              </a:rPr>
              <a:t> </a:t>
            </a:r>
            <a:r>
              <a:rPr sz="2400" b="1" spc="-30" dirty="0">
                <a:latin typeface="Carlito"/>
                <a:cs typeface="Carlito"/>
              </a:rPr>
              <a:t>ANOVA.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5800" y="1752600"/>
            <a:ext cx="76962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You </a:t>
            </a:r>
            <a:r>
              <a:rPr dirty="0"/>
              <a:t>will </a:t>
            </a:r>
            <a:r>
              <a:rPr spc="-5" dirty="0"/>
              <a:t>be </a:t>
            </a:r>
            <a:r>
              <a:rPr spc="-15" dirty="0"/>
              <a:t>presented </a:t>
            </a:r>
            <a:r>
              <a:rPr spc="-5" dirty="0"/>
              <a:t>with </a:t>
            </a:r>
            <a:r>
              <a:rPr dirty="0"/>
              <a:t>the </a:t>
            </a:r>
            <a:r>
              <a:rPr spc="-15" dirty="0"/>
              <a:t>following</a:t>
            </a:r>
            <a:r>
              <a:rPr spc="140" dirty="0"/>
              <a:t> </a:t>
            </a:r>
            <a:r>
              <a:rPr spc="-10" dirty="0"/>
              <a:t>screen:</a:t>
            </a:r>
          </a:p>
        </p:txBody>
      </p:sp>
      <p:sp>
        <p:nvSpPr>
          <p:cNvPr id="4" name="object 4"/>
          <p:cNvSpPr/>
          <p:nvPr/>
        </p:nvSpPr>
        <p:spPr>
          <a:xfrm>
            <a:off x="1066800" y="1828800"/>
            <a:ext cx="716280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831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2800" spc="-75" dirty="0"/>
              <a:t>Test </a:t>
            </a:r>
            <a:r>
              <a:rPr sz="2800" spc="-20" dirty="0"/>
              <a:t>Procedure </a:t>
            </a:r>
            <a:r>
              <a:rPr sz="2800" spc="-5" dirty="0"/>
              <a:t>in </a:t>
            </a:r>
            <a:r>
              <a:rPr sz="2800" spc="-10" dirty="0"/>
              <a:t>SPSS </a:t>
            </a:r>
            <a:r>
              <a:rPr sz="2800" spc="-15" dirty="0"/>
              <a:t>Statistics</a:t>
            </a:r>
            <a:r>
              <a:rPr sz="2800" spc="175" dirty="0"/>
              <a:t> </a:t>
            </a:r>
            <a:r>
              <a:rPr sz="2800" spc="-10" dirty="0"/>
              <a:t>(cont…)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878839" y="988822"/>
            <a:ext cx="7730490" cy="192468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ct val="102400"/>
              </a:lnSpc>
              <a:spcBef>
                <a:spcPts val="305"/>
              </a:spcBef>
            </a:pPr>
            <a:r>
              <a:rPr sz="2400" spc="-10" dirty="0">
                <a:latin typeface="Times New Roman"/>
                <a:cs typeface="Times New Roman"/>
              </a:rPr>
              <a:t>Transfer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dirty="0">
                <a:latin typeface="Times New Roman"/>
                <a:cs typeface="Times New Roman"/>
              </a:rPr>
              <a:t>dependent </a:t>
            </a:r>
            <a:r>
              <a:rPr sz="2400" spc="-5" dirty="0">
                <a:latin typeface="Times New Roman"/>
                <a:cs typeface="Times New Roman"/>
              </a:rPr>
              <a:t>variable </a:t>
            </a:r>
            <a:r>
              <a:rPr sz="2400" spc="-20" dirty="0">
                <a:solidFill>
                  <a:srgbClr val="FF0000"/>
                </a:solidFill>
                <a:latin typeface="Times New Roman"/>
                <a:cs typeface="Times New Roman"/>
              </a:rPr>
              <a:t>(Time) </a:t>
            </a:r>
            <a:r>
              <a:rPr sz="2400" spc="-5" dirty="0">
                <a:latin typeface="Times New Roman"/>
                <a:cs typeface="Times New Roman"/>
              </a:rPr>
              <a:t>into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D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spc="-5" dirty="0">
                <a:latin typeface="Times New Roman"/>
                <a:cs typeface="Times New Roman"/>
              </a:rPr>
              <a:t>pendent  List: </a:t>
            </a:r>
            <a:r>
              <a:rPr sz="2400" dirty="0">
                <a:latin typeface="Times New Roman"/>
                <a:cs typeface="Times New Roman"/>
              </a:rPr>
              <a:t>box </a:t>
            </a:r>
            <a:r>
              <a:rPr sz="2400" spc="-5" dirty="0">
                <a:latin typeface="Times New Roman"/>
                <a:cs typeface="Times New Roman"/>
              </a:rPr>
              <a:t>and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independent variable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(Course) </a:t>
            </a:r>
            <a:r>
              <a:rPr sz="2400" spc="-5" dirty="0">
                <a:latin typeface="Times New Roman"/>
                <a:cs typeface="Times New Roman"/>
              </a:rPr>
              <a:t>into the 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Factor: box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using the </a:t>
            </a:r>
            <a:r>
              <a:rPr sz="2400" spc="-5" dirty="0">
                <a:latin typeface="Times New Roman"/>
                <a:cs typeface="Times New Roman"/>
              </a:rPr>
              <a:t>appropriate buttons </a:t>
            </a:r>
            <a:r>
              <a:rPr sz="2400" dirty="0">
                <a:latin typeface="Times New Roman"/>
                <a:cs typeface="Times New Roman"/>
              </a:rPr>
              <a:t>(or </a:t>
            </a:r>
            <a:r>
              <a:rPr sz="2400" spc="-5" dirty="0">
                <a:latin typeface="Times New Roman"/>
                <a:cs typeface="Times New Roman"/>
              </a:rPr>
              <a:t>drag-and-drop 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variables </a:t>
            </a:r>
            <a:r>
              <a:rPr sz="2400" dirty="0">
                <a:latin typeface="Times New Roman"/>
                <a:cs typeface="Times New Roman"/>
              </a:rPr>
              <a:t>into the </a:t>
            </a:r>
            <a:r>
              <a:rPr sz="2400" spc="-5" dirty="0">
                <a:latin typeface="Times New Roman"/>
                <a:cs typeface="Times New Roman"/>
              </a:rPr>
              <a:t>boxes),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click Post Hoc </a:t>
            </a:r>
            <a:r>
              <a:rPr sz="2400" dirty="0">
                <a:latin typeface="Times New Roman"/>
                <a:cs typeface="Times New Roman"/>
              </a:rPr>
              <a:t>button, </a:t>
            </a:r>
            <a:r>
              <a:rPr sz="2400" spc="-5" dirty="0">
                <a:latin typeface="Times New Roman"/>
                <a:cs typeface="Times New Roman"/>
              </a:rPr>
              <a:t>as  </a:t>
            </a:r>
            <a:r>
              <a:rPr sz="2400" dirty="0">
                <a:latin typeface="Times New Roman"/>
                <a:cs typeface="Times New Roman"/>
              </a:rPr>
              <a:t>indicted in the diagram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below: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9200" y="1828800"/>
            <a:ext cx="304800" cy="286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95400" y="2971800"/>
            <a:ext cx="6781800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1173480"/>
          </a:xfrm>
          <a:custGeom>
            <a:avLst/>
            <a:gdLst/>
            <a:ahLst/>
            <a:cxnLst/>
            <a:rect l="l" t="t" r="r" b="b"/>
            <a:pathLst>
              <a:path w="8229600" h="1173480">
                <a:moveTo>
                  <a:pt x="8229600" y="0"/>
                </a:moveTo>
                <a:lnTo>
                  <a:pt x="0" y="0"/>
                </a:lnTo>
                <a:lnTo>
                  <a:pt x="0" y="1173479"/>
                </a:lnTo>
                <a:lnTo>
                  <a:pt x="8229600" y="1173479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74954" y="351790"/>
            <a:ext cx="1777364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000000"/>
                </a:solidFill>
              </a:rPr>
              <a:t>Click</a:t>
            </a:r>
            <a:r>
              <a:rPr sz="4000" spc="-70" dirty="0">
                <a:solidFill>
                  <a:srgbClr val="000000"/>
                </a:solidFill>
              </a:rPr>
              <a:t> </a:t>
            </a:r>
            <a:r>
              <a:rPr sz="4000" spc="-5" dirty="0">
                <a:solidFill>
                  <a:srgbClr val="000000"/>
                </a:solidFill>
              </a:rPr>
              <a:t>the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2879598" y="351790"/>
            <a:ext cx="5688965" cy="1085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768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latin typeface="Carlito"/>
                <a:cs typeface="Carlito"/>
              </a:rPr>
              <a:t>button, </a:t>
            </a:r>
            <a:r>
              <a:rPr sz="2800" spc="-10" dirty="0">
                <a:latin typeface="Carlito"/>
                <a:cs typeface="Carlito"/>
              </a:rPr>
              <a:t>Tick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u="heavy" spc="-6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</a:t>
            </a:r>
            <a:r>
              <a:rPr sz="2800" spc="-60" dirty="0">
                <a:latin typeface="Carlito"/>
                <a:cs typeface="Carlito"/>
              </a:rPr>
              <a:t>ukey</a:t>
            </a:r>
            <a:r>
              <a:rPr sz="2800" spc="5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checkbox.</a:t>
            </a:r>
            <a:endParaRPr sz="28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2437130" algn="l"/>
              </a:tabLst>
            </a:pPr>
            <a:r>
              <a:rPr sz="2900" spc="-5" dirty="0">
                <a:latin typeface="Carlito"/>
                <a:cs typeface="Carlito"/>
              </a:rPr>
              <a:t>Click</a:t>
            </a:r>
            <a:r>
              <a:rPr sz="2900" spc="-30" dirty="0">
                <a:latin typeface="Carlito"/>
                <a:cs typeface="Carlito"/>
              </a:rPr>
              <a:t> </a:t>
            </a:r>
            <a:r>
              <a:rPr sz="2900" dirty="0">
                <a:latin typeface="Carlito"/>
                <a:cs typeface="Carlito"/>
              </a:rPr>
              <a:t>the	</a:t>
            </a:r>
            <a:r>
              <a:rPr sz="2900" spc="-15" dirty="0">
                <a:latin typeface="Carlito"/>
                <a:cs typeface="Carlito"/>
              </a:rPr>
              <a:t>button</a:t>
            </a:r>
            <a:endParaRPr sz="29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90600" y="1752600"/>
            <a:ext cx="7391400" cy="4495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438400" y="457200"/>
            <a:ext cx="2743200" cy="914400"/>
            <a:chOff x="2438400" y="457200"/>
            <a:chExt cx="2743200" cy="914400"/>
          </a:xfrm>
        </p:grpSpPr>
        <p:sp>
          <p:nvSpPr>
            <p:cNvPr id="7" name="object 7"/>
            <p:cNvSpPr/>
            <p:nvPr/>
          </p:nvSpPr>
          <p:spPr>
            <a:xfrm>
              <a:off x="2438400" y="457200"/>
              <a:ext cx="790956" cy="457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43400" y="990600"/>
              <a:ext cx="838200" cy="381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44169" y="384174"/>
            <a:ext cx="12534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Click</a:t>
            </a:r>
            <a:r>
              <a:rPr sz="2800" spc="-6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the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24352" y="384174"/>
            <a:ext cx="57810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5915" marR="5080" indent="-32385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solidFill>
                  <a:srgbClr val="000000"/>
                </a:solidFill>
              </a:rPr>
              <a:t>button. </a:t>
            </a:r>
            <a:r>
              <a:rPr sz="2800" spc="-5" dirty="0">
                <a:solidFill>
                  <a:srgbClr val="000000"/>
                </a:solidFill>
              </a:rPr>
              <a:t>Tick the </a:t>
            </a:r>
            <a:r>
              <a:rPr sz="2800" spc="-10" dirty="0">
                <a:solidFill>
                  <a:srgbClr val="000000"/>
                </a:solidFill>
              </a:rPr>
              <a:t>Descriptive checkbox </a:t>
            </a:r>
            <a:r>
              <a:rPr sz="2800" spc="-5" dirty="0">
                <a:solidFill>
                  <a:srgbClr val="000000"/>
                </a:solidFill>
              </a:rPr>
              <a:t>in  the</a:t>
            </a:r>
            <a:r>
              <a:rPr sz="2800" dirty="0">
                <a:solidFill>
                  <a:srgbClr val="000000"/>
                </a:solidFill>
              </a:rPr>
              <a:t> </a:t>
            </a:r>
            <a:r>
              <a:rPr sz="2800" spc="-15" dirty="0">
                <a:solidFill>
                  <a:srgbClr val="000000"/>
                </a:solidFill>
              </a:rPr>
              <a:t>–Statistics–area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1828800" y="457200"/>
            <a:ext cx="9144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7000" y="1676400"/>
            <a:ext cx="3886200" cy="472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533400"/>
            <a:ext cx="8229600" cy="2209800"/>
          </a:xfrm>
          <a:custGeom>
            <a:avLst/>
            <a:gdLst/>
            <a:ahLst/>
            <a:cxnLst/>
            <a:rect l="l" t="t" r="r" b="b"/>
            <a:pathLst>
              <a:path w="8229600" h="2209800">
                <a:moveTo>
                  <a:pt x="8229600" y="0"/>
                </a:moveTo>
                <a:lnTo>
                  <a:pt x="0" y="0"/>
                </a:lnTo>
                <a:lnTo>
                  <a:pt x="0" y="2209800"/>
                </a:lnTo>
                <a:lnTo>
                  <a:pt x="8229600" y="2209800"/>
                </a:lnTo>
                <a:lnTo>
                  <a:pt x="82296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749554"/>
            <a:ext cx="807275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000000"/>
                </a:solidFill>
              </a:rPr>
              <a:t>table provides some very useful descriptive </a:t>
            </a:r>
            <a:r>
              <a:rPr sz="2800" spc="-15" dirty="0">
                <a:solidFill>
                  <a:srgbClr val="000000"/>
                </a:solidFill>
              </a:rPr>
              <a:t>statistics, </a:t>
            </a:r>
            <a:r>
              <a:rPr sz="2800" spc="600" dirty="0">
                <a:solidFill>
                  <a:srgbClr val="000000"/>
                </a:solidFill>
              </a:rPr>
              <a:t> </a:t>
            </a:r>
            <a:r>
              <a:rPr sz="2800" spc="-5" dirty="0">
                <a:solidFill>
                  <a:srgbClr val="000000"/>
                </a:solidFill>
              </a:rPr>
              <a:t>including the mean, </a:t>
            </a:r>
            <a:r>
              <a:rPr sz="2800" dirty="0">
                <a:solidFill>
                  <a:srgbClr val="000000"/>
                </a:solidFill>
              </a:rPr>
              <a:t>SD and 95% </a:t>
            </a:r>
            <a:r>
              <a:rPr sz="2800" spc="-10" dirty="0">
                <a:solidFill>
                  <a:srgbClr val="000000"/>
                </a:solidFill>
              </a:rPr>
              <a:t>confidence </a:t>
            </a:r>
            <a:r>
              <a:rPr sz="2800" spc="-15" dirty="0">
                <a:solidFill>
                  <a:srgbClr val="000000"/>
                </a:solidFill>
              </a:rPr>
              <a:t>intervals  </a:t>
            </a:r>
            <a:r>
              <a:rPr sz="2800" spc="-25" dirty="0">
                <a:solidFill>
                  <a:srgbClr val="000000"/>
                </a:solidFill>
              </a:rPr>
              <a:t>for </a:t>
            </a:r>
            <a:r>
              <a:rPr sz="2800" spc="-5" dirty="0">
                <a:solidFill>
                  <a:srgbClr val="000000"/>
                </a:solidFill>
              </a:rPr>
              <a:t>the </a:t>
            </a:r>
            <a:r>
              <a:rPr sz="2800" spc="-10" dirty="0">
                <a:solidFill>
                  <a:srgbClr val="000000"/>
                </a:solidFill>
              </a:rPr>
              <a:t>dependent variable </a:t>
            </a:r>
            <a:r>
              <a:rPr sz="2800" spc="-5" dirty="0">
                <a:solidFill>
                  <a:srgbClr val="FF0000"/>
                </a:solidFill>
              </a:rPr>
              <a:t>(Time) </a:t>
            </a:r>
            <a:r>
              <a:rPr sz="2800" spc="-25" dirty="0">
                <a:solidFill>
                  <a:srgbClr val="000000"/>
                </a:solidFill>
              </a:rPr>
              <a:t>for </a:t>
            </a:r>
            <a:r>
              <a:rPr sz="2800" spc="-5" dirty="0">
                <a:solidFill>
                  <a:srgbClr val="000000"/>
                </a:solidFill>
              </a:rPr>
              <a:t>each </a:t>
            </a:r>
            <a:r>
              <a:rPr sz="2800" spc="-20" dirty="0">
                <a:solidFill>
                  <a:srgbClr val="000000"/>
                </a:solidFill>
              </a:rPr>
              <a:t>separate  </a:t>
            </a:r>
            <a:r>
              <a:rPr sz="2800" spc="-15" dirty="0">
                <a:solidFill>
                  <a:srgbClr val="000000"/>
                </a:solidFill>
              </a:rPr>
              <a:t>group (Beginners, Intermediate </a:t>
            </a:r>
            <a:r>
              <a:rPr sz="2800" spc="-5" dirty="0">
                <a:solidFill>
                  <a:srgbClr val="000000"/>
                </a:solidFill>
              </a:rPr>
              <a:t>and</a:t>
            </a:r>
            <a:r>
              <a:rPr sz="2800" spc="9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Advanced),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533400" y="2819400"/>
            <a:ext cx="81534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2773680"/>
          </a:xfrm>
          <a:custGeom>
            <a:avLst/>
            <a:gdLst/>
            <a:ahLst/>
            <a:cxnLst/>
            <a:rect l="l" t="t" r="r" b="b"/>
            <a:pathLst>
              <a:path w="8229600" h="2773680">
                <a:moveTo>
                  <a:pt x="8229600" y="0"/>
                </a:moveTo>
                <a:lnTo>
                  <a:pt x="0" y="0"/>
                </a:lnTo>
                <a:lnTo>
                  <a:pt x="0" y="2773679"/>
                </a:lnTo>
                <a:lnTo>
                  <a:pt x="8229600" y="2773679"/>
                </a:lnTo>
                <a:lnTo>
                  <a:pt x="822960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345693"/>
            <a:ext cx="807339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10" dirty="0">
                <a:latin typeface="Carlito"/>
                <a:cs typeface="Carlito"/>
              </a:rPr>
              <a:t>table shows </a:t>
            </a:r>
            <a:r>
              <a:rPr sz="2800" spc="-5" dirty="0">
                <a:latin typeface="Carlito"/>
                <a:cs typeface="Carlito"/>
              </a:rPr>
              <a:t>the output of the </a:t>
            </a:r>
            <a:r>
              <a:rPr sz="2800" spc="-35" dirty="0">
                <a:latin typeface="Carlito"/>
                <a:cs typeface="Carlito"/>
              </a:rPr>
              <a:t>ANOVA </a:t>
            </a:r>
            <a:r>
              <a:rPr sz="2800" spc="-5" dirty="0">
                <a:latin typeface="Carlito"/>
                <a:cs typeface="Carlito"/>
              </a:rPr>
              <a:t>analysis. </a:t>
            </a:r>
            <a:r>
              <a:rPr sz="2800" spc="-120" dirty="0">
                <a:latin typeface="Carlito"/>
                <a:cs typeface="Carlito"/>
              </a:rPr>
              <a:t>We  </a:t>
            </a:r>
            <a:r>
              <a:rPr sz="2800" spc="-10" dirty="0">
                <a:latin typeface="Carlito"/>
                <a:cs typeface="Carlito"/>
              </a:rPr>
              <a:t>can see that </a:t>
            </a:r>
            <a:r>
              <a:rPr sz="2800" spc="-5" dirty="0">
                <a:latin typeface="Carlito"/>
                <a:cs typeface="Carlito"/>
              </a:rPr>
              <a:t>the significance </a:t>
            </a:r>
            <a:r>
              <a:rPr sz="2800" spc="-15" dirty="0">
                <a:latin typeface="Carlito"/>
                <a:cs typeface="Carlito"/>
              </a:rPr>
              <a:t>level </a:t>
            </a:r>
            <a:r>
              <a:rPr sz="2800" spc="-10" dirty="0">
                <a:latin typeface="Carlito"/>
                <a:cs typeface="Carlito"/>
              </a:rPr>
              <a:t>is </a:t>
            </a:r>
            <a:r>
              <a:rPr sz="2800" dirty="0">
                <a:latin typeface="Carlito"/>
                <a:cs typeface="Carlito"/>
              </a:rPr>
              <a:t>0.021 (</a:t>
            </a:r>
            <a:r>
              <a:rPr sz="2800" i="1" dirty="0">
                <a:latin typeface="Carlito"/>
                <a:cs typeface="Carlito"/>
              </a:rPr>
              <a:t>p </a:t>
            </a:r>
            <a:r>
              <a:rPr sz="2800" spc="-5" dirty="0">
                <a:latin typeface="Carlito"/>
                <a:cs typeface="Carlito"/>
              </a:rPr>
              <a:t>= </a:t>
            </a:r>
            <a:r>
              <a:rPr sz="2800" dirty="0">
                <a:latin typeface="Carlito"/>
                <a:cs typeface="Carlito"/>
              </a:rPr>
              <a:t>.021),  </a:t>
            </a:r>
            <a:r>
              <a:rPr sz="2800" spc="-5" dirty="0">
                <a:latin typeface="Carlito"/>
                <a:cs typeface="Carlito"/>
              </a:rPr>
              <a:t>which </a:t>
            </a:r>
            <a:r>
              <a:rPr sz="2800" spc="-10" dirty="0">
                <a:latin typeface="Carlito"/>
                <a:cs typeface="Carlito"/>
              </a:rPr>
              <a:t>is below </a:t>
            </a:r>
            <a:r>
              <a:rPr sz="2800" dirty="0">
                <a:latin typeface="Carlito"/>
                <a:cs typeface="Carlito"/>
              </a:rPr>
              <a:t>0.05. </a:t>
            </a:r>
            <a:r>
              <a:rPr sz="2800" spc="-25" dirty="0">
                <a:latin typeface="Carlito"/>
                <a:cs typeface="Carlito"/>
              </a:rPr>
              <a:t>therefore, </a:t>
            </a:r>
            <a:r>
              <a:rPr sz="2800" spc="-15" dirty="0">
                <a:latin typeface="Carlito"/>
                <a:cs typeface="Carlito"/>
              </a:rPr>
              <a:t>there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statistically  </a:t>
            </a:r>
            <a:r>
              <a:rPr sz="2800" spc="-10" dirty="0">
                <a:latin typeface="Carlito"/>
                <a:cs typeface="Carlito"/>
              </a:rPr>
              <a:t>significant </a:t>
            </a:r>
            <a:r>
              <a:rPr sz="2800" spc="-20" dirty="0">
                <a:latin typeface="Carlito"/>
                <a:cs typeface="Carlito"/>
              </a:rPr>
              <a:t>difference </a:t>
            </a:r>
            <a:r>
              <a:rPr sz="2800" spc="-10" dirty="0">
                <a:latin typeface="Carlito"/>
                <a:cs typeface="Carlito"/>
              </a:rPr>
              <a:t>in </a:t>
            </a:r>
            <a:r>
              <a:rPr sz="2800" spc="-5" dirty="0">
                <a:latin typeface="Carlito"/>
                <a:cs typeface="Carlito"/>
              </a:rPr>
              <a:t>the mean </a:t>
            </a:r>
            <a:r>
              <a:rPr sz="2800" spc="-10" dirty="0">
                <a:latin typeface="Carlito"/>
                <a:cs typeface="Carlito"/>
              </a:rPr>
              <a:t>length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spc="-5" dirty="0">
                <a:solidFill>
                  <a:srgbClr val="FF0000"/>
                </a:solidFill>
                <a:latin typeface="Carlito"/>
                <a:cs typeface="Carlito"/>
              </a:rPr>
              <a:t>time </a:t>
            </a:r>
            <a:r>
              <a:rPr sz="2800" spc="-30" dirty="0">
                <a:latin typeface="Carlito"/>
                <a:cs typeface="Carlito"/>
              </a:rPr>
              <a:t>to  </a:t>
            </a:r>
            <a:r>
              <a:rPr sz="2800" spc="-15" dirty="0">
                <a:latin typeface="Carlito"/>
                <a:cs typeface="Carlito"/>
              </a:rPr>
              <a:t>complete </a:t>
            </a:r>
            <a:r>
              <a:rPr sz="2800" spc="-5" dirty="0">
                <a:latin typeface="Carlito"/>
                <a:cs typeface="Carlito"/>
              </a:rPr>
              <a:t>the </a:t>
            </a:r>
            <a:r>
              <a:rPr sz="2800" spc="-10" dirty="0">
                <a:latin typeface="Carlito"/>
                <a:cs typeface="Carlito"/>
              </a:rPr>
              <a:t>spreadsheet problem between </a:t>
            </a:r>
            <a:r>
              <a:rPr sz="2800" spc="-5" dirty="0">
                <a:latin typeface="Carlito"/>
                <a:cs typeface="Carlito"/>
              </a:rPr>
              <a:t>the  </a:t>
            </a:r>
            <a:r>
              <a:rPr sz="2800" spc="-25" dirty="0">
                <a:latin typeface="Carlito"/>
                <a:cs typeface="Carlito"/>
              </a:rPr>
              <a:t>different </a:t>
            </a:r>
            <a:r>
              <a:rPr sz="2800" spc="-15" dirty="0">
                <a:solidFill>
                  <a:srgbClr val="FF0000"/>
                </a:solidFill>
                <a:latin typeface="Carlito"/>
                <a:cs typeface="Carlito"/>
              </a:rPr>
              <a:t>courses</a:t>
            </a:r>
            <a:r>
              <a:rPr sz="2800" spc="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800" spc="-30" dirty="0">
                <a:latin typeface="Carlito"/>
                <a:cs typeface="Carlito"/>
              </a:rPr>
              <a:t>taken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43000" y="3200400"/>
            <a:ext cx="7086600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660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1580"/>
              </a:spcBef>
            </a:pPr>
            <a:r>
              <a:rPr sz="4400" b="1" spc="-5" dirty="0">
                <a:latin typeface="Carlito"/>
                <a:cs typeface="Carlito"/>
              </a:rPr>
              <a:t>Multiple Comparisons</a:t>
            </a:r>
            <a:r>
              <a:rPr sz="4400" b="1" spc="-70" dirty="0">
                <a:latin typeface="Carlito"/>
                <a:cs typeface="Carlito"/>
              </a:rPr>
              <a:t> </a:t>
            </a:r>
            <a:r>
              <a:rPr sz="4400" b="1" spc="-10" dirty="0">
                <a:latin typeface="Carlito"/>
                <a:cs typeface="Carlito"/>
              </a:rPr>
              <a:t>table</a:t>
            </a:r>
            <a:endParaRPr sz="44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608785"/>
            <a:ext cx="7733030" cy="4232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algn="just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latin typeface="Carlito"/>
                <a:cs typeface="Carlito"/>
              </a:rPr>
              <a:t>Multiple Comparisons </a:t>
            </a:r>
            <a:r>
              <a:rPr sz="3000" b="1" spc="-10" dirty="0">
                <a:latin typeface="Carlito"/>
                <a:cs typeface="Carlito"/>
              </a:rPr>
              <a:t>table</a:t>
            </a:r>
            <a:r>
              <a:rPr sz="3000" spc="-10" dirty="0">
                <a:latin typeface="Carlito"/>
                <a:cs typeface="Carlito"/>
              </a:rPr>
              <a:t>, </a:t>
            </a:r>
            <a:r>
              <a:rPr sz="3000" spc="-60" dirty="0">
                <a:latin typeface="Carlito"/>
                <a:cs typeface="Carlito"/>
              </a:rPr>
              <a:t>We </a:t>
            </a:r>
            <a:r>
              <a:rPr sz="3000" spc="-15" dirty="0">
                <a:latin typeface="Carlito"/>
                <a:cs typeface="Carlito"/>
              </a:rPr>
              <a:t>can  </a:t>
            </a:r>
            <a:r>
              <a:rPr sz="3000" spc="-5" dirty="0">
                <a:latin typeface="Carlito"/>
                <a:cs typeface="Carlito"/>
              </a:rPr>
              <a:t>see </a:t>
            </a:r>
            <a:r>
              <a:rPr sz="3000" spc="-10" dirty="0">
                <a:latin typeface="Carlito"/>
                <a:cs typeface="Carlito"/>
              </a:rPr>
              <a:t>that  there </a:t>
            </a:r>
            <a:r>
              <a:rPr sz="3000" spc="-5" dirty="0">
                <a:latin typeface="Carlito"/>
                <a:cs typeface="Carlito"/>
              </a:rPr>
              <a:t>is </a:t>
            </a:r>
            <a:r>
              <a:rPr sz="3000" dirty="0">
                <a:latin typeface="Carlito"/>
                <a:cs typeface="Carlito"/>
              </a:rPr>
              <a:t>a </a:t>
            </a:r>
            <a:r>
              <a:rPr sz="3000" spc="-10" dirty="0">
                <a:latin typeface="Carlito"/>
                <a:cs typeface="Carlito"/>
              </a:rPr>
              <a:t>significant </a:t>
            </a:r>
            <a:r>
              <a:rPr sz="3000" spc="-20" dirty="0">
                <a:latin typeface="Carlito"/>
                <a:cs typeface="Carlito"/>
              </a:rPr>
              <a:t>difference </a:t>
            </a:r>
            <a:r>
              <a:rPr sz="3000" spc="-10" dirty="0">
                <a:latin typeface="Carlito"/>
                <a:cs typeface="Carlito"/>
              </a:rPr>
              <a:t>in </a:t>
            </a:r>
            <a:r>
              <a:rPr sz="3000" dirty="0">
                <a:solidFill>
                  <a:srgbClr val="FF0000"/>
                </a:solidFill>
                <a:latin typeface="Carlito"/>
                <a:cs typeface="Carlito"/>
              </a:rPr>
              <a:t>time </a:t>
            </a:r>
            <a:r>
              <a:rPr sz="3000" spc="-25" dirty="0">
                <a:latin typeface="Carlito"/>
                <a:cs typeface="Carlito"/>
              </a:rPr>
              <a:t>to  </a:t>
            </a:r>
            <a:r>
              <a:rPr sz="3000" spc="-15" dirty="0">
                <a:latin typeface="Carlito"/>
                <a:cs typeface="Carlito"/>
              </a:rPr>
              <a:t>complete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problem between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group that  </a:t>
            </a:r>
            <a:r>
              <a:rPr sz="3000" spc="-10" dirty="0">
                <a:latin typeface="Carlito"/>
                <a:cs typeface="Carlito"/>
              </a:rPr>
              <a:t>took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5" dirty="0">
                <a:latin typeface="Carlito"/>
                <a:cs typeface="Carlito"/>
              </a:rPr>
              <a:t>beginner </a:t>
            </a:r>
            <a:r>
              <a:rPr sz="3000" spc="-20" dirty="0">
                <a:latin typeface="Carlito"/>
                <a:cs typeface="Carlito"/>
              </a:rPr>
              <a:t>course </a:t>
            </a:r>
            <a:r>
              <a:rPr sz="3000" spc="-5" dirty="0">
                <a:latin typeface="Carlito"/>
                <a:cs typeface="Carlito"/>
              </a:rPr>
              <a:t>and </a:t>
            </a:r>
            <a:r>
              <a:rPr sz="3000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intermediate  course</a:t>
            </a:r>
            <a:r>
              <a:rPr sz="3000" spc="645" dirty="0">
                <a:latin typeface="Carlito"/>
                <a:cs typeface="Carlito"/>
              </a:rPr>
              <a:t> </a:t>
            </a:r>
            <a:r>
              <a:rPr sz="3000" spc="-10" dirty="0">
                <a:latin typeface="Carlito"/>
                <a:cs typeface="Carlito"/>
              </a:rPr>
              <a:t>(</a:t>
            </a:r>
            <a:r>
              <a:rPr sz="3000" i="1" spc="-10" dirty="0">
                <a:latin typeface="Carlito"/>
                <a:cs typeface="Carlito"/>
              </a:rPr>
              <a:t>p </a:t>
            </a:r>
            <a:r>
              <a:rPr sz="3000" dirty="0">
                <a:latin typeface="Carlito"/>
                <a:cs typeface="Carlito"/>
              </a:rPr>
              <a:t>= 0.046), as </a:t>
            </a:r>
            <a:r>
              <a:rPr sz="3000" spc="-15" dirty="0">
                <a:latin typeface="Carlito"/>
                <a:cs typeface="Carlito"/>
              </a:rPr>
              <a:t>well  </a:t>
            </a:r>
            <a:r>
              <a:rPr sz="3000" dirty="0">
                <a:latin typeface="Carlito"/>
                <a:cs typeface="Carlito"/>
              </a:rPr>
              <a:t>as </a:t>
            </a:r>
            <a:r>
              <a:rPr sz="3000" spc="-15" dirty="0">
                <a:latin typeface="Carlito"/>
                <a:cs typeface="Carlito"/>
              </a:rPr>
              <a:t>between </a:t>
            </a:r>
            <a:r>
              <a:rPr sz="3000" spc="-10" dirty="0">
                <a:latin typeface="Carlito"/>
                <a:cs typeface="Carlito"/>
              </a:rPr>
              <a:t>the  beginner </a:t>
            </a:r>
            <a:r>
              <a:rPr sz="3000" spc="-20" dirty="0">
                <a:latin typeface="Carlito"/>
                <a:cs typeface="Carlito"/>
              </a:rPr>
              <a:t>course </a:t>
            </a:r>
            <a:r>
              <a:rPr sz="3000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advanced </a:t>
            </a:r>
            <a:r>
              <a:rPr sz="3000" spc="-20" dirty="0">
                <a:latin typeface="Carlito"/>
                <a:cs typeface="Carlito"/>
              </a:rPr>
              <a:t>course </a:t>
            </a:r>
            <a:r>
              <a:rPr sz="3000" dirty="0">
                <a:latin typeface="Carlito"/>
                <a:cs typeface="Carlito"/>
              </a:rPr>
              <a:t>(</a:t>
            </a:r>
            <a:r>
              <a:rPr sz="3000" i="1" dirty="0">
                <a:latin typeface="Carlito"/>
                <a:cs typeface="Carlito"/>
              </a:rPr>
              <a:t>p</a:t>
            </a:r>
            <a:r>
              <a:rPr sz="3000" dirty="0">
                <a:latin typeface="Carlito"/>
                <a:cs typeface="Carlito"/>
              </a:rPr>
              <a:t>=</a:t>
            </a:r>
            <a:r>
              <a:rPr sz="3000" spc="55" dirty="0">
                <a:latin typeface="Carlito"/>
                <a:cs typeface="Carlito"/>
              </a:rPr>
              <a:t> </a:t>
            </a:r>
            <a:r>
              <a:rPr sz="3000" spc="-5" dirty="0">
                <a:latin typeface="Carlito"/>
                <a:cs typeface="Carlito"/>
              </a:rPr>
              <a:t>0.034).</a:t>
            </a:r>
            <a:endParaRPr sz="30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725"/>
              </a:spcBef>
            </a:pPr>
            <a:r>
              <a:rPr sz="3000" spc="-45" dirty="0">
                <a:latin typeface="Carlito"/>
                <a:cs typeface="Carlito"/>
              </a:rPr>
              <a:t>However, </a:t>
            </a:r>
            <a:r>
              <a:rPr sz="3000" spc="-10" dirty="0">
                <a:latin typeface="Carlito"/>
                <a:cs typeface="Carlito"/>
              </a:rPr>
              <a:t>there </a:t>
            </a:r>
            <a:r>
              <a:rPr sz="3000" spc="-20" dirty="0">
                <a:latin typeface="Carlito"/>
                <a:cs typeface="Carlito"/>
              </a:rPr>
              <a:t>were </a:t>
            </a:r>
            <a:r>
              <a:rPr sz="3000" spc="-5" dirty="0">
                <a:latin typeface="Carlito"/>
                <a:cs typeface="Carlito"/>
              </a:rPr>
              <a:t>no </a:t>
            </a:r>
            <a:r>
              <a:rPr sz="3000" spc="-20" dirty="0">
                <a:latin typeface="Carlito"/>
                <a:cs typeface="Carlito"/>
              </a:rPr>
              <a:t>differences </a:t>
            </a:r>
            <a:r>
              <a:rPr sz="3000" spc="-15" dirty="0">
                <a:latin typeface="Carlito"/>
                <a:cs typeface="Carlito"/>
              </a:rPr>
              <a:t>between </a:t>
            </a:r>
            <a:r>
              <a:rPr sz="3000" spc="-5" dirty="0">
                <a:latin typeface="Carlito"/>
                <a:cs typeface="Carlito"/>
              </a:rPr>
              <a:t>the  </a:t>
            </a:r>
            <a:r>
              <a:rPr sz="3000" spc="-15" dirty="0">
                <a:latin typeface="Carlito"/>
                <a:cs typeface="Carlito"/>
              </a:rPr>
              <a:t>groups </a:t>
            </a:r>
            <a:r>
              <a:rPr sz="3000" spc="-10" dirty="0">
                <a:latin typeface="Carlito"/>
                <a:cs typeface="Carlito"/>
              </a:rPr>
              <a:t>that took </a:t>
            </a:r>
            <a:r>
              <a:rPr sz="3000" spc="-5" dirty="0">
                <a:latin typeface="Carlito"/>
                <a:cs typeface="Carlito"/>
              </a:rPr>
              <a:t>the </a:t>
            </a:r>
            <a:r>
              <a:rPr sz="3000" spc="-15" dirty="0">
                <a:latin typeface="Carlito"/>
                <a:cs typeface="Carlito"/>
              </a:rPr>
              <a:t>intermediate </a:t>
            </a:r>
            <a:r>
              <a:rPr sz="3000" spc="-5" dirty="0">
                <a:latin typeface="Carlito"/>
                <a:cs typeface="Carlito"/>
              </a:rPr>
              <a:t>and </a:t>
            </a:r>
            <a:r>
              <a:rPr sz="3000" spc="-10" dirty="0">
                <a:latin typeface="Carlito"/>
                <a:cs typeface="Carlito"/>
              </a:rPr>
              <a:t>advanced  </a:t>
            </a:r>
            <a:r>
              <a:rPr sz="3000" spc="-15" dirty="0">
                <a:latin typeface="Carlito"/>
                <a:cs typeface="Carlito"/>
              </a:rPr>
              <a:t>course </a:t>
            </a:r>
            <a:r>
              <a:rPr sz="3000" dirty="0">
                <a:latin typeface="Carlito"/>
                <a:cs typeface="Carlito"/>
              </a:rPr>
              <a:t>(</a:t>
            </a:r>
            <a:r>
              <a:rPr sz="3000" i="1" dirty="0">
                <a:latin typeface="Carlito"/>
                <a:cs typeface="Carlito"/>
              </a:rPr>
              <a:t>p</a:t>
            </a:r>
            <a:r>
              <a:rPr sz="3000" dirty="0">
                <a:latin typeface="Carlito"/>
                <a:cs typeface="Carlito"/>
              </a:rPr>
              <a:t>=</a:t>
            </a:r>
            <a:r>
              <a:rPr sz="3000" spc="-20" dirty="0">
                <a:latin typeface="Carlito"/>
                <a:cs typeface="Carlito"/>
              </a:rPr>
              <a:t> </a:t>
            </a:r>
            <a:r>
              <a:rPr sz="3000" dirty="0">
                <a:latin typeface="Carlito"/>
                <a:cs typeface="Carlito"/>
              </a:rPr>
              <a:t>0.989).</a:t>
            </a:r>
            <a:endParaRPr sz="30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74320"/>
            <a:ext cx="8229600" cy="1143000"/>
          </a:xfrm>
          <a:custGeom>
            <a:avLst/>
            <a:gdLst/>
            <a:ahLst/>
            <a:cxnLst/>
            <a:rect l="l" t="t" r="r" b="b"/>
            <a:pathLst>
              <a:path w="8229600" h="1143000">
                <a:moveTo>
                  <a:pt x="8229600" y="0"/>
                </a:moveTo>
                <a:lnTo>
                  <a:pt x="0" y="0"/>
                </a:lnTo>
                <a:lnTo>
                  <a:pt x="0" y="1143000"/>
                </a:lnTo>
                <a:lnTo>
                  <a:pt x="8229600" y="1143000"/>
                </a:lnTo>
                <a:lnTo>
                  <a:pt x="82296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9413" y="461899"/>
            <a:ext cx="634428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Multiple Comparisons</a:t>
            </a:r>
            <a:r>
              <a:rPr sz="4400" spc="-75" dirty="0"/>
              <a:t> </a:t>
            </a:r>
            <a:r>
              <a:rPr sz="4400" spc="-70" dirty="0"/>
              <a:t>Table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457200" y="1676400"/>
            <a:ext cx="8305800" cy="47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274320"/>
            <a:ext cx="8229600" cy="11430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50"/>
              </a:lnSpc>
            </a:pPr>
            <a:r>
              <a:rPr sz="4000" spc="-10" dirty="0">
                <a:solidFill>
                  <a:srgbClr val="FFFFFF"/>
                </a:solidFill>
                <a:latin typeface="Carlito"/>
                <a:cs typeface="Carlito"/>
              </a:rPr>
              <a:t>Reporting </a:t>
            </a:r>
            <a:r>
              <a:rPr sz="4000" spc="-5" dirty="0">
                <a:solidFill>
                  <a:srgbClr val="FFFFFF"/>
                </a:solidFill>
                <a:latin typeface="Carlito"/>
                <a:cs typeface="Carlito"/>
              </a:rPr>
              <a:t>the output of</a:t>
            </a:r>
            <a:r>
              <a:rPr sz="4000" spc="-2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Carlito"/>
                <a:cs typeface="Carlito"/>
              </a:rPr>
              <a:t>the</a:t>
            </a:r>
            <a:endParaRPr sz="4000">
              <a:latin typeface="Carlito"/>
              <a:cs typeface="Carlito"/>
            </a:endParaRPr>
          </a:p>
          <a:p>
            <a:pPr marL="1905" algn="ctr">
              <a:lnSpc>
                <a:spcPts val="4750"/>
              </a:lnSpc>
            </a:pPr>
            <a:r>
              <a:rPr sz="4000" spc="-20" dirty="0">
                <a:solidFill>
                  <a:srgbClr val="FFFFFF"/>
                </a:solidFill>
                <a:latin typeface="Carlito"/>
                <a:cs typeface="Carlito"/>
              </a:rPr>
              <a:t>one-way</a:t>
            </a:r>
            <a:r>
              <a:rPr sz="4000" spc="-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4000" spc="-50" dirty="0">
                <a:solidFill>
                  <a:srgbClr val="FFFFFF"/>
                </a:solidFill>
                <a:latin typeface="Carlito"/>
                <a:cs typeface="Carlito"/>
              </a:rPr>
              <a:t>ANOVA</a:t>
            </a:r>
            <a:endParaRPr sz="400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8839" y="1570990"/>
            <a:ext cx="7731125" cy="430593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6985" algn="just">
              <a:lnSpc>
                <a:spcPct val="90000"/>
              </a:lnSpc>
              <a:spcBef>
                <a:spcPts val="425"/>
              </a:spcBef>
            </a:pPr>
            <a:r>
              <a:rPr sz="2700" spc="-15" dirty="0">
                <a:latin typeface="Carlito"/>
                <a:cs typeface="Carlito"/>
              </a:rPr>
              <a:t>There was </a:t>
            </a:r>
            <a:r>
              <a:rPr sz="2700" dirty="0">
                <a:latin typeface="Carlito"/>
                <a:cs typeface="Carlito"/>
              </a:rPr>
              <a:t>a </a:t>
            </a:r>
            <a:r>
              <a:rPr sz="2700" spc="-20" dirty="0">
                <a:latin typeface="Carlito"/>
                <a:cs typeface="Carlito"/>
              </a:rPr>
              <a:t>statistically </a:t>
            </a:r>
            <a:r>
              <a:rPr sz="2700" spc="-10" dirty="0">
                <a:latin typeface="Carlito"/>
                <a:cs typeface="Carlito"/>
              </a:rPr>
              <a:t>significant </a:t>
            </a:r>
            <a:r>
              <a:rPr sz="2700" spc="-20" dirty="0">
                <a:latin typeface="Carlito"/>
                <a:cs typeface="Carlito"/>
              </a:rPr>
              <a:t>difference </a:t>
            </a:r>
            <a:r>
              <a:rPr sz="2700" spc="-15" dirty="0">
                <a:latin typeface="Carlito"/>
                <a:cs typeface="Carlito"/>
              </a:rPr>
              <a:t>between </a:t>
            </a:r>
            <a:r>
              <a:rPr sz="2700" spc="580" dirty="0">
                <a:latin typeface="Carlito"/>
                <a:cs typeface="Carlito"/>
              </a:rPr>
              <a:t> </a:t>
            </a:r>
            <a:r>
              <a:rPr sz="2700" spc="-15" dirty="0">
                <a:latin typeface="Carlito"/>
                <a:cs typeface="Carlito"/>
              </a:rPr>
              <a:t>groups </a:t>
            </a:r>
            <a:r>
              <a:rPr sz="2700" spc="-5" dirty="0">
                <a:latin typeface="Carlito"/>
                <a:cs typeface="Carlito"/>
              </a:rPr>
              <a:t>as </a:t>
            </a:r>
            <a:r>
              <a:rPr sz="2700" spc="-10" dirty="0">
                <a:latin typeface="Carlito"/>
                <a:cs typeface="Carlito"/>
              </a:rPr>
              <a:t>determined by </a:t>
            </a:r>
            <a:r>
              <a:rPr sz="2700" spc="-20" dirty="0">
                <a:latin typeface="Carlito"/>
                <a:cs typeface="Carlito"/>
              </a:rPr>
              <a:t>one-way </a:t>
            </a:r>
            <a:r>
              <a:rPr sz="2700" spc="-35" dirty="0">
                <a:latin typeface="Carlito"/>
                <a:cs typeface="Carlito"/>
              </a:rPr>
              <a:t>ANOVA </a:t>
            </a:r>
            <a:r>
              <a:rPr sz="2700" spc="-10" dirty="0">
                <a:latin typeface="Carlito"/>
                <a:cs typeface="Carlito"/>
              </a:rPr>
              <a:t>(</a:t>
            </a:r>
            <a:r>
              <a:rPr sz="2700" i="1" spc="-10" dirty="0">
                <a:latin typeface="Carlito"/>
                <a:cs typeface="Carlito"/>
              </a:rPr>
              <a:t>F</a:t>
            </a:r>
            <a:r>
              <a:rPr sz="2700" spc="-10" dirty="0">
                <a:latin typeface="Carlito"/>
                <a:cs typeface="Carlito"/>
              </a:rPr>
              <a:t>(2,27) </a:t>
            </a:r>
            <a:r>
              <a:rPr sz="2700" dirty="0">
                <a:latin typeface="Carlito"/>
                <a:cs typeface="Carlito"/>
              </a:rPr>
              <a:t>=  </a:t>
            </a:r>
            <a:r>
              <a:rPr sz="2700" spc="-5" dirty="0">
                <a:latin typeface="Carlito"/>
                <a:cs typeface="Carlito"/>
              </a:rPr>
              <a:t>4.467, </a:t>
            </a:r>
            <a:r>
              <a:rPr sz="2700" i="1" dirty="0">
                <a:latin typeface="Carlito"/>
                <a:cs typeface="Carlito"/>
              </a:rPr>
              <a:t>p </a:t>
            </a:r>
            <a:r>
              <a:rPr sz="2700" dirty="0">
                <a:latin typeface="Carlito"/>
                <a:cs typeface="Carlito"/>
              </a:rPr>
              <a:t>=</a:t>
            </a:r>
            <a:r>
              <a:rPr sz="2700" spc="-1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.021).</a:t>
            </a:r>
            <a:endParaRPr sz="2700">
              <a:latin typeface="Carlito"/>
              <a:cs typeface="Carlito"/>
            </a:endParaRPr>
          </a:p>
          <a:p>
            <a:pPr marL="12700" marR="6985" algn="just">
              <a:lnSpc>
                <a:spcPts val="2920"/>
              </a:lnSpc>
              <a:spcBef>
                <a:spcPts val="685"/>
              </a:spcBef>
            </a:pPr>
            <a:r>
              <a:rPr sz="2700" dirty="0">
                <a:latin typeface="Carlito"/>
                <a:cs typeface="Carlito"/>
              </a:rPr>
              <a:t>A </a:t>
            </a:r>
            <a:r>
              <a:rPr sz="2700" spc="-60" dirty="0">
                <a:latin typeface="Carlito"/>
                <a:cs typeface="Carlito"/>
              </a:rPr>
              <a:t>Tukey </a:t>
            </a:r>
            <a:r>
              <a:rPr sz="2700" spc="-10" dirty="0">
                <a:latin typeface="Carlito"/>
                <a:cs typeface="Carlito"/>
              </a:rPr>
              <a:t>post-hoc </a:t>
            </a:r>
            <a:r>
              <a:rPr sz="2700" spc="-20" dirty="0">
                <a:latin typeface="Carlito"/>
                <a:cs typeface="Carlito"/>
              </a:rPr>
              <a:t>test </a:t>
            </a:r>
            <a:r>
              <a:rPr sz="2700" spc="-15" dirty="0">
                <a:latin typeface="Carlito"/>
                <a:cs typeface="Carlito"/>
              </a:rPr>
              <a:t>revealed  that</a:t>
            </a:r>
            <a:r>
              <a:rPr sz="2700" spc="580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the </a:t>
            </a:r>
            <a:r>
              <a:rPr sz="2700" dirty="0">
                <a:latin typeface="Carlito"/>
                <a:cs typeface="Carlito"/>
              </a:rPr>
              <a:t>time </a:t>
            </a:r>
            <a:r>
              <a:rPr sz="2700" spc="-45" dirty="0">
                <a:latin typeface="Carlito"/>
                <a:cs typeface="Carlito"/>
              </a:rPr>
              <a:t>to  </a:t>
            </a:r>
            <a:r>
              <a:rPr sz="2700" spc="-15" dirty="0">
                <a:latin typeface="Carlito"/>
                <a:cs typeface="Carlito"/>
              </a:rPr>
              <a:t>complete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5" dirty="0">
                <a:latin typeface="Carlito"/>
                <a:cs typeface="Carlito"/>
              </a:rPr>
              <a:t>problem was statistically </a:t>
            </a:r>
            <a:r>
              <a:rPr sz="2700" spc="-10" dirty="0">
                <a:latin typeface="Carlito"/>
                <a:cs typeface="Carlito"/>
              </a:rPr>
              <a:t>significantly  </a:t>
            </a:r>
            <a:r>
              <a:rPr sz="2700" spc="-5" dirty="0">
                <a:latin typeface="Carlito"/>
                <a:cs typeface="Carlito"/>
              </a:rPr>
              <a:t>lower</a:t>
            </a:r>
            <a:r>
              <a:rPr sz="2700" spc="100" dirty="0">
                <a:latin typeface="Carlito"/>
                <a:cs typeface="Carlito"/>
              </a:rPr>
              <a:t> </a:t>
            </a:r>
            <a:r>
              <a:rPr sz="2700" spc="-15" dirty="0">
                <a:latin typeface="Carlito"/>
                <a:cs typeface="Carlito"/>
              </a:rPr>
              <a:t>after</a:t>
            </a:r>
            <a:r>
              <a:rPr sz="2700" spc="10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taking</a:t>
            </a:r>
            <a:r>
              <a:rPr sz="2700" spc="13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the</a:t>
            </a:r>
            <a:r>
              <a:rPr sz="2700" spc="110" dirty="0">
                <a:latin typeface="Carlito"/>
                <a:cs typeface="Carlito"/>
              </a:rPr>
              <a:t> </a:t>
            </a:r>
            <a:r>
              <a:rPr sz="2700" spc="-15" dirty="0">
                <a:latin typeface="Carlito"/>
                <a:cs typeface="Carlito"/>
              </a:rPr>
              <a:t>intermediate</a:t>
            </a:r>
            <a:r>
              <a:rPr sz="2700" spc="13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(23.6</a:t>
            </a:r>
            <a:r>
              <a:rPr sz="2700" spc="13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±</a:t>
            </a:r>
            <a:r>
              <a:rPr sz="2700" spc="12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3.3</a:t>
            </a:r>
            <a:r>
              <a:rPr sz="2700" spc="12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min,</a:t>
            </a:r>
            <a:r>
              <a:rPr sz="2700" spc="135" dirty="0">
                <a:latin typeface="Carlito"/>
                <a:cs typeface="Carlito"/>
              </a:rPr>
              <a:t> </a:t>
            </a:r>
            <a:r>
              <a:rPr sz="2700" i="1" dirty="0">
                <a:latin typeface="Carlito"/>
                <a:cs typeface="Carlito"/>
              </a:rPr>
              <a:t>p</a:t>
            </a:r>
            <a:r>
              <a:rPr sz="2700" dirty="0">
                <a:latin typeface="Carlito"/>
                <a:cs typeface="Carlito"/>
              </a:rPr>
              <a:t>=</a:t>
            </a:r>
            <a:endParaRPr sz="2700">
              <a:latin typeface="Carlito"/>
              <a:cs typeface="Carlito"/>
            </a:endParaRPr>
          </a:p>
          <a:p>
            <a:pPr marL="12700" algn="just">
              <a:lnSpc>
                <a:spcPts val="2705"/>
              </a:lnSpc>
            </a:pPr>
            <a:r>
              <a:rPr sz="2700" spc="-5" dirty="0">
                <a:latin typeface="Carlito"/>
                <a:cs typeface="Carlito"/>
              </a:rPr>
              <a:t>.046)</a:t>
            </a:r>
            <a:r>
              <a:rPr sz="2700" spc="445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and</a:t>
            </a:r>
            <a:r>
              <a:rPr sz="2700" spc="445" dirty="0">
                <a:latin typeface="Carlito"/>
                <a:cs typeface="Carlito"/>
              </a:rPr>
              <a:t> </a:t>
            </a:r>
            <a:r>
              <a:rPr sz="2700" spc="-10" dirty="0">
                <a:latin typeface="Carlito"/>
                <a:cs typeface="Carlito"/>
              </a:rPr>
              <a:t>advanced</a:t>
            </a:r>
            <a:r>
              <a:rPr sz="2700" spc="434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(23.4</a:t>
            </a:r>
            <a:r>
              <a:rPr sz="2700" spc="455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±</a:t>
            </a:r>
            <a:r>
              <a:rPr sz="2700" spc="459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3.2</a:t>
            </a:r>
            <a:r>
              <a:rPr sz="2700" spc="459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min,</a:t>
            </a:r>
            <a:r>
              <a:rPr sz="2700" spc="470" dirty="0">
                <a:latin typeface="Carlito"/>
                <a:cs typeface="Carlito"/>
              </a:rPr>
              <a:t> </a:t>
            </a:r>
            <a:r>
              <a:rPr sz="2700" i="1" dirty="0">
                <a:latin typeface="Carlito"/>
                <a:cs typeface="Carlito"/>
              </a:rPr>
              <a:t>p</a:t>
            </a:r>
            <a:r>
              <a:rPr sz="2700" dirty="0">
                <a:latin typeface="Carlito"/>
                <a:cs typeface="Carlito"/>
              </a:rPr>
              <a:t>=</a:t>
            </a:r>
            <a:r>
              <a:rPr sz="2700" spc="450" dirty="0">
                <a:latin typeface="Carlito"/>
                <a:cs typeface="Carlito"/>
              </a:rPr>
              <a:t> </a:t>
            </a:r>
            <a:r>
              <a:rPr sz="2700" spc="-5" dirty="0">
                <a:latin typeface="Carlito"/>
                <a:cs typeface="Carlito"/>
              </a:rPr>
              <a:t>.034)</a:t>
            </a:r>
            <a:r>
              <a:rPr sz="2700" spc="445" dirty="0">
                <a:latin typeface="Carlito"/>
                <a:cs typeface="Carlito"/>
              </a:rPr>
              <a:t> </a:t>
            </a:r>
            <a:r>
              <a:rPr sz="2700" spc="-20" dirty="0">
                <a:latin typeface="Carlito"/>
                <a:cs typeface="Carlito"/>
              </a:rPr>
              <a:t>course</a:t>
            </a:r>
            <a:endParaRPr sz="2700">
              <a:latin typeface="Carlito"/>
              <a:cs typeface="Carlito"/>
            </a:endParaRPr>
          </a:p>
          <a:p>
            <a:pPr marL="12700" algn="just">
              <a:lnSpc>
                <a:spcPts val="3080"/>
              </a:lnSpc>
            </a:pPr>
            <a:r>
              <a:rPr sz="2700" spc="-10" dirty="0">
                <a:latin typeface="Carlito"/>
                <a:cs typeface="Carlito"/>
              </a:rPr>
              <a:t>compared </a:t>
            </a:r>
            <a:r>
              <a:rPr sz="2700" spc="-15" dirty="0">
                <a:latin typeface="Carlito"/>
                <a:cs typeface="Carlito"/>
              </a:rPr>
              <a:t>to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5" dirty="0">
                <a:latin typeface="Carlito"/>
                <a:cs typeface="Carlito"/>
              </a:rPr>
              <a:t>beginners </a:t>
            </a:r>
            <a:r>
              <a:rPr sz="2700" spc="-20" dirty="0">
                <a:latin typeface="Carlito"/>
                <a:cs typeface="Carlito"/>
              </a:rPr>
              <a:t>course </a:t>
            </a:r>
            <a:r>
              <a:rPr sz="2700" spc="-5" dirty="0">
                <a:latin typeface="Carlito"/>
                <a:cs typeface="Carlito"/>
              </a:rPr>
              <a:t>(27.2 </a:t>
            </a:r>
            <a:r>
              <a:rPr sz="2700" dirty="0">
                <a:latin typeface="Carlito"/>
                <a:cs typeface="Carlito"/>
              </a:rPr>
              <a:t>± </a:t>
            </a:r>
            <a:r>
              <a:rPr sz="2700" spc="-5" dirty="0">
                <a:latin typeface="Carlito"/>
                <a:cs typeface="Carlito"/>
              </a:rPr>
              <a:t>3.0</a:t>
            </a:r>
            <a:r>
              <a:rPr sz="2700" spc="-20" dirty="0">
                <a:latin typeface="Carlito"/>
                <a:cs typeface="Carlito"/>
              </a:rPr>
              <a:t> </a:t>
            </a:r>
            <a:r>
              <a:rPr sz="2700" dirty="0">
                <a:latin typeface="Carlito"/>
                <a:cs typeface="Carlito"/>
              </a:rPr>
              <a:t>min).</a:t>
            </a:r>
            <a:endParaRPr sz="2700">
              <a:latin typeface="Carlito"/>
              <a:cs typeface="Carlito"/>
            </a:endParaRPr>
          </a:p>
          <a:p>
            <a:pPr marL="12700" marR="5080" algn="just">
              <a:lnSpc>
                <a:spcPct val="90000"/>
              </a:lnSpc>
              <a:spcBef>
                <a:spcPts val="650"/>
              </a:spcBef>
            </a:pPr>
            <a:r>
              <a:rPr sz="2700" spc="-15" dirty="0">
                <a:latin typeface="Carlito"/>
                <a:cs typeface="Carlito"/>
              </a:rPr>
              <a:t>There</a:t>
            </a:r>
            <a:r>
              <a:rPr sz="2700" spc="580" dirty="0">
                <a:latin typeface="Carlito"/>
                <a:cs typeface="Carlito"/>
              </a:rPr>
              <a:t> </a:t>
            </a:r>
            <a:r>
              <a:rPr sz="2700" spc="-25" dirty="0">
                <a:latin typeface="Carlito"/>
                <a:cs typeface="Carlito"/>
              </a:rPr>
              <a:t>were </a:t>
            </a:r>
            <a:r>
              <a:rPr sz="2700" spc="-5" dirty="0">
                <a:latin typeface="Carlito"/>
                <a:cs typeface="Carlito"/>
              </a:rPr>
              <a:t>no </a:t>
            </a:r>
            <a:r>
              <a:rPr sz="2700" spc="-15" dirty="0">
                <a:latin typeface="Carlito"/>
                <a:cs typeface="Carlito"/>
              </a:rPr>
              <a:t>statistically  </a:t>
            </a:r>
            <a:r>
              <a:rPr sz="2700" spc="-10" dirty="0">
                <a:latin typeface="Carlito"/>
                <a:cs typeface="Carlito"/>
              </a:rPr>
              <a:t>significant </a:t>
            </a:r>
            <a:r>
              <a:rPr sz="2700" spc="-20" dirty="0">
                <a:latin typeface="Carlito"/>
                <a:cs typeface="Carlito"/>
              </a:rPr>
              <a:t>differences  </a:t>
            </a:r>
            <a:r>
              <a:rPr sz="2700" spc="-10" dirty="0">
                <a:latin typeface="Carlito"/>
                <a:cs typeface="Carlito"/>
              </a:rPr>
              <a:t>between </a:t>
            </a:r>
            <a:r>
              <a:rPr sz="2700" dirty="0">
                <a:latin typeface="Carlito"/>
                <a:cs typeface="Carlito"/>
              </a:rPr>
              <a:t>the </a:t>
            </a:r>
            <a:r>
              <a:rPr sz="2700" spc="-15" dirty="0">
                <a:latin typeface="Carlito"/>
                <a:cs typeface="Carlito"/>
              </a:rPr>
              <a:t>intermediate </a:t>
            </a:r>
            <a:r>
              <a:rPr sz="2700" dirty="0">
                <a:latin typeface="Carlito"/>
                <a:cs typeface="Carlito"/>
              </a:rPr>
              <a:t>and </a:t>
            </a:r>
            <a:r>
              <a:rPr sz="2700" spc="-10" dirty="0">
                <a:latin typeface="Carlito"/>
                <a:cs typeface="Carlito"/>
              </a:rPr>
              <a:t>advanced </a:t>
            </a:r>
            <a:r>
              <a:rPr sz="2700" spc="-15" dirty="0">
                <a:latin typeface="Carlito"/>
                <a:cs typeface="Carlito"/>
              </a:rPr>
              <a:t>groups   </a:t>
            </a:r>
            <a:r>
              <a:rPr sz="2700" spc="-5" dirty="0">
                <a:latin typeface="Carlito"/>
                <a:cs typeface="Carlito"/>
              </a:rPr>
              <a:t>(</a:t>
            </a:r>
            <a:r>
              <a:rPr sz="2700" i="1" spc="-5" dirty="0">
                <a:latin typeface="Carlito"/>
                <a:cs typeface="Carlito"/>
              </a:rPr>
              <a:t>p </a:t>
            </a:r>
            <a:r>
              <a:rPr sz="2700" dirty="0">
                <a:latin typeface="Carlito"/>
                <a:cs typeface="Carlito"/>
              </a:rPr>
              <a:t>= </a:t>
            </a:r>
            <a:r>
              <a:rPr sz="2700" spc="-5" dirty="0">
                <a:latin typeface="Carlito"/>
                <a:cs typeface="Carlito"/>
              </a:rPr>
              <a:t>.989).</a:t>
            </a:r>
            <a:endParaRPr sz="27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1183</Words>
  <Application>Microsoft Office PowerPoint</Application>
  <PresentationFormat>On-screen Show (4:3)</PresentationFormat>
  <Paragraphs>77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Carlito</vt:lpstr>
      <vt:lpstr>Times New Roman</vt:lpstr>
      <vt:lpstr>Wingdings</vt:lpstr>
      <vt:lpstr>Office Theme</vt:lpstr>
      <vt:lpstr>PowerPoint Presentation</vt:lpstr>
      <vt:lpstr>one-way ANOVA</vt:lpstr>
      <vt:lpstr>What does this test do?</vt:lpstr>
      <vt:lpstr>One-way ANOVA uses</vt:lpstr>
      <vt:lpstr>One-way ANOVA Assumptions</vt:lpstr>
      <vt:lpstr>One-way ANOVA Assumptions</vt:lpstr>
      <vt:lpstr>One-way ANOVA Assumptions</vt:lpstr>
      <vt:lpstr>One-way ANOVA Assumptions</vt:lpstr>
      <vt:lpstr>One-way ANOVA Assumptions</vt:lpstr>
      <vt:lpstr>One-way ANOVA Assumptions</vt:lpstr>
      <vt:lpstr>Setup in SPSS Statistics</vt:lpstr>
      <vt:lpstr>PowerPoint Presentation</vt:lpstr>
      <vt:lpstr>You will be presented with the following screen:</vt:lpstr>
      <vt:lpstr>Test Procedure in SPSS Statistics (cont…)</vt:lpstr>
      <vt:lpstr>Click the</vt:lpstr>
      <vt:lpstr>button. Tick the Descriptive checkbox in  the –Statistics–area</vt:lpstr>
      <vt:lpstr>table provides some very useful descriptive statistics,  including the mean, SD and 95% confidence intervals  for the dependent variable (Time) for each separate  group (Beginners, Intermediate and Advanced),</vt:lpstr>
      <vt:lpstr>PowerPoint Presentation</vt:lpstr>
      <vt:lpstr>Multiple Comparisons table</vt:lpstr>
      <vt:lpstr>Multiple Comparisons Table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ANNIETA</cp:lastModifiedBy>
  <cp:revision>2</cp:revision>
  <dcterms:created xsi:type="dcterms:W3CDTF">2020-05-13T17:22:40Z</dcterms:created>
  <dcterms:modified xsi:type="dcterms:W3CDTF">2020-05-13T17:42:16Z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2016-09-13T00:00:00Z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2020-05-13T00:00:00Z</vt:filetime>
  </property>
</Properties>
</file>