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AF4"/>
    <a:srgbClr val="050903"/>
    <a:srgbClr val="C5BAA3"/>
    <a:srgbClr val="8D201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0805A-0B9E-414E-AD14-E3F1FF1AF6AE}"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46E22-1B16-4794-B5EA-066F2ED2A429}" type="slidenum">
              <a:rPr lang="en-US" smtClean="0"/>
              <a:t>‹#›</a:t>
            </a:fld>
            <a:endParaRPr lang="en-US"/>
          </a:p>
        </p:txBody>
      </p:sp>
    </p:spTree>
    <p:extLst>
      <p:ext uri="{BB962C8B-B14F-4D97-AF65-F5344CB8AC3E}">
        <p14:creationId xmlns:p14="http://schemas.microsoft.com/office/powerpoint/2010/main" val="335945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46E22-1B16-4794-B5EA-066F2ED2A429}" type="slidenum">
              <a:rPr lang="en-US" smtClean="0"/>
              <a:t>2</a:t>
            </a:fld>
            <a:endParaRPr lang="en-US"/>
          </a:p>
        </p:txBody>
      </p:sp>
    </p:spTree>
    <p:extLst>
      <p:ext uri="{BB962C8B-B14F-4D97-AF65-F5344CB8AC3E}">
        <p14:creationId xmlns:p14="http://schemas.microsoft.com/office/powerpoint/2010/main" val="118087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217701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E3BCE-A122-4FFC-98CE-5F148F167DF1}"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408017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144795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395184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2298249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1E3BCE-A122-4FFC-98CE-5F148F167DF1}"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68972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1E3BCE-A122-4FFC-98CE-5F148F167DF1}" type="datetimeFigureOut">
              <a:rPr lang="en-US" smtClean="0"/>
              <a:t>6/22/2021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75313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361988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7473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268249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1E3BCE-A122-4FFC-98CE-5F148F167DF1}"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81003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1E3BCE-A122-4FFC-98CE-5F148F167DF1}"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173604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E3BCE-A122-4FFC-98CE-5F148F167DF1}"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100279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1E3BCE-A122-4FFC-98CE-5F148F167DF1}"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125280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E3BCE-A122-4FFC-98CE-5F148F167DF1}"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9889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E3BCE-A122-4FFC-98CE-5F148F167DF1}"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403613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E3BCE-A122-4FFC-98CE-5F148F167DF1}"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AA5B7D5-2033-42DB-B818-2E4AD3AAC27D}" type="slidenum">
              <a:rPr lang="en-US" smtClean="0"/>
              <a:t>‹#›</a:t>
            </a:fld>
            <a:endParaRPr lang="en-US"/>
          </a:p>
        </p:txBody>
      </p:sp>
    </p:spTree>
    <p:extLst>
      <p:ext uri="{BB962C8B-B14F-4D97-AF65-F5344CB8AC3E}">
        <p14:creationId xmlns:p14="http://schemas.microsoft.com/office/powerpoint/2010/main" val="405201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D1E3BCE-A122-4FFC-98CE-5F148F167DF1}" type="datetimeFigureOut">
              <a:rPr lang="en-US" smtClean="0"/>
              <a:t>6/22/2021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AA5B7D5-2033-42DB-B818-2E4AD3AAC27D}" type="slidenum">
              <a:rPr lang="en-US" smtClean="0"/>
              <a:t>‹#›</a:t>
            </a:fld>
            <a:endParaRPr lang="en-US"/>
          </a:p>
        </p:txBody>
      </p:sp>
    </p:spTree>
    <p:extLst>
      <p:ext uri="{BB962C8B-B14F-4D97-AF65-F5344CB8AC3E}">
        <p14:creationId xmlns:p14="http://schemas.microsoft.com/office/powerpoint/2010/main" val="3971825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363" y="2822374"/>
            <a:ext cx="9144000" cy="1994324"/>
          </a:xfrm>
        </p:spPr>
        <p:txBody>
          <a:bodyPr/>
          <a:lstStyle/>
          <a:p>
            <a:pPr algn="ctr"/>
            <a:r>
              <a:rPr lang="en-US" dirty="0">
                <a:latin typeface="Times New Roman" panose="02020603050405020304" pitchFamily="18" charset="0"/>
                <a:cs typeface="Times New Roman" panose="02020603050405020304" pitchFamily="18" charset="0"/>
              </a:rPr>
              <a:t>CONNECT  WITH OTHERS AND YOURSELF</a:t>
            </a:r>
          </a:p>
        </p:txBody>
      </p:sp>
    </p:spTree>
    <p:extLst>
      <p:ext uri="{BB962C8B-B14F-4D97-AF65-F5344CB8AC3E}">
        <p14:creationId xmlns:p14="http://schemas.microsoft.com/office/powerpoint/2010/main" val="321063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2638" y="2491366"/>
            <a:ext cx="6769290" cy="2800767"/>
          </a:xfrm>
          <a:prstGeom prst="rect">
            <a:avLst/>
          </a:prstGeom>
          <a:solidFill>
            <a:schemeClr val="tx1"/>
          </a:solidFill>
        </p:spPr>
        <p:txBody>
          <a:bodyPr wrap="square" rtlCol="0">
            <a:spAutoFit/>
          </a:bodyPr>
          <a:lstStyle/>
          <a:p>
            <a:pPr algn="ctr"/>
            <a:r>
              <a:rPr lang="en-US" sz="3200" dirty="0">
                <a:solidFill>
                  <a:schemeClr val="accent6">
                    <a:lumMod val="40000"/>
                    <a:lumOff val="60000"/>
                  </a:schemeClr>
                </a:solidFill>
                <a:latin typeface="Times New Roman" panose="02020603050405020304" pitchFamily="18" charset="0"/>
                <a:cs typeface="Times New Roman" panose="02020603050405020304" pitchFamily="18" charset="0"/>
              </a:rPr>
              <a:t>Sensory Stimulation </a:t>
            </a:r>
          </a:p>
          <a:p>
            <a:r>
              <a:rPr lang="en-US" sz="2400" dirty="0">
                <a:solidFill>
                  <a:schemeClr val="accent6">
                    <a:lumMod val="40000"/>
                    <a:lumOff val="60000"/>
                  </a:schemeClr>
                </a:solidFill>
                <a:latin typeface="Times New Roman" panose="02020603050405020304" pitchFamily="18" charset="0"/>
                <a:cs typeface="Times New Roman" panose="02020603050405020304" pitchFamily="18" charset="0"/>
              </a:rPr>
              <a:t>When one is having a particularly bad bout of anxiety, dwelling too much on the stressful thoughts  may not help  in relieving the anxiety . The activities that one engages in draws ones mind and focus thus taking off the mind off the anxiety making the </a:t>
            </a:r>
            <a:r>
              <a:rPr lang="en-US" sz="2400" dirty="0">
                <a:latin typeface="Times New Roman" panose="02020603050405020304" pitchFamily="18" charset="0"/>
                <a:cs typeface="Times New Roman" panose="02020603050405020304" pitchFamily="18" charset="0"/>
              </a:rPr>
              <a:t>individual to cope.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928" y="2491366"/>
            <a:ext cx="3469020" cy="2800768"/>
          </a:xfrm>
          <a:prstGeom prst="rect">
            <a:avLst/>
          </a:prstGeom>
        </p:spPr>
      </p:pic>
    </p:spTree>
    <p:extLst>
      <p:ext uri="{BB962C8B-B14F-4D97-AF65-F5344CB8AC3E}">
        <p14:creationId xmlns:p14="http://schemas.microsoft.com/office/powerpoint/2010/main" val="358610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4084" y="1289715"/>
            <a:ext cx="9433155" cy="5568285"/>
          </a:xfrm>
          <a:prstGeom prst="rect">
            <a:avLst/>
          </a:prstGeom>
        </p:spPr>
      </p:pic>
      <p:sp>
        <p:nvSpPr>
          <p:cNvPr id="5" name="TextBox 4"/>
          <p:cNvSpPr txBox="1"/>
          <p:nvPr/>
        </p:nvSpPr>
        <p:spPr>
          <a:xfrm>
            <a:off x="2698983" y="2156347"/>
            <a:ext cx="7283356" cy="280076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Deep Breathing Techniques</a:t>
            </a:r>
          </a:p>
          <a:p>
            <a:pPr algn="just"/>
            <a:r>
              <a:rPr lang="en-US" sz="2400" dirty="0">
                <a:solidFill>
                  <a:schemeClr val="accent6">
                    <a:lumMod val="50000"/>
                  </a:schemeClr>
                </a:solidFill>
                <a:latin typeface="Times New Roman" panose="02020603050405020304" pitchFamily="18" charset="0"/>
                <a:cs typeface="Times New Roman" panose="02020603050405020304" pitchFamily="18" charset="0"/>
              </a:rPr>
              <a:t>Deep breathing techniques form a vital part  of yoga and it does help with panic attacks, and they can also be utilized anytime to help relief one from anxiety, or even make him go to sleep. There are several techniques available, thus one can try and figure out which technique works best.</a:t>
            </a:r>
            <a:r>
              <a:rPr lang="en-US" dirty="0">
                <a:solidFill>
                  <a:schemeClr val="accent6">
                    <a:lumMod val="50000"/>
                  </a:schemeClr>
                </a:solidFill>
              </a:rPr>
              <a:t> </a:t>
            </a:r>
          </a:p>
        </p:txBody>
      </p:sp>
    </p:spTree>
    <p:extLst>
      <p:ext uri="{BB962C8B-B14F-4D97-AF65-F5344CB8AC3E}">
        <p14:creationId xmlns:p14="http://schemas.microsoft.com/office/powerpoint/2010/main" val="58003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60562" y="2415652"/>
            <a:ext cx="9457898" cy="3816429"/>
            <a:chOff x="1624084" y="2347414"/>
            <a:chExt cx="9457898" cy="3816429"/>
          </a:xfrm>
          <a:solidFill>
            <a:schemeClr val="accent3">
              <a:lumMod val="40000"/>
              <a:lumOff val="60000"/>
            </a:schemeClr>
          </a:solidFill>
        </p:grpSpPr>
        <p:sp>
          <p:nvSpPr>
            <p:cNvPr id="5" name="TextBox 4"/>
            <p:cNvSpPr txBox="1"/>
            <p:nvPr/>
          </p:nvSpPr>
          <p:spPr>
            <a:xfrm>
              <a:off x="1624084" y="2347414"/>
              <a:ext cx="4804012" cy="3816429"/>
            </a:xfrm>
            <a:prstGeom prst="rect">
              <a:avLst/>
            </a:prstGeom>
            <a:grp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Mindfulness Meditation</a:t>
              </a:r>
            </a:p>
            <a:p>
              <a:pPr algn="just"/>
              <a:r>
                <a:rPr lang="en-US" sz="2400" dirty="0">
                  <a:latin typeface="Times New Roman" panose="02020603050405020304" pitchFamily="18" charset="0"/>
                  <a:cs typeface="Times New Roman" panose="02020603050405020304" pitchFamily="18" charset="0"/>
                </a:rPr>
                <a:t>Mindfulness meditation is easy to learn, and it involves a low time commitment. It  focuses much about one being aware of oneself. It focuses intently  on ones breathing  patterns, senses, and body and letting go of worries involving the past and the future. </a:t>
              </a:r>
            </a:p>
            <a:p>
              <a:r>
                <a:rPr lang="en-US" dirty="0"/>
                <a:t> </a:t>
              </a:r>
            </a:p>
          </p:txBody>
        </p:sp>
        <p:pic>
          <p:nvPicPr>
            <p:cNvPr id="6" name="Picture 5"/>
            <p:cNvPicPr>
              <a:picLocks noChangeAspect="1"/>
            </p:cNvPicPr>
            <p:nvPr/>
          </p:nvPicPr>
          <p:blipFill>
            <a:blip r:embed="rId2"/>
            <a:stretch>
              <a:fillRect/>
            </a:stretch>
          </p:blipFill>
          <p:spPr>
            <a:xfrm>
              <a:off x="6769290" y="2347414"/>
              <a:ext cx="4312692" cy="3406822"/>
            </a:xfrm>
            <a:prstGeom prst="rect">
              <a:avLst/>
            </a:prstGeom>
            <a:grpFill/>
          </p:spPr>
        </p:pic>
      </p:grpSp>
    </p:spTree>
    <p:extLst>
      <p:ext uri="{BB962C8B-B14F-4D97-AF65-F5344CB8AC3E}">
        <p14:creationId xmlns:p14="http://schemas.microsoft.com/office/powerpoint/2010/main" val="32002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609" y="1282888"/>
            <a:ext cx="10515600" cy="5153381"/>
          </a:xfrm>
        </p:spPr>
        <p:txBody>
          <a:bodyPr>
            <a:normAutofit fontScale="92500" lnSpcReduction="10000"/>
          </a:bodyPr>
          <a:lstStyle/>
          <a:p>
            <a:pPr marL="0" indent="0">
              <a:buNone/>
            </a:pPr>
            <a:r>
              <a:rPr lang="en-US" sz="3200" dirty="0">
                <a:solidFill>
                  <a:schemeClr val="bg1"/>
                </a:solidFill>
                <a:latin typeface="Times New Roman" panose="02020603050405020304" pitchFamily="18" charset="0"/>
                <a:cs typeface="Times New Roman" panose="02020603050405020304" pitchFamily="18" charset="0"/>
              </a:rPr>
              <a:t>References</a:t>
            </a:r>
          </a:p>
          <a:p>
            <a:pPr marL="0" indent="0">
              <a:buNone/>
            </a:pPr>
            <a:endParaRPr lang="en-US" sz="3200" dirty="0">
              <a:solidFill>
                <a:schemeClr val="bg1"/>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Rodriguez, R. M., Medak, A. J., Baumann, B. M., Lim, S., Chinnock, B., Frazier, R., and Cooper, R. J. (2020). Academic emergency medicine physicians' anxiety levels, stressors, and potential stress mitigation measures during the acceleration phase of the COVID‐19 pandemic. </a:t>
            </a:r>
            <a:r>
              <a:rPr lang="en-US" sz="2400" i="1" dirty="0">
                <a:latin typeface="Times New Roman" panose="02020603050405020304" pitchFamily="18" charset="0"/>
                <a:cs typeface="Times New Roman" panose="02020603050405020304" pitchFamily="18" charset="0"/>
              </a:rPr>
              <a:t>Academic Emergency Medicine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27</a:t>
            </a:r>
            <a:r>
              <a:rPr lang="en-US" sz="2400" dirty="0">
                <a:latin typeface="Times New Roman" panose="02020603050405020304" pitchFamily="18" charset="0"/>
                <a:cs typeface="Times New Roman" panose="02020603050405020304" pitchFamily="18" charset="0"/>
              </a:rPr>
              <a:t>(8), 700-707.</a:t>
            </a:r>
          </a:p>
          <a:p>
            <a:r>
              <a:rPr lang="en-US" sz="2400" dirty="0">
                <a:latin typeface="Times New Roman" panose="02020603050405020304" pitchFamily="18" charset="0"/>
                <a:cs typeface="Times New Roman" panose="02020603050405020304" pitchFamily="18" charset="0"/>
              </a:rPr>
              <a:t>Crandall, A., Powell, E. A., Bradford, G. C., Magnusson, B. M., Hanson, C. L., Barnes, M. D., and </a:t>
            </a:r>
            <a:r>
              <a:rPr lang="en-US" sz="2600" dirty="0">
                <a:latin typeface="Times New Roman" panose="02020603050405020304" pitchFamily="18" charset="0"/>
                <a:cs typeface="Times New Roman" panose="02020603050405020304" pitchFamily="18" charset="0"/>
              </a:rPr>
              <a:t>Bean, R. A. (2020). Maslow’s hierarchy of needs as a framework for understanding adolescent depressive symptoms over time. </a:t>
            </a:r>
            <a:r>
              <a:rPr lang="en-US" sz="2600" i="1" dirty="0">
                <a:latin typeface="Times New Roman" panose="02020603050405020304" pitchFamily="18" charset="0"/>
                <a:cs typeface="Times New Roman" panose="02020603050405020304" pitchFamily="18" charset="0"/>
              </a:rPr>
              <a:t>Journal of Child and Family Studies</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29</a:t>
            </a:r>
            <a:r>
              <a:rPr lang="en-US" sz="2600" dirty="0">
                <a:latin typeface="Times New Roman" panose="02020603050405020304" pitchFamily="18" charset="0"/>
                <a:cs typeface="Times New Roman" panose="02020603050405020304" pitchFamily="18" charset="0"/>
              </a:rPr>
              <a:t>(2), 273-281.</a:t>
            </a:r>
          </a:p>
          <a:p>
            <a:r>
              <a:rPr lang="en-US" sz="2600" dirty="0">
                <a:latin typeface="Times New Roman" panose="02020603050405020304" pitchFamily="18" charset="0"/>
                <a:cs typeface="Times New Roman" panose="02020603050405020304" pitchFamily="18" charset="0"/>
              </a:rPr>
              <a:t>Radix, A. K., Rinck, M., Becker, E. S., and Legenbauer, T. (2019). The mediating effect of specific social anxiety facets on body checking and avoidance. </a:t>
            </a:r>
            <a:r>
              <a:rPr lang="en-US" sz="2600" i="1" dirty="0">
                <a:latin typeface="Times New Roman" panose="02020603050405020304" pitchFamily="18" charset="0"/>
                <a:cs typeface="Times New Roman" panose="02020603050405020304" pitchFamily="18" charset="0"/>
              </a:rPr>
              <a:t>Frontiers in psychology</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9</a:t>
            </a:r>
            <a:r>
              <a:rPr lang="en-US" sz="2600" dirty="0">
                <a:latin typeface="Times New Roman" panose="02020603050405020304" pitchFamily="18" charset="0"/>
                <a:cs typeface="Times New Roman" panose="02020603050405020304" pitchFamily="18" charset="0"/>
              </a:rPr>
              <a:t>, 2661.</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08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Introduction</a:t>
            </a:r>
            <a:r>
              <a:rPr lang="en-US" dirty="0"/>
              <a:t> </a:t>
            </a:r>
          </a:p>
        </p:txBody>
      </p:sp>
      <p:sp>
        <p:nvSpPr>
          <p:cNvPr id="3" name="Content Placeholder 2"/>
          <p:cNvSpPr>
            <a:spLocks noGrp="1"/>
          </p:cNvSpPr>
          <p:nvPr>
            <p:ph idx="1"/>
          </p:nvPr>
        </p:nvSpPr>
        <p:spPr>
          <a:xfrm>
            <a:off x="838200" y="2329538"/>
            <a:ext cx="10515600" cy="4385161"/>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According to Maslow’s hierarchy of needs, our need to belong is secondary only to our survival needs (Crandall et al., 2020).</a:t>
            </a:r>
          </a:p>
          <a:p>
            <a:r>
              <a:rPr lang="en-US" sz="2400" dirty="0">
                <a:latin typeface="Times New Roman" panose="02020603050405020304" pitchFamily="18" charset="0"/>
                <a:cs typeface="Times New Roman" panose="02020603050405020304" pitchFamily="18" charset="0"/>
              </a:rPr>
              <a:t>The attachment theory further explains that a trusting connection needs to be there for a child to connect with a caregiver. </a:t>
            </a:r>
          </a:p>
          <a:p>
            <a:r>
              <a:rPr lang="en-US" sz="2400" dirty="0">
                <a:latin typeface="Times New Roman" panose="02020603050405020304" pitchFamily="18" charset="0"/>
                <a:cs typeface="Times New Roman" panose="02020603050405020304" pitchFamily="18" charset="0"/>
              </a:rPr>
              <a:t> As such connecting with others is fundamental just as connecting to oneself.</a:t>
            </a:r>
          </a:p>
          <a:p>
            <a:r>
              <a:rPr lang="en-US" sz="2400" dirty="0">
                <a:latin typeface="Times New Roman" panose="02020603050405020304" pitchFamily="18" charset="0"/>
                <a:cs typeface="Times New Roman" panose="02020603050405020304" pitchFamily="18" charset="0"/>
              </a:rPr>
              <a:t> The absence of the two or any of the two usually has damning effect on an individual’s life. The two always go hand in hand; when one is unable to connect with others it does mean that he or she might have difficulty in knowing himself. </a:t>
            </a:r>
          </a:p>
          <a:p>
            <a:r>
              <a:rPr lang="en-US" sz="2400" dirty="0">
                <a:latin typeface="Times New Roman" panose="02020603050405020304" pitchFamily="18" charset="0"/>
                <a:cs typeface="Times New Roman" panose="02020603050405020304" pitchFamily="18" charset="0"/>
              </a:rPr>
              <a:t> There absence results in stress and anxiety which can be mitigated. </a:t>
            </a:r>
          </a:p>
          <a:p>
            <a:r>
              <a:rPr lang="en-US" sz="2400" dirty="0">
                <a:latin typeface="Times New Roman" panose="02020603050405020304" pitchFamily="18" charset="0"/>
                <a:cs typeface="Times New Roman" panose="02020603050405020304" pitchFamily="18" charset="0"/>
              </a:rPr>
              <a:t> Sometimes anxiety may result to one being a perfectionist especially in instances where is not able to connect with others and sometimes to problems.</a:t>
            </a:r>
          </a:p>
          <a:p>
            <a:endParaRPr lang="en-US" dirty="0"/>
          </a:p>
        </p:txBody>
      </p:sp>
    </p:spTree>
    <p:extLst>
      <p:ext uri="{BB962C8B-B14F-4D97-AF65-F5344CB8AC3E}">
        <p14:creationId xmlns:p14="http://schemas.microsoft.com/office/powerpoint/2010/main" val="31425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The effects of Anxiety on our Bodies</a:t>
            </a:r>
          </a:p>
        </p:txBody>
      </p:sp>
      <p:sp>
        <p:nvSpPr>
          <p:cNvPr id="3" name="Content Placeholder 2"/>
          <p:cNvSpPr>
            <a:spLocks noGrp="1"/>
          </p:cNvSpPr>
          <p:nvPr>
            <p:ph idx="1"/>
          </p:nvPr>
        </p:nvSpPr>
        <p:spPr>
          <a:xfrm>
            <a:off x="385347" y="2300028"/>
            <a:ext cx="5387655" cy="4196306"/>
          </a:xfrm>
          <a:solidFill>
            <a:srgbClr val="FADAF4"/>
          </a:solidFill>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When one is anxious:</a:t>
            </a:r>
          </a:p>
          <a:p>
            <a:r>
              <a:rPr lang="en-US" sz="2400" dirty="0">
                <a:latin typeface="Times New Roman" panose="02020603050405020304" pitchFamily="18" charset="0"/>
                <a:cs typeface="Times New Roman" panose="02020603050405020304" pitchFamily="18" charset="0"/>
              </a:rPr>
              <a:t> Blood pressure rises</a:t>
            </a:r>
          </a:p>
          <a:p>
            <a:r>
              <a:rPr lang="en-US" sz="2400" dirty="0">
                <a:latin typeface="Times New Roman" panose="02020603050405020304" pitchFamily="18" charset="0"/>
                <a:cs typeface="Times New Roman" panose="02020603050405020304" pitchFamily="18" charset="0"/>
              </a:rPr>
              <a:t> Sleeping becomes more of a problem</a:t>
            </a:r>
          </a:p>
          <a:p>
            <a:r>
              <a:rPr lang="en-US" sz="2400" dirty="0">
                <a:latin typeface="Times New Roman" panose="02020603050405020304" pitchFamily="18" charset="0"/>
                <a:cs typeface="Times New Roman" panose="02020603050405020304" pitchFamily="18" charset="0"/>
              </a:rPr>
              <a:t> Heart rate pulse rises (Radix et al., 2019)</a:t>
            </a:r>
          </a:p>
          <a:p>
            <a:r>
              <a:rPr lang="en-US" sz="2400" dirty="0">
                <a:latin typeface="Times New Roman" panose="02020603050405020304" pitchFamily="18" charset="0"/>
                <a:cs typeface="Times New Roman" panose="02020603050405020304" pitchFamily="18" charset="0"/>
              </a:rPr>
              <a:t> Palpitation</a:t>
            </a:r>
          </a:p>
          <a:p>
            <a:r>
              <a:rPr lang="en-US" sz="2400" dirty="0">
                <a:latin typeface="Times New Roman" panose="02020603050405020304" pitchFamily="18" charset="0"/>
                <a:cs typeface="Times New Roman" panose="02020603050405020304" pitchFamily="18" charset="0"/>
              </a:rPr>
              <a:t> Muscle tension or pain</a:t>
            </a:r>
          </a:p>
          <a:p>
            <a:r>
              <a:rPr lang="en-US" sz="2400" dirty="0">
                <a:latin typeface="Times New Roman" panose="02020603050405020304" pitchFamily="18" charset="0"/>
                <a:cs typeface="Times New Roman" panose="02020603050405020304" pitchFamily="18" charset="0"/>
              </a:rPr>
              <a:t> Chest pain</a:t>
            </a:r>
          </a:p>
          <a:p>
            <a:r>
              <a:rPr lang="en-US" sz="2400" dirty="0">
                <a:latin typeface="Times New Roman" panose="02020603050405020304" pitchFamily="18" charset="0"/>
                <a:cs typeface="Times New Roman" panose="02020603050405020304" pitchFamily="18" charset="0"/>
              </a:rPr>
              <a:t>Fatigue</a:t>
            </a:r>
          </a:p>
        </p:txBody>
      </p:sp>
      <p:pic>
        <p:nvPicPr>
          <p:cNvPr id="4" name="Picture 3"/>
          <p:cNvPicPr>
            <a:picLocks noChangeAspect="1"/>
          </p:cNvPicPr>
          <p:nvPr/>
        </p:nvPicPr>
        <p:blipFill>
          <a:blip r:embed="rId2"/>
          <a:stretch>
            <a:fillRect/>
          </a:stretch>
        </p:blipFill>
        <p:spPr>
          <a:xfrm>
            <a:off x="5773002" y="2289602"/>
            <a:ext cx="6155141" cy="4206732"/>
          </a:xfrm>
          <a:prstGeom prst="rect">
            <a:avLst/>
          </a:prstGeom>
        </p:spPr>
      </p:pic>
    </p:spTree>
    <p:extLst>
      <p:ext uri="{BB962C8B-B14F-4D97-AF65-F5344CB8AC3E}">
        <p14:creationId xmlns:p14="http://schemas.microsoft.com/office/powerpoint/2010/main" val="181431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556195"/>
            <a:ext cx="10515600" cy="945060"/>
          </a:xfrm>
        </p:spPr>
        <p:txBody>
          <a:bodyPr/>
          <a:lstStyle/>
          <a:p>
            <a:r>
              <a:rPr lang="en-US" sz="3200" dirty="0">
                <a:latin typeface="Times New Roman" panose="02020603050405020304" pitchFamily="18" charset="0"/>
                <a:cs typeface="Times New Roman" panose="02020603050405020304" pitchFamily="18" charset="0"/>
              </a:rPr>
              <a:t>Mitigating Anxiety</a:t>
            </a:r>
          </a:p>
        </p:txBody>
      </p:sp>
      <p:sp>
        <p:nvSpPr>
          <p:cNvPr id="3" name="Content Placeholder 2"/>
          <p:cNvSpPr>
            <a:spLocks noGrp="1"/>
          </p:cNvSpPr>
          <p:nvPr>
            <p:ph idx="1"/>
          </p:nvPr>
        </p:nvSpPr>
        <p:spPr>
          <a:xfrm>
            <a:off x="660779" y="2210939"/>
            <a:ext cx="10515600" cy="4217158"/>
          </a:xfrm>
          <a:solidFill>
            <a:schemeClr val="accent3">
              <a:lumMod val="40000"/>
              <a:lumOff val="60000"/>
            </a:schemeClr>
          </a:solidFill>
        </p:spPr>
        <p:txBody>
          <a:bodyPr>
            <a:normAutofit/>
          </a:bodyPr>
          <a:lstStyle/>
          <a:p>
            <a:r>
              <a:rPr lang="en-US" dirty="0"/>
              <a:t> </a:t>
            </a:r>
            <a:r>
              <a:rPr lang="en-US" sz="2400" dirty="0">
                <a:latin typeface="Times New Roman" panose="02020603050405020304" pitchFamily="18" charset="0"/>
                <a:cs typeface="Times New Roman" panose="02020603050405020304" pitchFamily="18" charset="0"/>
              </a:rPr>
              <a:t>Plan for tomorrow</a:t>
            </a:r>
          </a:p>
          <a:p>
            <a:r>
              <a:rPr lang="en-US" sz="2400" dirty="0">
                <a:latin typeface="Times New Roman" panose="02020603050405020304" pitchFamily="18" charset="0"/>
                <a:cs typeface="Times New Roman" panose="02020603050405020304" pitchFamily="18" charset="0"/>
              </a:rPr>
              <a:t> Write down your dreams </a:t>
            </a:r>
          </a:p>
          <a:p>
            <a:r>
              <a:rPr lang="en-US" sz="2400" dirty="0">
                <a:latin typeface="Times New Roman" panose="02020603050405020304" pitchFamily="18" charset="0"/>
                <a:cs typeface="Times New Roman" panose="02020603050405020304" pitchFamily="18" charset="0"/>
              </a:rPr>
              <a:t> Participate in small repetitive activities</a:t>
            </a:r>
          </a:p>
          <a:p>
            <a:r>
              <a:rPr lang="en-US" sz="2400" dirty="0">
                <a:latin typeface="Times New Roman" panose="02020603050405020304" pitchFamily="18" charset="0"/>
                <a:cs typeface="Times New Roman" panose="02020603050405020304" pitchFamily="18" charset="0"/>
              </a:rPr>
              <a:t> Embrace, Release Your Feelings </a:t>
            </a:r>
          </a:p>
          <a:p>
            <a:r>
              <a:rPr lang="en-US" sz="2400" dirty="0">
                <a:latin typeface="Times New Roman" panose="02020603050405020304" pitchFamily="18" charset="0"/>
                <a:cs typeface="Times New Roman" panose="02020603050405020304" pitchFamily="18" charset="0"/>
              </a:rPr>
              <a:t> Deep breathing</a:t>
            </a:r>
          </a:p>
          <a:p>
            <a:r>
              <a:rPr lang="en-US" sz="2400" dirty="0">
                <a:latin typeface="Times New Roman" panose="02020603050405020304" pitchFamily="18" charset="0"/>
                <a:cs typeface="Times New Roman" panose="02020603050405020304" pitchFamily="18" charset="0"/>
              </a:rPr>
              <a:t> Mindful meditating </a:t>
            </a:r>
          </a:p>
          <a:p>
            <a:r>
              <a:rPr lang="en-US" sz="2400" dirty="0">
                <a:latin typeface="Times New Roman" panose="02020603050405020304" pitchFamily="18" charset="0"/>
                <a:cs typeface="Times New Roman" panose="02020603050405020304" pitchFamily="18" charset="0"/>
              </a:rPr>
              <a:t> Sensory stimulation </a:t>
            </a:r>
          </a:p>
          <a:p>
            <a:r>
              <a:rPr lang="en-US" sz="2400" dirty="0">
                <a:latin typeface="Times New Roman" panose="02020603050405020304" pitchFamily="18" charset="0"/>
                <a:cs typeface="Times New Roman" panose="02020603050405020304" pitchFamily="18" charset="0"/>
              </a:rPr>
              <a:t> Exercise</a:t>
            </a:r>
          </a:p>
          <a:p>
            <a:pPr marL="0" indent="0">
              <a:buNone/>
            </a:pPr>
            <a:endParaRPr lang="en-US" dirty="0"/>
          </a:p>
        </p:txBody>
      </p:sp>
    </p:spTree>
    <p:extLst>
      <p:ext uri="{BB962C8B-B14F-4D97-AF65-F5344CB8AC3E}">
        <p14:creationId xmlns:p14="http://schemas.microsoft.com/office/powerpoint/2010/main" val="194843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clrChange>
              <a:clrFrom>
                <a:srgbClr val="E1D5D1"/>
              </a:clrFrom>
              <a:clrTo>
                <a:srgbClr val="E1D5D1">
                  <a:alpha val="0"/>
                </a:srgbClr>
              </a:clrTo>
            </a:clrChange>
          </a:blip>
          <a:srcRect b="33050"/>
          <a:stretch/>
        </p:blipFill>
        <p:spPr>
          <a:xfrm>
            <a:off x="1001973" y="1247646"/>
            <a:ext cx="9984475" cy="5112212"/>
          </a:xfrm>
          <a:prstGeom prst="rect">
            <a:avLst/>
          </a:prstGeom>
        </p:spPr>
      </p:pic>
      <p:sp>
        <p:nvSpPr>
          <p:cNvPr id="9" name="TextBox 8"/>
          <p:cNvSpPr txBox="1"/>
          <p:nvPr/>
        </p:nvSpPr>
        <p:spPr>
          <a:xfrm>
            <a:off x="2129619" y="2056265"/>
            <a:ext cx="740163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Spending at least fifteen minutes to organize oneself is always helpful in reducing anxiety.</a:t>
            </a:r>
          </a:p>
          <a:p>
            <a:pPr marL="457200" indent="-457200">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Making a to-do-list or a timetable for the case of student  does not just reduce stress  but helps one focus on an activity that will make one feel productive.  </a:t>
            </a:r>
          </a:p>
          <a:p>
            <a:pPr marL="457200" indent="-457200">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It reduces confusion and makes one feel more in control. Planning sets a free stress tone for the rest of the day or exam period for students  </a:t>
            </a:r>
          </a:p>
        </p:txBody>
      </p:sp>
      <p:sp>
        <p:nvSpPr>
          <p:cNvPr id="11" name="TextBox 10"/>
          <p:cNvSpPr txBox="1"/>
          <p:nvPr/>
        </p:nvSpPr>
        <p:spPr>
          <a:xfrm>
            <a:off x="2254723" y="1471489"/>
            <a:ext cx="357571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Plan For Tomorrow</a:t>
            </a:r>
          </a:p>
        </p:txBody>
      </p:sp>
    </p:spTree>
    <p:extLst>
      <p:ext uri="{BB962C8B-B14F-4D97-AF65-F5344CB8AC3E}">
        <p14:creationId xmlns:p14="http://schemas.microsoft.com/office/powerpoint/2010/main" val="292987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552" y="1542197"/>
            <a:ext cx="7459639" cy="4531057"/>
          </a:xfrm>
          <a:solidFill>
            <a:schemeClr val="accent3">
              <a:lumMod val="40000"/>
              <a:lumOff val="60000"/>
            </a:schemeClr>
          </a:solidFill>
        </p:spPr>
        <p:txBody>
          <a:bodyPr>
            <a:normAutofit fontScale="92500" lnSpcReduction="20000"/>
          </a:bodyPr>
          <a:lstStyle/>
          <a:p>
            <a:pPr marL="0" indent="0">
              <a:buNone/>
            </a:pPr>
            <a:r>
              <a:rPr lang="en-US" sz="3200" dirty="0">
                <a:latin typeface="Times New Roman" panose="02020603050405020304" pitchFamily="18" charset="0"/>
                <a:cs typeface="Times New Roman" panose="02020603050405020304" pitchFamily="18" charset="0"/>
              </a:rPr>
              <a:t>Write Down Dreams</a:t>
            </a:r>
          </a:p>
          <a:p>
            <a:r>
              <a:rPr lang="en-US" sz="2600" dirty="0">
                <a:latin typeface="Times New Roman" panose="02020603050405020304" pitchFamily="18" charset="0"/>
                <a:cs typeface="Times New Roman" panose="02020603050405020304" pitchFamily="18" charset="0"/>
              </a:rPr>
              <a:t> It is through dreaming that we can  receive direct communications from our deeper self.</a:t>
            </a:r>
          </a:p>
          <a:p>
            <a:r>
              <a:rPr lang="en-US" sz="2600" dirty="0">
                <a:latin typeface="Times New Roman" panose="02020603050405020304" pitchFamily="18" charset="0"/>
                <a:cs typeface="Times New Roman" panose="02020603050405020304" pitchFamily="18" charset="0"/>
              </a:rPr>
              <a:t> The stories and images that we create every night answers and offers us  insights, clarity, healing, and course corrections.</a:t>
            </a:r>
          </a:p>
          <a:p>
            <a:r>
              <a:rPr lang="en-US" sz="2600" dirty="0">
                <a:latin typeface="Times New Roman" panose="02020603050405020304" pitchFamily="18" charset="0"/>
                <a:cs typeface="Times New Roman" panose="02020603050405020304" pitchFamily="18" charset="0"/>
              </a:rPr>
              <a:t> Though they might be random and nonsensical, dreams are usually deliberate and full of meaning. Thus, the more interest shown, the easily one might remember them, and the more revelatory they will be.</a:t>
            </a:r>
          </a:p>
          <a:p>
            <a:r>
              <a:rPr lang="en-US" sz="2600" dirty="0">
                <a:latin typeface="Times New Roman" panose="02020603050405020304" pitchFamily="18" charset="0"/>
                <a:cs typeface="Times New Roman" panose="02020603050405020304" pitchFamily="18" charset="0"/>
              </a:rPr>
              <a:t> Writing them down gives one a sense of having purpose in life and confidence thus reducing anxiety </a:t>
            </a:r>
          </a:p>
        </p:txBody>
      </p:sp>
      <p:pic>
        <p:nvPicPr>
          <p:cNvPr id="4" name="Picture 3"/>
          <p:cNvPicPr>
            <a:picLocks noChangeAspect="1"/>
          </p:cNvPicPr>
          <p:nvPr/>
        </p:nvPicPr>
        <p:blipFill>
          <a:blip r:embed="rId2"/>
          <a:stretch>
            <a:fillRect/>
          </a:stretch>
        </p:blipFill>
        <p:spPr>
          <a:xfrm>
            <a:off x="8284191" y="1542197"/>
            <a:ext cx="3521122" cy="4531056"/>
          </a:xfrm>
          <a:prstGeom prst="rect">
            <a:avLst/>
          </a:prstGeom>
        </p:spPr>
      </p:pic>
    </p:spTree>
    <p:extLst>
      <p:ext uri="{BB962C8B-B14F-4D97-AF65-F5344CB8AC3E}">
        <p14:creationId xmlns:p14="http://schemas.microsoft.com/office/powerpoint/2010/main" val="64761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0589" y="2272354"/>
            <a:ext cx="9479508" cy="2954740"/>
          </a:xfrm>
          <a:solidFill>
            <a:schemeClr val="accent3">
              <a:lumMod val="40000"/>
              <a:lumOff val="60000"/>
            </a:schemeClr>
          </a:solidFill>
        </p:spPr>
        <p:txBody>
          <a:bodyPr/>
          <a:lstStyle/>
          <a:p>
            <a:pPr marL="0" indent="0">
              <a:buNone/>
            </a:pPr>
            <a:r>
              <a:rPr lang="en-US" sz="3200" dirty="0">
                <a:solidFill>
                  <a:srgbClr val="FF0000"/>
                </a:solidFill>
                <a:latin typeface="Times New Roman" panose="02020603050405020304" pitchFamily="18" charset="0"/>
                <a:cs typeface="Times New Roman" panose="02020603050405020304" pitchFamily="18" charset="0"/>
              </a:rPr>
              <a:t>Participating in Small Repetitive Activities</a:t>
            </a:r>
          </a:p>
          <a:p>
            <a:pPr marL="0" indent="0">
              <a:buNone/>
            </a:pPr>
            <a:r>
              <a:rPr lang="en-US" sz="2400" dirty="0">
                <a:latin typeface="Times New Roman" panose="02020603050405020304" pitchFamily="18" charset="0"/>
                <a:cs typeface="Times New Roman" panose="02020603050405020304" pitchFamily="18" charset="0"/>
              </a:rPr>
              <a:t>Studies have shown that simple, repetitive activities work well at reducing anxiety. This can anything from reading novels, cleaning, to doodling or even travelling. Some even enact this by reciting a persona l mantra. </a:t>
            </a:r>
          </a:p>
          <a:p>
            <a:pPr marL="0" indent="0">
              <a:buNone/>
            </a:pPr>
            <a:r>
              <a:rPr lang="en-US" sz="2400" dirty="0">
                <a:latin typeface="Times New Roman" panose="02020603050405020304" pitchFamily="18" charset="0"/>
                <a:cs typeface="Times New Roman" panose="02020603050405020304" pitchFamily="18" charset="0"/>
              </a:rPr>
              <a:t>The key is repetitive physical or mental motions which help your mind focus on an activity that initiates relaxation. </a:t>
            </a:r>
          </a:p>
          <a:p>
            <a:pPr marL="0" indent="0">
              <a:buNone/>
            </a:pPr>
            <a:endParaRPr lang="en-US" dirty="0"/>
          </a:p>
        </p:txBody>
      </p:sp>
    </p:spTree>
    <p:extLst>
      <p:ext uri="{BB962C8B-B14F-4D97-AF65-F5344CB8AC3E}">
        <p14:creationId xmlns:p14="http://schemas.microsoft.com/office/powerpoint/2010/main" val="185564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3" y="1228298"/>
            <a:ext cx="11177516" cy="5286824"/>
          </a:xfrm>
          <a:solidFill>
            <a:schemeClr val="accent4">
              <a:lumMod val="20000"/>
              <a:lumOff val="80000"/>
            </a:schemeClr>
          </a:solidFill>
        </p:spPr>
        <p:txBody>
          <a:bodyPr>
            <a:normAutofit/>
          </a:bodyPr>
          <a:lstStyle/>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sz="3200" dirty="0">
                <a:latin typeface="Times New Roman" panose="02020603050405020304" pitchFamily="18" charset="0"/>
                <a:cs typeface="Times New Roman" panose="02020603050405020304" pitchFamily="18" charset="0"/>
              </a:rPr>
              <a:t>Embrace, Release Your Feelings </a:t>
            </a:r>
          </a:p>
          <a:p>
            <a:pPr marL="0" indent="0" algn="ctr">
              <a:buNone/>
            </a:pPr>
            <a:r>
              <a:rPr lang="en-US"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354841" y="2482968"/>
            <a:ext cx="7451677" cy="3785652"/>
          </a:xfrm>
          <a:prstGeom prst="rect">
            <a:avLst/>
          </a:prstGeom>
          <a:solidFill>
            <a:schemeClr val="bg1"/>
          </a:solidFill>
        </p:spPr>
        <p:txBody>
          <a:bodyPr wrap="square" rtlCol="0">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may include daily journaling, or talking to someone close to you about your feeling.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usually not a good idea to dwell so much on anxiety . It is advisable that an individual takes few minutes to talk to someone he or she trusts concerning the anxiety issue and how you are dealing with it can be great for reducing stress (Rodriguez et al., 2020).</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Talking to another person allows one to confront and understand your feelings and probably suggest a perfect course of action to address the anxiety. </a:t>
            </a:r>
          </a:p>
        </p:txBody>
      </p:sp>
      <p:pic>
        <p:nvPicPr>
          <p:cNvPr id="6" name="Picture 5"/>
          <p:cNvPicPr>
            <a:picLocks noChangeAspect="1"/>
          </p:cNvPicPr>
          <p:nvPr/>
        </p:nvPicPr>
        <p:blipFill>
          <a:blip r:embed="rId2"/>
          <a:stretch>
            <a:fillRect/>
          </a:stretch>
        </p:blipFill>
        <p:spPr>
          <a:xfrm>
            <a:off x="7806518" y="2482969"/>
            <a:ext cx="2333767" cy="3785652"/>
          </a:xfrm>
          <a:prstGeom prst="rect">
            <a:avLst/>
          </a:prstGeom>
        </p:spPr>
      </p:pic>
    </p:spTree>
    <p:extLst>
      <p:ext uri="{BB962C8B-B14F-4D97-AF65-F5344CB8AC3E}">
        <p14:creationId xmlns:p14="http://schemas.microsoft.com/office/powerpoint/2010/main" val="168702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495" y="1226947"/>
            <a:ext cx="10515600" cy="4900897"/>
          </a:xfrm>
          <a:solidFill>
            <a:schemeClr val="accent2">
              <a:lumMod val="40000"/>
              <a:lumOff val="60000"/>
            </a:schemeClr>
          </a:solidFill>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Exercise </a:t>
            </a:r>
          </a:p>
        </p:txBody>
      </p:sp>
      <p:sp>
        <p:nvSpPr>
          <p:cNvPr id="4" name="TextBox 3"/>
          <p:cNvSpPr txBox="1"/>
          <p:nvPr/>
        </p:nvSpPr>
        <p:spPr>
          <a:xfrm>
            <a:off x="1085818" y="1768522"/>
            <a:ext cx="5718412" cy="4062651"/>
          </a:xfrm>
          <a:prstGeom prst="rect">
            <a:avLst/>
          </a:prstGeom>
          <a:solidFill>
            <a:schemeClr val="accent3">
              <a:lumMod val="40000"/>
              <a:lumOff val="60000"/>
            </a:schemeClr>
          </a:solidFill>
          <a:ln>
            <a:solidFill>
              <a:schemeClr val="accent3">
                <a:lumMod val="40000"/>
                <a:lumOff val="60000"/>
              </a:schemeClr>
            </a:solidFill>
          </a:ln>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the most commonly suggested method for easing stress  has been doing exercise. Its recommendation has largely been attributed to its proven efficiency in relieving stress. Time and time again.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 if one does not like doing exercise, it is  recommended that an individual  sets aside just 15 minutes for  stretches, quick work, run  or yoga poses to ease stress or any anxiety </a:t>
            </a:r>
          </a:p>
          <a:p>
            <a:endParaRPr lang="en-US" dirty="0"/>
          </a:p>
        </p:txBody>
      </p:sp>
      <p:pic>
        <p:nvPicPr>
          <p:cNvPr id="7" name="Picture 6"/>
          <p:cNvPicPr>
            <a:picLocks noChangeAspect="1"/>
          </p:cNvPicPr>
          <p:nvPr/>
        </p:nvPicPr>
        <p:blipFill>
          <a:blip r:embed="rId2"/>
          <a:stretch>
            <a:fillRect/>
          </a:stretch>
        </p:blipFill>
        <p:spPr>
          <a:xfrm>
            <a:off x="6804230" y="1768522"/>
            <a:ext cx="4427877" cy="4062651"/>
          </a:xfrm>
          <a:prstGeom prst="rect">
            <a:avLst/>
          </a:prstGeom>
        </p:spPr>
      </p:pic>
    </p:spTree>
    <p:extLst>
      <p:ext uri="{BB962C8B-B14F-4D97-AF65-F5344CB8AC3E}">
        <p14:creationId xmlns:p14="http://schemas.microsoft.com/office/powerpoint/2010/main" val="406869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909</TotalTime>
  <Words>883</Words>
  <Application>Microsoft Office PowerPoint</Application>
  <PresentationFormat>Widescreen</PresentationFormat>
  <Paragraphs>61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 Boardroom</vt:lpstr>
      <vt:lpstr>CONNECT  WITH OTHERS AND YOURSELF</vt:lpstr>
      <vt:lpstr>Introduction </vt:lpstr>
      <vt:lpstr>The effects of Anxiety on our Bodies</vt:lpstr>
      <vt:lpstr>Mitigating Anxiety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  with Others and Yourself</dc:title>
  <dc:creator>Gry</dc:creator>
  <cp:lastModifiedBy>goryclifford331@gmail.com</cp:lastModifiedBy>
  <cp:revision>35</cp:revision>
  <dcterms:created xsi:type="dcterms:W3CDTF">2021-06-22T03:37:38Z</dcterms:created>
  <dcterms:modified xsi:type="dcterms:W3CDTF">2021-06-22T19:29:14Z</dcterms:modified>
</cp:coreProperties>
</file>