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82" r:id="rId3"/>
    <p:sldId id="257" r:id="rId4"/>
    <p:sldId id="280" r:id="rId5"/>
    <p:sldId id="265" r:id="rId6"/>
    <p:sldId id="266" r:id="rId7"/>
    <p:sldId id="258" r:id="rId8"/>
    <p:sldId id="259" r:id="rId9"/>
    <p:sldId id="263" r:id="rId10"/>
    <p:sldId id="262" r:id="rId11"/>
    <p:sldId id="28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69111" autoAdjust="0"/>
  </p:normalViewPr>
  <p:slideViewPr>
    <p:cSldViewPr snapToGrid="0">
      <p:cViewPr varScale="1">
        <p:scale>
          <a:sx n="74" d="100"/>
          <a:sy n="74" d="100"/>
        </p:scale>
        <p:origin x="9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0D6A37-9E68-4ABB-9E12-9959D201B37C}" type="datetimeFigureOut">
              <a:rPr lang="en-US" smtClean="0"/>
              <a:t>9/25/19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7B6155-07D7-4D20-9D43-0185856903AE}" type="slidenum">
              <a:rPr lang="en-US" smtClean="0"/>
              <a:t>‹#›</a:t>
            </a:fld>
            <a:endParaRPr lang="en-US"/>
          </a:p>
        </p:txBody>
      </p:sp>
    </p:spTree>
    <p:extLst>
      <p:ext uri="{BB962C8B-B14F-4D97-AF65-F5344CB8AC3E}">
        <p14:creationId xmlns:p14="http://schemas.microsoft.com/office/powerpoint/2010/main" val="3900292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7B6155-07D7-4D20-9D43-0185856903AE}" type="slidenum">
              <a:rPr lang="en-US" smtClean="0"/>
              <a:t>3</a:t>
            </a:fld>
            <a:endParaRPr lang="en-US"/>
          </a:p>
        </p:txBody>
      </p:sp>
    </p:spTree>
    <p:extLst>
      <p:ext uri="{BB962C8B-B14F-4D97-AF65-F5344CB8AC3E}">
        <p14:creationId xmlns:p14="http://schemas.microsoft.com/office/powerpoint/2010/main" val="1632537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reminders!</a:t>
            </a:r>
          </a:p>
        </p:txBody>
      </p:sp>
      <p:sp>
        <p:nvSpPr>
          <p:cNvPr id="4" name="Slide Number Placeholder 3"/>
          <p:cNvSpPr>
            <a:spLocks noGrp="1"/>
          </p:cNvSpPr>
          <p:nvPr>
            <p:ph type="sldNum" sz="quarter" idx="5"/>
          </p:nvPr>
        </p:nvSpPr>
        <p:spPr/>
        <p:txBody>
          <a:bodyPr/>
          <a:lstStyle/>
          <a:p>
            <a:fld id="{A17B6155-07D7-4D20-9D43-0185856903AE}" type="slidenum">
              <a:rPr lang="en-US" smtClean="0"/>
              <a:t>4</a:t>
            </a:fld>
            <a:endParaRPr lang="en-US"/>
          </a:p>
        </p:txBody>
      </p:sp>
    </p:spTree>
    <p:extLst>
      <p:ext uri="{BB962C8B-B14F-4D97-AF65-F5344CB8AC3E}">
        <p14:creationId xmlns:p14="http://schemas.microsoft.com/office/powerpoint/2010/main" val="2373627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7B6155-07D7-4D20-9D43-0185856903AE}" type="slidenum">
              <a:rPr lang="en-US" smtClean="0"/>
              <a:t>5</a:t>
            </a:fld>
            <a:endParaRPr lang="en-US"/>
          </a:p>
        </p:txBody>
      </p:sp>
    </p:spTree>
    <p:extLst>
      <p:ext uri="{BB962C8B-B14F-4D97-AF65-F5344CB8AC3E}">
        <p14:creationId xmlns:p14="http://schemas.microsoft.com/office/powerpoint/2010/main" val="2323048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7B6155-07D7-4D20-9D43-0185856903AE}" type="slidenum">
              <a:rPr lang="en-US" smtClean="0"/>
              <a:t>6</a:t>
            </a:fld>
            <a:endParaRPr lang="en-US"/>
          </a:p>
        </p:txBody>
      </p:sp>
    </p:spTree>
    <p:extLst>
      <p:ext uri="{BB962C8B-B14F-4D97-AF65-F5344CB8AC3E}">
        <p14:creationId xmlns:p14="http://schemas.microsoft.com/office/powerpoint/2010/main" val="243336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you are addressing all applicable sections of the article. </a:t>
            </a:r>
          </a:p>
        </p:txBody>
      </p:sp>
      <p:sp>
        <p:nvSpPr>
          <p:cNvPr id="4" name="Slide Number Placeholder 3"/>
          <p:cNvSpPr>
            <a:spLocks noGrp="1"/>
          </p:cNvSpPr>
          <p:nvPr>
            <p:ph type="sldNum" sz="quarter" idx="5"/>
          </p:nvPr>
        </p:nvSpPr>
        <p:spPr/>
        <p:txBody>
          <a:bodyPr/>
          <a:lstStyle/>
          <a:p>
            <a:fld id="{A17B6155-07D7-4D20-9D43-0185856903AE}" type="slidenum">
              <a:rPr lang="en-US" smtClean="0"/>
              <a:t>7</a:t>
            </a:fld>
            <a:endParaRPr lang="en-US"/>
          </a:p>
        </p:txBody>
      </p:sp>
    </p:spTree>
    <p:extLst>
      <p:ext uri="{BB962C8B-B14F-4D97-AF65-F5344CB8AC3E}">
        <p14:creationId xmlns:p14="http://schemas.microsoft.com/office/powerpoint/2010/main" val="4002673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write the applied challenge from a first-person perspective. (“If I had to…”, “In this scenario, I would…”, etc.)</a:t>
            </a:r>
          </a:p>
          <a:p>
            <a:r>
              <a:rPr lang="en-US" dirty="0"/>
              <a:t> </a:t>
            </a:r>
          </a:p>
        </p:txBody>
      </p:sp>
      <p:sp>
        <p:nvSpPr>
          <p:cNvPr id="4" name="Slide Number Placeholder 3"/>
          <p:cNvSpPr>
            <a:spLocks noGrp="1"/>
          </p:cNvSpPr>
          <p:nvPr>
            <p:ph type="sldNum" sz="quarter" idx="5"/>
          </p:nvPr>
        </p:nvSpPr>
        <p:spPr/>
        <p:txBody>
          <a:bodyPr/>
          <a:lstStyle/>
          <a:p>
            <a:fld id="{A17B6155-07D7-4D20-9D43-0185856903AE}" type="slidenum">
              <a:rPr lang="en-US" smtClean="0"/>
              <a:t>8</a:t>
            </a:fld>
            <a:endParaRPr lang="en-US"/>
          </a:p>
        </p:txBody>
      </p:sp>
    </p:spTree>
    <p:extLst>
      <p:ext uri="{BB962C8B-B14F-4D97-AF65-F5344CB8AC3E}">
        <p14:creationId xmlns:p14="http://schemas.microsoft.com/office/powerpoint/2010/main" val="621275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you’ve decided where you stand on the issue, you need to come up with some evidence to back up your argument. </a:t>
            </a:r>
          </a:p>
          <a:p>
            <a:endParaRPr lang="en-US" dirty="0"/>
          </a:p>
          <a:p>
            <a:r>
              <a:rPr lang="en-US" dirty="0"/>
              <a:t>This evidence MUST come from the article! In your papers, any anecdotal evidence or evidence from other sources will not count towards your grade. </a:t>
            </a:r>
          </a:p>
          <a:p>
            <a:endParaRPr lang="en-US" dirty="0"/>
          </a:p>
          <a:p>
            <a:endParaRPr lang="en-US" dirty="0"/>
          </a:p>
        </p:txBody>
      </p:sp>
      <p:sp>
        <p:nvSpPr>
          <p:cNvPr id="4" name="Slide Number Placeholder 3"/>
          <p:cNvSpPr>
            <a:spLocks noGrp="1"/>
          </p:cNvSpPr>
          <p:nvPr>
            <p:ph type="sldNum" sz="quarter" idx="5"/>
          </p:nvPr>
        </p:nvSpPr>
        <p:spPr/>
        <p:txBody>
          <a:bodyPr/>
          <a:lstStyle/>
          <a:p>
            <a:fld id="{A17B6155-07D7-4D20-9D43-0185856903AE}" type="slidenum">
              <a:rPr lang="en-US" smtClean="0"/>
              <a:t>9</a:t>
            </a:fld>
            <a:endParaRPr lang="en-US"/>
          </a:p>
        </p:txBody>
      </p:sp>
    </p:spTree>
    <p:extLst>
      <p:ext uri="{BB962C8B-B14F-4D97-AF65-F5344CB8AC3E}">
        <p14:creationId xmlns:p14="http://schemas.microsoft.com/office/powerpoint/2010/main" val="1524681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7B6155-07D7-4D20-9D43-0185856903AE}" type="slidenum">
              <a:rPr lang="en-US" smtClean="0"/>
              <a:t>10</a:t>
            </a:fld>
            <a:endParaRPr lang="en-US"/>
          </a:p>
        </p:txBody>
      </p:sp>
    </p:spTree>
    <p:extLst>
      <p:ext uri="{BB962C8B-B14F-4D97-AF65-F5344CB8AC3E}">
        <p14:creationId xmlns:p14="http://schemas.microsoft.com/office/powerpoint/2010/main" val="2755276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highlighted copy of the example article to reference the information gathered.</a:t>
            </a:r>
          </a:p>
          <a:p>
            <a:endParaRPr lang="en-US" dirty="0"/>
          </a:p>
          <a:p>
            <a:r>
              <a:rPr lang="en-US" dirty="0"/>
              <a:t>I STRONGLY recommend printing out the article you will be summarizing and also highlighting/taking notes for you to reference in your summary. </a:t>
            </a:r>
          </a:p>
          <a:p>
            <a:endParaRPr lang="en-US" dirty="0"/>
          </a:p>
        </p:txBody>
      </p:sp>
      <p:sp>
        <p:nvSpPr>
          <p:cNvPr id="4" name="Slide Number Placeholder 3"/>
          <p:cNvSpPr>
            <a:spLocks noGrp="1"/>
          </p:cNvSpPr>
          <p:nvPr>
            <p:ph type="sldNum" sz="quarter" idx="5"/>
          </p:nvPr>
        </p:nvSpPr>
        <p:spPr/>
        <p:txBody>
          <a:bodyPr/>
          <a:lstStyle/>
          <a:p>
            <a:fld id="{A17B6155-07D7-4D20-9D43-0185856903AE}" type="slidenum">
              <a:rPr lang="en-US" smtClean="0"/>
              <a:t>11</a:t>
            </a:fld>
            <a:endParaRPr lang="en-US"/>
          </a:p>
        </p:txBody>
      </p:sp>
    </p:spTree>
    <p:extLst>
      <p:ext uri="{BB962C8B-B14F-4D97-AF65-F5344CB8AC3E}">
        <p14:creationId xmlns:p14="http://schemas.microsoft.com/office/powerpoint/2010/main" val="1473482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5595E-05A5-475C-B486-2AFBAF1AE3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0AA43C-D47E-4DE0-A80F-3714382582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61B128-C7E0-4CDF-A21D-0A6D5F79FDC4}"/>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5" name="Footer Placeholder 4">
            <a:extLst>
              <a:ext uri="{FF2B5EF4-FFF2-40B4-BE49-F238E27FC236}">
                <a16:creationId xmlns:a16="http://schemas.microsoft.com/office/drawing/2014/main" id="{B9CBB263-0395-4EE3-A283-F4DA5822EA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0CD6F1-5040-45A0-9E2C-66114ED76A56}"/>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881382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EE649-FFA3-46B4-826C-F44044F32B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B9B390-D488-4403-BB2D-508840DDEB0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6E52D-6742-45F4-AAA9-FC9AC3A81FA1}"/>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5" name="Footer Placeholder 4">
            <a:extLst>
              <a:ext uri="{FF2B5EF4-FFF2-40B4-BE49-F238E27FC236}">
                <a16:creationId xmlns:a16="http://schemas.microsoft.com/office/drawing/2014/main" id="{9031559D-2E87-41C1-8358-03D5E63949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059D65-5DED-46C1-ADF1-F3D1F9D2AE57}"/>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3043068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9D8AB-85EC-4763-B3B2-135D3E5A5D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860279-C01A-4205-86FA-D2782B2D0A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79C678A-D7CD-4D2C-9E3F-014D5727D4C7}"/>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5" name="Footer Placeholder 4">
            <a:extLst>
              <a:ext uri="{FF2B5EF4-FFF2-40B4-BE49-F238E27FC236}">
                <a16:creationId xmlns:a16="http://schemas.microsoft.com/office/drawing/2014/main" id="{A6A73572-F66D-47D9-8837-8D55206E47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9A4046-2492-43C2-B035-FF419FC04FD7}"/>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3213878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74BDA-B940-4511-B1EF-00B5E19967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79DE4A-4B81-43BE-891E-F6554556774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22A343-98AF-4458-A3EC-48F5425BFAE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4B06DB-B766-46C1-9B53-4AD513B08971}"/>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6" name="Footer Placeholder 5">
            <a:extLst>
              <a:ext uri="{FF2B5EF4-FFF2-40B4-BE49-F238E27FC236}">
                <a16:creationId xmlns:a16="http://schemas.microsoft.com/office/drawing/2014/main" id="{37D9D04E-F25B-4CE5-875F-B9D6FAABD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E9212D-4621-434C-A0FD-BC2CB8B9EE3E}"/>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321258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5132D-1007-4BBE-914C-A3D49BAF6B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55B525-4959-494D-B9F5-3EE72009CD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C2CD317-9343-40DA-A29F-331DD437CC1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EC7203-4CF5-4CD3-BD6D-AA90DAC5DF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4CE9C07-64E6-460F-AE89-D96D03AFD58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748D4A-2492-4444-B476-618759A485C3}"/>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8" name="Footer Placeholder 7">
            <a:extLst>
              <a:ext uri="{FF2B5EF4-FFF2-40B4-BE49-F238E27FC236}">
                <a16:creationId xmlns:a16="http://schemas.microsoft.com/office/drawing/2014/main" id="{5BD3EDF7-20FD-4D3E-888B-30554EA17D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E80555-7154-424F-8ADB-DB74C385A1CC}"/>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2396882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3A713-B562-4087-852D-0DEE662B9F7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7DD05F-1B36-4500-8A51-08A35103C5D4}"/>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4" name="Footer Placeholder 3">
            <a:extLst>
              <a:ext uri="{FF2B5EF4-FFF2-40B4-BE49-F238E27FC236}">
                <a16:creationId xmlns:a16="http://schemas.microsoft.com/office/drawing/2014/main" id="{B701B607-0139-4966-B7F3-7008304260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E6621-4D9E-4679-90D1-E4DACA4CDA48}"/>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2853683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7BEB1A-677E-44DB-88A8-C4F20E569E71}"/>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3" name="Footer Placeholder 2">
            <a:extLst>
              <a:ext uri="{FF2B5EF4-FFF2-40B4-BE49-F238E27FC236}">
                <a16:creationId xmlns:a16="http://schemas.microsoft.com/office/drawing/2014/main" id="{2F7B96AF-2F1B-46DB-B027-B55C6E52AB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621F8D-3B88-42D8-B660-47E75D7C9B79}"/>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216939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6838E-BD35-4AB0-B3D7-33642AAC27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D757DC-477A-48B6-BDCA-4819C4533D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45D7C38-AB80-4432-B8E7-C508D16719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B7042A-DA61-4649-88AD-263ABA1EFC68}"/>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6" name="Footer Placeholder 5">
            <a:extLst>
              <a:ext uri="{FF2B5EF4-FFF2-40B4-BE49-F238E27FC236}">
                <a16:creationId xmlns:a16="http://schemas.microsoft.com/office/drawing/2014/main" id="{8AC66076-45EE-4DC7-AF75-4F63523EB9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881456-F481-49E2-9B43-61DBFAFD7904}"/>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1847798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B36A9-9F7A-452B-8BC5-C01EFBE6B7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F0FAA3-2FE7-4113-AA1A-27ED48B714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79585B-3FD9-4DBD-B349-991FBC8C82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94F0CB8-5B06-4E14-A33C-82C68A68C61E}"/>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6" name="Footer Placeholder 5">
            <a:extLst>
              <a:ext uri="{FF2B5EF4-FFF2-40B4-BE49-F238E27FC236}">
                <a16:creationId xmlns:a16="http://schemas.microsoft.com/office/drawing/2014/main" id="{BCE58584-444B-40C7-B96D-C11532601D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3CE226-88C0-4E98-AA34-959B3BA9074E}"/>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2560567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759C-E1A4-4C5A-BC08-C56960D4CA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5EC465-AC56-4A94-B068-04CF492B365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38E0DE-DFD5-42DA-95FF-90C7A8C5B92C}"/>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5" name="Footer Placeholder 4">
            <a:extLst>
              <a:ext uri="{FF2B5EF4-FFF2-40B4-BE49-F238E27FC236}">
                <a16:creationId xmlns:a16="http://schemas.microsoft.com/office/drawing/2014/main" id="{D15FADAB-721E-4D42-994B-68EC9D9EC8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2DBCB-CE5B-4C67-96AE-D44DF3833765}"/>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1842801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7BB83C-FA29-4434-966C-8E0B4701A0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82C6EB-9C18-4421-9DC8-788DEA347EF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BD13CD-F23E-4983-B395-3D13988B4BB3}"/>
              </a:ext>
            </a:extLst>
          </p:cNvPr>
          <p:cNvSpPr>
            <a:spLocks noGrp="1"/>
          </p:cNvSpPr>
          <p:nvPr>
            <p:ph type="dt" sz="half" idx="10"/>
          </p:nvPr>
        </p:nvSpPr>
        <p:spPr/>
        <p:txBody>
          <a:bodyPr/>
          <a:lstStyle/>
          <a:p>
            <a:fld id="{B0E10A35-59CC-41FC-A34D-29894D92177E}" type="datetimeFigureOut">
              <a:rPr lang="en-US" smtClean="0"/>
              <a:t>9/25/19</a:t>
            </a:fld>
            <a:endParaRPr lang="en-US"/>
          </a:p>
        </p:txBody>
      </p:sp>
      <p:sp>
        <p:nvSpPr>
          <p:cNvPr id="5" name="Footer Placeholder 4">
            <a:extLst>
              <a:ext uri="{FF2B5EF4-FFF2-40B4-BE49-F238E27FC236}">
                <a16:creationId xmlns:a16="http://schemas.microsoft.com/office/drawing/2014/main" id="{92B66AF6-03EF-4550-BA4D-AE93A71276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D1818-FDD2-4352-8B8A-76116D67F896}"/>
              </a:ext>
            </a:extLst>
          </p:cNvPr>
          <p:cNvSpPr>
            <a:spLocks noGrp="1"/>
          </p:cNvSpPr>
          <p:nvPr>
            <p:ph type="sldNum" sz="quarter" idx="12"/>
          </p:nvPr>
        </p:nvSpPr>
        <p:spPr/>
        <p:txBody>
          <a:bodyPr/>
          <a:lstStyle/>
          <a:p>
            <a:fld id="{8A3684E2-AB69-4B8E-BB57-C41B334B283F}" type="slidenum">
              <a:rPr lang="en-US" smtClean="0"/>
              <a:t>‹#›</a:t>
            </a:fld>
            <a:endParaRPr lang="en-US"/>
          </a:p>
        </p:txBody>
      </p:sp>
    </p:spTree>
    <p:extLst>
      <p:ext uri="{BB962C8B-B14F-4D97-AF65-F5344CB8AC3E}">
        <p14:creationId xmlns:p14="http://schemas.microsoft.com/office/powerpoint/2010/main" val="2445947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789F5C-4C62-493E-956B-5B416553E7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E525C2-3B14-4112-AD66-F8BC2E546D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788E3F-CC24-4425-878C-3059344EE3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10A35-59CC-41FC-A34D-29894D92177E}" type="datetimeFigureOut">
              <a:rPr lang="en-US" smtClean="0"/>
              <a:t>9/25/19</a:t>
            </a:fld>
            <a:endParaRPr lang="en-US"/>
          </a:p>
        </p:txBody>
      </p:sp>
      <p:sp>
        <p:nvSpPr>
          <p:cNvPr id="5" name="Footer Placeholder 4">
            <a:extLst>
              <a:ext uri="{FF2B5EF4-FFF2-40B4-BE49-F238E27FC236}">
                <a16:creationId xmlns:a16="http://schemas.microsoft.com/office/drawing/2014/main" id="{88A67B84-2C2B-4D44-A34E-20A2727425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13D20F-A615-4F8D-86C0-9147CBBC7B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3684E2-AB69-4B8E-BB57-C41B334B283F}" type="slidenum">
              <a:rPr lang="en-US" smtClean="0"/>
              <a:t>‹#›</a:t>
            </a:fld>
            <a:endParaRPr lang="en-US"/>
          </a:p>
        </p:txBody>
      </p:sp>
    </p:spTree>
    <p:extLst>
      <p:ext uri="{BB962C8B-B14F-4D97-AF65-F5344CB8AC3E}">
        <p14:creationId xmlns:p14="http://schemas.microsoft.com/office/powerpoint/2010/main" val="3817906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cholar.google.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library.uic.edu/"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owl.purdue.edu/owl/research_and_citation/apa_style/apa_formatting_and_style_guide/general_format.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2EBA5-2309-45DA-A6C9-894A01041796}"/>
              </a:ext>
            </a:extLst>
          </p:cNvPr>
          <p:cNvSpPr>
            <a:spLocks noGrp="1"/>
          </p:cNvSpPr>
          <p:nvPr>
            <p:ph type="ctrTitle"/>
          </p:nvPr>
        </p:nvSpPr>
        <p:spPr>
          <a:xfrm>
            <a:off x="0" y="1122362"/>
            <a:ext cx="12192000" cy="3354887"/>
          </a:xfrm>
        </p:spPr>
        <p:txBody>
          <a:bodyPr anchor="t">
            <a:normAutofit fontScale="90000"/>
          </a:bodyPr>
          <a:lstStyle/>
          <a:p>
            <a:r>
              <a:rPr lang="en-US" sz="5400" dirty="0">
                <a:latin typeface="+mn-lt"/>
              </a:rPr>
              <a:t>Psych 100 Discussion Section</a:t>
            </a:r>
            <a:br>
              <a:rPr lang="en-US" sz="5400" dirty="0">
                <a:latin typeface="+mn-lt"/>
              </a:rPr>
            </a:br>
            <a:br>
              <a:rPr lang="en-US" sz="5400" dirty="0">
                <a:latin typeface="+mn-lt"/>
              </a:rPr>
            </a:br>
            <a:br>
              <a:rPr lang="en-US" sz="5400" dirty="0">
                <a:latin typeface="+mn-lt"/>
              </a:rPr>
            </a:br>
            <a:r>
              <a:rPr lang="en-US" sz="5400" dirty="0">
                <a:latin typeface="+mn-lt"/>
              </a:rPr>
              <a:t>APSP #1</a:t>
            </a:r>
            <a:br>
              <a:rPr lang="en-US" sz="5400" dirty="0">
                <a:latin typeface="+mn-lt"/>
              </a:rPr>
            </a:br>
            <a:endParaRPr lang="en-US" sz="5400" dirty="0">
              <a:latin typeface="+mn-lt"/>
            </a:endParaRPr>
          </a:p>
        </p:txBody>
      </p:sp>
      <p:sp>
        <p:nvSpPr>
          <p:cNvPr id="3" name="Subtitle 2">
            <a:extLst>
              <a:ext uri="{FF2B5EF4-FFF2-40B4-BE49-F238E27FC236}">
                <a16:creationId xmlns:a16="http://schemas.microsoft.com/office/drawing/2014/main" id="{20A65014-C578-4AFF-B14E-5E8CAAAED9E8}"/>
              </a:ext>
            </a:extLst>
          </p:cNvPr>
          <p:cNvSpPr>
            <a:spLocks noGrp="1"/>
          </p:cNvSpPr>
          <p:nvPr>
            <p:ph type="subTitle" idx="1"/>
          </p:nvPr>
        </p:nvSpPr>
        <p:spPr>
          <a:xfrm>
            <a:off x="1524000" y="4907757"/>
            <a:ext cx="9144000" cy="1655762"/>
          </a:xfrm>
        </p:spPr>
        <p:txBody>
          <a:bodyPr/>
          <a:lstStyle/>
          <a:p>
            <a:endParaRPr lang="en-US" dirty="0"/>
          </a:p>
        </p:txBody>
      </p:sp>
    </p:spTree>
    <p:extLst>
      <p:ext uri="{BB962C8B-B14F-4D97-AF65-F5344CB8AC3E}">
        <p14:creationId xmlns:p14="http://schemas.microsoft.com/office/powerpoint/2010/main" val="161985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CAE2E-08C3-1242-A7D7-CB611A582DCD}"/>
              </a:ext>
            </a:extLst>
          </p:cNvPr>
          <p:cNvSpPr>
            <a:spLocks noGrp="1"/>
          </p:cNvSpPr>
          <p:nvPr>
            <p:ph type="title"/>
          </p:nvPr>
        </p:nvSpPr>
        <p:spPr/>
        <p:txBody>
          <a:bodyPr/>
          <a:lstStyle/>
          <a:p>
            <a:pPr algn="ctr"/>
            <a:r>
              <a:rPr lang="en-US" b="1" dirty="0"/>
              <a:t>DUE MONDAY, 10/07 at 11:59PM</a:t>
            </a:r>
            <a:endParaRPr lang="en-US" dirty="0"/>
          </a:p>
        </p:txBody>
      </p:sp>
      <p:sp>
        <p:nvSpPr>
          <p:cNvPr id="3" name="Content Placeholder 2">
            <a:extLst>
              <a:ext uri="{FF2B5EF4-FFF2-40B4-BE49-F238E27FC236}">
                <a16:creationId xmlns:a16="http://schemas.microsoft.com/office/drawing/2014/main" id="{FA80C7C1-6AE0-FD42-A6DF-A5E1804A8B9A}"/>
              </a:ext>
            </a:extLst>
          </p:cNvPr>
          <p:cNvSpPr>
            <a:spLocks noGrp="1"/>
          </p:cNvSpPr>
          <p:nvPr>
            <p:ph idx="1"/>
          </p:nvPr>
        </p:nvSpPr>
        <p:spPr/>
        <p:txBody>
          <a:bodyPr/>
          <a:lstStyle/>
          <a:p>
            <a:r>
              <a:rPr lang="en-US" dirty="0"/>
              <a:t>Paper Requirements</a:t>
            </a:r>
          </a:p>
          <a:p>
            <a:pPr lvl="1"/>
            <a:r>
              <a:rPr lang="en-US" dirty="0"/>
              <a:t>3.5 – 4 pages in length </a:t>
            </a:r>
          </a:p>
          <a:p>
            <a:pPr lvl="2"/>
            <a:r>
              <a:rPr lang="en-US" dirty="0"/>
              <a:t>½ of your paper should be dedicated to the summary of the scientific article</a:t>
            </a:r>
          </a:p>
          <a:p>
            <a:pPr lvl="2"/>
            <a:r>
              <a:rPr lang="en-US" dirty="0"/>
              <a:t>½ of your paper should be dedicated to the applied challenge</a:t>
            </a:r>
          </a:p>
          <a:p>
            <a:pPr lvl="1"/>
            <a:r>
              <a:rPr lang="en-US" dirty="0"/>
              <a:t>Double-spaced</a:t>
            </a:r>
          </a:p>
          <a:p>
            <a:pPr lvl="1"/>
            <a:r>
              <a:rPr lang="en-US" dirty="0"/>
              <a:t>12 size font</a:t>
            </a:r>
          </a:p>
          <a:p>
            <a:pPr lvl="1"/>
            <a:r>
              <a:rPr lang="en-US" dirty="0"/>
              <a:t>1-inch margins</a:t>
            </a:r>
          </a:p>
          <a:p>
            <a:r>
              <a:rPr lang="en-US" dirty="0"/>
              <a:t>Must be submitted on Blackboard</a:t>
            </a:r>
          </a:p>
          <a:p>
            <a:pPr lvl="1"/>
            <a:endParaRPr lang="en-US" dirty="0"/>
          </a:p>
        </p:txBody>
      </p:sp>
    </p:spTree>
    <p:extLst>
      <p:ext uri="{BB962C8B-B14F-4D97-AF65-F5344CB8AC3E}">
        <p14:creationId xmlns:p14="http://schemas.microsoft.com/office/powerpoint/2010/main" val="1464494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A4B3-3C91-46F1-B024-3C37CF533BC5}"/>
              </a:ext>
            </a:extLst>
          </p:cNvPr>
          <p:cNvSpPr>
            <a:spLocks noGrp="1"/>
          </p:cNvSpPr>
          <p:nvPr>
            <p:ph type="title"/>
          </p:nvPr>
        </p:nvSpPr>
        <p:spPr>
          <a:xfrm>
            <a:off x="838200" y="0"/>
            <a:ext cx="10515600" cy="1325563"/>
          </a:xfrm>
        </p:spPr>
        <p:txBody>
          <a:bodyPr/>
          <a:lstStyle/>
          <a:p>
            <a:r>
              <a:rPr lang="en-US" b="1" dirty="0"/>
              <a:t>Where can I find scientific articles?</a:t>
            </a:r>
          </a:p>
        </p:txBody>
      </p:sp>
      <p:sp>
        <p:nvSpPr>
          <p:cNvPr id="3" name="Content Placeholder 2">
            <a:extLst>
              <a:ext uri="{FF2B5EF4-FFF2-40B4-BE49-F238E27FC236}">
                <a16:creationId xmlns:a16="http://schemas.microsoft.com/office/drawing/2014/main" id="{FAC053D4-886E-44D2-925A-FD09BD881702}"/>
              </a:ext>
            </a:extLst>
          </p:cNvPr>
          <p:cNvSpPr>
            <a:spLocks noGrp="1"/>
          </p:cNvSpPr>
          <p:nvPr>
            <p:ph idx="1"/>
          </p:nvPr>
        </p:nvSpPr>
        <p:spPr>
          <a:xfrm>
            <a:off x="838200" y="1232808"/>
            <a:ext cx="10515600" cy="5743574"/>
          </a:xfrm>
        </p:spPr>
        <p:txBody>
          <a:bodyPr>
            <a:normAutofit/>
          </a:bodyPr>
          <a:lstStyle/>
          <a:p>
            <a:pPr marL="0" indent="0">
              <a:buNone/>
            </a:pPr>
            <a:r>
              <a:rPr lang="en-US" sz="3600" dirty="0">
                <a:hlinkClick r:id="rId3"/>
              </a:rPr>
              <a:t>Google Scholar</a:t>
            </a:r>
            <a:endParaRPr lang="en-US" sz="3600" dirty="0"/>
          </a:p>
          <a:p>
            <a:r>
              <a:rPr lang="en-US" sz="3600" dirty="0"/>
              <a:t>Make sure you are signed-in to your UIC Gmail account</a:t>
            </a:r>
          </a:p>
          <a:p>
            <a:pPr marL="0" indent="0">
              <a:buNone/>
            </a:pPr>
            <a:r>
              <a:rPr lang="en-US" sz="3600" dirty="0">
                <a:hlinkClick r:id="rId4"/>
              </a:rPr>
              <a:t>UIC Library</a:t>
            </a:r>
            <a:endParaRPr lang="en-US" sz="3600" dirty="0"/>
          </a:p>
          <a:p>
            <a:r>
              <a:rPr lang="en-US" sz="3600" dirty="0"/>
              <a:t>Click the “Databases” tab, select “Psychology” as the subject, click PsycINFO. </a:t>
            </a:r>
          </a:p>
          <a:p>
            <a:pPr marL="0" indent="0">
              <a:buNone/>
            </a:pPr>
            <a:endParaRPr lang="en-US" sz="3600" dirty="0"/>
          </a:p>
          <a:p>
            <a:pPr marL="0" indent="0">
              <a:buNone/>
            </a:pPr>
            <a:r>
              <a:rPr lang="en-US" sz="3600" b="1" dirty="0"/>
              <a:t>Double check you have the right article!</a:t>
            </a:r>
            <a:r>
              <a:rPr lang="en-US" sz="3600" dirty="0"/>
              <a:t> Check the title as well as the year. </a:t>
            </a:r>
          </a:p>
          <a:p>
            <a:pPr marL="0" indent="0">
              <a:buNone/>
            </a:pPr>
            <a:endParaRPr lang="en-US" sz="3600" b="1" dirty="0"/>
          </a:p>
          <a:p>
            <a:pPr marL="0" indent="0">
              <a:buNone/>
            </a:pPr>
            <a:endParaRPr lang="en-US" sz="3600" b="1" dirty="0"/>
          </a:p>
          <a:p>
            <a:pPr marL="914400" lvl="2" indent="0">
              <a:buNone/>
            </a:pPr>
            <a:endParaRPr lang="en-US" sz="3200" dirty="0"/>
          </a:p>
          <a:p>
            <a:pPr marL="914400" lvl="2" indent="0">
              <a:buNone/>
            </a:pPr>
            <a:endParaRPr lang="en-US" sz="3200" b="1" dirty="0"/>
          </a:p>
        </p:txBody>
      </p:sp>
    </p:spTree>
    <p:extLst>
      <p:ext uri="{BB962C8B-B14F-4D97-AF65-F5344CB8AC3E}">
        <p14:creationId xmlns:p14="http://schemas.microsoft.com/office/powerpoint/2010/main" val="3424317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A4B3-3C91-46F1-B024-3C37CF533BC5}"/>
              </a:ext>
            </a:extLst>
          </p:cNvPr>
          <p:cNvSpPr>
            <a:spLocks noGrp="1"/>
          </p:cNvSpPr>
          <p:nvPr>
            <p:ph type="title"/>
          </p:nvPr>
        </p:nvSpPr>
        <p:spPr>
          <a:xfrm>
            <a:off x="838200" y="0"/>
            <a:ext cx="10515600" cy="1325563"/>
          </a:xfrm>
        </p:spPr>
        <p:txBody>
          <a:bodyPr/>
          <a:lstStyle/>
          <a:p>
            <a:r>
              <a:rPr lang="en-US" b="1" dirty="0"/>
              <a:t>APSP 1 Overview</a:t>
            </a:r>
          </a:p>
        </p:txBody>
      </p:sp>
      <p:sp>
        <p:nvSpPr>
          <p:cNvPr id="3" name="Content Placeholder 2">
            <a:extLst>
              <a:ext uri="{FF2B5EF4-FFF2-40B4-BE49-F238E27FC236}">
                <a16:creationId xmlns:a16="http://schemas.microsoft.com/office/drawing/2014/main" id="{FAC053D4-886E-44D2-925A-FD09BD881702}"/>
              </a:ext>
            </a:extLst>
          </p:cNvPr>
          <p:cNvSpPr>
            <a:spLocks noGrp="1"/>
          </p:cNvSpPr>
          <p:nvPr>
            <p:ph idx="1"/>
          </p:nvPr>
        </p:nvSpPr>
        <p:spPr>
          <a:xfrm>
            <a:off x="838200" y="971551"/>
            <a:ext cx="10515600" cy="5743574"/>
          </a:xfrm>
        </p:spPr>
        <p:txBody>
          <a:bodyPr>
            <a:normAutofit/>
          </a:bodyPr>
          <a:lstStyle/>
          <a:p>
            <a:pPr marL="742950" indent="-742950">
              <a:buAutoNum type="arabicPeriod"/>
            </a:pPr>
            <a:r>
              <a:rPr lang="en-US" sz="3600" b="1" dirty="0"/>
              <a:t>Summary</a:t>
            </a:r>
          </a:p>
          <a:p>
            <a:r>
              <a:rPr lang="en-US" sz="3600" dirty="0"/>
              <a:t>You are only reading and summarizing the article associated with the topic you choose. (“</a:t>
            </a:r>
            <a:r>
              <a:rPr lang="en-US" sz="3600" i="1" dirty="0"/>
              <a:t>Relevant scientific paper”)</a:t>
            </a:r>
          </a:p>
          <a:p>
            <a:pPr marL="0" indent="0">
              <a:buNone/>
            </a:pPr>
            <a:endParaRPr lang="en-US" sz="3600" b="1" dirty="0"/>
          </a:p>
          <a:p>
            <a:pPr marL="0" indent="0">
              <a:buNone/>
            </a:pPr>
            <a:r>
              <a:rPr lang="en-US" sz="3600" b="1" dirty="0"/>
              <a:t>2. Applied Challenge</a:t>
            </a:r>
          </a:p>
          <a:p>
            <a:r>
              <a:rPr lang="en-US" sz="3600" dirty="0"/>
              <a:t>Make sure to reread your topic’s scenario and address all the questions/issues mentioned. </a:t>
            </a:r>
          </a:p>
          <a:p>
            <a:r>
              <a:rPr lang="en-US" sz="3600" dirty="0"/>
              <a:t>Check the scenario you are addressing and the article you are using are the correct ones. </a:t>
            </a:r>
          </a:p>
          <a:p>
            <a:pPr marL="914400" lvl="2" indent="0">
              <a:buNone/>
            </a:pPr>
            <a:endParaRPr lang="en-US" sz="3200" dirty="0"/>
          </a:p>
          <a:p>
            <a:pPr marL="914400" lvl="2" indent="0">
              <a:buNone/>
            </a:pPr>
            <a:endParaRPr lang="en-US" sz="3200" b="1" dirty="0"/>
          </a:p>
        </p:txBody>
      </p:sp>
    </p:spTree>
    <p:extLst>
      <p:ext uri="{BB962C8B-B14F-4D97-AF65-F5344CB8AC3E}">
        <p14:creationId xmlns:p14="http://schemas.microsoft.com/office/powerpoint/2010/main" val="3678930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A4B3-3C91-46F1-B024-3C37CF533BC5}"/>
              </a:ext>
            </a:extLst>
          </p:cNvPr>
          <p:cNvSpPr>
            <a:spLocks noGrp="1"/>
          </p:cNvSpPr>
          <p:nvPr>
            <p:ph type="title"/>
          </p:nvPr>
        </p:nvSpPr>
        <p:spPr>
          <a:xfrm>
            <a:off x="838200" y="0"/>
            <a:ext cx="10515600" cy="1325563"/>
          </a:xfrm>
        </p:spPr>
        <p:txBody>
          <a:bodyPr/>
          <a:lstStyle/>
          <a:p>
            <a:r>
              <a:rPr lang="en-US" b="1" dirty="0"/>
              <a:t>APSP 1 Overview</a:t>
            </a:r>
          </a:p>
        </p:txBody>
      </p:sp>
      <p:sp>
        <p:nvSpPr>
          <p:cNvPr id="3" name="Content Placeholder 2">
            <a:extLst>
              <a:ext uri="{FF2B5EF4-FFF2-40B4-BE49-F238E27FC236}">
                <a16:creationId xmlns:a16="http://schemas.microsoft.com/office/drawing/2014/main" id="{FAC053D4-886E-44D2-925A-FD09BD881702}"/>
              </a:ext>
            </a:extLst>
          </p:cNvPr>
          <p:cNvSpPr>
            <a:spLocks noGrp="1"/>
          </p:cNvSpPr>
          <p:nvPr>
            <p:ph idx="1"/>
          </p:nvPr>
        </p:nvSpPr>
        <p:spPr>
          <a:xfrm>
            <a:off x="838200" y="971551"/>
            <a:ext cx="10515600" cy="5743574"/>
          </a:xfrm>
        </p:spPr>
        <p:txBody>
          <a:bodyPr>
            <a:normAutofit/>
          </a:bodyPr>
          <a:lstStyle/>
          <a:p>
            <a:pPr marL="0" indent="0">
              <a:buNone/>
            </a:pPr>
            <a:r>
              <a:rPr lang="en-US" sz="3600" b="1" dirty="0"/>
              <a:t>1. Summary</a:t>
            </a:r>
          </a:p>
          <a:p>
            <a:pPr marL="0" indent="0">
              <a:buNone/>
            </a:pPr>
            <a:r>
              <a:rPr lang="en-US" sz="3200" dirty="0"/>
              <a:t>“Describe the theory and research presented in the scientific paper you read (answer questions such as: what is the main idea of the paper? What are the main research findings supporting this idea?)”</a:t>
            </a:r>
          </a:p>
          <a:p>
            <a:pPr marL="0" indent="0">
              <a:buNone/>
            </a:pPr>
            <a:r>
              <a:rPr lang="en-US" sz="3600" b="1" dirty="0"/>
              <a:t>2. Applied Challenge</a:t>
            </a:r>
          </a:p>
          <a:p>
            <a:pPr marL="0" indent="0">
              <a:buNone/>
            </a:pPr>
            <a:endParaRPr lang="en-US" sz="3200" dirty="0"/>
          </a:p>
        </p:txBody>
      </p:sp>
    </p:spTree>
    <p:extLst>
      <p:ext uri="{BB962C8B-B14F-4D97-AF65-F5344CB8AC3E}">
        <p14:creationId xmlns:p14="http://schemas.microsoft.com/office/powerpoint/2010/main" val="158295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A4B3-3C91-46F1-B024-3C37CF533BC5}"/>
              </a:ext>
            </a:extLst>
          </p:cNvPr>
          <p:cNvSpPr>
            <a:spLocks noGrp="1"/>
          </p:cNvSpPr>
          <p:nvPr>
            <p:ph type="title"/>
          </p:nvPr>
        </p:nvSpPr>
        <p:spPr>
          <a:xfrm>
            <a:off x="838200" y="0"/>
            <a:ext cx="10515600" cy="1325563"/>
          </a:xfrm>
        </p:spPr>
        <p:txBody>
          <a:bodyPr/>
          <a:lstStyle/>
          <a:p>
            <a:r>
              <a:rPr lang="en-US" b="1" dirty="0"/>
              <a:t>APSP 1 Overview</a:t>
            </a:r>
          </a:p>
        </p:txBody>
      </p:sp>
      <p:sp>
        <p:nvSpPr>
          <p:cNvPr id="3" name="Content Placeholder 2">
            <a:extLst>
              <a:ext uri="{FF2B5EF4-FFF2-40B4-BE49-F238E27FC236}">
                <a16:creationId xmlns:a16="http://schemas.microsoft.com/office/drawing/2014/main" id="{FAC053D4-886E-44D2-925A-FD09BD881702}"/>
              </a:ext>
            </a:extLst>
          </p:cNvPr>
          <p:cNvSpPr>
            <a:spLocks noGrp="1"/>
          </p:cNvSpPr>
          <p:nvPr>
            <p:ph idx="1"/>
          </p:nvPr>
        </p:nvSpPr>
        <p:spPr>
          <a:xfrm>
            <a:off x="838200" y="971551"/>
            <a:ext cx="10515600" cy="5743574"/>
          </a:xfrm>
        </p:spPr>
        <p:txBody>
          <a:bodyPr>
            <a:normAutofit/>
          </a:bodyPr>
          <a:lstStyle/>
          <a:p>
            <a:pPr marL="0" indent="0">
              <a:buNone/>
            </a:pPr>
            <a:r>
              <a:rPr lang="en-US" sz="3600" b="1" dirty="0"/>
              <a:t>1. Summary</a:t>
            </a:r>
          </a:p>
          <a:p>
            <a:pPr marL="0" indent="0">
              <a:buNone/>
            </a:pPr>
            <a:r>
              <a:rPr lang="en-US" sz="3200" dirty="0"/>
              <a:t>“Describe the theory and research presented in the scientific paper you read (answer questions such as: what is the main idea of the paper? What are the main research findings supporting this idea?)”</a:t>
            </a:r>
          </a:p>
          <a:p>
            <a:pPr marL="0" indent="0">
              <a:buNone/>
            </a:pPr>
            <a:r>
              <a:rPr lang="en-US" sz="3600" b="1" dirty="0"/>
              <a:t>2. Applied Challenge</a:t>
            </a:r>
          </a:p>
          <a:p>
            <a:pPr marL="0" indent="0">
              <a:buNone/>
            </a:pPr>
            <a:r>
              <a:rPr lang="en-US" sz="3200" dirty="0"/>
              <a:t>“Explain how that theory and research can be applied to the applied problem (explain what the person facing the applied challenge might do differently if they knew about the theory and research in the paper).” </a:t>
            </a:r>
          </a:p>
          <a:p>
            <a:pPr marL="914400" lvl="2" indent="0">
              <a:buNone/>
            </a:pPr>
            <a:endParaRPr lang="en-US" sz="3200" dirty="0"/>
          </a:p>
          <a:p>
            <a:pPr marL="914400" lvl="2" indent="0">
              <a:buNone/>
            </a:pPr>
            <a:endParaRPr lang="en-US" sz="3200" b="1" dirty="0"/>
          </a:p>
        </p:txBody>
      </p:sp>
    </p:spTree>
    <p:extLst>
      <p:ext uri="{BB962C8B-B14F-4D97-AF65-F5344CB8AC3E}">
        <p14:creationId xmlns:p14="http://schemas.microsoft.com/office/powerpoint/2010/main" val="4238567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A788C-C8B4-4028-BC04-30118A2344FA}"/>
              </a:ext>
            </a:extLst>
          </p:cNvPr>
          <p:cNvSpPr>
            <a:spLocks noGrp="1"/>
          </p:cNvSpPr>
          <p:nvPr>
            <p:ph type="title"/>
          </p:nvPr>
        </p:nvSpPr>
        <p:spPr/>
        <p:txBody>
          <a:bodyPr/>
          <a:lstStyle/>
          <a:p>
            <a:r>
              <a:rPr lang="en-US" dirty="0"/>
              <a:t>Part 1: Summary</a:t>
            </a:r>
          </a:p>
        </p:txBody>
      </p:sp>
      <p:sp>
        <p:nvSpPr>
          <p:cNvPr id="3" name="Content Placeholder 2">
            <a:extLst>
              <a:ext uri="{FF2B5EF4-FFF2-40B4-BE49-F238E27FC236}">
                <a16:creationId xmlns:a16="http://schemas.microsoft.com/office/drawing/2014/main" id="{9DD5D637-ECEE-4F9D-8C4C-A8E3266B12A3}"/>
              </a:ext>
            </a:extLst>
          </p:cNvPr>
          <p:cNvSpPr>
            <a:spLocks noGrp="1"/>
          </p:cNvSpPr>
          <p:nvPr>
            <p:ph idx="1"/>
          </p:nvPr>
        </p:nvSpPr>
        <p:spPr>
          <a:xfrm>
            <a:off x="971550" y="1400175"/>
            <a:ext cx="10515600" cy="5457825"/>
          </a:xfrm>
        </p:spPr>
        <p:txBody>
          <a:bodyPr>
            <a:normAutofit lnSpcReduction="10000"/>
          </a:bodyPr>
          <a:lstStyle/>
          <a:p>
            <a:pPr marL="0" indent="0">
              <a:buNone/>
            </a:pPr>
            <a:r>
              <a:rPr lang="en-US" sz="3200" dirty="0"/>
              <a:t>Bring up the article that was emailed to you. In groups of three or four answer the section assigned to you: </a:t>
            </a:r>
          </a:p>
          <a:p>
            <a:pPr marL="0" indent="0">
              <a:buNone/>
            </a:pPr>
            <a:endParaRPr lang="en-US" sz="3200" dirty="0"/>
          </a:p>
          <a:p>
            <a:pPr marL="514350" indent="-514350">
              <a:buFont typeface="+mj-lt"/>
              <a:buAutoNum type="arabicPeriod"/>
            </a:pPr>
            <a:r>
              <a:rPr lang="en-US" sz="3200" dirty="0"/>
              <a:t>Hypothesis/Theory.</a:t>
            </a:r>
          </a:p>
          <a:p>
            <a:pPr marL="514350" indent="-514350">
              <a:buFont typeface="+mj-lt"/>
              <a:buAutoNum type="arabicPeriod"/>
            </a:pPr>
            <a:r>
              <a:rPr lang="en-US" sz="3200" dirty="0"/>
              <a:t>Independent/Dependent Variable, Experimental/Control</a:t>
            </a:r>
          </a:p>
          <a:p>
            <a:pPr marL="514350" indent="-514350">
              <a:buFont typeface="+mj-lt"/>
              <a:buAutoNum type="arabicPeriod"/>
            </a:pPr>
            <a:r>
              <a:rPr lang="en-US" sz="3200" dirty="0"/>
              <a:t>Sample/Population</a:t>
            </a:r>
          </a:p>
          <a:p>
            <a:pPr marL="514350" indent="-514350">
              <a:buFont typeface="+mj-lt"/>
              <a:buAutoNum type="arabicPeriod"/>
            </a:pPr>
            <a:r>
              <a:rPr lang="en-US" sz="3200" dirty="0"/>
              <a:t>How did they collect the data?, Type of data</a:t>
            </a:r>
          </a:p>
          <a:p>
            <a:pPr marL="514350" indent="-514350">
              <a:buFont typeface="+mj-lt"/>
              <a:buAutoNum type="arabicPeriod"/>
            </a:pPr>
            <a:r>
              <a:rPr lang="en-US" sz="3200" dirty="0"/>
              <a:t>Research finding that supports the hypothesis/theory</a:t>
            </a:r>
          </a:p>
          <a:p>
            <a:pPr marL="514350" indent="-514350">
              <a:buFont typeface="+mj-lt"/>
              <a:buAutoNum type="arabicPeriod"/>
            </a:pPr>
            <a:endParaRPr lang="en-US" sz="3200" dirty="0"/>
          </a:p>
          <a:p>
            <a:pPr marL="0" indent="0">
              <a:buNone/>
            </a:pPr>
            <a:r>
              <a:rPr lang="en-US" sz="3200" dirty="0">
                <a:solidFill>
                  <a:srgbClr val="FF0000"/>
                </a:solidFill>
              </a:rPr>
              <a:t>Discuss your answer and summarize it on one sheet of paper for the group. </a:t>
            </a:r>
          </a:p>
        </p:txBody>
      </p:sp>
    </p:spTree>
    <p:extLst>
      <p:ext uri="{BB962C8B-B14F-4D97-AF65-F5344CB8AC3E}">
        <p14:creationId xmlns:p14="http://schemas.microsoft.com/office/powerpoint/2010/main" val="674043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FBD60-2851-4CAE-9738-7231A853D716}"/>
              </a:ext>
            </a:extLst>
          </p:cNvPr>
          <p:cNvSpPr>
            <a:spLocks noGrp="1"/>
          </p:cNvSpPr>
          <p:nvPr>
            <p:ph type="title"/>
          </p:nvPr>
        </p:nvSpPr>
        <p:spPr/>
        <p:txBody>
          <a:bodyPr/>
          <a:lstStyle/>
          <a:p>
            <a:r>
              <a:rPr lang="en-US" dirty="0"/>
              <a:t>Part 2: Applied Challenge</a:t>
            </a:r>
          </a:p>
        </p:txBody>
      </p:sp>
      <p:sp>
        <p:nvSpPr>
          <p:cNvPr id="3" name="Content Placeholder 2">
            <a:extLst>
              <a:ext uri="{FF2B5EF4-FFF2-40B4-BE49-F238E27FC236}">
                <a16:creationId xmlns:a16="http://schemas.microsoft.com/office/drawing/2014/main" id="{407830AF-368D-4A75-9D71-4FC5614D3471}"/>
              </a:ext>
            </a:extLst>
          </p:cNvPr>
          <p:cNvSpPr>
            <a:spLocks noGrp="1"/>
          </p:cNvSpPr>
          <p:nvPr>
            <p:ph idx="1"/>
          </p:nvPr>
        </p:nvSpPr>
        <p:spPr>
          <a:xfrm>
            <a:off x="838200" y="1379621"/>
            <a:ext cx="10515600" cy="5113254"/>
          </a:xfrm>
        </p:spPr>
        <p:txBody>
          <a:bodyPr>
            <a:normAutofit/>
          </a:bodyPr>
          <a:lstStyle/>
          <a:p>
            <a:pPr marL="0" indent="0">
              <a:buNone/>
            </a:pPr>
            <a:r>
              <a:rPr lang="en-US" sz="3200" dirty="0"/>
              <a:t>Suppose you are a teacher at a parent-teacher conference. Your student’s parents are worried about their relationship with their child. Your first question to them is, “How much time does your child spend on their phone/computer?” The parents insist that technology has nothing to do with their relationship with their child. </a:t>
            </a:r>
            <a:r>
              <a:rPr lang="en-US" sz="3200" b="1" dirty="0"/>
              <a:t>How do you respond?</a:t>
            </a:r>
            <a:endParaRPr lang="en-US" b="1" dirty="0"/>
          </a:p>
          <a:p>
            <a:pPr marL="0" indent="0">
              <a:buNone/>
            </a:pPr>
            <a:endParaRPr lang="en-US" dirty="0"/>
          </a:p>
          <a:p>
            <a:pPr marL="0" indent="0">
              <a:buNone/>
            </a:pPr>
            <a:endParaRPr lang="en-US" dirty="0"/>
          </a:p>
          <a:p>
            <a:pPr marL="0" indent="0">
              <a:buNone/>
            </a:pPr>
            <a:r>
              <a:rPr lang="en-US" sz="3200" dirty="0">
                <a:solidFill>
                  <a:srgbClr val="FF0000"/>
                </a:solidFill>
              </a:rPr>
              <a:t>What is your argument in relation to this applied challenge?</a:t>
            </a:r>
          </a:p>
          <a:p>
            <a:pPr marL="0" indent="0">
              <a:buNone/>
            </a:pPr>
            <a:r>
              <a:rPr lang="en-US" sz="3200" dirty="0">
                <a:solidFill>
                  <a:srgbClr val="FF0000"/>
                </a:solidFill>
              </a:rPr>
              <a:t> </a:t>
            </a:r>
          </a:p>
        </p:txBody>
      </p:sp>
    </p:spTree>
    <p:extLst>
      <p:ext uri="{BB962C8B-B14F-4D97-AF65-F5344CB8AC3E}">
        <p14:creationId xmlns:p14="http://schemas.microsoft.com/office/powerpoint/2010/main" val="2086435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FBD60-2851-4CAE-9738-7231A853D716}"/>
              </a:ext>
            </a:extLst>
          </p:cNvPr>
          <p:cNvSpPr>
            <a:spLocks noGrp="1"/>
          </p:cNvSpPr>
          <p:nvPr>
            <p:ph type="title"/>
          </p:nvPr>
        </p:nvSpPr>
        <p:spPr/>
        <p:txBody>
          <a:bodyPr/>
          <a:lstStyle/>
          <a:p>
            <a:r>
              <a:rPr lang="en-US" dirty="0"/>
              <a:t>Part 2: Applied Challenge</a:t>
            </a:r>
          </a:p>
        </p:txBody>
      </p:sp>
      <p:sp>
        <p:nvSpPr>
          <p:cNvPr id="3" name="Content Placeholder 2">
            <a:extLst>
              <a:ext uri="{FF2B5EF4-FFF2-40B4-BE49-F238E27FC236}">
                <a16:creationId xmlns:a16="http://schemas.microsoft.com/office/drawing/2014/main" id="{407830AF-368D-4A75-9D71-4FC5614D3471}"/>
              </a:ext>
            </a:extLst>
          </p:cNvPr>
          <p:cNvSpPr>
            <a:spLocks noGrp="1"/>
          </p:cNvSpPr>
          <p:nvPr>
            <p:ph idx="1"/>
          </p:nvPr>
        </p:nvSpPr>
        <p:spPr>
          <a:xfrm>
            <a:off x="838200" y="1379621"/>
            <a:ext cx="10515600" cy="5113254"/>
          </a:xfrm>
        </p:spPr>
        <p:txBody>
          <a:bodyPr>
            <a:normAutofit/>
          </a:bodyPr>
          <a:lstStyle/>
          <a:p>
            <a:pPr marL="0" indent="0">
              <a:buNone/>
            </a:pPr>
            <a:r>
              <a:rPr lang="en-US" sz="3200" dirty="0"/>
              <a:t>Suppose you are a teacher at a parent-teacher conference. Your student’s parents are worried about their relationship with their child. Your first question to them is, “How much time does your child spend on their phone/computer?” The parents insist that technology has nothing to do with their relationship with their child. How do you respond? </a:t>
            </a:r>
            <a:r>
              <a:rPr lang="en-US" sz="3200" b="1" dirty="0"/>
              <a:t>What scientific evidence can you use to support your claim?</a:t>
            </a:r>
          </a:p>
          <a:p>
            <a:pPr marL="0" indent="0">
              <a:buNone/>
            </a:pPr>
            <a:endParaRPr lang="en-US" dirty="0"/>
          </a:p>
          <a:p>
            <a:pPr marL="0" indent="0">
              <a:buNone/>
            </a:pPr>
            <a:r>
              <a:rPr lang="en-US" sz="3200" dirty="0">
                <a:solidFill>
                  <a:srgbClr val="FF0000"/>
                </a:solidFill>
              </a:rPr>
              <a:t>-Find a quote from the article to support your argument and write it on the board. </a:t>
            </a:r>
          </a:p>
        </p:txBody>
      </p:sp>
    </p:spTree>
    <p:extLst>
      <p:ext uri="{BB962C8B-B14F-4D97-AF65-F5344CB8AC3E}">
        <p14:creationId xmlns:p14="http://schemas.microsoft.com/office/powerpoint/2010/main" val="210795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912DF-C215-4F1D-B98D-E0439C1162F9}"/>
              </a:ext>
            </a:extLst>
          </p:cNvPr>
          <p:cNvSpPr>
            <a:spLocks noGrp="1"/>
          </p:cNvSpPr>
          <p:nvPr>
            <p:ph type="title"/>
          </p:nvPr>
        </p:nvSpPr>
        <p:spPr/>
        <p:txBody>
          <a:bodyPr>
            <a:normAutofit/>
          </a:bodyPr>
          <a:lstStyle/>
          <a:p>
            <a:pPr algn="ctr"/>
            <a:r>
              <a:rPr lang="en-US" sz="5400" b="1" dirty="0"/>
              <a:t>Paraphrase AND CITE! </a:t>
            </a:r>
          </a:p>
        </p:txBody>
      </p:sp>
      <p:sp>
        <p:nvSpPr>
          <p:cNvPr id="3" name="Content Placeholder 2">
            <a:extLst>
              <a:ext uri="{FF2B5EF4-FFF2-40B4-BE49-F238E27FC236}">
                <a16:creationId xmlns:a16="http://schemas.microsoft.com/office/drawing/2014/main" id="{5A2CE5AC-6124-4DC4-8F78-9158E28DB224}"/>
              </a:ext>
            </a:extLst>
          </p:cNvPr>
          <p:cNvSpPr>
            <a:spLocks noGrp="1"/>
          </p:cNvSpPr>
          <p:nvPr>
            <p:ph idx="1"/>
          </p:nvPr>
        </p:nvSpPr>
        <p:spPr>
          <a:xfrm>
            <a:off x="838200" y="1825625"/>
            <a:ext cx="10515600" cy="4927872"/>
          </a:xfrm>
        </p:spPr>
        <p:txBody>
          <a:bodyPr>
            <a:normAutofit/>
          </a:bodyPr>
          <a:lstStyle/>
          <a:p>
            <a:r>
              <a:rPr lang="en-US" sz="3200" dirty="0">
                <a:solidFill>
                  <a:srgbClr val="FF0000"/>
                </a:solidFill>
              </a:rPr>
              <a:t>Take the quote your group chose and change it so that it is properly PARAPHRASED and CITED!</a:t>
            </a:r>
          </a:p>
          <a:p>
            <a:pPr marL="0" indent="0">
              <a:buNone/>
            </a:pPr>
            <a:r>
              <a:rPr lang="en-US" sz="3200" dirty="0"/>
              <a:t>Every citation must have the authors last name and year of publication. These are format examples:</a:t>
            </a:r>
            <a:endParaRPr lang="en-US" sz="4800" dirty="0"/>
          </a:p>
          <a:p>
            <a:pPr algn="ctr"/>
            <a:r>
              <a:rPr lang="en-US" dirty="0"/>
              <a:t>[Paraphrase]….(Last name, Year).</a:t>
            </a:r>
          </a:p>
          <a:p>
            <a:pPr algn="ctr"/>
            <a:r>
              <a:rPr lang="en-US" dirty="0"/>
              <a:t>Last name (Year)….[paraphrase].</a:t>
            </a:r>
          </a:p>
          <a:p>
            <a:pPr marL="0" indent="0" algn="ctr">
              <a:buNone/>
            </a:pPr>
            <a:endParaRPr lang="en-US" dirty="0"/>
          </a:p>
          <a:p>
            <a:pPr marL="0" indent="0">
              <a:buNone/>
            </a:pPr>
            <a:r>
              <a:rPr lang="en-US" dirty="0">
                <a:hlinkClick r:id="rId3"/>
              </a:rPr>
              <a:t>The APA Formatting &amp; Style Guide on Purdue Owl</a:t>
            </a:r>
            <a:r>
              <a:rPr lang="en-US" dirty="0"/>
              <a:t> is a useful resource when you are citing. It will give a breakdown of the correct way to cite your sources. </a:t>
            </a:r>
          </a:p>
          <a:p>
            <a:pPr marL="0" indent="0" algn="ctr">
              <a:buNone/>
            </a:pPr>
            <a:endParaRPr lang="en-US" sz="4800" dirty="0"/>
          </a:p>
        </p:txBody>
      </p:sp>
    </p:spTree>
    <p:extLst>
      <p:ext uri="{BB962C8B-B14F-4D97-AF65-F5344CB8AC3E}">
        <p14:creationId xmlns:p14="http://schemas.microsoft.com/office/powerpoint/2010/main" val="2721622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B7FBE-4077-8041-A6FC-8966F96C4F0E}"/>
              </a:ext>
            </a:extLst>
          </p:cNvPr>
          <p:cNvSpPr>
            <a:spLocks noGrp="1"/>
          </p:cNvSpPr>
          <p:nvPr>
            <p:ph type="title"/>
          </p:nvPr>
        </p:nvSpPr>
        <p:spPr/>
        <p:txBody>
          <a:bodyPr/>
          <a:lstStyle/>
          <a:p>
            <a:pPr algn="ctr"/>
            <a:r>
              <a:rPr lang="en-US" b="1" dirty="0"/>
              <a:t>Roadmap to Research Articles</a:t>
            </a:r>
          </a:p>
        </p:txBody>
      </p:sp>
      <p:sp>
        <p:nvSpPr>
          <p:cNvPr id="3" name="Content Placeholder 2">
            <a:extLst>
              <a:ext uri="{FF2B5EF4-FFF2-40B4-BE49-F238E27FC236}">
                <a16:creationId xmlns:a16="http://schemas.microsoft.com/office/drawing/2014/main" id="{0724D99C-C7D4-7C43-992F-3A95904B712B}"/>
              </a:ext>
            </a:extLst>
          </p:cNvPr>
          <p:cNvSpPr>
            <a:spLocks noGrp="1"/>
          </p:cNvSpPr>
          <p:nvPr>
            <p:ph idx="1"/>
          </p:nvPr>
        </p:nvSpPr>
        <p:spPr/>
        <p:txBody>
          <a:bodyPr/>
          <a:lstStyle/>
          <a:p>
            <a:r>
              <a:rPr lang="en-US" dirty="0"/>
              <a:t>Introduction </a:t>
            </a:r>
          </a:p>
          <a:p>
            <a:r>
              <a:rPr lang="en-US" dirty="0">
                <a:solidFill>
                  <a:schemeClr val="accent2"/>
                </a:solidFill>
              </a:rPr>
              <a:t>Background</a:t>
            </a:r>
          </a:p>
          <a:p>
            <a:r>
              <a:rPr lang="en-US" dirty="0">
                <a:solidFill>
                  <a:schemeClr val="accent6"/>
                </a:solidFill>
              </a:rPr>
              <a:t>Methods</a:t>
            </a:r>
            <a:r>
              <a:rPr lang="en-US" dirty="0"/>
              <a:t> </a:t>
            </a:r>
          </a:p>
          <a:p>
            <a:r>
              <a:rPr lang="en-US" dirty="0">
                <a:solidFill>
                  <a:schemeClr val="accent5"/>
                </a:solidFill>
              </a:rPr>
              <a:t>Results</a:t>
            </a:r>
          </a:p>
          <a:p>
            <a:r>
              <a:rPr lang="en-US" dirty="0">
                <a:solidFill>
                  <a:schemeClr val="accent1"/>
                </a:solidFill>
              </a:rPr>
              <a:t>Conclusion</a:t>
            </a:r>
          </a:p>
          <a:p>
            <a:r>
              <a:rPr lang="en-US" dirty="0">
                <a:solidFill>
                  <a:schemeClr val="accent1"/>
                </a:solidFill>
              </a:rPr>
              <a:t>Implications </a:t>
            </a:r>
          </a:p>
          <a:p>
            <a:r>
              <a:rPr lang="en-US" dirty="0"/>
              <a:t>References </a:t>
            </a:r>
          </a:p>
          <a:p>
            <a:endParaRPr lang="en-US" dirty="0"/>
          </a:p>
          <a:p>
            <a:endParaRPr lang="en-US" dirty="0"/>
          </a:p>
          <a:p>
            <a:endParaRPr lang="en-US" dirty="0"/>
          </a:p>
        </p:txBody>
      </p:sp>
    </p:spTree>
    <p:extLst>
      <p:ext uri="{BB962C8B-B14F-4D97-AF65-F5344CB8AC3E}">
        <p14:creationId xmlns:p14="http://schemas.microsoft.com/office/powerpoint/2010/main" val="42753201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3354</TotalTime>
  <Words>800</Words>
  <Application>Microsoft Macintosh PowerPoint</Application>
  <PresentationFormat>Widescreen</PresentationFormat>
  <Paragraphs>90</Paragraphs>
  <Slides>11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Psych 100 Discussion Section   APSP #1 </vt:lpstr>
      <vt:lpstr>DUE MONDAY, 10/07 at 11:59PM</vt:lpstr>
      <vt:lpstr>Where can I find scientific articles?</vt:lpstr>
      <vt:lpstr>APSP 1 Overview</vt:lpstr>
      <vt:lpstr>APSP 1 Overview</vt:lpstr>
      <vt:lpstr>APSP 1 Overview</vt:lpstr>
      <vt:lpstr>Part 1: Summary</vt:lpstr>
      <vt:lpstr>Part 2: Applied Challenge</vt:lpstr>
      <vt:lpstr>Part 2: Applied Challenge</vt:lpstr>
      <vt:lpstr>Paraphrase AND CITE! </vt:lpstr>
      <vt:lpstr>Roadmap to Research Articles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Discussion Section: Developmental Psych and Developing Your APSP1</dc:title>
  <dc:creator>Levy, Pauline U</dc:creator>
  <cp:lastModifiedBy>Ruby Toledo</cp:lastModifiedBy>
  <cp:revision>37</cp:revision>
  <dcterms:created xsi:type="dcterms:W3CDTF">2019-01-26T05:30:05Z</dcterms:created>
  <dcterms:modified xsi:type="dcterms:W3CDTF">2019-09-25T20:21:40Z</dcterms:modified>
</cp:coreProperties>
</file>