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1" r:id="rId6"/>
    <p:sldId id="260" r:id="rId7"/>
    <p:sldId id="280" r:id="rId8"/>
    <p:sldId id="262" r:id="rId9"/>
    <p:sldId id="263" r:id="rId10"/>
    <p:sldId id="278" r:id="rId11"/>
    <p:sldId id="264" r:id="rId12"/>
    <p:sldId id="265" r:id="rId13"/>
    <p:sldId id="266" r:id="rId14"/>
    <p:sldId id="267" r:id="rId15"/>
    <p:sldId id="279" r:id="rId16"/>
    <p:sldId id="268" r:id="rId17"/>
    <p:sldId id="269" r:id="rId18"/>
    <p:sldId id="270" r:id="rId19"/>
    <p:sldId id="271" r:id="rId20"/>
    <p:sldId id="272" r:id="rId21"/>
    <p:sldId id="273" r:id="rId22"/>
    <p:sldId id="274" r:id="rId23"/>
    <p:sldId id="276" r:id="rId24"/>
    <p:sldId id="277" r:id="rId25"/>
    <p:sldId id="275"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userDrawn="1">
          <p15:clr>
            <a:srgbClr val="A4A3A4"/>
          </p15:clr>
        </p15:guide>
        <p15:guide id="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56" autoAdjust="0"/>
    <p:restoredTop sz="94660"/>
  </p:normalViewPr>
  <p:slideViewPr>
    <p:cSldViewPr snapToGrid="0" showGuides="1">
      <p:cViewPr varScale="1">
        <p:scale>
          <a:sx n="74" d="100"/>
          <a:sy n="74" d="100"/>
        </p:scale>
        <p:origin x="372" y="72"/>
      </p:cViewPr>
      <p:guideLst>
        <p:guide orient="horz"/>
        <p:guide/>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11-Nov-17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11-Nov-17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11-Nov-17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11-Nov-17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11-Nov-17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11-Nov-17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11-Nov-17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11-Nov-17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11-Nov-17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11-Nov-17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11-Nov-17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11-Nov-17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11-Nov-17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11-Nov-17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11-Nov-17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11-Nov-17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11-Nov-17</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811370"/>
            <a:ext cx="8915399" cy="669700"/>
          </a:xfrm>
        </p:spPr>
        <p:txBody>
          <a:bodyPr>
            <a:normAutofit fontScale="90000"/>
          </a:bodyPr>
          <a:lstStyle/>
          <a:p>
            <a:pPr algn="ctr"/>
            <a:r>
              <a:rPr lang="en-US" dirty="0" smtClean="0"/>
              <a:t>Final Presentation </a:t>
            </a:r>
            <a:endParaRPr lang="en-US" dirty="0"/>
          </a:p>
        </p:txBody>
      </p:sp>
      <p:sp>
        <p:nvSpPr>
          <p:cNvPr id="3" name="Subtitle 2"/>
          <p:cNvSpPr>
            <a:spLocks noGrp="1"/>
          </p:cNvSpPr>
          <p:nvPr>
            <p:ph type="subTitle" idx="1"/>
          </p:nvPr>
        </p:nvSpPr>
        <p:spPr>
          <a:xfrm>
            <a:off x="2589213" y="2614411"/>
            <a:ext cx="8915399" cy="2575775"/>
          </a:xfrm>
        </p:spPr>
        <p:txBody>
          <a:bodyPr>
            <a:normAutofit/>
          </a:bodyPr>
          <a:lstStyle/>
          <a:p>
            <a:r>
              <a:rPr lang="en-US" dirty="0" smtClean="0"/>
              <a:t>Name:</a:t>
            </a:r>
          </a:p>
          <a:p>
            <a:r>
              <a:rPr lang="en-US" dirty="0" smtClean="0"/>
              <a:t>Course title:</a:t>
            </a:r>
          </a:p>
          <a:p>
            <a:r>
              <a:rPr lang="en-US" dirty="0" smtClean="0"/>
              <a:t>Course Code:</a:t>
            </a:r>
          </a:p>
          <a:p>
            <a:r>
              <a:rPr lang="en-US" dirty="0" smtClean="0"/>
              <a:t>School Affiliation:</a:t>
            </a:r>
          </a:p>
          <a:p>
            <a:r>
              <a:rPr lang="en-US" dirty="0" smtClean="0"/>
              <a:t>Professor:</a:t>
            </a:r>
          </a:p>
          <a:p>
            <a:r>
              <a:rPr lang="en-US" dirty="0" smtClean="0"/>
              <a:t>Date: </a:t>
            </a:r>
            <a:endParaRPr lang="en-US" dirty="0"/>
          </a:p>
        </p:txBody>
      </p:sp>
    </p:spTree>
    <p:extLst>
      <p:ext uri="{BB962C8B-B14F-4D97-AF65-F5344CB8AC3E}">
        <p14:creationId xmlns:p14="http://schemas.microsoft.com/office/powerpoint/2010/main" val="2065208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2598" y="282588"/>
            <a:ext cx="10236200" cy="838200"/>
          </a:xfrm>
        </p:spPr>
        <p:txBody>
          <a:bodyPr>
            <a:normAutofit fontScale="90000"/>
          </a:bodyPr>
          <a:lstStyle/>
          <a:p>
            <a:pPr algn="ctr"/>
            <a:r>
              <a:rPr lang="en-US" dirty="0" smtClean="0"/>
              <a:t>Background </a:t>
            </a:r>
            <a:endParaRPr lang="en-US" dirty="0"/>
          </a:p>
        </p:txBody>
      </p:sp>
      <p:sp>
        <p:nvSpPr>
          <p:cNvPr id="3" name="Subtitle 2"/>
          <p:cNvSpPr>
            <a:spLocks noGrp="1"/>
          </p:cNvSpPr>
          <p:nvPr>
            <p:ph type="subTitle" idx="1"/>
          </p:nvPr>
        </p:nvSpPr>
        <p:spPr>
          <a:xfrm>
            <a:off x="1752600" y="1295400"/>
            <a:ext cx="10031570" cy="5257799"/>
          </a:xfrm>
        </p:spPr>
        <p:txBody>
          <a:bodyPr>
            <a:normAutofit/>
          </a:bodyPr>
          <a:lstStyle/>
          <a:p>
            <a:r>
              <a:rPr lang="en-US" sz="2800" dirty="0" smtClean="0"/>
              <a:t>												</a:t>
            </a:r>
            <a:endParaRPr lang="en-US" sz="2800" dirty="0" smtClean="0"/>
          </a:p>
          <a:p>
            <a:endParaRPr lang="en-US" sz="2800" dirty="0"/>
          </a:p>
          <a:p>
            <a:endParaRPr lang="en-US" sz="2800" dirty="0" smtClean="0"/>
          </a:p>
          <a:p>
            <a:endParaRPr lang="en-US" sz="2800" dirty="0"/>
          </a:p>
          <a:p>
            <a:endParaRPr lang="en-US" sz="2800" dirty="0" smtClean="0"/>
          </a:p>
          <a:p>
            <a:endParaRPr lang="en-US" sz="2800" dirty="0"/>
          </a:p>
          <a:p>
            <a:endParaRPr lang="en-US" sz="2800" dirty="0" smtClean="0"/>
          </a:p>
          <a:p>
            <a:endParaRPr lang="en-US" sz="2800" dirty="0"/>
          </a:p>
          <a:p>
            <a:endParaRPr lang="en-US" sz="2800" dirty="0"/>
          </a:p>
        </p:txBody>
      </p:sp>
      <p:pic>
        <p:nvPicPr>
          <p:cNvPr id="4" name="Picture 3" descr="C:\Users\dugdugwa\Downloads\2017-10-29-PHOTO-00000269.jpg"/>
          <p:cNvPicPr/>
          <p:nvPr/>
        </p:nvPicPr>
        <p:blipFill>
          <a:blip r:embed="rId2">
            <a:extLst>
              <a:ext uri="{28A0092B-C50C-407E-A947-70E740481C1C}">
                <a14:useLocalDpi xmlns:a14="http://schemas.microsoft.com/office/drawing/2010/main" val="0"/>
              </a:ext>
            </a:extLst>
          </a:blip>
          <a:srcRect/>
          <a:stretch>
            <a:fillRect/>
          </a:stretch>
        </p:blipFill>
        <p:spPr bwMode="auto">
          <a:xfrm>
            <a:off x="1752599" y="1295399"/>
            <a:ext cx="5505450" cy="5257799"/>
          </a:xfrm>
          <a:prstGeom prst="rect">
            <a:avLst/>
          </a:prstGeom>
          <a:noFill/>
          <a:ln>
            <a:noFill/>
          </a:ln>
        </p:spPr>
      </p:pic>
      <p:sp>
        <p:nvSpPr>
          <p:cNvPr id="6" name="Rectangle 5"/>
          <p:cNvSpPr/>
          <p:nvPr/>
        </p:nvSpPr>
        <p:spPr>
          <a:xfrm>
            <a:off x="7258048" y="1295398"/>
            <a:ext cx="4307179" cy="2849050"/>
          </a:xfrm>
          <a:prstGeom prst="rect">
            <a:avLst/>
          </a:prstGeom>
        </p:spPr>
        <p:txBody>
          <a:bodyPr wrap="square">
            <a:spAutoFit/>
          </a:bodyPr>
          <a:lstStyle/>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This is the gallery (museum’s </a:t>
            </a:r>
            <a:r>
              <a:rPr lang="en-US" dirty="0" smtClean="0">
                <a:latin typeface="Calibri" panose="020F0502020204030204" pitchFamily="34" charset="0"/>
                <a:ea typeface="Calibri" panose="020F0502020204030204" pitchFamily="34" charset="0"/>
                <a:cs typeface="Times New Roman" panose="02020603050405020304" pitchFamily="18" charset="0"/>
              </a:rPr>
              <a:t>Rotunda)  </a:t>
            </a:r>
            <a:r>
              <a:rPr lang="en-US" dirty="0">
                <a:latin typeface="Calibri" panose="020F0502020204030204" pitchFamily="34" charset="0"/>
                <a:ea typeface="Calibri" panose="020F0502020204030204" pitchFamily="34" charset="0"/>
                <a:cs typeface="Times New Roman" panose="02020603050405020304" pitchFamily="18" charset="0"/>
              </a:rPr>
              <a:t>it will be used as the </a:t>
            </a:r>
            <a:r>
              <a:rPr lang="en-US" dirty="0" smtClean="0">
                <a:latin typeface="Calibri" panose="020F0502020204030204" pitchFamily="34" charset="0"/>
                <a:ea typeface="Calibri" panose="020F0502020204030204" pitchFamily="34" charset="0"/>
                <a:cs typeface="Times New Roman" panose="02020603050405020304" pitchFamily="18" charset="0"/>
              </a:rPr>
              <a:t>designated </a:t>
            </a:r>
            <a:r>
              <a:rPr lang="en-US" dirty="0">
                <a:latin typeface="Calibri" panose="020F0502020204030204" pitchFamily="34" charset="0"/>
                <a:ea typeface="Calibri" panose="020F0502020204030204" pitchFamily="34" charset="0"/>
                <a:cs typeface="Times New Roman" panose="02020603050405020304" pitchFamily="18" charset="0"/>
              </a:rPr>
              <a:t>area for the assignment).  the </a:t>
            </a:r>
            <a:r>
              <a:rPr lang="en-US" dirty="0" smtClean="0">
                <a:latin typeface="Calibri" panose="020F0502020204030204" pitchFamily="34" charset="0"/>
                <a:ea typeface="Calibri" panose="020F0502020204030204" pitchFamily="34" charset="0"/>
                <a:cs typeface="Times New Roman" panose="02020603050405020304" pitchFamily="18" charset="0"/>
              </a:rPr>
              <a:t>sculpture </a:t>
            </a:r>
            <a:r>
              <a:rPr lang="en-US" dirty="0">
                <a:latin typeface="Calibri" panose="020F0502020204030204" pitchFamily="34" charset="0"/>
                <a:ea typeface="Calibri" panose="020F0502020204030204" pitchFamily="34" charset="0"/>
                <a:cs typeface="Times New Roman" panose="02020603050405020304" pitchFamily="18" charset="0"/>
              </a:rPr>
              <a:t>will be in the center of the gallery. This picture shows on of the four </a:t>
            </a:r>
            <a:r>
              <a:rPr lang="en-US" dirty="0" smtClean="0">
                <a:latin typeface="Calibri" panose="020F0502020204030204" pitchFamily="34" charset="0"/>
                <a:ea typeface="Calibri" panose="020F0502020204030204" pitchFamily="34" charset="0"/>
                <a:cs typeface="Times New Roman" panose="02020603050405020304" pitchFamily="18" charset="0"/>
              </a:rPr>
              <a:t>alcoves </a:t>
            </a:r>
            <a:r>
              <a:rPr lang="en-US" dirty="0">
                <a:latin typeface="Calibri" panose="020F0502020204030204" pitchFamily="34" charset="0"/>
                <a:ea typeface="Calibri" panose="020F0502020204030204" pitchFamily="34" charset="0"/>
                <a:cs typeface="Times New Roman" panose="02020603050405020304" pitchFamily="18" charset="0"/>
              </a:rPr>
              <a:t>that </a:t>
            </a:r>
            <a:r>
              <a:rPr lang="en-US" dirty="0" smtClean="0">
                <a:latin typeface="Calibri" panose="020F0502020204030204" pitchFamily="34" charset="0"/>
                <a:ea typeface="Calibri" panose="020F0502020204030204" pitchFamily="34" charset="0"/>
                <a:cs typeface="Times New Roman" panose="02020603050405020304" pitchFamily="18" charset="0"/>
              </a:rPr>
              <a:t>designed </a:t>
            </a:r>
            <a:r>
              <a:rPr lang="en-US" dirty="0">
                <a:latin typeface="Calibri" panose="020F0502020204030204" pitchFamily="34" charset="0"/>
                <a:ea typeface="Calibri" panose="020F0502020204030204" pitchFamily="34" charset="0"/>
                <a:cs typeface="Times New Roman" panose="02020603050405020304" pitchFamily="18" charset="0"/>
              </a:rPr>
              <a:t>in the gallery, where we going to display the objects</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a:latin typeface="Calibri" panose="020F0502020204030204" pitchFamily="34" charset="0"/>
                <a:ea typeface="Calibri" panose="020F0502020204030204" pitchFamily="34" charset="0"/>
                <a:cs typeface="Times New Roman" panose="02020603050405020304" pitchFamily="18" charset="0"/>
              </a:rPr>
              <a:t>In this case the objects should be able to fit comfortably in the alcove</a:t>
            </a:r>
          </a:p>
          <a:p>
            <a:pPr>
              <a:lnSpc>
                <a:spcPct val="107000"/>
              </a:lnSpc>
              <a:spcAft>
                <a:spcPts val="800"/>
              </a:spcAft>
            </a:pP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25563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4339" y="211016"/>
            <a:ext cx="9910274" cy="703384"/>
          </a:xfrm>
        </p:spPr>
        <p:txBody>
          <a:bodyPr/>
          <a:lstStyle/>
          <a:p>
            <a:pPr algn="ctr"/>
            <a:r>
              <a:rPr lang="en-US" dirty="0" smtClean="0"/>
              <a:t>Object handled as a local transit</a:t>
            </a:r>
            <a:endParaRPr lang="en-US" dirty="0"/>
          </a:p>
        </p:txBody>
      </p:sp>
      <p:sp>
        <p:nvSpPr>
          <p:cNvPr id="3" name="Content Placeholder 2"/>
          <p:cNvSpPr>
            <a:spLocks noGrp="1"/>
          </p:cNvSpPr>
          <p:nvPr>
            <p:ph idx="1"/>
          </p:nvPr>
        </p:nvSpPr>
        <p:spPr>
          <a:xfrm>
            <a:off x="1594339" y="1219199"/>
            <a:ext cx="9910273" cy="5298831"/>
          </a:xfrm>
        </p:spPr>
        <p:txBody>
          <a:bodyPr/>
          <a:lstStyle/>
          <a:p>
            <a:r>
              <a:rPr lang="en-US" dirty="0"/>
              <a:t>Native American art work , from the national museum of the </a:t>
            </a:r>
            <a:r>
              <a:rPr lang="en-US" dirty="0" smtClean="0"/>
              <a:t>American Indian.</a:t>
            </a:r>
          </a:p>
          <a:p>
            <a:pPr lvl="8"/>
            <a:r>
              <a:rPr lang="en-US" dirty="0"/>
              <a:t>	 Wear gloves </a:t>
            </a:r>
            <a:r>
              <a:rPr lang="en-US" dirty="0" smtClean="0"/>
              <a:t>when </a:t>
            </a:r>
            <a:r>
              <a:rPr lang="en-US" dirty="0"/>
              <a:t>handling </a:t>
            </a:r>
            <a:r>
              <a:rPr lang="en-US" dirty="0" smtClean="0"/>
              <a:t> the object </a:t>
            </a:r>
            <a:r>
              <a:rPr lang="en-US" dirty="0"/>
              <a:t>with glazed, polished or highly finished surfaces. Cotton gloves are often recommended, but they are not always appropriate because they can make it harder to hold onto slippery glass surfaces. Clean, close-fitting surgical gloves are a good alternative to cotton gloves.</a:t>
            </a:r>
            <a:r>
              <a:rPr lang="en-US" dirty="0" smtClean="0"/>
              <a:t>		</a:t>
            </a:r>
          </a:p>
          <a:p>
            <a:pPr lvl="8"/>
            <a:r>
              <a:rPr lang="en-US" dirty="0" smtClean="0"/>
              <a:t>The object is a fragile object and needs extra care. It needs to be carried in </a:t>
            </a:r>
            <a:r>
              <a:rPr lang="en-US" dirty="0"/>
              <a:t>a carrying box. Plastic cube crates are ideal for </a:t>
            </a:r>
            <a:r>
              <a:rPr lang="en-US" dirty="0" smtClean="0"/>
              <a:t>this. A trolley can also be helpful.				</a:t>
            </a:r>
            <a:endParaRPr lang="en-US" dirty="0"/>
          </a:p>
        </p:txBody>
      </p:sp>
      <p:pic>
        <p:nvPicPr>
          <p:cNvPr id="4" name="Picture 3"/>
          <p:cNvPicPr>
            <a:picLocks noChangeAspect="1"/>
          </p:cNvPicPr>
          <p:nvPr/>
        </p:nvPicPr>
        <p:blipFill>
          <a:blip r:embed="rId2"/>
          <a:stretch>
            <a:fillRect/>
          </a:stretch>
        </p:blipFill>
        <p:spPr>
          <a:xfrm>
            <a:off x="1594339" y="1828800"/>
            <a:ext cx="3704492" cy="3892062"/>
          </a:xfrm>
          <a:prstGeom prst="rect">
            <a:avLst/>
          </a:prstGeom>
        </p:spPr>
      </p:pic>
    </p:spTree>
    <p:extLst>
      <p:ext uri="{BB962C8B-B14F-4D97-AF65-F5344CB8AC3E}">
        <p14:creationId xmlns:p14="http://schemas.microsoft.com/office/powerpoint/2010/main" val="16177412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4339" y="211016"/>
            <a:ext cx="9910274" cy="703384"/>
          </a:xfrm>
        </p:spPr>
        <p:txBody>
          <a:bodyPr>
            <a:normAutofit fontScale="90000"/>
          </a:bodyPr>
          <a:lstStyle/>
          <a:p>
            <a:pPr algn="ctr"/>
            <a:r>
              <a:rPr lang="en-US" dirty="0" smtClean="0"/>
              <a:t>Object treated as coming from the MAM vault </a:t>
            </a:r>
            <a:endParaRPr lang="en-US" dirty="0"/>
          </a:p>
        </p:txBody>
      </p:sp>
      <p:sp>
        <p:nvSpPr>
          <p:cNvPr id="3" name="Content Placeholder 2"/>
          <p:cNvSpPr>
            <a:spLocks noGrp="1"/>
          </p:cNvSpPr>
          <p:nvPr>
            <p:ph idx="1"/>
          </p:nvPr>
        </p:nvSpPr>
        <p:spPr>
          <a:xfrm>
            <a:off x="1594339" y="1219199"/>
            <a:ext cx="9910273" cy="5298831"/>
          </a:xfrm>
        </p:spPr>
        <p:txBody>
          <a:bodyPr/>
          <a:lstStyle/>
          <a:p>
            <a:r>
              <a:rPr lang="en-US" dirty="0"/>
              <a:t>Native  American art work , in the MAM (</a:t>
            </a:r>
            <a:r>
              <a:rPr lang="en-US" dirty="0" err="1"/>
              <a:t>monticair</a:t>
            </a:r>
            <a:r>
              <a:rPr lang="en-US" dirty="0"/>
              <a:t> museum)</a:t>
            </a:r>
          </a:p>
          <a:p>
            <a:pPr marL="0" indent="0">
              <a:buNone/>
            </a:pPr>
            <a:r>
              <a:rPr lang="en-US" dirty="0" smtClean="0"/>
              <a:t>								 Since the art work is coming from a vault, the building </a:t>
            </a:r>
          </a:p>
          <a:p>
            <a:pPr marL="0" indent="0">
              <a:buNone/>
            </a:pPr>
            <a:r>
              <a:rPr lang="en-US" dirty="0"/>
              <a:t>	</a:t>
            </a:r>
            <a:r>
              <a:rPr lang="en-US" dirty="0" smtClean="0"/>
              <a:t>							might have a series of arches. Underground storage m</a:t>
            </a:r>
          </a:p>
          <a:p>
            <a:pPr marL="0" indent="0">
              <a:buNone/>
            </a:pPr>
            <a:r>
              <a:rPr lang="en-US" dirty="0"/>
              <a:t>	</a:t>
            </a:r>
            <a:r>
              <a:rPr lang="en-US" dirty="0" smtClean="0"/>
              <a:t>							may also be used. So it is important to have both the  </a:t>
            </a:r>
          </a:p>
          <a:p>
            <a:pPr marL="0" indent="0">
              <a:buNone/>
            </a:pPr>
            <a:r>
              <a:rPr lang="en-US" dirty="0"/>
              <a:t>	</a:t>
            </a:r>
            <a:r>
              <a:rPr lang="en-US" dirty="0" smtClean="0"/>
              <a:t>							tools to access the museum storage and store the art </a:t>
            </a:r>
          </a:p>
          <a:p>
            <a:pPr marL="0" indent="0">
              <a:buNone/>
            </a:pPr>
            <a:r>
              <a:rPr lang="en-US" dirty="0"/>
              <a:t>	</a:t>
            </a:r>
            <a:r>
              <a:rPr lang="en-US" dirty="0" smtClean="0"/>
              <a:t>							These tools include; a ladder, basket, trolley. When </a:t>
            </a:r>
          </a:p>
          <a:p>
            <a:pPr marL="0" indent="0">
              <a:buNone/>
            </a:pPr>
            <a:r>
              <a:rPr lang="en-US" dirty="0"/>
              <a:t>	</a:t>
            </a:r>
            <a:r>
              <a:rPr lang="en-US" dirty="0" smtClean="0"/>
              <a:t>							one could use a carton and a pair of gloves to handle</a:t>
            </a:r>
          </a:p>
          <a:p>
            <a:pPr marL="0" indent="0">
              <a:buNone/>
            </a:pPr>
            <a:r>
              <a:rPr lang="en-US" dirty="0"/>
              <a:t>	</a:t>
            </a:r>
            <a:r>
              <a:rPr lang="en-US" dirty="0" smtClean="0"/>
              <a:t>							the art work. </a:t>
            </a:r>
            <a:endParaRPr lang="en-US" dirty="0"/>
          </a:p>
        </p:txBody>
      </p:sp>
      <p:pic>
        <p:nvPicPr>
          <p:cNvPr id="4" name="Picture 3" descr="https://www.montclairartmuseum.org/sites/default/files/styles/large/public/Folwell.jpg?itok=P29vmU-0"/>
          <p:cNvPicPr/>
          <p:nvPr/>
        </p:nvPicPr>
        <p:blipFill>
          <a:blip r:embed="rId2">
            <a:extLst>
              <a:ext uri="{28A0092B-C50C-407E-A947-70E740481C1C}">
                <a14:useLocalDpi xmlns:a14="http://schemas.microsoft.com/office/drawing/2010/main" val="0"/>
              </a:ext>
            </a:extLst>
          </a:blip>
          <a:srcRect/>
          <a:stretch>
            <a:fillRect/>
          </a:stretch>
        </p:blipFill>
        <p:spPr bwMode="auto">
          <a:xfrm>
            <a:off x="1594338" y="1641231"/>
            <a:ext cx="3657600" cy="4478215"/>
          </a:xfrm>
          <a:prstGeom prst="rect">
            <a:avLst/>
          </a:prstGeom>
          <a:noFill/>
          <a:ln>
            <a:noFill/>
          </a:ln>
        </p:spPr>
      </p:pic>
    </p:spTree>
    <p:extLst>
      <p:ext uri="{BB962C8B-B14F-4D97-AF65-F5344CB8AC3E}">
        <p14:creationId xmlns:p14="http://schemas.microsoft.com/office/powerpoint/2010/main" val="568410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4339" y="211016"/>
            <a:ext cx="9910274" cy="703384"/>
          </a:xfrm>
        </p:spPr>
        <p:txBody>
          <a:bodyPr>
            <a:normAutofit fontScale="90000"/>
          </a:bodyPr>
          <a:lstStyle/>
          <a:p>
            <a:pPr algn="ctr"/>
            <a:r>
              <a:rPr lang="en-US" dirty="0" smtClean="0"/>
              <a:t>Object treated as if coming from out of state</a:t>
            </a:r>
            <a:endParaRPr lang="en-US" dirty="0"/>
          </a:p>
        </p:txBody>
      </p:sp>
      <p:sp>
        <p:nvSpPr>
          <p:cNvPr id="3" name="Content Placeholder 2"/>
          <p:cNvSpPr>
            <a:spLocks noGrp="1"/>
          </p:cNvSpPr>
          <p:nvPr>
            <p:ph idx="1"/>
          </p:nvPr>
        </p:nvSpPr>
        <p:spPr>
          <a:xfrm>
            <a:off x="5834130" y="1219199"/>
            <a:ext cx="6147001" cy="5298831"/>
          </a:xfrm>
        </p:spPr>
        <p:txBody>
          <a:bodyPr/>
          <a:lstStyle/>
          <a:p>
            <a:pPr marL="0" indent="0">
              <a:buNone/>
            </a:pPr>
            <a:r>
              <a:rPr lang="en-US" dirty="0" smtClean="0"/>
              <a:t>				</a:t>
            </a:r>
            <a:endParaRPr lang="en-US" dirty="0"/>
          </a:p>
          <a:p>
            <a:pPr marL="0" indent="0">
              <a:buNone/>
            </a:pPr>
            <a:endParaRPr lang="en-US" dirty="0"/>
          </a:p>
        </p:txBody>
      </p:sp>
      <p:pic>
        <p:nvPicPr>
          <p:cNvPr id="4" name="Picture 3" descr="Unknown artist, Zuni Pueblo, New Mexico. Olla, ca. 1890. Clay,  11 in. high. Purchase 1913 13.319"/>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94339" y="1266092"/>
            <a:ext cx="3868615" cy="5251938"/>
          </a:xfrm>
          <a:prstGeom prst="rect">
            <a:avLst/>
          </a:prstGeom>
          <a:noFill/>
          <a:ln>
            <a:noFill/>
          </a:ln>
        </p:spPr>
      </p:pic>
      <p:sp>
        <p:nvSpPr>
          <p:cNvPr id="6" name="Rectangle 5"/>
          <p:cNvSpPr/>
          <p:nvPr/>
        </p:nvSpPr>
        <p:spPr>
          <a:xfrm>
            <a:off x="5834130" y="1219199"/>
            <a:ext cx="6147001" cy="4247317"/>
          </a:xfrm>
          <a:prstGeom prst="rect">
            <a:avLst/>
          </a:prstGeom>
        </p:spPr>
        <p:txBody>
          <a:bodyPr wrap="square">
            <a:spAutoFit/>
          </a:bodyPr>
          <a:lstStyle/>
          <a:p>
            <a:r>
              <a:rPr lang="en-US" dirty="0" smtClean="0"/>
              <a:t>Native  </a:t>
            </a:r>
            <a:r>
              <a:rPr lang="en-US" dirty="0"/>
              <a:t>American art work , in the Newark museum</a:t>
            </a:r>
            <a:r>
              <a:rPr lang="en-US" dirty="0" smtClean="0"/>
              <a:t>. Because this artifact might involve a lot of travelling, it is important to ensure that the time the art work is in travel is safe either by air, road or shipping.</a:t>
            </a:r>
          </a:p>
          <a:p>
            <a:r>
              <a:rPr lang="en-US" dirty="0" smtClean="0"/>
              <a:t>The courier trip will need a suitcase, Polythene bags netting, cargo box/container or crates. The museum management staff an be involved in order to aid in the process. </a:t>
            </a:r>
          </a:p>
          <a:p>
            <a:r>
              <a:rPr lang="en-US" dirty="0" smtClean="0"/>
              <a:t>There is also the need for shipping brokers who will aid in the whole process of booking for the shipment, payment of the rates and taxes, duties and so forth.</a:t>
            </a:r>
          </a:p>
          <a:p>
            <a:r>
              <a:rPr lang="en-US" dirty="0" smtClean="0"/>
              <a:t>The pick up location to MAM Airport will be Brownsville</a:t>
            </a:r>
          </a:p>
          <a:p>
            <a:r>
              <a:rPr lang="en-US" dirty="0" smtClean="0"/>
              <a:t>The desired packing method will be use of a cargo cabinet which will be 50 cm by 50 cm.</a:t>
            </a:r>
            <a:endParaRPr lang="en-US" dirty="0"/>
          </a:p>
        </p:txBody>
      </p:sp>
    </p:spTree>
    <p:extLst>
      <p:ext uri="{BB962C8B-B14F-4D97-AF65-F5344CB8AC3E}">
        <p14:creationId xmlns:p14="http://schemas.microsoft.com/office/powerpoint/2010/main" val="2250065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4339" y="211016"/>
            <a:ext cx="9910274" cy="703384"/>
          </a:xfrm>
        </p:spPr>
        <p:txBody>
          <a:bodyPr>
            <a:normAutofit/>
          </a:bodyPr>
          <a:lstStyle/>
          <a:p>
            <a:pPr algn="ctr"/>
            <a:r>
              <a:rPr lang="en-US" dirty="0" smtClean="0"/>
              <a:t>Object ear-marked for acquisition </a:t>
            </a:r>
            <a:endParaRPr lang="en-US" dirty="0"/>
          </a:p>
        </p:txBody>
      </p:sp>
      <p:pic>
        <p:nvPicPr>
          <p:cNvPr id="4" name="Content Placeholder 3" descr="Rose Gonzales, Bowl, ca. 1940, Pueblo artist, San Ildelfonso, New Mexico, Terracotta, Purchase 1979, Sophronia Anderson Bequest Fund  79.622"/>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94340" y="1242646"/>
            <a:ext cx="4665784" cy="5299075"/>
          </a:xfrm>
          <a:prstGeom prst="rect">
            <a:avLst/>
          </a:prstGeom>
          <a:noFill/>
          <a:ln>
            <a:noFill/>
          </a:ln>
        </p:spPr>
      </p:pic>
      <p:sp>
        <p:nvSpPr>
          <p:cNvPr id="5" name="TextBox 4"/>
          <p:cNvSpPr txBox="1"/>
          <p:nvPr/>
        </p:nvSpPr>
        <p:spPr>
          <a:xfrm>
            <a:off x="6606862" y="1455313"/>
            <a:ext cx="5585138" cy="923330"/>
          </a:xfrm>
          <a:prstGeom prst="rect">
            <a:avLst/>
          </a:prstGeom>
          <a:noFill/>
        </p:spPr>
        <p:txBody>
          <a:bodyPr wrap="square" rtlCol="0">
            <a:spAutoFit/>
          </a:bodyPr>
          <a:lstStyle/>
          <a:p>
            <a:r>
              <a:rPr lang="en-US" dirty="0" smtClean="0"/>
              <a:t>This object will stay on the premises for longer after if has been accepted by the “Next art committee.”</a:t>
            </a:r>
            <a:endParaRPr lang="en-US" dirty="0"/>
          </a:p>
        </p:txBody>
      </p:sp>
    </p:spTree>
    <p:extLst>
      <p:ext uri="{BB962C8B-B14F-4D97-AF65-F5344CB8AC3E}">
        <p14:creationId xmlns:p14="http://schemas.microsoft.com/office/powerpoint/2010/main" val="7141332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4339" y="0"/>
            <a:ext cx="9910274" cy="489397"/>
          </a:xfrm>
        </p:spPr>
        <p:txBody>
          <a:bodyPr>
            <a:noAutofit/>
          </a:bodyPr>
          <a:lstStyle/>
          <a:p>
            <a:pPr algn="ctr"/>
            <a:r>
              <a:rPr lang="en-US" sz="2800" dirty="0" smtClean="0"/>
              <a:t>Object ear-marked for acquisition addendum (</a:t>
            </a:r>
            <a:r>
              <a:rPr lang="en-US" sz="2800" dirty="0" err="1" smtClean="0"/>
              <a:t>Cont</a:t>
            </a:r>
            <a:r>
              <a:rPr lang="en-US" sz="2800" dirty="0" smtClean="0"/>
              <a:t>)</a:t>
            </a:r>
            <a:endParaRPr lang="en-US" sz="2800" dirty="0"/>
          </a:p>
        </p:txBody>
      </p:sp>
      <p:pic>
        <p:nvPicPr>
          <p:cNvPr id="9" name="Content Placeholder 8"/>
          <p:cNvPicPr>
            <a:picLocks noGrp="1" noChangeAspect="1"/>
          </p:cNvPicPr>
          <p:nvPr>
            <p:ph idx="1"/>
          </p:nvPr>
        </p:nvPicPr>
        <p:blipFill>
          <a:blip r:embed="rId2"/>
          <a:stretch>
            <a:fillRect/>
          </a:stretch>
        </p:blipFill>
        <p:spPr>
          <a:xfrm>
            <a:off x="1390918" y="489397"/>
            <a:ext cx="8770514" cy="6368603"/>
          </a:xfrm>
          <a:prstGeom prst="rect">
            <a:avLst/>
          </a:prstGeom>
        </p:spPr>
      </p:pic>
    </p:spTree>
    <p:extLst>
      <p:ext uri="{BB962C8B-B14F-4D97-AF65-F5344CB8AC3E}">
        <p14:creationId xmlns:p14="http://schemas.microsoft.com/office/powerpoint/2010/main" val="24707220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4339" y="211015"/>
            <a:ext cx="9910274" cy="1008183"/>
          </a:xfrm>
        </p:spPr>
        <p:txBody>
          <a:bodyPr>
            <a:normAutofit fontScale="90000"/>
          </a:bodyPr>
          <a:lstStyle/>
          <a:p>
            <a:pPr algn="ctr"/>
            <a:r>
              <a:rPr lang="en-US" dirty="0" smtClean="0"/>
              <a:t>Required documents for submission </a:t>
            </a:r>
            <a:br>
              <a:rPr lang="en-US" dirty="0" smtClean="0"/>
            </a:br>
            <a:r>
              <a:rPr lang="en-US" dirty="0" smtClean="0"/>
              <a:t>1. Illustrated checklist </a:t>
            </a:r>
            <a:endParaRPr lang="en-US" dirty="0"/>
          </a:p>
        </p:txBody>
      </p:sp>
      <p:sp>
        <p:nvSpPr>
          <p:cNvPr id="3" name="Content Placeholder 2"/>
          <p:cNvSpPr>
            <a:spLocks noGrp="1"/>
          </p:cNvSpPr>
          <p:nvPr>
            <p:ph idx="1"/>
          </p:nvPr>
        </p:nvSpPr>
        <p:spPr>
          <a:xfrm>
            <a:off x="1594339" y="1219199"/>
            <a:ext cx="9910273" cy="5298831"/>
          </a:xfrm>
        </p:spPr>
        <p:txBody>
          <a:bodyPr/>
          <a:lstStyle/>
          <a:p>
            <a:endParaRPr lang="en-US" dirty="0"/>
          </a:p>
        </p:txBody>
      </p:sp>
    </p:spTree>
    <p:extLst>
      <p:ext uri="{BB962C8B-B14F-4D97-AF65-F5344CB8AC3E}">
        <p14:creationId xmlns:p14="http://schemas.microsoft.com/office/powerpoint/2010/main" val="1690884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4339" y="211016"/>
            <a:ext cx="9910274" cy="820616"/>
          </a:xfrm>
        </p:spPr>
        <p:txBody>
          <a:bodyPr>
            <a:normAutofit/>
          </a:bodyPr>
          <a:lstStyle/>
          <a:p>
            <a:pPr algn="ctr"/>
            <a:r>
              <a:rPr lang="en-US" dirty="0" smtClean="0"/>
              <a:t>2. Condition reports (Page 1)</a:t>
            </a:r>
            <a:endParaRPr lang="en-US" dirty="0"/>
          </a:p>
        </p:txBody>
      </p:sp>
      <p:pic>
        <p:nvPicPr>
          <p:cNvPr id="6" name="Content Placeholder 5"/>
          <p:cNvPicPr>
            <a:picLocks noGrp="1" noChangeAspect="1"/>
          </p:cNvPicPr>
          <p:nvPr>
            <p:ph idx="1"/>
          </p:nvPr>
        </p:nvPicPr>
        <p:blipFill>
          <a:blip r:embed="rId2"/>
          <a:stretch>
            <a:fillRect/>
          </a:stretch>
        </p:blipFill>
        <p:spPr>
          <a:xfrm>
            <a:off x="3953814" y="798513"/>
            <a:ext cx="5885645" cy="6059487"/>
          </a:xfrm>
          <a:prstGeom prst="rect">
            <a:avLst/>
          </a:prstGeom>
        </p:spPr>
      </p:pic>
    </p:spTree>
    <p:extLst>
      <p:ext uri="{BB962C8B-B14F-4D97-AF65-F5344CB8AC3E}">
        <p14:creationId xmlns:p14="http://schemas.microsoft.com/office/powerpoint/2010/main" val="4173043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4339" y="211016"/>
            <a:ext cx="9910274" cy="820616"/>
          </a:xfrm>
        </p:spPr>
        <p:txBody>
          <a:bodyPr>
            <a:normAutofit/>
          </a:bodyPr>
          <a:lstStyle/>
          <a:p>
            <a:pPr algn="ctr"/>
            <a:r>
              <a:rPr lang="en-US" dirty="0" smtClean="0"/>
              <a:t>2. Condition reports(Page 2) </a:t>
            </a:r>
            <a:endParaRPr lang="en-US" dirty="0"/>
          </a:p>
        </p:txBody>
      </p:sp>
      <p:pic>
        <p:nvPicPr>
          <p:cNvPr id="5" name="Content Placeholder 4"/>
          <p:cNvPicPr>
            <a:picLocks noGrp="1" noChangeAspect="1"/>
          </p:cNvPicPr>
          <p:nvPr>
            <p:ph idx="1"/>
          </p:nvPr>
        </p:nvPicPr>
        <p:blipFill>
          <a:blip r:embed="rId2"/>
          <a:stretch>
            <a:fillRect/>
          </a:stretch>
        </p:blipFill>
        <p:spPr>
          <a:xfrm>
            <a:off x="3837906" y="1031875"/>
            <a:ext cx="5191870" cy="5826125"/>
          </a:xfrm>
          <a:prstGeom prst="rect">
            <a:avLst/>
          </a:prstGeom>
        </p:spPr>
      </p:pic>
    </p:spTree>
    <p:extLst>
      <p:ext uri="{BB962C8B-B14F-4D97-AF65-F5344CB8AC3E}">
        <p14:creationId xmlns:p14="http://schemas.microsoft.com/office/powerpoint/2010/main" val="38693923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4339" y="211016"/>
            <a:ext cx="9910274" cy="820616"/>
          </a:xfrm>
        </p:spPr>
        <p:txBody>
          <a:bodyPr>
            <a:normAutofit/>
          </a:bodyPr>
          <a:lstStyle/>
          <a:p>
            <a:pPr algn="ctr"/>
            <a:r>
              <a:rPr lang="en-US" dirty="0" smtClean="0"/>
              <a:t>3. Annotated checklist </a:t>
            </a:r>
            <a:endParaRPr lang="en-US" dirty="0"/>
          </a:p>
        </p:txBody>
      </p:sp>
      <p:sp>
        <p:nvSpPr>
          <p:cNvPr id="3" name="Content Placeholder 2"/>
          <p:cNvSpPr>
            <a:spLocks noGrp="1"/>
          </p:cNvSpPr>
          <p:nvPr>
            <p:ph idx="1"/>
          </p:nvPr>
        </p:nvSpPr>
        <p:spPr>
          <a:xfrm>
            <a:off x="1594339" y="1219199"/>
            <a:ext cx="9910273" cy="5298831"/>
          </a:xfrm>
        </p:spPr>
        <p:txBody>
          <a:bodyPr/>
          <a:lstStyle/>
          <a:p>
            <a:endParaRPr lang="en-US" dirty="0"/>
          </a:p>
        </p:txBody>
      </p:sp>
    </p:spTree>
    <p:extLst>
      <p:ext uri="{BB962C8B-B14F-4D97-AF65-F5344CB8AC3E}">
        <p14:creationId xmlns:p14="http://schemas.microsoft.com/office/powerpoint/2010/main" val="474056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4339" y="211015"/>
            <a:ext cx="9910274" cy="1008183"/>
          </a:xfrm>
        </p:spPr>
        <p:txBody>
          <a:bodyPr>
            <a:normAutofit fontScale="90000"/>
          </a:bodyPr>
          <a:lstStyle/>
          <a:p>
            <a:pPr algn="ctr"/>
            <a:r>
              <a:rPr lang="en-US" dirty="0" smtClean="0"/>
              <a:t>4. Possible conservation needs and conservator submission </a:t>
            </a:r>
            <a:endParaRPr lang="en-US" dirty="0"/>
          </a:p>
        </p:txBody>
      </p:sp>
      <p:sp>
        <p:nvSpPr>
          <p:cNvPr id="3" name="Content Placeholder 2"/>
          <p:cNvSpPr>
            <a:spLocks noGrp="1"/>
          </p:cNvSpPr>
          <p:nvPr>
            <p:ph idx="1"/>
          </p:nvPr>
        </p:nvSpPr>
        <p:spPr>
          <a:xfrm>
            <a:off x="1594339" y="1219199"/>
            <a:ext cx="9910273" cy="5298831"/>
          </a:xfrm>
        </p:spPr>
        <p:txBody>
          <a:bodyPr/>
          <a:lstStyle/>
          <a:p>
            <a:endParaRPr lang="en-US" dirty="0"/>
          </a:p>
        </p:txBody>
      </p:sp>
    </p:spTree>
    <p:extLst>
      <p:ext uri="{BB962C8B-B14F-4D97-AF65-F5344CB8AC3E}">
        <p14:creationId xmlns:p14="http://schemas.microsoft.com/office/powerpoint/2010/main" val="27101412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4339" y="211015"/>
            <a:ext cx="9910274" cy="1008183"/>
          </a:xfrm>
        </p:spPr>
        <p:txBody>
          <a:bodyPr>
            <a:normAutofit/>
          </a:bodyPr>
          <a:lstStyle/>
          <a:p>
            <a:pPr algn="ctr"/>
            <a:r>
              <a:rPr lang="en-US" dirty="0" smtClean="0"/>
              <a:t>5. Installation instructions </a:t>
            </a:r>
            <a:endParaRPr lang="en-US" dirty="0"/>
          </a:p>
        </p:txBody>
      </p:sp>
      <p:sp>
        <p:nvSpPr>
          <p:cNvPr id="3" name="Content Placeholder 2"/>
          <p:cNvSpPr>
            <a:spLocks noGrp="1"/>
          </p:cNvSpPr>
          <p:nvPr>
            <p:ph idx="1"/>
          </p:nvPr>
        </p:nvSpPr>
        <p:spPr>
          <a:xfrm>
            <a:off x="1594339" y="1219199"/>
            <a:ext cx="9910273" cy="5298831"/>
          </a:xfrm>
        </p:spPr>
        <p:txBody>
          <a:bodyPr/>
          <a:lstStyle/>
          <a:p>
            <a:endParaRPr lang="en-US" dirty="0"/>
          </a:p>
        </p:txBody>
      </p:sp>
    </p:spTree>
    <p:extLst>
      <p:ext uri="{BB962C8B-B14F-4D97-AF65-F5344CB8AC3E}">
        <p14:creationId xmlns:p14="http://schemas.microsoft.com/office/powerpoint/2010/main" val="18485514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4339" y="211015"/>
            <a:ext cx="9910274" cy="1008183"/>
          </a:xfrm>
        </p:spPr>
        <p:txBody>
          <a:bodyPr>
            <a:normAutofit/>
          </a:bodyPr>
          <a:lstStyle/>
          <a:p>
            <a:pPr algn="ctr"/>
            <a:r>
              <a:rPr lang="en-US" dirty="0" smtClean="0"/>
              <a:t>6. Packing method for objects </a:t>
            </a:r>
            <a:endParaRPr lang="en-US" dirty="0"/>
          </a:p>
        </p:txBody>
      </p:sp>
      <p:pic>
        <p:nvPicPr>
          <p:cNvPr id="4" name="Content Placeholder 3"/>
          <p:cNvPicPr>
            <a:picLocks noGrp="1" noChangeAspect="1"/>
          </p:cNvPicPr>
          <p:nvPr>
            <p:ph idx="1"/>
          </p:nvPr>
        </p:nvPicPr>
        <p:blipFill>
          <a:blip r:embed="rId2"/>
          <a:stretch>
            <a:fillRect/>
          </a:stretch>
        </p:blipFill>
        <p:spPr>
          <a:xfrm>
            <a:off x="1594339" y="1219198"/>
            <a:ext cx="4009292" cy="3962402"/>
          </a:xfrm>
          <a:prstGeom prst="rect">
            <a:avLst/>
          </a:prstGeom>
        </p:spPr>
      </p:pic>
      <p:sp>
        <p:nvSpPr>
          <p:cNvPr id="5" name="TextBox 4"/>
          <p:cNvSpPr txBox="1"/>
          <p:nvPr/>
        </p:nvSpPr>
        <p:spPr>
          <a:xfrm>
            <a:off x="5872766" y="1219198"/>
            <a:ext cx="6014433" cy="923330"/>
          </a:xfrm>
          <a:prstGeom prst="rect">
            <a:avLst/>
          </a:prstGeom>
          <a:noFill/>
        </p:spPr>
        <p:txBody>
          <a:bodyPr wrap="square" rtlCol="0">
            <a:spAutoFit/>
          </a:bodyPr>
          <a:lstStyle/>
          <a:p>
            <a:r>
              <a:rPr lang="en-US" dirty="0" smtClean="0"/>
              <a:t>A cargo container is one of the best methods that can be used to pack the art work. It is safe and secure and breakages of the art works is minimized</a:t>
            </a:r>
            <a:endParaRPr lang="en-US" dirty="0"/>
          </a:p>
        </p:txBody>
      </p:sp>
      <p:pic>
        <p:nvPicPr>
          <p:cNvPr id="6" name="Picture 5"/>
          <p:cNvPicPr>
            <a:picLocks noChangeAspect="1"/>
          </p:cNvPicPr>
          <p:nvPr/>
        </p:nvPicPr>
        <p:blipFill>
          <a:blip r:embed="rId3"/>
          <a:stretch>
            <a:fillRect/>
          </a:stretch>
        </p:blipFill>
        <p:spPr>
          <a:xfrm>
            <a:off x="5872766" y="2227380"/>
            <a:ext cx="5240711" cy="2954219"/>
          </a:xfrm>
          <a:prstGeom prst="rect">
            <a:avLst/>
          </a:prstGeom>
        </p:spPr>
      </p:pic>
    </p:spTree>
    <p:extLst>
      <p:ext uri="{BB962C8B-B14F-4D97-AF65-F5344CB8AC3E}">
        <p14:creationId xmlns:p14="http://schemas.microsoft.com/office/powerpoint/2010/main" val="9956623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4339" y="211015"/>
            <a:ext cx="9910274" cy="1008183"/>
          </a:xfrm>
        </p:spPr>
        <p:txBody>
          <a:bodyPr>
            <a:normAutofit/>
          </a:bodyPr>
          <a:lstStyle/>
          <a:p>
            <a:pPr algn="ctr"/>
            <a:r>
              <a:rPr lang="en-US" dirty="0" smtClean="0"/>
              <a:t>6. Packing method for objects(Continue) </a:t>
            </a:r>
            <a:endParaRPr lang="en-US" dirty="0"/>
          </a:p>
        </p:txBody>
      </p:sp>
      <p:sp>
        <p:nvSpPr>
          <p:cNvPr id="5" name="TextBox 4"/>
          <p:cNvSpPr txBox="1"/>
          <p:nvPr/>
        </p:nvSpPr>
        <p:spPr>
          <a:xfrm>
            <a:off x="6400800" y="1219198"/>
            <a:ext cx="5577620" cy="1477328"/>
          </a:xfrm>
          <a:prstGeom prst="rect">
            <a:avLst/>
          </a:prstGeom>
          <a:noFill/>
        </p:spPr>
        <p:txBody>
          <a:bodyPr wrap="square" rtlCol="0">
            <a:spAutoFit/>
          </a:bodyPr>
          <a:lstStyle/>
          <a:p>
            <a:r>
              <a:rPr lang="en-US" dirty="0"/>
              <a:t>Hard shell crate with removable bottom tray and PE foam blocks attached to inner </a:t>
            </a:r>
            <a:r>
              <a:rPr lang="en-US" dirty="0" smtClean="0"/>
              <a:t>walls can be used in the packaging of the artifacts. </a:t>
            </a:r>
            <a:r>
              <a:rPr lang="en-US" dirty="0"/>
              <a:t>Screws for uncrating are clearly marked in order of importance</a:t>
            </a:r>
          </a:p>
        </p:txBody>
      </p:sp>
      <p:pic>
        <p:nvPicPr>
          <p:cNvPr id="7" name="Content Placeholder 6"/>
          <p:cNvPicPr>
            <a:picLocks noGrp="1" noChangeAspect="1"/>
          </p:cNvPicPr>
          <p:nvPr>
            <p:ph idx="1"/>
          </p:nvPr>
        </p:nvPicPr>
        <p:blipFill>
          <a:blip r:embed="rId2"/>
          <a:stretch>
            <a:fillRect/>
          </a:stretch>
        </p:blipFill>
        <p:spPr>
          <a:xfrm>
            <a:off x="1807797" y="1219198"/>
            <a:ext cx="4064969" cy="4501664"/>
          </a:xfrm>
          <a:prstGeom prst="rect">
            <a:avLst/>
          </a:prstGeom>
        </p:spPr>
      </p:pic>
    </p:spTree>
    <p:extLst>
      <p:ext uri="{BB962C8B-B14F-4D97-AF65-F5344CB8AC3E}">
        <p14:creationId xmlns:p14="http://schemas.microsoft.com/office/powerpoint/2010/main" val="16614213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4339" y="211015"/>
            <a:ext cx="9910274" cy="773723"/>
          </a:xfrm>
        </p:spPr>
        <p:txBody>
          <a:bodyPr>
            <a:normAutofit/>
          </a:bodyPr>
          <a:lstStyle/>
          <a:p>
            <a:pPr algn="ctr"/>
            <a:r>
              <a:rPr lang="en-US" dirty="0" smtClean="0"/>
              <a:t>7. Shipping proposal schedule </a:t>
            </a:r>
            <a:endParaRPr lang="en-US" dirty="0"/>
          </a:p>
        </p:txBody>
      </p:sp>
      <p:pic>
        <p:nvPicPr>
          <p:cNvPr id="6" name="Content Placeholder 5"/>
          <p:cNvPicPr>
            <a:picLocks noGrp="1" noChangeAspect="1"/>
          </p:cNvPicPr>
          <p:nvPr>
            <p:ph idx="1"/>
          </p:nvPr>
        </p:nvPicPr>
        <p:blipFill>
          <a:blip r:embed="rId2"/>
          <a:stretch>
            <a:fillRect/>
          </a:stretch>
        </p:blipFill>
        <p:spPr>
          <a:xfrm>
            <a:off x="2060620" y="888642"/>
            <a:ext cx="9028089" cy="5125792"/>
          </a:xfrm>
          <a:prstGeom prst="rect">
            <a:avLst/>
          </a:prstGeom>
        </p:spPr>
      </p:pic>
    </p:spTree>
    <p:extLst>
      <p:ext uri="{BB962C8B-B14F-4D97-AF65-F5344CB8AC3E}">
        <p14:creationId xmlns:p14="http://schemas.microsoft.com/office/powerpoint/2010/main" val="23365502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4339" y="211015"/>
            <a:ext cx="9910274" cy="773723"/>
          </a:xfrm>
        </p:spPr>
        <p:txBody>
          <a:bodyPr>
            <a:normAutofit/>
          </a:bodyPr>
          <a:lstStyle/>
          <a:p>
            <a:pPr algn="ctr"/>
            <a:r>
              <a:rPr lang="en-US" dirty="0" smtClean="0"/>
              <a:t>8. Receipts </a:t>
            </a:r>
            <a:endParaRPr lang="en-US" dirty="0"/>
          </a:p>
        </p:txBody>
      </p:sp>
      <p:sp>
        <p:nvSpPr>
          <p:cNvPr id="3" name="Content Placeholder 2"/>
          <p:cNvSpPr>
            <a:spLocks noGrp="1"/>
          </p:cNvSpPr>
          <p:nvPr>
            <p:ph idx="1"/>
          </p:nvPr>
        </p:nvSpPr>
        <p:spPr>
          <a:xfrm>
            <a:off x="1594339" y="1219199"/>
            <a:ext cx="9910273" cy="5298831"/>
          </a:xfrm>
        </p:spPr>
        <p:txBody>
          <a:bodyPr/>
          <a:lstStyle/>
          <a:p>
            <a:pPr marL="0" indent="0">
              <a:buNone/>
            </a:pPr>
            <a:r>
              <a:rPr lang="en-US" dirty="0" smtClean="0"/>
              <a:t>    </a:t>
            </a:r>
            <a:endParaRPr lang="en-US" dirty="0"/>
          </a:p>
        </p:txBody>
      </p:sp>
      <p:pic>
        <p:nvPicPr>
          <p:cNvPr id="7" name="Picture 6"/>
          <p:cNvPicPr>
            <a:picLocks noChangeAspect="1"/>
          </p:cNvPicPr>
          <p:nvPr/>
        </p:nvPicPr>
        <p:blipFill>
          <a:blip r:embed="rId2"/>
          <a:stretch>
            <a:fillRect/>
          </a:stretch>
        </p:blipFill>
        <p:spPr>
          <a:xfrm>
            <a:off x="2446986" y="984738"/>
            <a:ext cx="7031865" cy="5533292"/>
          </a:xfrm>
          <a:prstGeom prst="rect">
            <a:avLst/>
          </a:prstGeom>
        </p:spPr>
      </p:pic>
    </p:spTree>
    <p:extLst>
      <p:ext uri="{BB962C8B-B14F-4D97-AF65-F5344CB8AC3E}">
        <p14:creationId xmlns:p14="http://schemas.microsoft.com/office/powerpoint/2010/main" val="2185605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4339" y="211015"/>
            <a:ext cx="9910274" cy="773723"/>
          </a:xfrm>
        </p:spPr>
        <p:txBody>
          <a:bodyPr>
            <a:normAutofit/>
          </a:bodyPr>
          <a:lstStyle/>
          <a:p>
            <a:pPr algn="ctr"/>
            <a:r>
              <a:rPr lang="en-US" dirty="0" smtClean="0"/>
              <a:t>9. Propose display methods</a:t>
            </a:r>
            <a:endParaRPr lang="en-US" dirty="0"/>
          </a:p>
        </p:txBody>
      </p:sp>
      <p:pic>
        <p:nvPicPr>
          <p:cNvPr id="4" name="Content Placeholder 3"/>
          <p:cNvPicPr>
            <a:picLocks noGrp="1" noChangeAspect="1"/>
          </p:cNvPicPr>
          <p:nvPr>
            <p:ph idx="1"/>
          </p:nvPr>
        </p:nvPicPr>
        <p:blipFill>
          <a:blip r:embed="rId2"/>
          <a:stretch>
            <a:fillRect/>
          </a:stretch>
        </p:blipFill>
        <p:spPr>
          <a:xfrm>
            <a:off x="2163652" y="984738"/>
            <a:ext cx="7358434" cy="4846187"/>
          </a:xfrm>
          <a:prstGeom prst="rect">
            <a:avLst/>
          </a:prstGeom>
        </p:spPr>
      </p:pic>
    </p:spTree>
    <p:extLst>
      <p:ext uri="{BB962C8B-B14F-4D97-AF65-F5344CB8AC3E}">
        <p14:creationId xmlns:p14="http://schemas.microsoft.com/office/powerpoint/2010/main" val="28147935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4339" y="211015"/>
            <a:ext cx="9910274" cy="773723"/>
          </a:xfrm>
        </p:spPr>
        <p:txBody>
          <a:bodyPr>
            <a:normAutofit/>
          </a:bodyPr>
          <a:lstStyle/>
          <a:p>
            <a:pPr algn="ctr"/>
            <a:r>
              <a:rPr lang="en-US" dirty="0" smtClean="0"/>
              <a:t>10. Security requirement </a:t>
            </a:r>
            <a:endParaRPr lang="en-US" dirty="0"/>
          </a:p>
        </p:txBody>
      </p:sp>
      <p:pic>
        <p:nvPicPr>
          <p:cNvPr id="4" name="Content Placeholder 3"/>
          <p:cNvPicPr>
            <a:picLocks noGrp="1" noChangeAspect="1"/>
          </p:cNvPicPr>
          <p:nvPr>
            <p:ph idx="1"/>
          </p:nvPr>
        </p:nvPicPr>
        <p:blipFill>
          <a:blip r:embed="rId2"/>
          <a:stretch>
            <a:fillRect/>
          </a:stretch>
        </p:blipFill>
        <p:spPr>
          <a:xfrm>
            <a:off x="2112135" y="984737"/>
            <a:ext cx="9195515" cy="5750913"/>
          </a:xfrm>
          <a:prstGeom prst="rect">
            <a:avLst/>
          </a:prstGeom>
        </p:spPr>
      </p:pic>
    </p:spTree>
    <p:extLst>
      <p:ext uri="{BB962C8B-B14F-4D97-AF65-F5344CB8AC3E}">
        <p14:creationId xmlns:p14="http://schemas.microsoft.com/office/powerpoint/2010/main" val="1343046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4339" y="211015"/>
            <a:ext cx="9910274" cy="773723"/>
          </a:xfrm>
        </p:spPr>
        <p:txBody>
          <a:bodyPr>
            <a:normAutofit/>
          </a:bodyPr>
          <a:lstStyle/>
          <a:p>
            <a:pPr algn="ctr"/>
            <a:r>
              <a:rPr lang="en-US" dirty="0" smtClean="0"/>
              <a:t>11. Installation schedule </a:t>
            </a:r>
            <a:endParaRPr lang="en-US" dirty="0"/>
          </a:p>
        </p:txBody>
      </p:sp>
      <p:sp>
        <p:nvSpPr>
          <p:cNvPr id="3" name="Content Placeholder 2"/>
          <p:cNvSpPr>
            <a:spLocks noGrp="1"/>
          </p:cNvSpPr>
          <p:nvPr>
            <p:ph idx="1"/>
          </p:nvPr>
        </p:nvSpPr>
        <p:spPr>
          <a:xfrm>
            <a:off x="1594339" y="1219199"/>
            <a:ext cx="9910273" cy="5298831"/>
          </a:xfrm>
        </p:spPr>
        <p:txBody>
          <a:bodyPr/>
          <a:lstStyle/>
          <a:p>
            <a:endParaRPr lang="en-US" dirty="0"/>
          </a:p>
        </p:txBody>
      </p:sp>
    </p:spTree>
    <p:extLst>
      <p:ext uri="{BB962C8B-B14F-4D97-AF65-F5344CB8AC3E}">
        <p14:creationId xmlns:p14="http://schemas.microsoft.com/office/powerpoint/2010/main" val="12489641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4339" y="211015"/>
            <a:ext cx="9910274" cy="773723"/>
          </a:xfrm>
        </p:spPr>
        <p:txBody>
          <a:bodyPr>
            <a:normAutofit/>
          </a:bodyPr>
          <a:lstStyle/>
          <a:p>
            <a:pPr algn="ctr"/>
            <a:r>
              <a:rPr lang="en-US" dirty="0" smtClean="0"/>
              <a:t>12. De-installation schedule </a:t>
            </a:r>
            <a:endParaRPr lang="en-US" dirty="0"/>
          </a:p>
        </p:txBody>
      </p:sp>
      <p:sp>
        <p:nvSpPr>
          <p:cNvPr id="3" name="Content Placeholder 2"/>
          <p:cNvSpPr>
            <a:spLocks noGrp="1"/>
          </p:cNvSpPr>
          <p:nvPr>
            <p:ph idx="1"/>
          </p:nvPr>
        </p:nvSpPr>
        <p:spPr>
          <a:xfrm>
            <a:off x="1594339" y="1219199"/>
            <a:ext cx="9910273" cy="5298831"/>
          </a:xfrm>
        </p:spPr>
        <p:txBody>
          <a:bodyPr/>
          <a:lstStyle/>
          <a:p>
            <a:endParaRPr lang="en-US" dirty="0"/>
          </a:p>
        </p:txBody>
      </p:sp>
    </p:spTree>
    <p:extLst>
      <p:ext uri="{BB962C8B-B14F-4D97-AF65-F5344CB8AC3E}">
        <p14:creationId xmlns:p14="http://schemas.microsoft.com/office/powerpoint/2010/main" val="1195477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4339" y="211015"/>
            <a:ext cx="9910274" cy="773723"/>
          </a:xfrm>
        </p:spPr>
        <p:txBody>
          <a:bodyPr>
            <a:normAutofit/>
          </a:bodyPr>
          <a:lstStyle/>
          <a:p>
            <a:pPr algn="ctr"/>
            <a:r>
              <a:rPr lang="en-US" dirty="0" smtClean="0"/>
              <a:t>Discussion: Loan agreement  </a:t>
            </a:r>
            <a:endParaRPr lang="en-US" dirty="0"/>
          </a:p>
        </p:txBody>
      </p:sp>
      <p:sp>
        <p:nvSpPr>
          <p:cNvPr id="3" name="Content Placeholder 2"/>
          <p:cNvSpPr>
            <a:spLocks noGrp="1"/>
          </p:cNvSpPr>
          <p:nvPr>
            <p:ph idx="1"/>
          </p:nvPr>
        </p:nvSpPr>
        <p:spPr>
          <a:xfrm>
            <a:off x="1594339" y="1219199"/>
            <a:ext cx="9910273" cy="5298831"/>
          </a:xfrm>
        </p:spPr>
        <p:txBody>
          <a:bodyPr/>
          <a:lstStyle/>
          <a:p>
            <a:r>
              <a:rPr lang="en-US" dirty="0" smtClean="0"/>
              <a:t>Loan agreement </a:t>
            </a:r>
          </a:p>
          <a:p>
            <a:endParaRPr lang="en-US" dirty="0" smtClean="0"/>
          </a:p>
          <a:p>
            <a:endParaRPr lang="en-US" dirty="0"/>
          </a:p>
          <a:p>
            <a:pPr marL="0" indent="0">
              <a:buNone/>
            </a:pPr>
            <a:endParaRPr lang="en-US" dirty="0"/>
          </a:p>
        </p:txBody>
      </p:sp>
      <p:pic>
        <p:nvPicPr>
          <p:cNvPr id="4" name="Picture 3" descr="C:\Users\dugdugwa\Downloads\2017-10-29-PHOTO-00000265.jpg"/>
          <p:cNvPicPr/>
          <p:nvPr/>
        </p:nvPicPr>
        <p:blipFill rotWithShape="1">
          <a:blip r:embed="rId2">
            <a:extLst>
              <a:ext uri="{28A0092B-C50C-407E-A947-70E740481C1C}">
                <a14:useLocalDpi xmlns:a14="http://schemas.microsoft.com/office/drawing/2010/main" val="0"/>
              </a:ext>
            </a:extLst>
          </a:blip>
          <a:srcRect l="2378" t="19607" r="4040" b="14706"/>
          <a:stretch/>
        </p:blipFill>
        <p:spPr bwMode="auto">
          <a:xfrm>
            <a:off x="1383322" y="1688123"/>
            <a:ext cx="4220309" cy="4829907"/>
          </a:xfrm>
          <a:prstGeom prst="rect">
            <a:avLst/>
          </a:prstGeom>
          <a:noFill/>
          <a:ln>
            <a:noFill/>
          </a:ln>
        </p:spPr>
      </p:pic>
    </p:spTree>
    <p:extLst>
      <p:ext uri="{BB962C8B-B14F-4D97-AF65-F5344CB8AC3E}">
        <p14:creationId xmlns:p14="http://schemas.microsoft.com/office/powerpoint/2010/main" val="11921149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4339" y="211015"/>
            <a:ext cx="9910274" cy="773723"/>
          </a:xfrm>
        </p:spPr>
        <p:txBody>
          <a:bodyPr>
            <a:normAutofit/>
          </a:bodyPr>
          <a:lstStyle/>
          <a:p>
            <a:pPr algn="ctr"/>
            <a:r>
              <a:rPr lang="en-US" dirty="0" smtClean="0"/>
              <a:t>Discussion: Insurance certificate </a:t>
            </a:r>
            <a:endParaRPr lang="en-US" dirty="0"/>
          </a:p>
        </p:txBody>
      </p:sp>
      <p:sp>
        <p:nvSpPr>
          <p:cNvPr id="3" name="Content Placeholder 2"/>
          <p:cNvSpPr>
            <a:spLocks noGrp="1"/>
          </p:cNvSpPr>
          <p:nvPr>
            <p:ph idx="1"/>
          </p:nvPr>
        </p:nvSpPr>
        <p:spPr>
          <a:xfrm>
            <a:off x="1594339" y="1219199"/>
            <a:ext cx="9910273" cy="5298831"/>
          </a:xfrm>
        </p:spPr>
        <p:txBody>
          <a:bodyPr/>
          <a:lstStyle/>
          <a:p>
            <a:r>
              <a:rPr lang="en-US" dirty="0" smtClean="0"/>
              <a:t>Loan agreement </a:t>
            </a:r>
          </a:p>
          <a:p>
            <a:pPr marL="0" indent="0">
              <a:buNone/>
            </a:pPr>
            <a:endParaRPr lang="en-US" dirty="0" smtClean="0"/>
          </a:p>
          <a:p>
            <a:endParaRPr lang="en-US" dirty="0"/>
          </a:p>
          <a:p>
            <a:pPr marL="0" indent="0">
              <a:buNone/>
            </a:pPr>
            <a:endParaRPr lang="en-US" dirty="0"/>
          </a:p>
        </p:txBody>
      </p:sp>
      <p:pic>
        <p:nvPicPr>
          <p:cNvPr id="5" name="Picture 4" descr="C:\Users\dugdugwa\Downloads\2017-10-29-PHOTO-00000268.jpg"/>
          <p:cNvPicPr/>
          <p:nvPr/>
        </p:nvPicPr>
        <p:blipFill rotWithShape="1">
          <a:blip r:embed="rId2">
            <a:extLst>
              <a:ext uri="{28A0092B-C50C-407E-A947-70E740481C1C}">
                <a14:useLocalDpi xmlns:a14="http://schemas.microsoft.com/office/drawing/2010/main" val="0"/>
              </a:ext>
            </a:extLst>
          </a:blip>
          <a:srcRect l="4985" t="6185" r="4031" b="21614"/>
          <a:stretch/>
        </p:blipFill>
        <p:spPr bwMode="auto">
          <a:xfrm>
            <a:off x="1781908" y="1969477"/>
            <a:ext cx="4290646" cy="4783014"/>
          </a:xfrm>
          <a:prstGeom prst="rect">
            <a:avLst/>
          </a:prstGeom>
          <a:noFill/>
          <a:ln>
            <a:noFill/>
          </a:ln>
        </p:spPr>
      </p:pic>
    </p:spTree>
    <p:extLst>
      <p:ext uri="{BB962C8B-B14F-4D97-AF65-F5344CB8AC3E}">
        <p14:creationId xmlns:p14="http://schemas.microsoft.com/office/powerpoint/2010/main" val="40147006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4339" y="211015"/>
            <a:ext cx="9910274" cy="773723"/>
          </a:xfrm>
        </p:spPr>
        <p:txBody>
          <a:bodyPr>
            <a:normAutofit/>
          </a:bodyPr>
          <a:lstStyle/>
          <a:p>
            <a:pPr algn="ctr"/>
            <a:r>
              <a:rPr lang="en-US" dirty="0" smtClean="0"/>
              <a:t>Discussion: Receipts </a:t>
            </a:r>
            <a:endParaRPr lang="en-US" dirty="0"/>
          </a:p>
        </p:txBody>
      </p:sp>
      <p:sp>
        <p:nvSpPr>
          <p:cNvPr id="3" name="Content Placeholder 2"/>
          <p:cNvSpPr>
            <a:spLocks noGrp="1"/>
          </p:cNvSpPr>
          <p:nvPr>
            <p:ph idx="1"/>
          </p:nvPr>
        </p:nvSpPr>
        <p:spPr>
          <a:xfrm>
            <a:off x="1594339" y="1219199"/>
            <a:ext cx="9910273" cy="5298831"/>
          </a:xfrm>
        </p:spPr>
        <p:txBody>
          <a:bodyPr/>
          <a:lstStyle/>
          <a:p>
            <a:r>
              <a:rPr lang="en-US" dirty="0" smtClean="0"/>
              <a:t>Loan agreement </a:t>
            </a:r>
          </a:p>
          <a:p>
            <a:endParaRPr lang="en-US" dirty="0" smtClean="0"/>
          </a:p>
          <a:p>
            <a:endParaRPr lang="en-US" dirty="0"/>
          </a:p>
          <a:p>
            <a:pPr marL="0" indent="0">
              <a:buNone/>
            </a:pPr>
            <a:endParaRPr lang="en-US" dirty="0"/>
          </a:p>
        </p:txBody>
      </p:sp>
      <p:pic>
        <p:nvPicPr>
          <p:cNvPr id="4" name="Picture 3" descr="C:\Users\dugdugwa\Downloads\2017-10-29-PHOTO-00000265.jpg"/>
          <p:cNvPicPr/>
          <p:nvPr/>
        </p:nvPicPr>
        <p:blipFill>
          <a:blip r:embed="rId2">
            <a:extLst>
              <a:ext uri="{28A0092B-C50C-407E-A947-70E740481C1C}">
                <a14:useLocalDpi xmlns:a14="http://schemas.microsoft.com/office/drawing/2010/main" val="0"/>
              </a:ext>
            </a:extLst>
          </a:blip>
          <a:srcRect/>
          <a:stretch>
            <a:fillRect/>
          </a:stretch>
        </p:blipFill>
        <p:spPr bwMode="auto">
          <a:xfrm>
            <a:off x="1282602" y="1735014"/>
            <a:ext cx="4234180" cy="4783016"/>
          </a:xfrm>
          <a:prstGeom prst="rect">
            <a:avLst/>
          </a:prstGeom>
          <a:noFill/>
          <a:ln>
            <a:noFill/>
          </a:ln>
        </p:spPr>
      </p:pic>
    </p:spTree>
    <p:extLst>
      <p:ext uri="{BB962C8B-B14F-4D97-AF65-F5344CB8AC3E}">
        <p14:creationId xmlns:p14="http://schemas.microsoft.com/office/powerpoint/2010/main" val="16542028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4339" y="211015"/>
            <a:ext cx="9910274" cy="773723"/>
          </a:xfrm>
        </p:spPr>
        <p:txBody>
          <a:bodyPr>
            <a:normAutofit/>
          </a:bodyPr>
          <a:lstStyle/>
          <a:p>
            <a:pPr algn="ctr"/>
            <a:r>
              <a:rPr lang="en-US" dirty="0" smtClean="0"/>
              <a:t>Q and A </a:t>
            </a:r>
            <a:endParaRPr lang="en-US" dirty="0"/>
          </a:p>
        </p:txBody>
      </p:sp>
      <p:sp>
        <p:nvSpPr>
          <p:cNvPr id="3" name="Content Placeholder 2"/>
          <p:cNvSpPr>
            <a:spLocks noGrp="1"/>
          </p:cNvSpPr>
          <p:nvPr>
            <p:ph idx="1"/>
          </p:nvPr>
        </p:nvSpPr>
        <p:spPr>
          <a:xfrm>
            <a:off x="1594339" y="1219199"/>
            <a:ext cx="9910273" cy="1845973"/>
          </a:xfrm>
        </p:spPr>
        <p:txBody>
          <a:bodyPr/>
          <a:lstStyle/>
          <a:p>
            <a:pPr marL="0" indent="0" algn="ctr">
              <a:buNone/>
            </a:pPr>
            <a:r>
              <a:rPr lang="en-US" dirty="0" smtClean="0"/>
              <a:t>Time for the Audience to asks questions.</a:t>
            </a:r>
          </a:p>
          <a:p>
            <a:pPr marL="0" indent="0" algn="ctr">
              <a:buNone/>
            </a:pPr>
            <a:endParaRPr lang="en-US" dirty="0"/>
          </a:p>
          <a:p>
            <a:pPr marL="0" indent="0" algn="ctr">
              <a:buNone/>
            </a:pPr>
            <a:r>
              <a:rPr lang="en-US" dirty="0" smtClean="0"/>
              <a:t>Welcome</a:t>
            </a:r>
            <a:endParaRPr lang="en-US" dirty="0"/>
          </a:p>
        </p:txBody>
      </p:sp>
    </p:spTree>
    <p:extLst>
      <p:ext uri="{BB962C8B-B14F-4D97-AF65-F5344CB8AC3E}">
        <p14:creationId xmlns:p14="http://schemas.microsoft.com/office/powerpoint/2010/main" val="2567127249"/>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308</TotalTime>
  <Words>475</Words>
  <Application>Microsoft Office PowerPoint</Application>
  <PresentationFormat>Widescreen</PresentationFormat>
  <Paragraphs>69</Paragraphs>
  <Slides>25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Century Gothic</vt:lpstr>
      <vt:lpstr>Times New Roman</vt:lpstr>
      <vt:lpstr>Wingdings 3</vt:lpstr>
      <vt:lpstr>Wisp</vt:lpstr>
      <vt:lpstr>Final Presentation </vt:lpstr>
      <vt:lpstr>Background </vt:lpstr>
      <vt:lpstr>Object handled as a local transit</vt:lpstr>
      <vt:lpstr>Object treated as coming from the MAM vault </vt:lpstr>
      <vt:lpstr>Object treated as if coming from out of state</vt:lpstr>
      <vt:lpstr>Object ear-marked for acquisition </vt:lpstr>
      <vt:lpstr>Object ear-marked for acquisition addendum (Cont)</vt:lpstr>
      <vt:lpstr>Required documents for submission  1. Illustrated checklist </vt:lpstr>
      <vt:lpstr>2. Condition reports (Page 1)</vt:lpstr>
      <vt:lpstr>2. Condition reports(Page 2) </vt:lpstr>
      <vt:lpstr>3. Annotated checklist </vt:lpstr>
      <vt:lpstr>4. Possible conservation needs and conservator submission </vt:lpstr>
      <vt:lpstr>5. Installation instructions </vt:lpstr>
      <vt:lpstr>6. Packing method for objects </vt:lpstr>
      <vt:lpstr>6. Packing method for objects(Continue) </vt:lpstr>
      <vt:lpstr>7. Shipping proposal schedule </vt:lpstr>
      <vt:lpstr>8. Receipts </vt:lpstr>
      <vt:lpstr>9. Propose display methods</vt:lpstr>
      <vt:lpstr>10. Security requirement </vt:lpstr>
      <vt:lpstr>11. Installation schedule </vt:lpstr>
      <vt:lpstr>12. De-installation schedule </vt:lpstr>
      <vt:lpstr>Discussion: Loan agreement  </vt:lpstr>
      <vt:lpstr>Discussion: Insurance certificate </vt:lpstr>
      <vt:lpstr>Discussion: Receipts </vt:lpstr>
      <vt:lpstr>Q and A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mwololo samuel</dc:creator>
  <cp:lastModifiedBy>mwololo samuel</cp:lastModifiedBy>
  <cp:revision>21</cp:revision>
  <dcterms:created xsi:type="dcterms:W3CDTF">2017-11-10T23:35:24Z</dcterms:created>
  <dcterms:modified xsi:type="dcterms:W3CDTF">2017-11-12T01:25:02Z</dcterms:modified>
</cp:coreProperties>
</file>