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58"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660"/>
  </p:normalViewPr>
  <p:slideViewPr>
    <p:cSldViewPr snapToGrid="0" showGuides="1">
      <p:cViewPr varScale="1">
        <p:scale>
          <a:sx n="74" d="100"/>
          <a:sy n="74" d="100"/>
        </p:scale>
        <p:origin x="3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14-Mar-18</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14-Mar-18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14-Mar-18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14-Mar-18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14-Mar-18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14-Mar-18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14-Mar-18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14-Mar-18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14-Mar-18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14-Mar-18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14-Mar-18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14-Mar-18</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562896"/>
            <a:ext cx="8825658" cy="602335"/>
          </a:xfrm>
        </p:spPr>
        <p:txBody>
          <a:bodyPr/>
          <a:lstStyle/>
          <a:p>
            <a:r>
              <a:rPr lang="en-US" sz="2800" dirty="0" smtClean="0"/>
              <a:t>ART ACTIVISIM ON POLLUTION</a:t>
            </a:r>
            <a:endParaRPr lang="en-US" sz="2800" dirty="0"/>
          </a:p>
        </p:txBody>
      </p:sp>
      <p:sp>
        <p:nvSpPr>
          <p:cNvPr id="3" name="Subtitle 2"/>
          <p:cNvSpPr>
            <a:spLocks noGrp="1"/>
          </p:cNvSpPr>
          <p:nvPr>
            <p:ph type="subTitle" idx="1"/>
          </p:nvPr>
        </p:nvSpPr>
        <p:spPr>
          <a:xfrm>
            <a:off x="1154955" y="3387144"/>
            <a:ext cx="8825658" cy="2073498"/>
          </a:xfrm>
        </p:spPr>
        <p:txBody>
          <a:bodyPr>
            <a:normAutofit/>
          </a:bodyPr>
          <a:lstStyle/>
          <a:p>
            <a:r>
              <a:rPr lang="en-US" sz="2400" dirty="0" smtClean="0">
                <a:solidFill>
                  <a:schemeClr val="bg1"/>
                </a:solidFill>
              </a:rPr>
              <a:t>Name:</a:t>
            </a:r>
          </a:p>
          <a:p>
            <a:r>
              <a:rPr lang="en-US" sz="2400" dirty="0" smtClean="0">
                <a:solidFill>
                  <a:schemeClr val="bg1"/>
                </a:solidFill>
              </a:rPr>
              <a:t>School:</a:t>
            </a:r>
          </a:p>
          <a:p>
            <a:r>
              <a:rPr lang="en-US" sz="2400" dirty="0" smtClean="0">
                <a:solidFill>
                  <a:schemeClr val="bg1"/>
                </a:solidFill>
              </a:rPr>
              <a:t>Professor: </a:t>
            </a:r>
          </a:p>
          <a:p>
            <a:r>
              <a:rPr lang="en-US" sz="2400" dirty="0" smtClean="0">
                <a:solidFill>
                  <a:schemeClr val="bg1"/>
                </a:solidFill>
              </a:rPr>
              <a:t>Date: </a:t>
            </a:r>
            <a:endParaRPr lang="en-US" sz="2400" dirty="0">
              <a:solidFill>
                <a:schemeClr val="bg1"/>
              </a:solidFill>
            </a:endParaRPr>
          </a:p>
        </p:txBody>
      </p:sp>
    </p:spTree>
    <p:extLst>
      <p:ext uri="{BB962C8B-B14F-4D97-AF65-F5344CB8AC3E}">
        <p14:creationId xmlns:p14="http://schemas.microsoft.com/office/powerpoint/2010/main" val="2534656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Pollution and its Effects</a:t>
            </a:r>
            <a:endParaRPr lang="en-US" dirty="0"/>
          </a:p>
        </p:txBody>
      </p:sp>
      <p:sp>
        <p:nvSpPr>
          <p:cNvPr id="5" name="Content Placeholder 4"/>
          <p:cNvSpPr>
            <a:spLocks noGrp="1"/>
          </p:cNvSpPr>
          <p:nvPr>
            <p:ph idx="1"/>
          </p:nvPr>
        </p:nvSpPr>
        <p:spPr>
          <a:xfrm>
            <a:off x="399245" y="2382592"/>
            <a:ext cx="11165983" cy="3902298"/>
          </a:xfrm>
        </p:spPr>
        <p:txBody>
          <a:bodyPr/>
          <a:lstStyle/>
          <a:p>
            <a:pPr marL="0" indent="0">
              <a:lnSpc>
                <a:spcPct val="150000"/>
              </a:lnSpc>
              <a:buNone/>
            </a:pPr>
            <a:r>
              <a:rPr lang="en-US" dirty="0" smtClean="0"/>
              <a:t>	Air </a:t>
            </a:r>
            <a:r>
              <a:rPr lang="en-US" dirty="0"/>
              <a:t>contamination alludes to the introduction of poisons into the air that are hindering to human wellbeing and the planet at large. Most air contamination originates from energy utilization and manufacturing/production. Consuming non-renewable energy sources discharges gases and chemicals into the air." Air contamination adds to environmental change e.g., the carbon dioxide and methane raises the world's temperature. Another kind of air contamination is intensified warmth: Smog frames when the climate is hotter. Climate change additionally builds the creation of allergenic air toxins and dust. Impacts of air contamination incorporate asthma attack to individuals, death of creatures, body infections, among </a:t>
            </a:r>
            <a:r>
              <a:rPr lang="en-US" dirty="0" smtClean="0"/>
              <a:t>others (Rao </a:t>
            </a:r>
            <a:r>
              <a:rPr lang="en-US" dirty="0"/>
              <a:t>&amp; Rao, </a:t>
            </a:r>
            <a:r>
              <a:rPr lang="en-US" dirty="0" smtClean="0"/>
              <a:t>2016). </a:t>
            </a:r>
            <a:endParaRPr lang="en-US" dirty="0"/>
          </a:p>
        </p:txBody>
      </p:sp>
    </p:spTree>
    <p:extLst>
      <p:ext uri="{BB962C8B-B14F-4D97-AF65-F5344CB8AC3E}">
        <p14:creationId xmlns:p14="http://schemas.microsoft.com/office/powerpoint/2010/main" val="389850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of Long-term Pollution </a:t>
            </a:r>
            <a:endParaRPr lang="en-US" dirty="0"/>
          </a:p>
        </p:txBody>
      </p:sp>
      <p:sp>
        <p:nvSpPr>
          <p:cNvPr id="5" name="Content Placeholder 4"/>
          <p:cNvSpPr>
            <a:spLocks noGrp="1"/>
          </p:cNvSpPr>
          <p:nvPr>
            <p:ph idx="1"/>
          </p:nvPr>
        </p:nvSpPr>
        <p:spPr>
          <a:xfrm>
            <a:off x="399245" y="2382592"/>
            <a:ext cx="11165983" cy="3902298"/>
          </a:xfrm>
        </p:spPr>
        <p:txBody>
          <a:bodyPr>
            <a:normAutofit fontScale="92500" lnSpcReduction="10000"/>
          </a:bodyPr>
          <a:lstStyle/>
          <a:p>
            <a:pPr marL="0" indent="0">
              <a:lnSpc>
                <a:spcPct val="150000"/>
              </a:lnSpc>
              <a:buNone/>
            </a:pPr>
            <a:r>
              <a:rPr lang="en-US" dirty="0" smtClean="0"/>
              <a:t>	Alongside </a:t>
            </a:r>
            <a:r>
              <a:rPr lang="en-US" dirty="0"/>
              <a:t>people, creatures running from modest microorganisms to huge vertebrates are likewise reliant on oxygen that is gotten from the air. At the point when polluted air is breathed in for breathing oxygen, a few hurtful gases are likewise breathed in alongside it. These hurtful gases influence creatures in an indistinguishable way. Specialists additionally propose that the particulate issue that the creatures breathe in causes distress in their tissues and harm their organs over the long haul. Other than breathing in the hurtful contaminants specifically, creatures can likewise interact with these contaminants from the nourishment that they eat and by assimilation through their skin. Imperatively, creatures are more defenseless against this issue when contrasted with us people, as they are not all around prepared to shield themselves from air pollution as we may be. For instance the demise of the Bristol whale subsequent to eating little plastic </a:t>
            </a:r>
            <a:r>
              <a:rPr lang="en-US" dirty="0" smtClean="0"/>
              <a:t>particles (</a:t>
            </a:r>
            <a:r>
              <a:rPr lang="en-US" dirty="0"/>
              <a:t>Chen</a:t>
            </a:r>
            <a:r>
              <a:rPr lang="en-US" dirty="0" smtClean="0"/>
              <a:t>, et. al, 2016).</a:t>
            </a:r>
            <a:endParaRPr lang="en-US" dirty="0"/>
          </a:p>
        </p:txBody>
      </p:sp>
    </p:spTree>
    <p:extLst>
      <p:ext uri="{BB962C8B-B14F-4D97-AF65-F5344CB8AC3E}">
        <p14:creationId xmlns:p14="http://schemas.microsoft.com/office/powerpoint/2010/main" val="1670916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79550"/>
            <a:ext cx="9882240" cy="798490"/>
          </a:xfrm>
        </p:spPr>
        <p:txBody>
          <a:bodyPr/>
          <a:lstStyle/>
          <a:p>
            <a:r>
              <a:rPr lang="en-US" sz="2800" dirty="0"/>
              <a:t>S</a:t>
            </a:r>
            <a:r>
              <a:rPr lang="en-US" sz="2800" dirty="0" smtClean="0"/>
              <a:t>tatistics </a:t>
            </a:r>
            <a:r>
              <a:rPr lang="en-US" sz="2800" dirty="0"/>
              <a:t>in diseases that are related to the </a:t>
            </a:r>
            <a:r>
              <a:rPr lang="en-US" sz="2800" dirty="0" smtClean="0"/>
              <a:t>air (Chen, 2016) </a:t>
            </a:r>
            <a:endParaRPr lang="en-US" sz="2800" dirty="0"/>
          </a:p>
        </p:txBody>
      </p:sp>
      <p:pic>
        <p:nvPicPr>
          <p:cNvPr id="4" name="Content Placeholder 3"/>
          <p:cNvPicPr>
            <a:picLocks noGrp="1"/>
          </p:cNvPicPr>
          <p:nvPr>
            <p:ph idx="1"/>
          </p:nvPr>
        </p:nvPicPr>
        <p:blipFill>
          <a:blip r:embed="rId2"/>
          <a:stretch>
            <a:fillRect/>
          </a:stretch>
        </p:blipFill>
        <p:spPr>
          <a:xfrm>
            <a:off x="1918952" y="2222499"/>
            <a:ext cx="7144879" cy="3894965"/>
          </a:xfrm>
          <a:prstGeom prst="rect">
            <a:avLst/>
          </a:prstGeom>
        </p:spPr>
      </p:pic>
    </p:spTree>
    <p:extLst>
      <p:ext uri="{BB962C8B-B14F-4D97-AF65-F5344CB8AC3E}">
        <p14:creationId xmlns:p14="http://schemas.microsoft.com/office/powerpoint/2010/main" val="3543483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10032999" cy="728480"/>
          </a:xfrm>
        </p:spPr>
        <p:txBody>
          <a:bodyPr/>
          <a:lstStyle/>
          <a:p>
            <a:r>
              <a:rPr lang="en-US" sz="3200" dirty="0" smtClean="0"/>
              <a:t>What should worry the world about Air Pollution</a:t>
            </a:r>
            <a:endParaRPr lang="en-US" sz="3200" dirty="0"/>
          </a:p>
        </p:txBody>
      </p:sp>
      <p:sp>
        <p:nvSpPr>
          <p:cNvPr id="5" name="Content Placeholder 4"/>
          <p:cNvSpPr>
            <a:spLocks noGrp="1"/>
          </p:cNvSpPr>
          <p:nvPr>
            <p:ph idx="1"/>
          </p:nvPr>
        </p:nvSpPr>
        <p:spPr>
          <a:xfrm>
            <a:off x="399245" y="2137893"/>
            <a:ext cx="11165983" cy="4146997"/>
          </a:xfrm>
        </p:spPr>
        <p:txBody>
          <a:bodyPr>
            <a:normAutofit/>
          </a:bodyPr>
          <a:lstStyle/>
          <a:p>
            <a:pPr marL="0" indent="0">
              <a:lnSpc>
                <a:spcPct val="150000"/>
              </a:lnSpc>
              <a:buNone/>
            </a:pPr>
            <a:r>
              <a:rPr lang="en-US" dirty="0" smtClean="0"/>
              <a:t>	</a:t>
            </a:r>
            <a:r>
              <a:rPr lang="en-US" dirty="0"/>
              <a:t>What should stress whatever remains of the world is the rate of contamination that is influencing both human and creatures on the planet. At the rate at which the air is being dirtied, these creatures won't get an opportunity to adjust to the adjustments in nature. In the long haul, these impacts will trigger eradication of species, in a steady progression. </a:t>
            </a:r>
            <a:r>
              <a:rPr lang="en-US" dirty="0" smtClean="0"/>
              <a:t>Thus</a:t>
            </a:r>
            <a:r>
              <a:rPr lang="en-US" dirty="0"/>
              <a:t>, will add to our hardships considering that we alongside every one of these creatures, that are in a bad way today, shape the complex natural system wherein all species are reliant on each </a:t>
            </a:r>
            <a:r>
              <a:rPr lang="en-US" dirty="0" smtClean="0"/>
              <a:t>other (Valentine, 2015).</a:t>
            </a:r>
            <a:endParaRPr lang="en-US" dirty="0"/>
          </a:p>
          <a:p>
            <a:pPr marL="0" indent="0">
              <a:lnSpc>
                <a:spcPct val="150000"/>
              </a:lnSpc>
              <a:buNone/>
            </a:pPr>
            <a:endParaRPr lang="en-US" dirty="0"/>
          </a:p>
        </p:txBody>
      </p:sp>
    </p:spTree>
    <p:extLst>
      <p:ext uri="{BB962C8B-B14F-4D97-AF65-F5344CB8AC3E}">
        <p14:creationId xmlns:p14="http://schemas.microsoft.com/office/powerpoint/2010/main" val="255717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10229970" cy="728480"/>
          </a:xfrm>
        </p:spPr>
        <p:txBody>
          <a:bodyPr/>
          <a:lstStyle/>
          <a:p>
            <a:r>
              <a:rPr lang="en-US" sz="2800" dirty="0" smtClean="0"/>
              <a:t>Environmental Pollution Art Activism (Primary Source)</a:t>
            </a:r>
            <a:endParaRPr lang="en-US" sz="2800" dirty="0"/>
          </a:p>
        </p:txBody>
      </p:sp>
      <p:sp>
        <p:nvSpPr>
          <p:cNvPr id="5" name="Content Placeholder 4"/>
          <p:cNvSpPr>
            <a:spLocks noGrp="1"/>
          </p:cNvSpPr>
          <p:nvPr>
            <p:ph idx="1"/>
          </p:nvPr>
        </p:nvSpPr>
        <p:spPr>
          <a:xfrm>
            <a:off x="399245" y="2189407"/>
            <a:ext cx="11269013" cy="4378817"/>
          </a:xfrm>
        </p:spPr>
        <p:txBody>
          <a:bodyPr/>
          <a:lstStyle/>
          <a:p>
            <a:r>
              <a:rPr lang="en-US" dirty="0" smtClean="0"/>
              <a:t>This powerful artistic image on pollution describe the city of London in 1851. It has a powerful image that would become a dominant metaphor for the criticism of the England’s Judicial system for failure to take action on environmental condition of the city. London’s fog resulting from warm air mass and condensation (</a:t>
            </a:r>
            <a:r>
              <a:rPr lang="en-US" dirty="0"/>
              <a:t>Poloniecki, </a:t>
            </a:r>
            <a:r>
              <a:rPr lang="en-US" dirty="0" smtClean="0"/>
              <a:t> et. al, 1997).</a:t>
            </a:r>
            <a:endParaRPr lang="en-US" dirty="0"/>
          </a:p>
        </p:txBody>
      </p:sp>
      <p:pic>
        <p:nvPicPr>
          <p:cNvPr id="4" name="Picture 3"/>
          <p:cNvPicPr/>
          <p:nvPr/>
        </p:nvPicPr>
        <p:blipFill>
          <a:blip r:embed="rId2"/>
          <a:stretch>
            <a:fillRect/>
          </a:stretch>
        </p:blipFill>
        <p:spPr>
          <a:xfrm>
            <a:off x="726183" y="3271233"/>
            <a:ext cx="4502639" cy="3496614"/>
          </a:xfrm>
          <a:prstGeom prst="rect">
            <a:avLst/>
          </a:prstGeom>
        </p:spPr>
      </p:pic>
    </p:spTree>
    <p:extLst>
      <p:ext uri="{BB962C8B-B14F-4D97-AF65-F5344CB8AC3E}">
        <p14:creationId xmlns:p14="http://schemas.microsoft.com/office/powerpoint/2010/main" val="860081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10229970" cy="728480"/>
          </a:xfrm>
        </p:spPr>
        <p:txBody>
          <a:bodyPr/>
          <a:lstStyle/>
          <a:p>
            <a:r>
              <a:rPr lang="en-US" sz="2800" dirty="0" smtClean="0"/>
              <a:t>Environmental Pollution Art Activism (Primary Source)</a:t>
            </a:r>
            <a:endParaRPr lang="en-US" sz="2800" dirty="0"/>
          </a:p>
        </p:txBody>
      </p:sp>
      <p:sp>
        <p:nvSpPr>
          <p:cNvPr id="5" name="Content Placeholder 4"/>
          <p:cNvSpPr>
            <a:spLocks noGrp="1"/>
          </p:cNvSpPr>
          <p:nvPr>
            <p:ph idx="1"/>
          </p:nvPr>
        </p:nvSpPr>
        <p:spPr>
          <a:xfrm>
            <a:off x="399245" y="2189407"/>
            <a:ext cx="11269013" cy="4378817"/>
          </a:xfrm>
        </p:spPr>
        <p:txBody>
          <a:bodyPr/>
          <a:lstStyle/>
          <a:p>
            <a:pPr marL="0" indent="0">
              <a:buNone/>
            </a:pPr>
            <a:r>
              <a:rPr lang="en-US" dirty="0" smtClean="0"/>
              <a:t>The image below shows a couple of sweepers taking into the London streets in 1856 to sweep the horse manure which had become a menace. It contributed to dust and air pollution which affected human beings and animals in the city. the horse manure contributed to a tainted environment (SSchwartz </a:t>
            </a:r>
            <a:r>
              <a:rPr lang="en-US" dirty="0"/>
              <a:t>&amp; Marcus, </a:t>
            </a:r>
            <a:r>
              <a:rPr lang="en-US" dirty="0" smtClean="0"/>
              <a:t>1990).</a:t>
            </a:r>
          </a:p>
          <a:p>
            <a:pPr marL="0" indent="0">
              <a:buNone/>
            </a:pPr>
            <a:endParaRPr lang="en-US" dirty="0"/>
          </a:p>
        </p:txBody>
      </p:sp>
      <p:pic>
        <p:nvPicPr>
          <p:cNvPr id="3" name="Picture 2"/>
          <p:cNvPicPr>
            <a:picLocks noChangeAspect="1"/>
          </p:cNvPicPr>
          <p:nvPr/>
        </p:nvPicPr>
        <p:blipFill>
          <a:blip r:embed="rId2"/>
          <a:stretch>
            <a:fillRect/>
          </a:stretch>
        </p:blipFill>
        <p:spPr>
          <a:xfrm>
            <a:off x="2526646" y="3321540"/>
            <a:ext cx="3771123" cy="2783046"/>
          </a:xfrm>
          <a:prstGeom prst="rect">
            <a:avLst/>
          </a:prstGeom>
        </p:spPr>
      </p:pic>
    </p:spTree>
    <p:extLst>
      <p:ext uri="{BB962C8B-B14F-4D97-AF65-F5344CB8AC3E}">
        <p14:creationId xmlns:p14="http://schemas.microsoft.com/office/powerpoint/2010/main" val="1089569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10229970" cy="728480"/>
          </a:xfrm>
        </p:spPr>
        <p:txBody>
          <a:bodyPr/>
          <a:lstStyle/>
          <a:p>
            <a:r>
              <a:rPr lang="en-US" sz="2800" dirty="0" smtClean="0"/>
              <a:t>Environmental Pollution Art Activism (Secondary Source)</a:t>
            </a:r>
            <a:endParaRPr lang="en-US" sz="2800" dirty="0"/>
          </a:p>
        </p:txBody>
      </p:sp>
      <p:sp>
        <p:nvSpPr>
          <p:cNvPr id="5" name="Content Placeholder 4"/>
          <p:cNvSpPr>
            <a:spLocks noGrp="1"/>
          </p:cNvSpPr>
          <p:nvPr>
            <p:ph idx="1"/>
          </p:nvPr>
        </p:nvSpPr>
        <p:spPr>
          <a:xfrm>
            <a:off x="399245" y="2189407"/>
            <a:ext cx="11269013" cy="4378817"/>
          </a:xfrm>
        </p:spPr>
        <p:txBody>
          <a:bodyPr/>
          <a:lstStyle/>
          <a:p>
            <a:pPr marL="0" indent="0">
              <a:buNone/>
            </a:pPr>
            <a:r>
              <a:rPr lang="en-US" dirty="0" smtClean="0"/>
              <a:t>This artistic work of activism was done after the death of the Bristol whales. It is part of a complain for a greener environment and responsible dirt collection and recycling and particularly to ocean pollution caused by human activities (</a:t>
            </a:r>
            <a:r>
              <a:rPr lang="en-US" dirty="0"/>
              <a:t>Marshall, </a:t>
            </a:r>
            <a:r>
              <a:rPr lang="en-US" dirty="0" smtClean="0"/>
              <a:t>et. al., 2014).</a:t>
            </a:r>
          </a:p>
          <a:p>
            <a:pPr marL="0" indent="0">
              <a:buNone/>
            </a:pPr>
            <a:endParaRPr lang="en-US" dirty="0"/>
          </a:p>
        </p:txBody>
      </p:sp>
      <p:pic>
        <p:nvPicPr>
          <p:cNvPr id="3" name="Picture 2"/>
          <p:cNvPicPr>
            <a:picLocks noChangeAspect="1"/>
          </p:cNvPicPr>
          <p:nvPr/>
        </p:nvPicPr>
        <p:blipFill>
          <a:blip r:embed="rId2"/>
          <a:stretch>
            <a:fillRect/>
          </a:stretch>
        </p:blipFill>
        <p:spPr>
          <a:xfrm>
            <a:off x="399245" y="3193960"/>
            <a:ext cx="4778062" cy="3078520"/>
          </a:xfrm>
          <a:prstGeom prst="rect">
            <a:avLst/>
          </a:prstGeom>
        </p:spPr>
      </p:pic>
    </p:spTree>
    <p:extLst>
      <p:ext uri="{BB962C8B-B14F-4D97-AF65-F5344CB8AC3E}">
        <p14:creationId xmlns:p14="http://schemas.microsoft.com/office/powerpoint/2010/main" val="2791937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47920"/>
            <a:ext cx="10229970" cy="728480"/>
          </a:xfrm>
        </p:spPr>
        <p:txBody>
          <a:bodyPr/>
          <a:lstStyle/>
          <a:p>
            <a:pPr algn="ctr"/>
            <a:r>
              <a:rPr lang="en-US" sz="2800" dirty="0" smtClean="0"/>
              <a:t>Reference </a:t>
            </a:r>
            <a:endParaRPr lang="en-US" sz="2800" dirty="0"/>
          </a:p>
        </p:txBody>
      </p:sp>
      <p:sp>
        <p:nvSpPr>
          <p:cNvPr id="5" name="Content Placeholder 4"/>
          <p:cNvSpPr>
            <a:spLocks noGrp="1"/>
          </p:cNvSpPr>
          <p:nvPr>
            <p:ph idx="1"/>
          </p:nvPr>
        </p:nvSpPr>
        <p:spPr>
          <a:xfrm>
            <a:off x="635432" y="2189407"/>
            <a:ext cx="11269013" cy="4378817"/>
          </a:xfrm>
        </p:spPr>
        <p:txBody>
          <a:bodyPr/>
          <a:lstStyle/>
          <a:p>
            <a:pPr marL="0" indent="-457200">
              <a:buNone/>
            </a:pPr>
            <a:r>
              <a:rPr lang="en-US" dirty="0"/>
              <a:t>Chen, W., </a:t>
            </a:r>
            <a:r>
              <a:rPr lang="en-US" dirty="0" err="1"/>
              <a:t>Zheng</a:t>
            </a:r>
            <a:r>
              <a:rPr lang="en-US" dirty="0"/>
              <a:t>, R., Baade, P. D., Zhang, S., Zeng, H., Bray, F., . . . He, J. (2016, January 25). Cancer </a:t>
            </a:r>
            <a:r>
              <a:rPr lang="en-US" dirty="0" smtClean="0"/>
              <a:t>	statistics </a:t>
            </a:r>
            <a:r>
              <a:rPr lang="en-US" dirty="0"/>
              <a:t>in China, </a:t>
            </a:r>
            <a:r>
              <a:rPr lang="en-US" dirty="0" smtClean="0"/>
              <a:t>2015</a:t>
            </a:r>
          </a:p>
          <a:p>
            <a:pPr marL="0" indent="-457200">
              <a:buNone/>
            </a:pPr>
            <a:r>
              <a:rPr lang="en-US" dirty="0"/>
              <a:t>Cutts, S. (2012, December 21). MAN. </a:t>
            </a:r>
            <a:endParaRPr lang="en-US" dirty="0" smtClean="0"/>
          </a:p>
          <a:p>
            <a:pPr marL="0" indent="-457200">
              <a:buNone/>
            </a:pPr>
            <a:r>
              <a:rPr lang="en-US" dirty="0"/>
              <a:t>Marshall, J., Donahue, D. M., Ayers, R., &amp; </a:t>
            </a:r>
            <a:r>
              <a:rPr lang="en-US" dirty="0" err="1"/>
              <a:t>Hetland</a:t>
            </a:r>
            <a:r>
              <a:rPr lang="en-US" dirty="0"/>
              <a:t>, L. (2014). Art-centered learning across the </a:t>
            </a:r>
            <a:r>
              <a:rPr lang="en-US" dirty="0" smtClean="0"/>
              <a:t>	curriculum</a:t>
            </a:r>
            <a:r>
              <a:rPr lang="en-US" dirty="0"/>
              <a:t>: Integrating contemporary art in the secondary school classroom</a:t>
            </a:r>
            <a:r>
              <a:rPr lang="en-US" dirty="0" smtClean="0"/>
              <a:t>.</a:t>
            </a:r>
          </a:p>
          <a:p>
            <a:pPr marL="0" indent="-457200">
              <a:buNone/>
            </a:pPr>
            <a:r>
              <a:rPr lang="en-US" dirty="0"/>
              <a:t>Poloniecki, J. D., Atkinson, R. W., de Leon, A. P., &amp; Anderson, H. R. (1997). Daily time series for </a:t>
            </a:r>
            <a:r>
              <a:rPr lang="en-US" dirty="0" smtClean="0"/>
              <a:t>	cardiovascular </a:t>
            </a:r>
            <a:r>
              <a:rPr lang="en-US" dirty="0"/>
              <a:t>hospital admissions and previous day's air pollution in London, UK. Occupational </a:t>
            </a:r>
            <a:r>
              <a:rPr lang="en-US" dirty="0" smtClean="0"/>
              <a:t>	and </a:t>
            </a:r>
            <a:r>
              <a:rPr lang="en-US" dirty="0"/>
              <a:t>environmental medicine, 54(8), 535-540</a:t>
            </a:r>
            <a:r>
              <a:rPr lang="en-US" dirty="0" smtClean="0"/>
              <a:t>.</a:t>
            </a:r>
          </a:p>
          <a:p>
            <a:pPr marL="0" indent="-457200">
              <a:buNone/>
            </a:pPr>
            <a:r>
              <a:rPr lang="en-US" dirty="0"/>
              <a:t>Rao, M. N., &amp; Rao, H. V. N. </a:t>
            </a:r>
            <a:r>
              <a:rPr lang="en-US" dirty="0" smtClean="0"/>
              <a:t>(2016). </a:t>
            </a:r>
            <a:r>
              <a:rPr lang="en-US" dirty="0"/>
              <a:t>Air pollution. New Delhi: Tata McGraw-Hill Pub.</a:t>
            </a:r>
            <a:endParaRPr lang="en-US" dirty="0" smtClean="0"/>
          </a:p>
          <a:p>
            <a:pPr marL="0" indent="-457200">
              <a:buNone/>
            </a:pPr>
            <a:r>
              <a:rPr lang="en-US" dirty="0" smtClean="0"/>
              <a:t>SSchwartz</a:t>
            </a:r>
            <a:r>
              <a:rPr lang="en-US" dirty="0"/>
              <a:t>, J., &amp; Marcus, A. (1990). Mortality and air pollution j </a:t>
            </a:r>
            <a:r>
              <a:rPr lang="en-US" dirty="0" err="1"/>
              <a:t>london</a:t>
            </a:r>
            <a:r>
              <a:rPr lang="en-US" dirty="0"/>
              <a:t>: a time series analysis. </a:t>
            </a:r>
            <a:r>
              <a:rPr lang="en-US" dirty="0" smtClean="0"/>
              <a:t>	American </a:t>
            </a:r>
            <a:r>
              <a:rPr lang="en-US" dirty="0"/>
              <a:t>journal of epidemiology, 131(1), 185-194.teaks, C. (2015, July 30). THE BRISTOL WHALES. </a:t>
            </a:r>
            <a:endParaRPr lang="en-US" dirty="0" smtClean="0"/>
          </a:p>
          <a:p>
            <a:pPr marL="0" indent="-457200">
              <a:buNone/>
            </a:pPr>
            <a:r>
              <a:rPr lang="en-US" dirty="0" smtClean="0"/>
              <a:t>Valentine, K. (</a:t>
            </a:r>
            <a:r>
              <a:rPr lang="en-US" dirty="0"/>
              <a:t>2015, August 12). China's Air Pollution Is Traveling To The United States. </a:t>
            </a:r>
          </a:p>
        </p:txBody>
      </p:sp>
    </p:spTree>
    <p:extLst>
      <p:ext uri="{BB962C8B-B14F-4D97-AF65-F5344CB8AC3E}">
        <p14:creationId xmlns:p14="http://schemas.microsoft.com/office/powerpoint/2010/main" val="10991969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112</TotalTime>
  <Words>277</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Wingdings 3</vt:lpstr>
      <vt:lpstr>Ion Boardroom</vt:lpstr>
      <vt:lpstr>ART ACTIVISIM ON POLLUTION</vt:lpstr>
      <vt:lpstr>Pollution and its Effects</vt:lpstr>
      <vt:lpstr>Consequences of Long-term Pollution </vt:lpstr>
      <vt:lpstr>Statistics in diseases that are related to the air (Chen, 2016) </vt:lpstr>
      <vt:lpstr>What should worry the world about Air Pollution</vt:lpstr>
      <vt:lpstr>Environmental Pollution Art Activism (Primary Source)</vt:lpstr>
      <vt:lpstr>Environmental Pollution Art Activism (Primary Source)</vt:lpstr>
      <vt:lpstr>Environmental Pollution Art Activism (Secondary Source)</vt:lpstr>
      <vt:lpstr>Reference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Hisham</dc:title>
  <dc:creator>mwololo samuel</dc:creator>
  <cp:lastModifiedBy>mwololo samuel</cp:lastModifiedBy>
  <cp:revision>18</cp:revision>
  <dcterms:created xsi:type="dcterms:W3CDTF">2018-02-26T03:35:46Z</dcterms:created>
  <dcterms:modified xsi:type="dcterms:W3CDTF">2018-03-14T10:40:22Z</dcterms:modified>
</cp:coreProperties>
</file>