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2" autoAdjust="0"/>
    <p:restoredTop sz="94660"/>
  </p:normalViewPr>
  <p:slideViewPr>
    <p:cSldViewPr snapToGrid="0">
      <p:cViewPr varScale="1">
        <p:scale>
          <a:sx n="70" d="100"/>
          <a:sy n="70" d="100"/>
        </p:scale>
        <p:origin x="756" y="60"/>
      </p:cViewPr>
      <p:guideLst/>
    </p:cSldViewPr>
  </p:slideViewPr>
  <p:notesTextViewPr>
    <p:cViewPr>
      <p:scale>
        <a:sx n="1" d="1"/>
        <a:sy n="1" d="1"/>
      </p:scale>
      <p:origin x="0" y="-21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6667A-6A13-4C78-AEC9-5504D0177F99}" type="datetimeFigureOut">
              <a:rPr lang="en-US" smtClean="0"/>
              <a:t>10/12/2021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1A9CF9-3FBB-43B9-9C10-DD8DCE4F4901}" type="slidenum">
              <a:rPr lang="en-US" smtClean="0"/>
              <a:t>‹#›</a:t>
            </a:fld>
            <a:endParaRPr lang="en-US"/>
          </a:p>
        </p:txBody>
      </p:sp>
    </p:spTree>
    <p:extLst>
      <p:ext uri="{BB962C8B-B14F-4D97-AF65-F5344CB8AC3E}">
        <p14:creationId xmlns:p14="http://schemas.microsoft.com/office/powerpoint/2010/main" val="247016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Good morning and welcome all to this PowerPoint presentation. The presentation is about creating draft that shows the differences between GAAP and IFRS. Thank you for taking time out of your busy schedules to listen to this proposal. My name is </a:t>
            </a:r>
            <a:r>
              <a:rPr lang="en-US"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name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I hope that by the end of this presentation, the organization will be able to advice clients on how to make their businesses boom internationally.</a:t>
            </a:r>
          </a:p>
          <a:p>
            <a:endParaRPr lang="en-US" dirty="0"/>
          </a:p>
        </p:txBody>
      </p:sp>
      <p:sp>
        <p:nvSpPr>
          <p:cNvPr id="4" name="Slide Number Placeholder 3"/>
          <p:cNvSpPr>
            <a:spLocks noGrp="1"/>
          </p:cNvSpPr>
          <p:nvPr>
            <p:ph type="sldNum" sz="quarter" idx="5"/>
          </p:nvPr>
        </p:nvSpPr>
        <p:spPr/>
        <p:txBody>
          <a:bodyPr/>
          <a:lstStyle/>
          <a:p>
            <a:fld id="{981A9CF9-3FBB-43B9-9C10-DD8DCE4F4901}" type="slidenum">
              <a:rPr lang="en-US" smtClean="0"/>
              <a:t>1</a:t>
            </a:fld>
            <a:endParaRPr lang="en-US"/>
          </a:p>
        </p:txBody>
      </p:sp>
    </p:spTree>
    <p:extLst>
      <p:ext uri="{BB962C8B-B14F-4D97-AF65-F5344CB8AC3E}">
        <p14:creationId xmlns:p14="http://schemas.microsoft.com/office/powerpoint/2010/main" val="2890963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Expanding businesses to a global level requires organizations to analyze their accounting practices. Therefore, determining the effective accounting standards are appropriate for any business. The Generally Accepted Accounting principle refers to standards that include legalities, complexities, and details of the business and corporate accounting. GAAP is utilized as the foundation for its understanding set of accounting practices and methods. The International Financial Reporting standards refers to a set of accounting rules that regard the financial statement of financial companies. IFRS is utilized to make financial statement consistent, easily comparable, and transparent. </a:t>
            </a:r>
          </a:p>
          <a:p>
            <a:endParaRPr lang="en-US" dirty="0"/>
          </a:p>
        </p:txBody>
      </p:sp>
      <p:sp>
        <p:nvSpPr>
          <p:cNvPr id="4" name="Slide Number Placeholder 3"/>
          <p:cNvSpPr>
            <a:spLocks noGrp="1"/>
          </p:cNvSpPr>
          <p:nvPr>
            <p:ph type="sldNum" sz="quarter" idx="5"/>
          </p:nvPr>
        </p:nvSpPr>
        <p:spPr/>
        <p:txBody>
          <a:bodyPr/>
          <a:lstStyle/>
          <a:p>
            <a:fld id="{981A9CF9-3FBB-43B9-9C10-DD8DCE4F4901}" type="slidenum">
              <a:rPr lang="en-US" smtClean="0"/>
              <a:t>2</a:t>
            </a:fld>
            <a:endParaRPr lang="en-US"/>
          </a:p>
        </p:txBody>
      </p:sp>
    </p:spTree>
    <p:extLst>
      <p:ext uri="{BB962C8B-B14F-4D97-AF65-F5344CB8AC3E}">
        <p14:creationId xmlns:p14="http://schemas.microsoft.com/office/powerpoint/2010/main" val="1506670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These accounting standards have different set of reporting requirements. For instance, The Generally Accepted Accounting principle’s reporting requirements involve a balance sheet, income, shareholder’s equity, and a cashflow statement. The balance sheet assesses assets and liabilities, shareholder’s equity assesses the available equity in the business organization, Income statement assesses the details of the revenue earned by the company, and the cashflow statement assess the amount of cash available in the organization. The reporting requirements for International Financial Reporting standards involve a financial statement, income statement, shareholder’s equity, and a cashflow statement.</a:t>
            </a:r>
          </a:p>
          <a:p>
            <a:endParaRPr lang="en-US" dirty="0"/>
          </a:p>
        </p:txBody>
      </p:sp>
      <p:sp>
        <p:nvSpPr>
          <p:cNvPr id="4" name="Slide Number Placeholder 3"/>
          <p:cNvSpPr>
            <a:spLocks noGrp="1"/>
          </p:cNvSpPr>
          <p:nvPr>
            <p:ph type="sldNum" sz="quarter" idx="5"/>
          </p:nvPr>
        </p:nvSpPr>
        <p:spPr/>
        <p:txBody>
          <a:bodyPr/>
          <a:lstStyle/>
          <a:p>
            <a:fld id="{981A9CF9-3FBB-43B9-9C10-DD8DCE4F4901}" type="slidenum">
              <a:rPr lang="en-US" smtClean="0"/>
              <a:t>3</a:t>
            </a:fld>
            <a:endParaRPr lang="en-US"/>
          </a:p>
        </p:txBody>
      </p:sp>
    </p:spTree>
    <p:extLst>
      <p:ext uri="{BB962C8B-B14F-4D97-AF65-F5344CB8AC3E}">
        <p14:creationId xmlns:p14="http://schemas.microsoft.com/office/powerpoint/2010/main" val="172458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Despite the understanding of reporting requirements of both reporting standards, the most appropriate one is the International Financial Reporting standards. This is because the company aims at expanding the business in a foreign country and would therefore need to determine the most effective reporting requirements needed by the foreign nation reporting standards. That is, it gives more details regarding financial position, profits, and loses, and a comparative information as compared to the GAAP.</a:t>
            </a:r>
          </a:p>
          <a:p>
            <a:endParaRPr lang="en-US" dirty="0"/>
          </a:p>
        </p:txBody>
      </p:sp>
      <p:sp>
        <p:nvSpPr>
          <p:cNvPr id="4" name="Slide Number Placeholder 3"/>
          <p:cNvSpPr>
            <a:spLocks noGrp="1"/>
          </p:cNvSpPr>
          <p:nvPr>
            <p:ph type="sldNum" sz="quarter" idx="5"/>
          </p:nvPr>
        </p:nvSpPr>
        <p:spPr/>
        <p:txBody>
          <a:bodyPr/>
          <a:lstStyle/>
          <a:p>
            <a:fld id="{981A9CF9-3FBB-43B9-9C10-DD8DCE4F4901}" type="slidenum">
              <a:rPr lang="en-US" smtClean="0"/>
              <a:t>4</a:t>
            </a:fld>
            <a:endParaRPr lang="en-US"/>
          </a:p>
        </p:txBody>
      </p:sp>
    </p:spTree>
    <p:extLst>
      <p:ext uri="{BB962C8B-B14F-4D97-AF65-F5344CB8AC3E}">
        <p14:creationId xmlns:p14="http://schemas.microsoft.com/office/powerpoint/2010/main" val="4032564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These accounting standards have different set of disclosure requirements. For instance, The Generally Accepted Accounting principle’s disclosure requirements involve a Statement of cashflow (Deposit -based operation, direct method operating activities, additional cash flow elements, and insurance0based operations), and financial statement. The cashflow statement assess the amount of cash available in the organization while the financial statement assesses the amount of money within an organization. The disclosure requirements for International Financial Reporting standards involve the information required about the significance of financial statements, and information about the nature and extent of risks arising from financial instruments.</a:t>
            </a:r>
          </a:p>
          <a:p>
            <a:endParaRPr lang="en-US" dirty="0"/>
          </a:p>
        </p:txBody>
      </p:sp>
      <p:sp>
        <p:nvSpPr>
          <p:cNvPr id="4" name="Slide Number Placeholder 3"/>
          <p:cNvSpPr>
            <a:spLocks noGrp="1"/>
          </p:cNvSpPr>
          <p:nvPr>
            <p:ph type="sldNum" sz="quarter" idx="5"/>
          </p:nvPr>
        </p:nvSpPr>
        <p:spPr/>
        <p:txBody>
          <a:bodyPr/>
          <a:lstStyle/>
          <a:p>
            <a:fld id="{981A9CF9-3FBB-43B9-9C10-DD8DCE4F4901}" type="slidenum">
              <a:rPr lang="en-US" smtClean="0"/>
              <a:t>5</a:t>
            </a:fld>
            <a:endParaRPr lang="en-US"/>
          </a:p>
        </p:txBody>
      </p:sp>
    </p:spTree>
    <p:extLst>
      <p:ext uri="{BB962C8B-B14F-4D97-AF65-F5344CB8AC3E}">
        <p14:creationId xmlns:p14="http://schemas.microsoft.com/office/powerpoint/2010/main" val="2489753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Despite the understanding of disclosure requirements of both reporting standards, the most appropriate one is the International Financial Reporting standards. This is because it gives more details regarding financial position, profits, and loses, and a comparative information as compared to the GAAP. Moreover, it analyzes effective financial instruments and is capable to determine future risks and submits effective way of dealing with the possible risks</a:t>
            </a:r>
            <a:endParaRPr lang="en-US" dirty="0"/>
          </a:p>
        </p:txBody>
      </p:sp>
      <p:sp>
        <p:nvSpPr>
          <p:cNvPr id="4" name="Slide Number Placeholder 3"/>
          <p:cNvSpPr>
            <a:spLocks noGrp="1"/>
          </p:cNvSpPr>
          <p:nvPr>
            <p:ph type="sldNum" sz="quarter" idx="5"/>
          </p:nvPr>
        </p:nvSpPr>
        <p:spPr/>
        <p:txBody>
          <a:bodyPr/>
          <a:lstStyle/>
          <a:p>
            <a:fld id="{981A9CF9-3FBB-43B9-9C10-DD8DCE4F4901}" type="slidenum">
              <a:rPr lang="en-US" smtClean="0"/>
              <a:t>6</a:t>
            </a:fld>
            <a:endParaRPr lang="en-US"/>
          </a:p>
        </p:txBody>
      </p:sp>
    </p:spTree>
    <p:extLst>
      <p:ext uri="{BB962C8B-B14F-4D97-AF65-F5344CB8AC3E}">
        <p14:creationId xmlns:p14="http://schemas.microsoft.com/office/powerpoint/2010/main" val="681568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Both the GAAP and the IFRS have effects on the investors of the organization. The convergence leads to a reduced risk of facilitating transborder financing and investment, prevention of accounting manipulations and fraud of investments, and they offer detailed information on financial instruments to the investors.</a:t>
            </a:r>
          </a:p>
          <a:p>
            <a:endParaRPr lang="en-US" dirty="0"/>
          </a:p>
        </p:txBody>
      </p:sp>
      <p:sp>
        <p:nvSpPr>
          <p:cNvPr id="4" name="Slide Number Placeholder 3"/>
          <p:cNvSpPr>
            <a:spLocks noGrp="1"/>
          </p:cNvSpPr>
          <p:nvPr>
            <p:ph type="sldNum" sz="quarter" idx="5"/>
          </p:nvPr>
        </p:nvSpPr>
        <p:spPr/>
        <p:txBody>
          <a:bodyPr/>
          <a:lstStyle/>
          <a:p>
            <a:fld id="{981A9CF9-3FBB-43B9-9C10-DD8DCE4F4901}" type="slidenum">
              <a:rPr lang="en-US" smtClean="0"/>
              <a:t>7</a:t>
            </a:fld>
            <a:endParaRPr lang="en-US"/>
          </a:p>
        </p:txBody>
      </p:sp>
    </p:spTree>
    <p:extLst>
      <p:ext uri="{BB962C8B-B14F-4D97-AF65-F5344CB8AC3E}">
        <p14:creationId xmlns:p14="http://schemas.microsoft.com/office/powerpoint/2010/main" val="1235603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Both the GAAP and the IFRS have effects on the organization. The convergence leads to an improved comparability between the firm and foreign ones, reduced cost of preparing consolidated financial statements for expanding firms, and attaining of uniformity in the financial instruments of the organization.</a:t>
            </a:r>
          </a:p>
          <a:p>
            <a:endParaRPr lang="en-US" dirty="0"/>
          </a:p>
        </p:txBody>
      </p:sp>
      <p:sp>
        <p:nvSpPr>
          <p:cNvPr id="4" name="Slide Number Placeholder 3"/>
          <p:cNvSpPr>
            <a:spLocks noGrp="1"/>
          </p:cNvSpPr>
          <p:nvPr>
            <p:ph type="sldNum" sz="quarter" idx="5"/>
          </p:nvPr>
        </p:nvSpPr>
        <p:spPr/>
        <p:txBody>
          <a:bodyPr/>
          <a:lstStyle/>
          <a:p>
            <a:fld id="{981A9CF9-3FBB-43B9-9C10-DD8DCE4F4901}" type="slidenum">
              <a:rPr lang="en-US" smtClean="0"/>
              <a:t>8</a:t>
            </a:fld>
            <a:endParaRPr lang="en-US"/>
          </a:p>
        </p:txBody>
      </p:sp>
    </p:spTree>
    <p:extLst>
      <p:ext uri="{BB962C8B-B14F-4D97-AF65-F5344CB8AC3E}">
        <p14:creationId xmlns:p14="http://schemas.microsoft.com/office/powerpoint/2010/main" val="1666802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International Accounting Standard Board (IASB) plays an important role in ensuring that Accounting principles are effectively implemented. For instance, it supports the convergence of different accounting standards to ensure that the weaknesses are avoided while the strengths are maximized. It ensures this by increasing the level of agreement between the practices within nations, and accounting standards. </a:t>
            </a:r>
          </a:p>
          <a:p>
            <a:endParaRPr lang="en-US" dirty="0"/>
          </a:p>
        </p:txBody>
      </p:sp>
      <p:sp>
        <p:nvSpPr>
          <p:cNvPr id="4" name="Slide Number Placeholder 3"/>
          <p:cNvSpPr>
            <a:spLocks noGrp="1"/>
          </p:cNvSpPr>
          <p:nvPr>
            <p:ph type="sldNum" sz="quarter" idx="5"/>
          </p:nvPr>
        </p:nvSpPr>
        <p:spPr/>
        <p:txBody>
          <a:bodyPr/>
          <a:lstStyle/>
          <a:p>
            <a:fld id="{981A9CF9-3FBB-43B9-9C10-DD8DCE4F4901}" type="slidenum">
              <a:rPr lang="en-US" smtClean="0"/>
              <a:t>9</a:t>
            </a:fld>
            <a:endParaRPr lang="en-US"/>
          </a:p>
        </p:txBody>
      </p:sp>
    </p:spTree>
    <p:extLst>
      <p:ext uri="{BB962C8B-B14F-4D97-AF65-F5344CB8AC3E}">
        <p14:creationId xmlns:p14="http://schemas.microsoft.com/office/powerpoint/2010/main" val="2090402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conclusion, both the GAAP, and IFRS present effective reporting requirements, utilization, and disclosure requirements. However, the most appropriate for a business expansion is the Internal Financial Reporting Standards since it is utilized to make financial statement consistent, easily comparable, and transparent.</a:t>
            </a:r>
          </a:p>
          <a:p>
            <a:endParaRPr lang="en-US" dirty="0"/>
          </a:p>
        </p:txBody>
      </p:sp>
      <p:sp>
        <p:nvSpPr>
          <p:cNvPr id="4" name="Slide Number Placeholder 3"/>
          <p:cNvSpPr>
            <a:spLocks noGrp="1"/>
          </p:cNvSpPr>
          <p:nvPr>
            <p:ph type="sldNum" sz="quarter" idx="5"/>
          </p:nvPr>
        </p:nvSpPr>
        <p:spPr/>
        <p:txBody>
          <a:bodyPr/>
          <a:lstStyle/>
          <a:p>
            <a:fld id="{981A9CF9-3FBB-43B9-9C10-DD8DCE4F4901}" type="slidenum">
              <a:rPr lang="en-US" smtClean="0"/>
              <a:t>10</a:t>
            </a:fld>
            <a:endParaRPr lang="en-US"/>
          </a:p>
        </p:txBody>
      </p:sp>
    </p:spTree>
    <p:extLst>
      <p:ext uri="{BB962C8B-B14F-4D97-AF65-F5344CB8AC3E}">
        <p14:creationId xmlns:p14="http://schemas.microsoft.com/office/powerpoint/2010/main" val="1278942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last slide shows the credible sources that were used for research and to ensure successful presentation of this global business plan. I hope the concepts of accounting principles and standards and the selection criteria will help the organization meet the right needs for business accounting standards. With all that said, thank you and have a nice day ahead.</a:t>
            </a:r>
          </a:p>
        </p:txBody>
      </p:sp>
      <p:sp>
        <p:nvSpPr>
          <p:cNvPr id="4" name="Slide Number Placeholder 3"/>
          <p:cNvSpPr>
            <a:spLocks noGrp="1"/>
          </p:cNvSpPr>
          <p:nvPr>
            <p:ph type="sldNum" sz="quarter" idx="5"/>
          </p:nvPr>
        </p:nvSpPr>
        <p:spPr/>
        <p:txBody>
          <a:bodyPr/>
          <a:lstStyle/>
          <a:p>
            <a:fld id="{981A9CF9-3FBB-43B9-9C10-DD8DCE4F4901}" type="slidenum">
              <a:rPr lang="en-US" smtClean="0"/>
              <a:t>11</a:t>
            </a:fld>
            <a:endParaRPr lang="en-US"/>
          </a:p>
        </p:txBody>
      </p:sp>
    </p:spTree>
    <p:extLst>
      <p:ext uri="{BB962C8B-B14F-4D97-AF65-F5344CB8AC3E}">
        <p14:creationId xmlns:p14="http://schemas.microsoft.com/office/powerpoint/2010/main" val="1112927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8914D2-55EA-4E08-916C-8CC361A04A5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A335A-5D24-4566-9DF4-75D9579C4F18}" type="slidenum">
              <a:rPr lang="en-US" smtClean="0"/>
              <a:t>‹#›</a:t>
            </a:fld>
            <a:endParaRPr lang="en-US"/>
          </a:p>
        </p:txBody>
      </p:sp>
    </p:spTree>
    <p:extLst>
      <p:ext uri="{BB962C8B-B14F-4D97-AF65-F5344CB8AC3E}">
        <p14:creationId xmlns:p14="http://schemas.microsoft.com/office/powerpoint/2010/main" val="989386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8914D2-55EA-4E08-916C-8CC361A04A5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A335A-5D24-4566-9DF4-75D9579C4F18}" type="slidenum">
              <a:rPr lang="en-US" smtClean="0"/>
              <a:t>‹#›</a:t>
            </a:fld>
            <a:endParaRPr lang="en-US"/>
          </a:p>
        </p:txBody>
      </p:sp>
    </p:spTree>
    <p:extLst>
      <p:ext uri="{BB962C8B-B14F-4D97-AF65-F5344CB8AC3E}">
        <p14:creationId xmlns:p14="http://schemas.microsoft.com/office/powerpoint/2010/main" val="2894231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8914D2-55EA-4E08-916C-8CC361A04A5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A335A-5D24-4566-9DF4-75D9579C4F18}" type="slidenum">
              <a:rPr lang="en-US" smtClean="0"/>
              <a:t>‹#›</a:t>
            </a:fld>
            <a:endParaRPr lang="en-US"/>
          </a:p>
        </p:txBody>
      </p:sp>
    </p:spTree>
    <p:extLst>
      <p:ext uri="{BB962C8B-B14F-4D97-AF65-F5344CB8AC3E}">
        <p14:creationId xmlns:p14="http://schemas.microsoft.com/office/powerpoint/2010/main" val="484146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8914D2-55EA-4E08-916C-8CC361A04A54}" type="datetimeFigureOut">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9A335A-5D24-4566-9DF4-75D9579C4F18}" type="slidenum">
              <a:rPr lang="en-US" smtClean="0"/>
              <a:t>‹#›</a:t>
            </a:fld>
            <a:endParaRPr lang="en-US"/>
          </a:p>
        </p:txBody>
      </p:sp>
    </p:spTree>
    <p:extLst>
      <p:ext uri="{BB962C8B-B14F-4D97-AF65-F5344CB8AC3E}">
        <p14:creationId xmlns:p14="http://schemas.microsoft.com/office/powerpoint/2010/main" val="863800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8914D2-55EA-4E08-916C-8CC361A04A54}" type="datetimeFigureOut">
              <a:rPr lang="en-US" smtClean="0"/>
              <a:t>10/12/2021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9A335A-5D24-4566-9DF4-75D9579C4F18}" type="slidenum">
              <a:rPr lang="en-US" smtClean="0"/>
              <a:t>‹#›</a:t>
            </a:fld>
            <a:endParaRPr lang="en-US"/>
          </a:p>
        </p:txBody>
      </p:sp>
    </p:spTree>
    <p:extLst>
      <p:ext uri="{BB962C8B-B14F-4D97-AF65-F5344CB8AC3E}">
        <p14:creationId xmlns:p14="http://schemas.microsoft.com/office/powerpoint/2010/main" val="1322387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8914D2-55EA-4E08-916C-8CC361A04A54}" type="datetimeFigureOut">
              <a:rPr lang="en-US" smtClean="0"/>
              <a:t>10/12/2021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9A335A-5D24-4566-9DF4-75D9579C4F18}" type="slidenum">
              <a:rPr lang="en-US" smtClean="0"/>
              <a:t>‹#›</a:t>
            </a:fld>
            <a:endParaRPr lang="en-US"/>
          </a:p>
        </p:txBody>
      </p:sp>
    </p:spTree>
    <p:extLst>
      <p:ext uri="{BB962C8B-B14F-4D97-AF65-F5344CB8AC3E}">
        <p14:creationId xmlns:p14="http://schemas.microsoft.com/office/powerpoint/2010/main" val="2769783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8914D2-55EA-4E08-916C-8CC361A04A54}" type="datetimeFigureOut">
              <a:rPr lang="en-US" smtClean="0"/>
              <a:t>10/12/2021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9A335A-5D24-4566-9DF4-75D9579C4F18}" type="slidenum">
              <a:rPr lang="en-US" smtClean="0"/>
              <a:t>‹#›</a:t>
            </a:fld>
            <a:endParaRPr lang="en-US"/>
          </a:p>
        </p:txBody>
      </p:sp>
    </p:spTree>
    <p:extLst>
      <p:ext uri="{BB962C8B-B14F-4D97-AF65-F5344CB8AC3E}">
        <p14:creationId xmlns:p14="http://schemas.microsoft.com/office/powerpoint/2010/main" val="1878657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8914D2-55EA-4E08-916C-8CC361A04A54}" type="datetimeFigureOut">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9A335A-5D24-4566-9DF4-75D9579C4F18}" type="slidenum">
              <a:rPr lang="en-US" smtClean="0"/>
              <a:t>‹#›</a:t>
            </a:fld>
            <a:endParaRPr lang="en-US"/>
          </a:p>
        </p:txBody>
      </p:sp>
    </p:spTree>
    <p:extLst>
      <p:ext uri="{BB962C8B-B14F-4D97-AF65-F5344CB8AC3E}">
        <p14:creationId xmlns:p14="http://schemas.microsoft.com/office/powerpoint/2010/main" val="3387875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9A335A-5D24-4566-9DF4-75D9579C4F18}" type="slidenum">
              <a:rPr lang="en-US" smtClean="0"/>
              <a:t>‹#›</a:t>
            </a:fld>
            <a:endParaRPr lang="en-US"/>
          </a:p>
        </p:txBody>
      </p:sp>
      <p:sp>
        <p:nvSpPr>
          <p:cNvPr id="5" name="Date Placeholder 4"/>
          <p:cNvSpPr>
            <a:spLocks noGrp="1"/>
          </p:cNvSpPr>
          <p:nvPr>
            <p:ph type="dt" sz="half" idx="10"/>
          </p:nvPr>
        </p:nvSpPr>
        <p:spPr/>
        <p:txBody>
          <a:bodyPr/>
          <a:lstStyle/>
          <a:p>
            <a:fld id="{028914D2-55EA-4E08-916C-8CC361A04A54}" type="datetimeFigureOut">
              <a:rPr lang="en-US" smtClean="0"/>
              <a:t>10/12/2021</a:t>
            </a:fld>
            <a:endParaRPr lang="en-US"/>
          </a:p>
        </p:txBody>
      </p:sp>
    </p:spTree>
    <p:extLst>
      <p:ext uri="{BB962C8B-B14F-4D97-AF65-F5344CB8AC3E}">
        <p14:creationId xmlns:p14="http://schemas.microsoft.com/office/powerpoint/2010/main" val="3898612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8914D2-55EA-4E08-916C-8CC361A04A5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A335A-5D24-4566-9DF4-75D9579C4F18}" type="slidenum">
              <a:rPr lang="en-US" smtClean="0"/>
              <a:t>‹#›</a:t>
            </a:fld>
            <a:endParaRPr lang="en-US"/>
          </a:p>
        </p:txBody>
      </p:sp>
    </p:spTree>
    <p:extLst>
      <p:ext uri="{BB962C8B-B14F-4D97-AF65-F5344CB8AC3E}">
        <p14:creationId xmlns:p14="http://schemas.microsoft.com/office/powerpoint/2010/main" val="3383199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8914D2-55EA-4E08-916C-8CC361A04A5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A335A-5D24-4566-9DF4-75D9579C4F1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168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8914D2-55EA-4E08-916C-8CC361A04A5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A335A-5D24-4566-9DF4-75D9579C4F18}" type="slidenum">
              <a:rPr lang="en-US" smtClean="0"/>
              <a:t>‹#›</a:t>
            </a:fld>
            <a:endParaRPr lang="en-US"/>
          </a:p>
        </p:txBody>
      </p:sp>
    </p:spTree>
    <p:extLst>
      <p:ext uri="{BB962C8B-B14F-4D97-AF65-F5344CB8AC3E}">
        <p14:creationId xmlns:p14="http://schemas.microsoft.com/office/powerpoint/2010/main" val="3454018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8914D2-55EA-4E08-916C-8CC361A04A5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A335A-5D24-4566-9DF4-75D9579C4F1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42114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8914D2-55EA-4E08-916C-8CC361A04A5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A335A-5D24-4566-9DF4-75D9579C4F18}" type="slidenum">
              <a:rPr lang="en-US" smtClean="0"/>
              <a:t>‹#›</a:t>
            </a:fld>
            <a:endParaRPr lang="en-US"/>
          </a:p>
        </p:txBody>
      </p:sp>
    </p:spTree>
    <p:extLst>
      <p:ext uri="{BB962C8B-B14F-4D97-AF65-F5344CB8AC3E}">
        <p14:creationId xmlns:p14="http://schemas.microsoft.com/office/powerpoint/2010/main" val="2504587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8914D2-55EA-4E08-916C-8CC361A04A5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A335A-5D24-4566-9DF4-75D9579C4F18}" type="slidenum">
              <a:rPr lang="en-US" smtClean="0"/>
              <a:t>‹#›</a:t>
            </a:fld>
            <a:endParaRPr lang="en-US"/>
          </a:p>
        </p:txBody>
      </p:sp>
    </p:spTree>
    <p:extLst>
      <p:ext uri="{BB962C8B-B14F-4D97-AF65-F5344CB8AC3E}">
        <p14:creationId xmlns:p14="http://schemas.microsoft.com/office/powerpoint/2010/main" val="2722768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8914D2-55EA-4E08-916C-8CC361A04A54}" type="datetimeFigureOut">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9A335A-5D24-4566-9DF4-75D9579C4F18}" type="slidenum">
              <a:rPr lang="en-US" smtClean="0"/>
              <a:t>‹#›</a:t>
            </a:fld>
            <a:endParaRPr lang="en-US"/>
          </a:p>
        </p:txBody>
      </p:sp>
    </p:spTree>
    <p:extLst>
      <p:ext uri="{BB962C8B-B14F-4D97-AF65-F5344CB8AC3E}">
        <p14:creationId xmlns:p14="http://schemas.microsoft.com/office/powerpoint/2010/main" val="1954496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28914D2-55EA-4E08-916C-8CC361A04A54}" type="datetimeFigureOut">
              <a:rPr lang="en-US" smtClean="0"/>
              <a:t>10/12/2021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09A335A-5D24-4566-9DF4-75D9579C4F18}" type="slidenum">
              <a:rPr lang="en-US" smtClean="0"/>
              <a:t>‹#›</a:t>
            </a:fld>
            <a:endParaRPr lang="en-US"/>
          </a:p>
        </p:txBody>
      </p:sp>
    </p:spTree>
    <p:extLst>
      <p:ext uri="{BB962C8B-B14F-4D97-AF65-F5344CB8AC3E}">
        <p14:creationId xmlns:p14="http://schemas.microsoft.com/office/powerpoint/2010/main" val="56212930"/>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1DD1C-79D1-4984-83E8-820130176348}"/>
              </a:ext>
            </a:extLst>
          </p:cNvPr>
          <p:cNvSpPr>
            <a:spLocks noGrp="1"/>
          </p:cNvSpPr>
          <p:nvPr>
            <p:ph type="ctrTitle"/>
          </p:nvPr>
        </p:nvSpPr>
        <p:spPr>
          <a:xfrm>
            <a:off x="1524000" y="1122362"/>
            <a:ext cx="9144000" cy="4776161"/>
          </a:xfrm>
        </p:spPr>
        <p:txBody>
          <a:bodyPr/>
          <a:lstStyle/>
          <a:p>
            <a:r>
              <a:rPr lang="en-US" b="1" dirty="0">
                <a:latin typeface="Times New Roman" panose="02020603050405020304" pitchFamily="18" charset="0"/>
                <a:cs typeface="Times New Roman" panose="02020603050405020304" pitchFamily="18" charset="0"/>
              </a:rPr>
              <a:t>GAAP vs IFRS</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Student Name</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Institution Affiliation</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Date</a:t>
            </a:r>
            <a:br>
              <a:rPr lang="en-US" dirty="0"/>
            </a:br>
            <a:endParaRPr lang="en-US" dirty="0"/>
          </a:p>
        </p:txBody>
      </p:sp>
    </p:spTree>
    <p:extLst>
      <p:ext uri="{BB962C8B-B14F-4D97-AF65-F5344CB8AC3E}">
        <p14:creationId xmlns:p14="http://schemas.microsoft.com/office/powerpoint/2010/main" val="2296415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F1FBE-FD19-494A-8F24-869DAEE58D8A}"/>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46E6AB0F-703A-4DCC-B1ED-3EAEA03A48C3}"/>
              </a:ext>
            </a:extLst>
          </p:cNvPr>
          <p:cNvSpPr>
            <a:spLocks noGrp="1"/>
          </p:cNvSpPr>
          <p:nvPr>
            <p:ph idx="1"/>
          </p:nvPr>
        </p:nvSpPr>
        <p:spPr>
          <a:xfrm>
            <a:off x="838200" y="1825625"/>
            <a:ext cx="10515600" cy="3319581"/>
          </a:xfrm>
        </p:spPr>
        <p:txBody>
          <a:bodyPr/>
          <a:lstStyle/>
          <a:p>
            <a:pPr algn="ctr"/>
            <a:r>
              <a:rPr lang="en-US" b="1" dirty="0">
                <a:effectLst/>
                <a:latin typeface="Times New Roman" panose="02020603050405020304" pitchFamily="18" charset="0"/>
                <a:ea typeface="Calibri" panose="020F0502020204030204" pitchFamily="34" charset="0"/>
                <a:cs typeface="Times New Roman" panose="02020603050405020304" pitchFamily="18" charset="0"/>
              </a:rPr>
              <a:t>The Generally Accepted Accounting principle (GAAP).</a:t>
            </a:r>
          </a:p>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refers to standards that include legalities, complexities, and details of the business and corporate accounting.</a:t>
            </a:r>
          </a:p>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r>
              <a:rPr lang="en-US" b="1" dirty="0">
                <a:effectLst/>
                <a:latin typeface="Times New Roman" panose="02020603050405020304" pitchFamily="18" charset="0"/>
                <a:ea typeface="Calibri" panose="020F0502020204030204" pitchFamily="34" charset="0"/>
                <a:cs typeface="Times New Roman" panose="02020603050405020304" pitchFamily="18" charset="0"/>
              </a:rPr>
              <a:t>The International Financial Reporting standards (IFRS).</a:t>
            </a:r>
          </a:p>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 refers to a set of accounting rules that regard the financial statement of financial companies. IFRS is utilized to make financial statement consistent, easily comparable, and transparent. </a:t>
            </a:r>
          </a:p>
          <a:p>
            <a:endParaRPr lang="en-US" dirty="0"/>
          </a:p>
        </p:txBody>
      </p:sp>
    </p:spTree>
    <p:extLst>
      <p:ext uri="{BB962C8B-B14F-4D97-AF65-F5344CB8AC3E}">
        <p14:creationId xmlns:p14="http://schemas.microsoft.com/office/powerpoint/2010/main" val="2807719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CD248-7739-4056-89F1-049A6E258952}"/>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Reporting requirements</a:t>
            </a:r>
          </a:p>
        </p:txBody>
      </p:sp>
      <p:sp>
        <p:nvSpPr>
          <p:cNvPr id="3" name="Text Placeholder 2">
            <a:extLst>
              <a:ext uri="{FF2B5EF4-FFF2-40B4-BE49-F238E27FC236}">
                <a16:creationId xmlns:a16="http://schemas.microsoft.com/office/drawing/2014/main" id="{4AA79C48-8BA2-4583-84AB-44C91A5D08AB}"/>
              </a:ext>
            </a:extLst>
          </p:cNvPr>
          <p:cNvSpPr>
            <a:spLocks noGrp="1"/>
          </p:cNvSpPr>
          <p:nvPr>
            <p:ph type="body" idx="1"/>
          </p:nvPr>
        </p:nvSpPr>
        <p:spPr/>
        <p:txBody>
          <a:bodyPr/>
          <a:lstStyle/>
          <a:p>
            <a:pPr algn="ctr"/>
            <a:r>
              <a:rPr lang="en-US" dirty="0">
                <a:latin typeface="Times New Roman" panose="02020603050405020304" pitchFamily="18" charset="0"/>
                <a:cs typeface="Times New Roman" panose="02020603050405020304" pitchFamily="18" charset="0"/>
              </a:rPr>
              <a:t>GAAP</a:t>
            </a:r>
          </a:p>
        </p:txBody>
      </p:sp>
      <p:sp>
        <p:nvSpPr>
          <p:cNvPr id="4" name="Content Placeholder 3">
            <a:extLst>
              <a:ext uri="{FF2B5EF4-FFF2-40B4-BE49-F238E27FC236}">
                <a16:creationId xmlns:a16="http://schemas.microsoft.com/office/drawing/2014/main" id="{DD40E843-145A-49E2-87D3-CBE6728BF276}"/>
              </a:ext>
            </a:extLst>
          </p:cNvPr>
          <p:cNvSpPr>
            <a:spLocks noGrp="1"/>
          </p:cNvSpPr>
          <p:nvPr>
            <p:ph sz="half" idx="2"/>
          </p:nvPr>
        </p:nvSpPr>
        <p:spPr>
          <a:xfrm>
            <a:off x="839788" y="2893325"/>
            <a:ext cx="5157787" cy="3296338"/>
          </a:xfrm>
        </p:spPr>
        <p:txBody>
          <a:bodyPr>
            <a:normAutofit/>
          </a:bodyPr>
          <a:lstStyle/>
          <a:p>
            <a:pPr algn="ctr"/>
            <a:r>
              <a:rPr lang="en-US" dirty="0">
                <a:effectLst/>
                <a:latin typeface="Times New Roman" panose="02020603050405020304" pitchFamily="18" charset="0"/>
                <a:ea typeface="Calibri" panose="020F0502020204030204" pitchFamily="34" charset="0"/>
              </a:rPr>
              <a:t>balance sheet, </a:t>
            </a:r>
          </a:p>
          <a:p>
            <a:pPr algn="ctr"/>
            <a:r>
              <a:rPr lang="en-US" dirty="0">
                <a:effectLst/>
                <a:latin typeface="Times New Roman" panose="02020603050405020304" pitchFamily="18" charset="0"/>
                <a:ea typeface="Calibri" panose="020F0502020204030204" pitchFamily="34" charset="0"/>
              </a:rPr>
              <a:t>Income statement,</a:t>
            </a:r>
          </a:p>
          <a:p>
            <a:pPr algn="ctr"/>
            <a:r>
              <a:rPr lang="en-US" dirty="0">
                <a:effectLst/>
                <a:latin typeface="Times New Roman" panose="02020603050405020304" pitchFamily="18" charset="0"/>
                <a:ea typeface="Calibri" panose="020F0502020204030204" pitchFamily="34" charset="0"/>
              </a:rPr>
              <a:t> shareholder’s equity, </a:t>
            </a:r>
          </a:p>
          <a:p>
            <a:pPr algn="ctr"/>
            <a:r>
              <a:rPr lang="en-US" dirty="0">
                <a:effectLst/>
                <a:latin typeface="Times New Roman" panose="02020603050405020304" pitchFamily="18" charset="0"/>
                <a:ea typeface="Calibri" panose="020F0502020204030204" pitchFamily="34" charset="0"/>
              </a:rPr>
              <a:t> cashflow statement</a:t>
            </a:r>
            <a:endParaRPr lang="en-US" sz="4000" dirty="0"/>
          </a:p>
        </p:txBody>
      </p:sp>
      <p:sp>
        <p:nvSpPr>
          <p:cNvPr id="5" name="Text Placeholder 4">
            <a:extLst>
              <a:ext uri="{FF2B5EF4-FFF2-40B4-BE49-F238E27FC236}">
                <a16:creationId xmlns:a16="http://schemas.microsoft.com/office/drawing/2014/main" id="{94DCE8DC-C4DE-4856-A561-AA4355E2833F}"/>
              </a:ext>
            </a:extLst>
          </p:cNvPr>
          <p:cNvSpPr>
            <a:spLocks noGrp="1"/>
          </p:cNvSpPr>
          <p:nvPr>
            <p:ph type="body" sz="quarter" idx="3"/>
          </p:nvPr>
        </p:nvSpPr>
        <p:spPr/>
        <p:txBody>
          <a:bodyPr/>
          <a:lstStyle/>
          <a:p>
            <a:pPr algn="ctr"/>
            <a:r>
              <a:rPr lang="en-US" dirty="0">
                <a:latin typeface="Times New Roman" panose="02020603050405020304" pitchFamily="18" charset="0"/>
                <a:cs typeface="Times New Roman" panose="02020603050405020304" pitchFamily="18" charset="0"/>
              </a:rPr>
              <a:t>IFRS</a:t>
            </a:r>
          </a:p>
        </p:txBody>
      </p:sp>
      <p:sp>
        <p:nvSpPr>
          <p:cNvPr id="6" name="Content Placeholder 5">
            <a:extLst>
              <a:ext uri="{FF2B5EF4-FFF2-40B4-BE49-F238E27FC236}">
                <a16:creationId xmlns:a16="http://schemas.microsoft.com/office/drawing/2014/main" id="{D246BE65-B498-426C-853F-D7EBC01AD4D5}"/>
              </a:ext>
            </a:extLst>
          </p:cNvPr>
          <p:cNvSpPr>
            <a:spLocks noGrp="1"/>
          </p:cNvSpPr>
          <p:nvPr>
            <p:ph sz="quarter" idx="4"/>
          </p:nvPr>
        </p:nvSpPr>
        <p:spPr>
          <a:xfrm>
            <a:off x="6172200" y="2893323"/>
            <a:ext cx="5183188" cy="3296339"/>
          </a:xfrm>
        </p:spPr>
        <p:txBody>
          <a:bodyPr>
            <a:normAutofit/>
          </a:bodyPr>
          <a:lstStyle/>
          <a:p>
            <a:pPr algn="ctr"/>
            <a:r>
              <a:rPr lang="en-US" dirty="0">
                <a:effectLst/>
                <a:latin typeface="Times New Roman" panose="02020603050405020304" pitchFamily="18" charset="0"/>
                <a:ea typeface="Calibri" panose="020F0502020204030204" pitchFamily="34" charset="0"/>
              </a:rPr>
              <a:t>income statement, </a:t>
            </a:r>
          </a:p>
          <a:p>
            <a:pPr algn="ctr"/>
            <a:r>
              <a:rPr lang="en-US" dirty="0">
                <a:effectLst/>
                <a:latin typeface="Times New Roman" panose="02020603050405020304" pitchFamily="18" charset="0"/>
                <a:ea typeface="Calibri" panose="020F0502020204030204" pitchFamily="34" charset="0"/>
              </a:rPr>
              <a:t>shareholder’s equity, </a:t>
            </a:r>
          </a:p>
          <a:p>
            <a:pPr algn="ctr"/>
            <a:r>
              <a:rPr lang="en-US" dirty="0">
                <a:effectLst/>
                <a:latin typeface="Times New Roman" panose="02020603050405020304" pitchFamily="18" charset="0"/>
                <a:ea typeface="Calibri" panose="020F0502020204030204" pitchFamily="34" charset="0"/>
              </a:rPr>
              <a:t>cashflow statement.</a:t>
            </a:r>
            <a:endParaRPr lang="en-US" sz="4000" dirty="0"/>
          </a:p>
          <a:p>
            <a:pPr algn="ctr"/>
            <a:r>
              <a:rPr lang="en-US" dirty="0">
                <a:effectLst/>
                <a:latin typeface="Times New Roman" panose="02020603050405020304" pitchFamily="18" charset="0"/>
                <a:ea typeface="Calibri" panose="020F0502020204030204" pitchFamily="34" charset="0"/>
              </a:rPr>
              <a:t>financial statement, </a:t>
            </a:r>
          </a:p>
        </p:txBody>
      </p:sp>
    </p:spTree>
    <p:extLst>
      <p:ext uri="{BB962C8B-B14F-4D97-AF65-F5344CB8AC3E}">
        <p14:creationId xmlns:p14="http://schemas.microsoft.com/office/powerpoint/2010/main" val="1806632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50663-2ACD-49F5-A2B9-18CCF0718517}"/>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Preferred reporting standard.</a:t>
            </a:r>
          </a:p>
        </p:txBody>
      </p:sp>
      <p:sp>
        <p:nvSpPr>
          <p:cNvPr id="3" name="Content Placeholder 2">
            <a:extLst>
              <a:ext uri="{FF2B5EF4-FFF2-40B4-BE49-F238E27FC236}">
                <a16:creationId xmlns:a16="http://schemas.microsoft.com/office/drawing/2014/main" id="{B5EEF28B-6FAA-40AE-BF40-00CFEEC7DE41}"/>
              </a:ext>
            </a:extLst>
          </p:cNvPr>
          <p:cNvSpPr>
            <a:spLocks noGrp="1"/>
          </p:cNvSpPr>
          <p:nvPr>
            <p:ph idx="1"/>
          </p:nvPr>
        </p:nvSpPr>
        <p:spPr>
          <a:xfrm>
            <a:off x="838200" y="2169993"/>
            <a:ext cx="10515600" cy="4006969"/>
          </a:xfrm>
        </p:spPr>
        <p:txBody>
          <a:bodyPr/>
          <a:lstStyle/>
          <a:p>
            <a:pPr algn="ct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International Financial Reporting standards. </a:t>
            </a:r>
          </a:p>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This is because the company aims at expanding the business in a foreign country and would therefore need to determine the most effective reporting requirements needed by the foreign nation reporting standards.</a:t>
            </a:r>
          </a:p>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That is, it gives more details regarding financial position, profits, and loses, and a comparative information as compared to the GAAP.</a:t>
            </a:r>
          </a:p>
          <a:p>
            <a:endParaRPr lang="en-US" dirty="0"/>
          </a:p>
        </p:txBody>
      </p:sp>
    </p:spTree>
    <p:extLst>
      <p:ext uri="{BB962C8B-B14F-4D97-AF65-F5344CB8AC3E}">
        <p14:creationId xmlns:p14="http://schemas.microsoft.com/office/powerpoint/2010/main" val="501038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B9C07-2D4D-4A87-94F0-6AE1BF081792}"/>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Disclosure requirement.</a:t>
            </a:r>
          </a:p>
        </p:txBody>
      </p:sp>
      <p:sp>
        <p:nvSpPr>
          <p:cNvPr id="3" name="Text Placeholder 2">
            <a:extLst>
              <a:ext uri="{FF2B5EF4-FFF2-40B4-BE49-F238E27FC236}">
                <a16:creationId xmlns:a16="http://schemas.microsoft.com/office/drawing/2014/main" id="{DFA016D9-9819-4F56-8D14-D12316A14A5C}"/>
              </a:ext>
            </a:extLst>
          </p:cNvPr>
          <p:cNvSpPr>
            <a:spLocks noGrp="1"/>
          </p:cNvSpPr>
          <p:nvPr>
            <p:ph type="body" idx="1"/>
          </p:nvPr>
        </p:nvSpPr>
        <p:spPr/>
        <p:txBody>
          <a:bodyPr/>
          <a:lstStyle/>
          <a:p>
            <a:pPr algn="ctr"/>
            <a:r>
              <a:rPr lang="en-US" dirty="0">
                <a:latin typeface="Times New Roman" panose="02020603050405020304" pitchFamily="18" charset="0"/>
                <a:cs typeface="Times New Roman" panose="02020603050405020304" pitchFamily="18" charset="0"/>
              </a:rPr>
              <a:t>GAAP</a:t>
            </a:r>
          </a:p>
        </p:txBody>
      </p:sp>
      <p:sp>
        <p:nvSpPr>
          <p:cNvPr id="4" name="Content Placeholder 3">
            <a:extLst>
              <a:ext uri="{FF2B5EF4-FFF2-40B4-BE49-F238E27FC236}">
                <a16:creationId xmlns:a16="http://schemas.microsoft.com/office/drawing/2014/main" id="{F0F69D5D-C3B7-4D96-9399-CE580159CE98}"/>
              </a:ext>
            </a:extLst>
          </p:cNvPr>
          <p:cNvSpPr>
            <a:spLocks noGrp="1"/>
          </p:cNvSpPr>
          <p:nvPr>
            <p:ph sz="half" idx="2"/>
          </p:nvPr>
        </p:nvSpPr>
        <p:spPr>
          <a:xfrm>
            <a:off x="839788" y="3006725"/>
            <a:ext cx="5157787" cy="3182937"/>
          </a:xfrm>
        </p:spPr>
        <p:txBody>
          <a:bodyPr/>
          <a:lstStyle/>
          <a:p>
            <a:pPr algn="ctr"/>
            <a:r>
              <a:rPr lang="en-US" dirty="0">
                <a:latin typeface="Times New Roman" panose="02020603050405020304" pitchFamily="18" charset="0"/>
                <a:cs typeface="Times New Roman" panose="02020603050405020304" pitchFamily="18" charset="0"/>
              </a:rPr>
              <a:t>Statement of cash flow</a:t>
            </a:r>
          </a:p>
          <a:p>
            <a:pPr algn="ctr"/>
            <a:r>
              <a:rPr lang="en-US" dirty="0">
                <a:latin typeface="Times New Roman" panose="02020603050405020304" pitchFamily="18" charset="0"/>
                <a:cs typeface="Times New Roman" panose="02020603050405020304" pitchFamily="18" charset="0"/>
              </a:rPr>
              <a:t>Financial statement</a:t>
            </a:r>
          </a:p>
        </p:txBody>
      </p:sp>
      <p:sp>
        <p:nvSpPr>
          <p:cNvPr id="5" name="Text Placeholder 4">
            <a:extLst>
              <a:ext uri="{FF2B5EF4-FFF2-40B4-BE49-F238E27FC236}">
                <a16:creationId xmlns:a16="http://schemas.microsoft.com/office/drawing/2014/main" id="{3FDC7689-D31D-4A68-9BA8-E4E07C94F591}"/>
              </a:ext>
            </a:extLst>
          </p:cNvPr>
          <p:cNvSpPr>
            <a:spLocks noGrp="1"/>
          </p:cNvSpPr>
          <p:nvPr>
            <p:ph type="body" sz="quarter" idx="3"/>
          </p:nvPr>
        </p:nvSpPr>
        <p:spPr/>
        <p:txBody>
          <a:bodyPr/>
          <a:lstStyle/>
          <a:p>
            <a:pPr algn="ctr"/>
            <a:r>
              <a:rPr lang="en-US" dirty="0">
                <a:latin typeface="Times New Roman" panose="02020603050405020304" pitchFamily="18" charset="0"/>
                <a:cs typeface="Times New Roman" panose="02020603050405020304" pitchFamily="18" charset="0"/>
              </a:rPr>
              <a:t>IFRS</a:t>
            </a:r>
          </a:p>
        </p:txBody>
      </p:sp>
      <p:sp>
        <p:nvSpPr>
          <p:cNvPr id="6" name="Content Placeholder 5">
            <a:extLst>
              <a:ext uri="{FF2B5EF4-FFF2-40B4-BE49-F238E27FC236}">
                <a16:creationId xmlns:a16="http://schemas.microsoft.com/office/drawing/2014/main" id="{395C68CA-581B-4A81-B9C4-15EBE2677CB5}"/>
              </a:ext>
            </a:extLst>
          </p:cNvPr>
          <p:cNvSpPr>
            <a:spLocks noGrp="1"/>
          </p:cNvSpPr>
          <p:nvPr>
            <p:ph sz="quarter" idx="4"/>
          </p:nvPr>
        </p:nvSpPr>
        <p:spPr/>
        <p:txBody>
          <a:bodyPr/>
          <a:lstStyle/>
          <a:p>
            <a:pPr algn="ctr"/>
            <a:r>
              <a:rPr lang="en-US" dirty="0">
                <a:latin typeface="Times New Roman" panose="02020603050405020304" pitchFamily="18" charset="0"/>
                <a:cs typeface="Times New Roman" panose="02020603050405020304" pitchFamily="18" charset="0"/>
              </a:rPr>
              <a:t>Financial statement</a:t>
            </a:r>
          </a:p>
          <a:p>
            <a:pPr algn="ctr"/>
            <a:r>
              <a:rPr lang="en-US" dirty="0">
                <a:latin typeface="Times New Roman" panose="02020603050405020304" pitchFamily="18" charset="0"/>
                <a:cs typeface="Times New Roman" panose="02020603050405020304" pitchFamily="18" charset="0"/>
              </a:rPr>
              <a:t>Risk assessment statement.</a:t>
            </a:r>
          </a:p>
        </p:txBody>
      </p:sp>
    </p:spTree>
    <p:extLst>
      <p:ext uri="{BB962C8B-B14F-4D97-AF65-F5344CB8AC3E}">
        <p14:creationId xmlns:p14="http://schemas.microsoft.com/office/powerpoint/2010/main" val="26610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C67C3-A9B5-4501-9854-4418E32FF974}"/>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Preferred disclosure standard.</a:t>
            </a:r>
          </a:p>
        </p:txBody>
      </p:sp>
      <p:sp>
        <p:nvSpPr>
          <p:cNvPr id="3" name="Content Placeholder 2">
            <a:extLst>
              <a:ext uri="{FF2B5EF4-FFF2-40B4-BE49-F238E27FC236}">
                <a16:creationId xmlns:a16="http://schemas.microsoft.com/office/drawing/2014/main" id="{EB768008-38AB-4A1E-8BED-B0842D5F8B28}"/>
              </a:ext>
            </a:extLst>
          </p:cNvPr>
          <p:cNvSpPr>
            <a:spLocks noGrp="1"/>
          </p:cNvSpPr>
          <p:nvPr>
            <p:ph idx="1"/>
          </p:nvPr>
        </p:nvSpPr>
        <p:spPr/>
        <p:txBody>
          <a:bodyPr>
            <a:normAutofit/>
          </a:bodyPr>
          <a:lstStyle/>
          <a:p>
            <a:pPr algn="ctr"/>
            <a:r>
              <a:rPr lang="en-US" b="1" dirty="0">
                <a:effectLst/>
                <a:latin typeface="Times New Roman" panose="02020603050405020304" pitchFamily="18" charset="0"/>
                <a:ea typeface="Calibri" panose="020F0502020204030204" pitchFamily="34" charset="0"/>
                <a:cs typeface="Times New Roman" panose="02020603050405020304" pitchFamily="18" charset="0"/>
              </a:rPr>
              <a:t>the International Financial Reporting standards. </a:t>
            </a:r>
          </a:p>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This is because it gives more details regarding financial position, profits, and loses, and a comparative information as compared to the GAAP. </a:t>
            </a:r>
          </a:p>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Moreover, it analyzes effective financial instruments and is capable to determine future risks and submits effective way of dealing with the possible risks. </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9427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59481-EFEF-41A1-8C4A-547966208947}"/>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Convergence effects on Investors.</a:t>
            </a:r>
          </a:p>
        </p:txBody>
      </p:sp>
      <p:sp>
        <p:nvSpPr>
          <p:cNvPr id="3" name="Content Placeholder 2">
            <a:extLst>
              <a:ext uri="{FF2B5EF4-FFF2-40B4-BE49-F238E27FC236}">
                <a16:creationId xmlns:a16="http://schemas.microsoft.com/office/drawing/2014/main" id="{833DD06E-5B5C-4A89-BD32-D0B0BA2406BE}"/>
              </a:ext>
            </a:extLst>
          </p:cNvPr>
          <p:cNvSpPr>
            <a:spLocks noGrp="1"/>
          </p:cNvSpPr>
          <p:nvPr>
            <p:ph idx="1"/>
          </p:nvPr>
        </p:nvSpPr>
        <p:spPr/>
        <p:txBody>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reduced risk of facilitating transborder financing and investment, </a:t>
            </a: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prevention of accounting manipulations and fraud of investments, and</a:t>
            </a:r>
          </a:p>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they offer detailed information on financial instruments to the investors.</a:t>
            </a:r>
          </a:p>
          <a:p>
            <a:pPr algn="ct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1066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A4435-8849-4AFC-8B9A-E89C8F75E8D8}"/>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Convergence effects on the firm.</a:t>
            </a:r>
          </a:p>
        </p:txBody>
      </p:sp>
      <p:sp>
        <p:nvSpPr>
          <p:cNvPr id="3" name="Content Placeholder 2">
            <a:extLst>
              <a:ext uri="{FF2B5EF4-FFF2-40B4-BE49-F238E27FC236}">
                <a16:creationId xmlns:a16="http://schemas.microsoft.com/office/drawing/2014/main" id="{783EF4F8-235D-4002-951F-22F582D0A5EA}"/>
              </a:ext>
            </a:extLst>
          </p:cNvPr>
          <p:cNvSpPr>
            <a:spLocks noGrp="1"/>
          </p:cNvSpPr>
          <p:nvPr>
            <p:ph idx="1"/>
          </p:nvPr>
        </p:nvSpPr>
        <p:spPr/>
        <p:txBody>
          <a:bodyPr>
            <a:normAutofit/>
          </a:bodyPr>
          <a:lstStyle/>
          <a:p>
            <a:pPr algn="ct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improved comparability between the firm and foreign ones, </a:t>
            </a:r>
          </a:p>
          <a:p>
            <a:pPr algn="ct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reduced cost of preparing consolidated financial statements for expanding firms, </a:t>
            </a:r>
          </a:p>
          <a:p>
            <a:pPr algn="ct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attaining of uniformity in the financial instruments of the organization</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7332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78FC-91F7-487C-8AA1-37B76FAB7F8B}"/>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Role of IASB in harmonization</a:t>
            </a:r>
          </a:p>
        </p:txBody>
      </p:sp>
      <p:sp>
        <p:nvSpPr>
          <p:cNvPr id="3" name="Content Placeholder 2">
            <a:extLst>
              <a:ext uri="{FF2B5EF4-FFF2-40B4-BE49-F238E27FC236}">
                <a16:creationId xmlns:a16="http://schemas.microsoft.com/office/drawing/2014/main" id="{A5E72C7D-72D6-4C4E-83AD-1160839E7401}"/>
              </a:ext>
            </a:extLst>
          </p:cNvPr>
          <p:cNvSpPr>
            <a:spLocks noGrp="1"/>
          </p:cNvSpPr>
          <p:nvPr>
            <p:ph idx="1"/>
          </p:nvPr>
        </p:nvSpPr>
        <p:spPr/>
        <p:txBody>
          <a:bodyPr/>
          <a:lstStyle/>
          <a:p>
            <a:pPr algn="ct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supports the convergence of different accounting standards to ensure that the weaknesses are avoided while the strengths are maximized. </a:t>
            </a:r>
          </a:p>
          <a:p>
            <a:pPr algn="ct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It ensures this by increasing the level of agreement between the practices within nations, and accounting standards. </a:t>
            </a:r>
          </a:p>
          <a:p>
            <a:pPr algn="ct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8580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258FA-2DDF-4216-83A5-28AE92EC66DA}"/>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A114EA0C-752D-48C8-8F38-452F0CC98273}"/>
              </a:ext>
            </a:extLst>
          </p:cNvPr>
          <p:cNvSpPr>
            <a:spLocks noGrp="1"/>
          </p:cNvSpPr>
          <p:nvPr>
            <p:ph idx="1"/>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In conclusion, both the GAAP, and IFRS present effective reporting requirements, utilization, and disclosure requirements. </a:t>
            </a:r>
          </a:p>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However, the most appropriate for a business expansion is the Internal Financial Reporting Standards since it is utilized to make financial statement consistent, easily comparable, and transparent.</a:t>
            </a:r>
          </a:p>
          <a:p>
            <a:endParaRPr lang="en-US" dirty="0"/>
          </a:p>
        </p:txBody>
      </p:sp>
    </p:spTree>
    <p:extLst>
      <p:ext uri="{BB962C8B-B14F-4D97-AF65-F5344CB8AC3E}">
        <p14:creationId xmlns:p14="http://schemas.microsoft.com/office/powerpoint/2010/main" val="906201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B9199-BCD0-4F1A-8116-282977BC72D9}"/>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E5FA1427-3073-42FB-B21C-D596BA2211A2}"/>
              </a:ext>
            </a:extLst>
          </p:cNvPr>
          <p:cNvSpPr>
            <a:spLocks noGrp="1"/>
          </p:cNvSpPr>
          <p:nvPr>
            <p:ph idx="1"/>
          </p:nvPr>
        </p:nvSpPr>
        <p:spPr/>
        <p:txBody>
          <a:bodyPr/>
          <a:lstStyle/>
          <a:p>
            <a:r>
              <a:rPr lang="en-US" b="0" i="0" dirty="0">
                <a:solidFill>
                  <a:srgbClr val="222222"/>
                </a:solidFill>
                <a:effectLst/>
                <a:latin typeface="Times New Roman" panose="02020603050405020304" pitchFamily="18" charset="0"/>
                <a:cs typeface="Times New Roman" panose="02020603050405020304" pitchFamily="18" charset="0"/>
              </a:rPr>
              <a:t>Barth, M. E., Landsman, W., Lang, M., &amp; Williams, C. (2006). Accounting quality: International accounting standards and US GAAP. </a:t>
            </a:r>
            <a:r>
              <a:rPr lang="en-US" b="0" i="1" dirty="0">
                <a:solidFill>
                  <a:srgbClr val="222222"/>
                </a:solidFill>
                <a:effectLst/>
                <a:latin typeface="Times New Roman" panose="02020603050405020304" pitchFamily="18" charset="0"/>
                <a:cs typeface="Times New Roman" panose="02020603050405020304" pitchFamily="18" charset="0"/>
              </a:rPr>
              <a:t>Manuscript, Stanford University</a:t>
            </a:r>
            <a:r>
              <a:rPr lang="en-US" b="0" i="0" dirty="0">
                <a:solidFill>
                  <a:srgbClr val="222222"/>
                </a:solidFill>
                <a:effectLst/>
                <a:latin typeface="Times New Roman" panose="02020603050405020304" pitchFamily="18" charset="0"/>
                <a:cs typeface="Times New Roman" panose="02020603050405020304" pitchFamily="18" charset="0"/>
              </a:rPr>
              <a:t>, 1-46.</a:t>
            </a:r>
          </a:p>
          <a:p>
            <a:r>
              <a:rPr lang="en-US" b="0" i="0" dirty="0">
                <a:solidFill>
                  <a:srgbClr val="222222"/>
                </a:solidFill>
                <a:effectLst/>
                <a:latin typeface="Times New Roman" panose="02020603050405020304" pitchFamily="18" charset="0"/>
                <a:cs typeface="Times New Roman" panose="02020603050405020304" pitchFamily="18" charset="0"/>
              </a:rPr>
              <a:t>Larson, R. K., &amp; Street, D. L. (2004). Convergence with IFRS in an expanding Europe: progress and obstacles identified by large accounting firms’ survey. </a:t>
            </a:r>
            <a:r>
              <a:rPr lang="en-US" b="0" i="1" dirty="0">
                <a:solidFill>
                  <a:srgbClr val="222222"/>
                </a:solidFill>
                <a:effectLst/>
                <a:latin typeface="Times New Roman" panose="02020603050405020304" pitchFamily="18" charset="0"/>
                <a:cs typeface="Times New Roman" panose="02020603050405020304" pitchFamily="18" charset="0"/>
              </a:rPr>
              <a:t>Journal of international accounting, auditing and taxation</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13</a:t>
            </a:r>
            <a:r>
              <a:rPr lang="en-US" b="0" i="0" dirty="0">
                <a:solidFill>
                  <a:srgbClr val="222222"/>
                </a:solidFill>
                <a:effectLst/>
                <a:latin typeface="Times New Roman" panose="02020603050405020304" pitchFamily="18" charset="0"/>
                <a:cs typeface="Times New Roman" panose="02020603050405020304" pitchFamily="18" charset="0"/>
              </a:rPr>
              <a:t>(2), 89-119.</a:t>
            </a:r>
            <a:endParaRPr lang="en-US" dirty="0">
              <a:solidFill>
                <a:srgbClr val="222222"/>
              </a:solidFill>
              <a:latin typeface="Times New Roman" panose="02020603050405020304" pitchFamily="18" charset="0"/>
              <a:cs typeface="Times New Roman" panose="02020603050405020304" pitchFamily="18" charset="0"/>
            </a:endParaRPr>
          </a:p>
          <a:p>
            <a:r>
              <a:rPr lang="en-US" b="0" i="0" dirty="0" err="1">
                <a:solidFill>
                  <a:srgbClr val="222222"/>
                </a:solidFill>
                <a:effectLst/>
                <a:latin typeface="Times New Roman" panose="02020603050405020304" pitchFamily="18" charset="0"/>
                <a:cs typeface="Times New Roman" panose="02020603050405020304" pitchFamily="18" charset="0"/>
              </a:rPr>
              <a:t>Ramanna</a:t>
            </a:r>
            <a:r>
              <a:rPr lang="en-US" b="0" i="0" dirty="0">
                <a:solidFill>
                  <a:srgbClr val="222222"/>
                </a:solidFill>
                <a:effectLst/>
                <a:latin typeface="Times New Roman" panose="02020603050405020304" pitchFamily="18" charset="0"/>
                <a:cs typeface="Times New Roman" panose="02020603050405020304" pitchFamily="18" charset="0"/>
              </a:rPr>
              <a:t>, K. (2013). The international politics of IFRS harmonization. </a:t>
            </a:r>
            <a:r>
              <a:rPr lang="en-US" b="0" i="1" dirty="0">
                <a:solidFill>
                  <a:srgbClr val="222222"/>
                </a:solidFill>
                <a:effectLst/>
                <a:latin typeface="Times New Roman" panose="02020603050405020304" pitchFamily="18" charset="0"/>
                <a:cs typeface="Times New Roman" panose="02020603050405020304" pitchFamily="18" charset="0"/>
              </a:rPr>
              <a:t>Accounting, Economics and Law</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3</a:t>
            </a:r>
            <a:r>
              <a:rPr lang="en-US" b="0" i="0" dirty="0">
                <a:solidFill>
                  <a:srgbClr val="222222"/>
                </a:solidFill>
                <a:effectLst/>
                <a:latin typeface="Times New Roman" panose="02020603050405020304" pitchFamily="18" charset="0"/>
                <a:cs typeface="Times New Roman" panose="02020603050405020304" pitchFamily="18" charset="0"/>
              </a:rPr>
              <a:t>(2), 1-46.</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432423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TotalTime>
  <Words>1368</Words>
  <Application>Microsoft Office PowerPoint</Application>
  <PresentationFormat>Widescreen</PresentationFormat>
  <Paragraphs>72</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Times New Roman</vt:lpstr>
      <vt:lpstr>Trebuchet MS</vt:lpstr>
      <vt:lpstr>Wingdings 3</vt:lpstr>
      <vt:lpstr>Facet</vt:lpstr>
      <vt:lpstr>GAAP vs IFRS Student Name Institution Affiliation Date </vt:lpstr>
      <vt:lpstr>Introduction.</vt:lpstr>
      <vt:lpstr>Reporting requirements</vt:lpstr>
      <vt:lpstr>Preferred reporting standard.</vt:lpstr>
      <vt:lpstr>Disclosure requirement.</vt:lpstr>
      <vt:lpstr>Preferred disclosure standard.</vt:lpstr>
      <vt:lpstr>Convergence effects on Investors.</vt:lpstr>
      <vt:lpstr>Convergence effects on the firm.</vt:lpstr>
      <vt:lpstr>Role of IASB in harmonization</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GAAP vs IFRS Student Name Institution Affiliation Date </dc:title>
  <dc:creator>user</dc:creator>
  <cp:lastModifiedBy>user</cp:lastModifiedBy>
  <cp:revision>5</cp:revision>
  <dcterms:created xsi:type="dcterms:W3CDTF">2021-10-12T11:55:49Z</dcterms:created>
  <dcterms:modified xsi:type="dcterms:W3CDTF">2021-10-12T12:14:19Z</dcterms:modified>
</cp:coreProperties>
</file>