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78" r:id="rId3"/>
    <p:sldId id="270" r:id="rId4"/>
    <p:sldId id="259" r:id="rId5"/>
    <p:sldId id="257" r:id="rId6"/>
    <p:sldId id="258" r:id="rId7"/>
    <p:sldId id="261" r:id="rId8"/>
    <p:sldId id="263" r:id="rId9"/>
    <p:sldId id="264" r:id="rId10"/>
    <p:sldId id="265" r:id="rId11"/>
    <p:sldId id="266" r:id="rId12"/>
    <p:sldId id="267" r:id="rId13"/>
    <p:sldId id="268" r:id="rId14"/>
    <p:sldId id="269" r:id="rId15"/>
    <p:sldId id="271" r:id="rId16"/>
    <p:sldId id="274" r:id="rId17"/>
    <p:sldId id="260" r:id="rId1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64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78E6233E-DE43-4C3B-AFE3-4DD0EE150E4F}" type="datetimeFigureOut">
              <a:rPr lang="en-US" smtClean="0"/>
              <a:pPr>
                <a:defRPr/>
              </a:pPr>
              <a:t>10/23/2017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389EAE1C-1931-47F4-9891-75EB64860B31}" type="slidenum">
              <a:rPr lang="en-US" altLang="en-US" smtClean="0"/>
              <a:pPr/>
              <a:t>‹#›</a:t>
            </a:fld>
            <a:endParaRPr lang="en-US" altLang="en-US"/>
          </a:p>
        </p:txBody>
      </p:sp>
    </p:spTree>
    <p:extLst>
      <p:ext uri="{BB962C8B-B14F-4D97-AF65-F5344CB8AC3E}">
        <p14:creationId xmlns:p14="http://schemas.microsoft.com/office/powerpoint/2010/main" val="3928960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pPr>
              <a:defRPr/>
            </a:pPr>
            <a:fld id="{91353227-FAEA-49B6-BCEC-1C58FA48AD10}" type="datetimeFigureOut">
              <a:rPr lang="en-US" smtClean="0"/>
              <a:pPr>
                <a:defRPr/>
              </a:pPr>
              <a:t>10/23/2017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AF6C9930-3E4B-45D6-9D4E-29F7DFD9A6EC}" type="slidenum">
              <a:rPr lang="en-US" altLang="en-US" smtClean="0"/>
              <a:pPr/>
              <a:t>‹#›</a:t>
            </a:fld>
            <a:endParaRPr lang="en-US" altLang="en-US"/>
          </a:p>
        </p:txBody>
      </p:sp>
    </p:spTree>
    <p:extLst>
      <p:ext uri="{BB962C8B-B14F-4D97-AF65-F5344CB8AC3E}">
        <p14:creationId xmlns:p14="http://schemas.microsoft.com/office/powerpoint/2010/main" val="2021502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7D214FCC-F689-4B05-8577-8FFC6162E89F}" type="datetimeFigureOut">
              <a:rPr lang="en-US" smtClean="0"/>
              <a:pPr>
                <a:defRPr/>
              </a:pPr>
              <a:t>10/23/2017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54422D9B-47C9-4DF2-953B-B4CC02A4EB03}" type="slidenum">
              <a:rPr lang="en-US" altLang="en-US" smtClean="0"/>
              <a:pPr/>
              <a:t>‹#›</a:t>
            </a:fld>
            <a:endParaRPr lang="en-US" altLang="en-US"/>
          </a:p>
        </p:txBody>
      </p:sp>
    </p:spTree>
    <p:extLst>
      <p:ext uri="{BB962C8B-B14F-4D97-AF65-F5344CB8AC3E}">
        <p14:creationId xmlns:p14="http://schemas.microsoft.com/office/powerpoint/2010/main" val="2741685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FDA1336E-BFBD-4155-98B6-60CCBBC3F13C}" type="datetimeFigureOut">
              <a:rPr lang="en-US" smtClean="0"/>
              <a:pPr>
                <a:defRPr/>
              </a:pPr>
              <a:t>10/23/2017</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405C2B9C-A2CD-4DD1-8A00-2A27E3BE1B40}" type="slidenum">
              <a:rPr lang="en-US" altLang="en-US" smtClean="0"/>
              <a:pPr/>
              <a:t>‹#›</a:t>
            </a:fld>
            <a:endParaRPr lang="en-US" altLang="en-US"/>
          </a:p>
        </p:txBody>
      </p:sp>
    </p:spTree>
    <p:extLst>
      <p:ext uri="{BB962C8B-B14F-4D97-AF65-F5344CB8AC3E}">
        <p14:creationId xmlns:p14="http://schemas.microsoft.com/office/powerpoint/2010/main" val="630964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D35A2BB6-C30B-41F3-95EC-24B50E19BE86}" type="datetimeFigureOut">
              <a:rPr lang="en-US" smtClean="0"/>
              <a:pPr>
                <a:defRPr/>
              </a:pPr>
              <a:t>10/23/2017</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A108D20E-C36B-485A-AF74-61CDA5A296EF}" type="slidenum">
              <a:rPr lang="en-US" altLang="en-US" smtClean="0"/>
              <a:pPr/>
              <a:t>‹#›</a:t>
            </a:fld>
            <a:endParaRPr lang="en-US" altLang="en-US"/>
          </a:p>
        </p:txBody>
      </p:sp>
    </p:spTree>
    <p:extLst>
      <p:ext uri="{BB962C8B-B14F-4D97-AF65-F5344CB8AC3E}">
        <p14:creationId xmlns:p14="http://schemas.microsoft.com/office/powerpoint/2010/main" val="3329551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pPr>
              <a:defRPr/>
            </a:pPr>
            <a:fld id="{B20ED67C-6F28-43C9-9B9A-A233E1F0B2F5}" type="datetimeFigureOut">
              <a:rPr lang="en-US" smtClean="0"/>
              <a:pPr>
                <a:defRPr/>
              </a:pPr>
              <a:t>10/23/2017</a:t>
            </a:fld>
            <a:endParaRPr lang="en-US"/>
          </a:p>
        </p:txBody>
      </p:sp>
      <p:sp>
        <p:nvSpPr>
          <p:cNvPr id="5" name="Footer Placeholder 3"/>
          <p:cNvSpPr>
            <a:spLocks noGrp="1"/>
          </p:cNvSpPr>
          <p:nvPr>
            <p:ph type="ftr" sz="quarter" idx="11"/>
          </p:nvPr>
        </p:nvSpPr>
        <p:spPr/>
        <p:txBody>
          <a:bodyPr/>
          <a:lstStyle/>
          <a:p>
            <a:pPr>
              <a:defRPr/>
            </a:pPr>
            <a:endParaRPr lang="en-US"/>
          </a:p>
        </p:txBody>
      </p:sp>
      <p:sp>
        <p:nvSpPr>
          <p:cNvPr id="6" name="Slide Number Placeholder 4"/>
          <p:cNvSpPr>
            <a:spLocks noGrp="1"/>
          </p:cNvSpPr>
          <p:nvPr>
            <p:ph type="sldNum" sz="quarter" idx="12"/>
          </p:nvPr>
        </p:nvSpPr>
        <p:spPr/>
        <p:txBody>
          <a:bodyPr/>
          <a:lstStyle/>
          <a:p>
            <a:fld id="{A0BFB886-0E8D-4EA2-86E1-6BCDB304248A}" type="slidenum">
              <a:rPr lang="en-US" altLang="en-US" smtClean="0"/>
              <a:pPr/>
              <a:t>‹#›</a:t>
            </a:fld>
            <a:endParaRPr lang="en-US" altLang="en-US"/>
          </a:p>
        </p:txBody>
      </p:sp>
    </p:spTree>
    <p:extLst>
      <p:ext uri="{BB962C8B-B14F-4D97-AF65-F5344CB8AC3E}">
        <p14:creationId xmlns:p14="http://schemas.microsoft.com/office/powerpoint/2010/main" val="109553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pPr>
              <a:defRPr/>
            </a:pPr>
            <a:fld id="{179527A6-6EE1-4D05-B4C4-9D61B297543F}" type="datetimeFigureOut">
              <a:rPr lang="en-US" smtClean="0"/>
              <a:pPr>
                <a:defRPr/>
              </a:pPr>
              <a:t>10/23/2017</a:t>
            </a:fld>
            <a:endParaRPr lang="en-US"/>
          </a:p>
        </p:txBody>
      </p:sp>
      <p:sp>
        <p:nvSpPr>
          <p:cNvPr id="5" name="Footer Placeholder 2"/>
          <p:cNvSpPr>
            <a:spLocks noGrp="1"/>
          </p:cNvSpPr>
          <p:nvPr>
            <p:ph type="ftr" sz="quarter" idx="11"/>
          </p:nvPr>
        </p:nvSpPr>
        <p:spPr/>
        <p:txBody>
          <a:bodyPr/>
          <a:lstStyle/>
          <a:p>
            <a:pPr>
              <a:defRPr/>
            </a:pPr>
            <a:endParaRPr lang="en-US"/>
          </a:p>
        </p:txBody>
      </p:sp>
      <p:sp>
        <p:nvSpPr>
          <p:cNvPr id="6" name="Slide Number Placeholder 3"/>
          <p:cNvSpPr>
            <a:spLocks noGrp="1"/>
          </p:cNvSpPr>
          <p:nvPr>
            <p:ph type="sldNum" sz="quarter" idx="12"/>
          </p:nvPr>
        </p:nvSpPr>
        <p:spPr/>
        <p:txBody>
          <a:bodyPr/>
          <a:lstStyle/>
          <a:p>
            <a:fld id="{F5798729-A5AC-437A-BDC0-18DC3DCE6FC5}" type="slidenum">
              <a:rPr lang="en-US" altLang="en-US" smtClean="0"/>
              <a:pPr/>
              <a:t>‹#›</a:t>
            </a:fld>
            <a:endParaRPr lang="en-US" altLang="en-US"/>
          </a:p>
        </p:txBody>
      </p:sp>
    </p:spTree>
    <p:extLst>
      <p:ext uri="{BB962C8B-B14F-4D97-AF65-F5344CB8AC3E}">
        <p14:creationId xmlns:p14="http://schemas.microsoft.com/office/powerpoint/2010/main" val="1782928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pPr>
              <a:defRPr/>
            </a:pPr>
            <a:fld id="{5EEEF86C-0F3D-425B-9833-A70DF98116CB}" type="datetimeFigureOut">
              <a:rPr lang="en-US" smtClean="0"/>
              <a:pPr>
                <a:defRPr/>
              </a:pPr>
              <a:t>10/23/2017</a:t>
            </a:fld>
            <a:endParaRPr lang="en-US"/>
          </a:p>
        </p:txBody>
      </p:sp>
      <p:sp>
        <p:nvSpPr>
          <p:cNvPr id="5" name="Footer Placeholder 5"/>
          <p:cNvSpPr>
            <a:spLocks noGrp="1"/>
          </p:cNvSpPr>
          <p:nvPr>
            <p:ph type="ftr" sz="quarter" idx="11"/>
          </p:nvPr>
        </p:nvSpPr>
        <p:spPr/>
        <p:txBody>
          <a:bodyPr/>
          <a:lstStyle/>
          <a:p>
            <a:pPr>
              <a:defRPr/>
            </a:pPr>
            <a:endParaRPr lang="en-US"/>
          </a:p>
        </p:txBody>
      </p:sp>
      <p:sp>
        <p:nvSpPr>
          <p:cNvPr id="6" name="Slide Number Placeholder 6"/>
          <p:cNvSpPr>
            <a:spLocks noGrp="1"/>
          </p:cNvSpPr>
          <p:nvPr>
            <p:ph type="sldNum" sz="quarter" idx="12"/>
          </p:nvPr>
        </p:nvSpPr>
        <p:spPr/>
        <p:txBody>
          <a:bodyPr/>
          <a:lstStyle/>
          <a:p>
            <a:fld id="{656BCF8C-FE33-4399-8596-4A2C8665C9F2}" type="slidenum">
              <a:rPr lang="en-US" altLang="en-US" smtClean="0"/>
              <a:pPr/>
              <a:t>‹#›</a:t>
            </a:fld>
            <a:endParaRPr lang="en-US" altLang="en-US"/>
          </a:p>
        </p:txBody>
      </p:sp>
    </p:spTree>
    <p:extLst>
      <p:ext uri="{BB962C8B-B14F-4D97-AF65-F5344CB8AC3E}">
        <p14:creationId xmlns:p14="http://schemas.microsoft.com/office/powerpoint/2010/main" val="3823859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6BE7B34F-4DB1-4D67-86F2-2E0B2129D5A6}" type="datetimeFigureOut">
              <a:rPr lang="en-US" smtClean="0"/>
              <a:pPr>
                <a:defRPr/>
              </a:pPr>
              <a:t>10/23/2017</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2EAB0C68-687A-4534-98A0-1C9A7BE8FA71}" type="slidenum">
              <a:rPr lang="en-US" altLang="en-US" smtClean="0"/>
              <a:pPr/>
              <a:t>‹#›</a:t>
            </a:fld>
            <a:endParaRPr lang="en-US" altLang="en-US"/>
          </a:p>
        </p:txBody>
      </p:sp>
    </p:spTree>
    <p:extLst>
      <p:ext uri="{BB962C8B-B14F-4D97-AF65-F5344CB8AC3E}">
        <p14:creationId xmlns:p14="http://schemas.microsoft.com/office/powerpoint/2010/main" val="3747126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540C26EA-D526-4F54-BD3A-B0967A9F3DB1}" type="datetimeFigureOut">
              <a:rPr lang="en-US" smtClean="0"/>
              <a:pPr>
                <a:defRPr/>
              </a:pPr>
              <a:t>10/23/2017</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0B739482-33D2-4986-ABB9-B5F8A7330524}" type="slidenum">
              <a:rPr lang="en-US" altLang="en-US" smtClean="0"/>
              <a:pPr/>
              <a:t>‹#›</a:t>
            </a:fld>
            <a:endParaRPr lang="en-US" altLang="en-US"/>
          </a:p>
        </p:txBody>
      </p:sp>
    </p:spTree>
    <p:extLst>
      <p:ext uri="{BB962C8B-B14F-4D97-AF65-F5344CB8AC3E}">
        <p14:creationId xmlns:p14="http://schemas.microsoft.com/office/powerpoint/2010/main" val="2597378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540C26EA-D526-4F54-BD3A-B0967A9F3DB1}" type="datetimeFigureOut">
              <a:rPr lang="en-US" smtClean="0"/>
              <a:pPr>
                <a:defRPr/>
              </a:pPr>
              <a:t>10/23/2017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0B739482-33D2-4986-ABB9-B5F8A7330524}" type="slidenum">
              <a:rPr lang="en-US" altLang="en-US" smtClean="0"/>
              <a:pPr/>
              <a:t>‹#›</a:t>
            </a:fld>
            <a:endParaRPr lang="en-US" altLang="en-US"/>
          </a:p>
        </p:txBody>
      </p:sp>
    </p:spTree>
    <p:extLst>
      <p:ext uri="{BB962C8B-B14F-4D97-AF65-F5344CB8AC3E}">
        <p14:creationId xmlns:p14="http://schemas.microsoft.com/office/powerpoint/2010/main" val="9647043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540C26EA-D526-4F54-BD3A-B0967A9F3DB1}" type="datetimeFigureOut">
              <a:rPr lang="en-US" smtClean="0"/>
              <a:pPr>
                <a:defRPr/>
              </a:pPr>
              <a:t>10/23/2017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0B739482-33D2-4986-ABB9-B5F8A7330524}" type="slidenum">
              <a:rPr lang="en-US" altLang="en-US" smtClean="0"/>
              <a:pPr/>
              <a:t>‹#›</a:t>
            </a:fld>
            <a:endParaRPr lang="en-US" altLang="en-US"/>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3972468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540C26EA-D526-4F54-BD3A-B0967A9F3DB1}" type="datetimeFigureOut">
              <a:rPr lang="en-US" smtClean="0"/>
              <a:pPr>
                <a:defRPr/>
              </a:pPr>
              <a:t>10/23/2017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0B739482-33D2-4986-ABB9-B5F8A7330524}" type="slidenum">
              <a:rPr lang="en-US" altLang="en-US" smtClean="0"/>
              <a:pPr/>
              <a:t>‹#›</a:t>
            </a:fld>
            <a:endParaRPr lang="en-US" altLang="en-US"/>
          </a:p>
        </p:txBody>
      </p:sp>
    </p:spTree>
    <p:extLst>
      <p:ext uri="{BB962C8B-B14F-4D97-AF65-F5344CB8AC3E}">
        <p14:creationId xmlns:p14="http://schemas.microsoft.com/office/powerpoint/2010/main" val="27239759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fld id="{540C26EA-D526-4F54-BD3A-B0967A9F3DB1}" type="datetimeFigureOut">
              <a:rPr lang="en-US" smtClean="0"/>
              <a:pPr>
                <a:defRPr/>
              </a:pPr>
              <a:t>10/23/2017</a:t>
            </a:fld>
            <a:endParaRPr lang="en-US"/>
          </a:p>
        </p:txBody>
      </p:sp>
      <p:sp>
        <p:nvSpPr>
          <p:cNvPr id="4"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0B739482-33D2-4986-ABB9-B5F8A7330524}" type="slidenum">
              <a:rPr lang="en-US" altLang="en-US" smtClean="0"/>
              <a:pPr/>
              <a:t>‹#›</a:t>
            </a:fld>
            <a:endParaRPr lang="en-US" altLang="en-US"/>
          </a:p>
        </p:txBody>
      </p:sp>
    </p:spTree>
    <p:extLst>
      <p:ext uri="{BB962C8B-B14F-4D97-AF65-F5344CB8AC3E}">
        <p14:creationId xmlns:p14="http://schemas.microsoft.com/office/powerpoint/2010/main" val="14896767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fld id="{540C26EA-D526-4F54-BD3A-B0967A9F3DB1}" type="datetimeFigureOut">
              <a:rPr lang="en-US" smtClean="0"/>
              <a:pPr>
                <a:defRPr/>
              </a:pPr>
              <a:t>10/23/2017</a:t>
            </a:fld>
            <a:endParaRPr lang="en-US"/>
          </a:p>
        </p:txBody>
      </p:sp>
      <p:sp>
        <p:nvSpPr>
          <p:cNvPr id="4"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0B739482-33D2-4986-ABB9-B5F8A7330524}" type="slidenum">
              <a:rPr lang="en-US" altLang="en-US" smtClean="0"/>
              <a:pPr/>
              <a:t>‹#›</a:t>
            </a:fld>
            <a:endParaRPr lang="en-US" altLang="en-US"/>
          </a:p>
        </p:txBody>
      </p:sp>
    </p:spTree>
    <p:extLst>
      <p:ext uri="{BB962C8B-B14F-4D97-AF65-F5344CB8AC3E}">
        <p14:creationId xmlns:p14="http://schemas.microsoft.com/office/powerpoint/2010/main" val="32064644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60739E63-0CAE-414C-9EBD-0DEC6201CA4D}" type="datetimeFigureOut">
              <a:rPr lang="en-US" smtClean="0"/>
              <a:pPr>
                <a:defRPr/>
              </a:pPr>
              <a:t>10/23/2017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756049E2-2758-4CE9-9786-70AE493C585B}" type="slidenum">
              <a:rPr lang="en-US" altLang="en-US" smtClean="0"/>
              <a:pPr/>
              <a:t>‹#›</a:t>
            </a:fld>
            <a:endParaRPr lang="en-US" altLang="en-US"/>
          </a:p>
        </p:txBody>
      </p:sp>
    </p:spTree>
    <p:extLst>
      <p:ext uri="{BB962C8B-B14F-4D97-AF65-F5344CB8AC3E}">
        <p14:creationId xmlns:p14="http://schemas.microsoft.com/office/powerpoint/2010/main" val="40339055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8542D82A-FD12-417F-A13B-F184924805DD}" type="datetimeFigureOut">
              <a:rPr lang="en-US" smtClean="0"/>
              <a:pPr>
                <a:defRPr/>
              </a:pPr>
              <a:t>10/23/2017</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932E1268-E303-4D5B-B25C-F2D0081CC2E7}" type="slidenum">
              <a:rPr lang="en-US" altLang="en-US" smtClean="0"/>
              <a:pPr/>
              <a:t>‹#›</a:t>
            </a:fld>
            <a:endParaRPr lang="en-US" altLang="en-US"/>
          </a:p>
        </p:txBody>
      </p:sp>
    </p:spTree>
    <p:extLst>
      <p:ext uri="{BB962C8B-B14F-4D97-AF65-F5344CB8AC3E}">
        <p14:creationId xmlns:p14="http://schemas.microsoft.com/office/powerpoint/2010/main" val="2109428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a:defRPr/>
            </a:pPr>
            <a:fld id="{540C26EA-D526-4F54-BD3A-B0967A9F3DB1}" type="datetimeFigureOut">
              <a:rPr lang="en-US" smtClean="0"/>
              <a:pPr>
                <a:defRPr/>
              </a:pPr>
              <a:t>10/23/2017</a:t>
            </a:fld>
            <a:endParaRPr lang="en-US"/>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a:defRPr/>
            </a:pPr>
            <a:endParaRPr lang="en-US"/>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0B739482-33D2-4986-ABB9-B5F8A7330524}" type="slidenum">
              <a:rPr lang="en-US" altLang="en-US" smtClean="0"/>
              <a:pPr/>
              <a:t>‹#›</a:t>
            </a:fld>
            <a:endParaRPr lang="en-US" altLang="en-US"/>
          </a:p>
        </p:txBody>
      </p:sp>
    </p:spTree>
    <p:extLst>
      <p:ext uri="{BB962C8B-B14F-4D97-AF65-F5344CB8AC3E}">
        <p14:creationId xmlns:p14="http://schemas.microsoft.com/office/powerpoint/2010/main" val="3137500290"/>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p:txBody>
          <a:bodyPr/>
          <a:lstStyle/>
          <a:p>
            <a:pPr eaLnBrk="1" hangingPunct="1"/>
            <a:r>
              <a:rPr lang="en-US" altLang="en-US" sz="5400" dirty="0"/>
              <a:t>Advance Statistics: Introduction</a:t>
            </a:r>
          </a:p>
        </p:txBody>
      </p:sp>
      <p:sp>
        <p:nvSpPr>
          <p:cNvPr id="3" name="Subtitle 2"/>
          <p:cNvSpPr>
            <a:spLocks noGrp="1"/>
          </p:cNvSpPr>
          <p:nvPr>
            <p:ph type="subTitle" idx="1"/>
          </p:nvPr>
        </p:nvSpPr>
        <p:spPr/>
        <p:txBody>
          <a:bodyPr rtlCol="0">
            <a:normAutofit/>
          </a:bodyPr>
          <a:lstStyle/>
          <a:p>
            <a:pPr eaLnBrk="1" fontAlgn="auto" hangingPunct="1">
              <a:spcAft>
                <a:spcPts val="0"/>
              </a:spcAft>
              <a:defRPr/>
            </a:pPr>
            <a:r>
              <a:rPr lang="en-US" dirty="0"/>
              <a:t>Statistics and Parameters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r>
              <a:rPr lang="en-US" altLang="en-US"/>
              <a:t>Reflections Questions</a:t>
            </a:r>
          </a:p>
        </p:txBody>
      </p:sp>
      <p:sp>
        <p:nvSpPr>
          <p:cNvPr id="3075" name="Content Placeholder 2"/>
          <p:cNvSpPr>
            <a:spLocks noGrp="1"/>
          </p:cNvSpPr>
          <p:nvPr>
            <p:ph idx="1"/>
          </p:nvPr>
        </p:nvSpPr>
        <p:spPr/>
        <p:txBody>
          <a:bodyPr/>
          <a:lstStyle/>
          <a:p>
            <a:pPr eaLnBrk="1" hangingPunct="1"/>
            <a:r>
              <a:rPr lang="en-US" altLang="en-US"/>
              <a:t>What are the two  major fields of statistics?</a:t>
            </a:r>
          </a:p>
          <a:p>
            <a:pPr eaLnBrk="1" hangingPunct="1"/>
            <a:r>
              <a:rPr lang="en-US" altLang="en-US"/>
              <a:t>List the measures of central tendencies, variability, and relative position?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sz="3600" dirty="0"/>
              <a:t>Chapter 1: Introduction to  Statistics</a:t>
            </a:r>
          </a:p>
        </p:txBody>
      </p:sp>
      <p:sp>
        <p:nvSpPr>
          <p:cNvPr id="3" name="Content Placeholder 2"/>
          <p:cNvSpPr>
            <a:spLocks noGrp="1"/>
          </p:cNvSpPr>
          <p:nvPr>
            <p:ph idx="1"/>
          </p:nvPr>
        </p:nvSpPr>
        <p:spPr/>
        <p:txBody>
          <a:bodyPr rtlCol="0">
            <a:normAutofit/>
          </a:bodyPr>
          <a:lstStyle/>
          <a:p>
            <a:pPr algn="just" eaLnBrk="1" fontAlgn="auto" hangingPunct="1">
              <a:spcAft>
                <a:spcPts val="0"/>
              </a:spcAft>
              <a:defRPr/>
            </a:pPr>
            <a:r>
              <a:rPr lang="en-US" b="1" dirty="0"/>
              <a:t>General Field of Statistics: Two Sub-divisions</a:t>
            </a:r>
          </a:p>
          <a:p>
            <a:pPr algn="just" eaLnBrk="1" fontAlgn="auto" hangingPunct="1">
              <a:spcAft>
                <a:spcPts val="0"/>
              </a:spcAft>
              <a:buFont typeface="Arial" panose="020B0604020202020204" pitchFamily="34" charset="0"/>
              <a:buNone/>
              <a:defRPr/>
            </a:pPr>
            <a:r>
              <a:rPr lang="en-US" dirty="0"/>
              <a:t>	1. Descriptive Statistics involves techniques for describing data in abbreviated, symbolic fashion. (Examples; ACT score 21 and SAT score 500)</a:t>
            </a:r>
          </a:p>
          <a:p>
            <a:pPr algn="just" eaLnBrk="1" fontAlgn="auto" hangingPunct="1">
              <a:spcAft>
                <a:spcPts val="0"/>
              </a:spcAft>
              <a:buFont typeface="Arial" panose="020B0604020202020204" pitchFamily="34" charset="0"/>
              <a:buNone/>
              <a:defRPr/>
            </a:pPr>
            <a:r>
              <a:rPr lang="en-US" dirty="0"/>
              <a:t>	2. Inferential Statistics involves making predictions of values that are not really known.  It makes use of a small number of observations to predict to, or infer the characteristics of, an entire group.  </a:t>
            </a:r>
          </a:p>
          <a:p>
            <a:pPr algn="just" eaLnBrk="1" fontAlgn="auto" hangingPunct="1">
              <a:spcAft>
                <a:spcPts val="0"/>
              </a:spcAft>
              <a:defRPr/>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84710" y="452717"/>
            <a:ext cx="7055380" cy="1600207"/>
          </a:xfrm>
        </p:spPr>
        <p:txBody>
          <a:bodyPr anchor="b"/>
          <a:lstStyle/>
          <a:p>
            <a:r>
              <a:rPr lang="en-US" altLang="en-US" sz="3600" dirty="0"/>
              <a:t>Chapter 7 – Statistics and Parameters</a:t>
            </a:r>
            <a:br>
              <a:rPr lang="en-US" altLang="en-US" sz="3600" dirty="0"/>
            </a:br>
            <a:r>
              <a:rPr lang="en-US" altLang="en-US" sz="3200" b="1" dirty="0" err="1"/>
              <a:t>Statistcs</a:t>
            </a:r>
            <a:endParaRPr lang="en-US" altLang="en-US" b="1" dirty="0"/>
          </a:p>
        </p:txBody>
      </p:sp>
      <p:sp>
        <p:nvSpPr>
          <p:cNvPr id="5123" name="Content Placeholder 2"/>
          <p:cNvSpPr>
            <a:spLocks noGrp="1"/>
          </p:cNvSpPr>
          <p:nvPr>
            <p:ph idx="1"/>
          </p:nvPr>
        </p:nvSpPr>
        <p:spPr/>
        <p:txBody>
          <a:bodyPr/>
          <a:lstStyle/>
          <a:p>
            <a:pPr eaLnBrk="1" hangingPunct="1"/>
            <a:r>
              <a:rPr lang="en-US" altLang="en-US" b="1" dirty="0"/>
              <a:t>Generalizing from the Few to the Many</a:t>
            </a:r>
          </a:p>
          <a:p>
            <a:pPr algn="just" eaLnBrk="1" hangingPunct="1">
              <a:buFont typeface="Arial" panose="020B0604020202020204" pitchFamily="34" charset="0"/>
              <a:buNone/>
            </a:pPr>
            <a:r>
              <a:rPr lang="en-US" altLang="en-US" dirty="0"/>
              <a:t>    The main thrust of inferential statistics is based on measuring the few and generalizing to the many. That is, observations are made of a small segment of a group, and then, from these observations, the characteristics of the entire group are inferred.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altLang="en-US" sz="3600" dirty="0"/>
              <a:t>Chapter 7 – Statistics and Parameters</a:t>
            </a:r>
          </a:p>
        </p:txBody>
      </p:sp>
      <p:sp>
        <p:nvSpPr>
          <p:cNvPr id="3" name="Content Placeholder 2"/>
          <p:cNvSpPr>
            <a:spLocks noGrp="1"/>
          </p:cNvSpPr>
          <p:nvPr>
            <p:ph idx="1"/>
          </p:nvPr>
        </p:nvSpPr>
        <p:spPr/>
        <p:txBody>
          <a:bodyPr rtlCol="0">
            <a:normAutofit/>
          </a:bodyPr>
          <a:lstStyle/>
          <a:p>
            <a:pPr algn="just" eaLnBrk="1" fontAlgn="auto" hangingPunct="1">
              <a:spcAft>
                <a:spcPts val="0"/>
              </a:spcAft>
              <a:defRPr/>
            </a:pPr>
            <a:r>
              <a:rPr lang="en-US" b="1" dirty="0"/>
              <a:t>Key Concepts of Inferential Statistics</a:t>
            </a:r>
          </a:p>
          <a:p>
            <a:pPr marL="514350" indent="-514350" algn="just" eaLnBrk="1" fontAlgn="auto" hangingPunct="1">
              <a:spcAft>
                <a:spcPts val="0"/>
              </a:spcAft>
              <a:buFont typeface="Arial" panose="020B0604020202020204" pitchFamily="34" charset="0"/>
              <a:buAutoNum type="arabicPeriod"/>
              <a:defRPr/>
            </a:pPr>
            <a:r>
              <a:rPr lang="en-US" dirty="0"/>
              <a:t>Population, or universe, is defined as a entire group of persons, things, or events having at least one trait in common.</a:t>
            </a:r>
          </a:p>
          <a:p>
            <a:pPr marL="514350" indent="-514350" algn="just" eaLnBrk="1" fontAlgn="auto" hangingPunct="1">
              <a:spcAft>
                <a:spcPts val="0"/>
              </a:spcAft>
              <a:buFont typeface="Arial" panose="020B0604020202020204" pitchFamily="34" charset="0"/>
              <a:buAutoNum type="arabicPeriod"/>
              <a:defRPr/>
            </a:pPr>
            <a:r>
              <a:rPr lang="en-US" dirty="0"/>
              <a:t>Parameter is any measure obtained by having measured an entire population.</a:t>
            </a:r>
          </a:p>
          <a:p>
            <a:pPr marL="514350" indent="-514350" algn="just" eaLnBrk="1" fontAlgn="auto" hangingPunct="1">
              <a:spcAft>
                <a:spcPts val="0"/>
              </a:spcAft>
              <a:buFont typeface="Arial" panose="020B0604020202020204" pitchFamily="34" charset="0"/>
              <a:buAutoNum type="arabicPeriod"/>
              <a:defRPr/>
            </a:pPr>
            <a:r>
              <a:rPr lang="en-US" dirty="0"/>
              <a:t>Sample is a smaller number of observation taken from the total number making up the population.</a:t>
            </a:r>
          </a:p>
          <a:p>
            <a:pPr marL="514350" indent="-514350" algn="just" eaLnBrk="1" fontAlgn="auto" hangingPunct="1">
              <a:spcAft>
                <a:spcPts val="0"/>
              </a:spcAft>
              <a:buFont typeface="Arial" panose="020B0604020202020204" pitchFamily="34" charset="0"/>
              <a:buAutoNum type="arabicPeriod"/>
              <a:defRPr/>
            </a:pPr>
            <a:r>
              <a:rPr lang="en-US" dirty="0"/>
              <a:t>Statistic is any measure obtained by having measured a sample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a:bodyPr>
          <a:lstStyle/>
          <a:p>
            <a:pPr eaLnBrk="1" fontAlgn="auto" hangingPunct="1">
              <a:spcAft>
                <a:spcPts val="0"/>
              </a:spcAft>
              <a:defRPr/>
            </a:pPr>
            <a:r>
              <a:rPr lang="en-US" b="1" dirty="0"/>
              <a:t>Techniques of Sampling</a:t>
            </a:r>
          </a:p>
          <a:p>
            <a:pPr marL="514350" indent="-514350" eaLnBrk="1" fontAlgn="auto" hangingPunct="1">
              <a:spcAft>
                <a:spcPts val="0"/>
              </a:spcAft>
              <a:buFont typeface="Arial" panose="020B0604020202020204" pitchFamily="34" charset="0"/>
              <a:buAutoNum type="arabicPeriod"/>
              <a:defRPr/>
            </a:pPr>
            <a:r>
              <a:rPr lang="en-US" dirty="0"/>
              <a:t>Random Sampling</a:t>
            </a:r>
          </a:p>
          <a:p>
            <a:pPr marL="514350" indent="-514350" eaLnBrk="1" fontAlgn="auto" hangingPunct="1">
              <a:spcAft>
                <a:spcPts val="0"/>
              </a:spcAft>
              <a:buFont typeface="Arial" panose="020B0604020202020204" pitchFamily="34" charset="0"/>
              <a:buAutoNum type="arabicPeriod"/>
              <a:defRPr/>
            </a:pPr>
            <a:r>
              <a:rPr lang="en-US" dirty="0"/>
              <a:t>Stratified, or Quota, Sampling</a:t>
            </a:r>
          </a:p>
          <a:p>
            <a:pPr marL="514350" indent="-514350" eaLnBrk="1" fontAlgn="auto" hangingPunct="1">
              <a:spcAft>
                <a:spcPts val="0"/>
              </a:spcAft>
              <a:buFont typeface="Arial" panose="020B0604020202020204" pitchFamily="34" charset="0"/>
              <a:buAutoNum type="arabicPeriod"/>
              <a:defRPr/>
            </a:pPr>
            <a:r>
              <a:rPr lang="en-US" dirty="0"/>
              <a:t>Situation Sampling</a:t>
            </a:r>
          </a:p>
          <a:p>
            <a:pPr marL="514350" indent="-514350" eaLnBrk="1" fontAlgn="auto" hangingPunct="1">
              <a:spcAft>
                <a:spcPts val="0"/>
              </a:spcAft>
              <a:buFont typeface="Arial" panose="020B0604020202020204" pitchFamily="34" charset="0"/>
              <a:buAutoNum type="arabicPeriod"/>
              <a:defRPr/>
            </a:pPr>
            <a:r>
              <a:rPr lang="en-US" dirty="0"/>
              <a:t>Sampling Error</a:t>
            </a:r>
          </a:p>
          <a:p>
            <a:pPr marL="514350" indent="-514350" eaLnBrk="1" fontAlgn="auto" hangingPunct="1">
              <a:spcAft>
                <a:spcPts val="0"/>
              </a:spcAft>
              <a:buFont typeface="Arial" panose="020B0604020202020204" pitchFamily="34" charset="0"/>
              <a:buAutoNum type="arabicPeriod"/>
              <a:defRPr/>
            </a:pPr>
            <a:r>
              <a:rPr lang="en-US" dirty="0"/>
              <a:t>Outliers </a:t>
            </a:r>
          </a:p>
          <a:p>
            <a:pPr marL="514350" indent="-514350" eaLnBrk="1" fontAlgn="auto" hangingPunct="1">
              <a:spcAft>
                <a:spcPts val="0"/>
              </a:spcAft>
              <a:buFont typeface="Arial" panose="020B0604020202020204" pitchFamily="34" charset="0"/>
              <a:buAutoNum type="arabicPeriod"/>
              <a:defRPr/>
            </a:pPr>
            <a:r>
              <a:rPr lang="en-US" dirty="0"/>
              <a:t>Bias</a:t>
            </a:r>
          </a:p>
        </p:txBody>
      </p:sp>
      <p:sp>
        <p:nvSpPr>
          <p:cNvPr id="4" name="Title 1"/>
          <p:cNvSpPr>
            <a:spLocks noGrp="1"/>
          </p:cNvSpPr>
          <p:nvPr>
            <p:ph type="title"/>
          </p:nvPr>
        </p:nvSpPr>
        <p:spPr/>
        <p:txBody>
          <a:bodyPr/>
          <a:lstStyle/>
          <a:p>
            <a:r>
              <a:rPr lang="en-US" altLang="en-US" sz="3600" dirty="0"/>
              <a:t>Chapter 7 – Statistics and Parameters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p:txBody>
          <a:bodyPr/>
          <a:lstStyle/>
          <a:p>
            <a:pPr algn="just" eaLnBrk="1" hangingPunct="1"/>
            <a:r>
              <a:rPr lang="en-US" altLang="en-US" dirty="0"/>
              <a:t>Random Sampling demands that each member of an entire population has an equal chance of being included.</a:t>
            </a:r>
          </a:p>
        </p:txBody>
      </p:sp>
      <p:sp>
        <p:nvSpPr>
          <p:cNvPr id="4" name="Title 1"/>
          <p:cNvSpPr>
            <a:spLocks noGrp="1"/>
          </p:cNvSpPr>
          <p:nvPr>
            <p:ph type="title"/>
          </p:nvPr>
        </p:nvSpPr>
        <p:spPr/>
        <p:txBody>
          <a:bodyPr/>
          <a:lstStyle/>
          <a:p>
            <a:r>
              <a:rPr lang="en-US" altLang="en-US" sz="3600" dirty="0"/>
              <a:t>Chapter 7 – Statistics and Parameters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1"/>
          </p:nvPr>
        </p:nvSpPr>
        <p:spPr/>
        <p:txBody>
          <a:bodyPr/>
          <a:lstStyle/>
          <a:p>
            <a:pPr algn="just" eaLnBrk="1" hangingPunct="1"/>
            <a:r>
              <a:rPr lang="en-US" altLang="en-US" dirty="0"/>
              <a:t>Stratified, or Quota, Sampling is a sampling technique wherein the researcher divides the entire population into different subgroups or strata, then randomly selects the final subjects proportionally from the different strata. </a:t>
            </a:r>
          </a:p>
        </p:txBody>
      </p:sp>
      <p:sp>
        <p:nvSpPr>
          <p:cNvPr id="4" name="Title 1"/>
          <p:cNvSpPr>
            <a:spLocks noGrp="1"/>
          </p:cNvSpPr>
          <p:nvPr>
            <p:ph type="title"/>
          </p:nvPr>
        </p:nvSpPr>
        <p:spPr/>
        <p:txBody>
          <a:bodyPr/>
          <a:lstStyle/>
          <a:p>
            <a:r>
              <a:rPr lang="en-US" altLang="en-US" sz="3600" dirty="0"/>
              <a:t>Chapter 7 – Statistics and Parameters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Content Placeholder 2"/>
          <p:cNvSpPr>
            <a:spLocks noGrp="1"/>
          </p:cNvSpPr>
          <p:nvPr>
            <p:ph idx="1"/>
          </p:nvPr>
        </p:nvSpPr>
        <p:spPr/>
        <p:txBody>
          <a:bodyPr/>
          <a:lstStyle/>
          <a:p>
            <a:pPr algn="just" eaLnBrk="1" hangingPunct="1"/>
            <a:r>
              <a:rPr lang="en-US" altLang="en-US" dirty="0"/>
              <a:t>Situation Sampling is employed when the researcher collects observations in a variety of settings and circumstances. </a:t>
            </a:r>
          </a:p>
          <a:p>
            <a:pPr eaLnBrk="1" hangingPunct="1">
              <a:buFont typeface="Arial" panose="020B0604020202020204" pitchFamily="34" charset="0"/>
              <a:buNone/>
            </a:pPr>
            <a:endParaRPr lang="en-US" altLang="en-US" dirty="0"/>
          </a:p>
        </p:txBody>
      </p:sp>
      <p:sp>
        <p:nvSpPr>
          <p:cNvPr id="4" name="Title 1"/>
          <p:cNvSpPr>
            <a:spLocks noGrp="1"/>
          </p:cNvSpPr>
          <p:nvPr>
            <p:ph type="title"/>
          </p:nvPr>
        </p:nvSpPr>
        <p:spPr/>
        <p:txBody>
          <a:bodyPr/>
          <a:lstStyle/>
          <a:p>
            <a:r>
              <a:rPr lang="en-US" altLang="en-US" sz="3600" dirty="0"/>
              <a:t>Chapter 7 – Statistics and Parameters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Content Placeholder 2"/>
          <p:cNvSpPr>
            <a:spLocks noGrp="1"/>
          </p:cNvSpPr>
          <p:nvPr>
            <p:ph idx="1"/>
          </p:nvPr>
        </p:nvSpPr>
        <p:spPr/>
        <p:txBody>
          <a:bodyPr/>
          <a:lstStyle/>
          <a:p>
            <a:pPr eaLnBrk="1" hangingPunct="1"/>
            <a:r>
              <a:rPr lang="en-US" altLang="en-US"/>
              <a:t>Sampling Error occurs whenever a sample is selected assumptions are made that the sample measures will not precisely match those that would be obtained if the entire population were measured. </a:t>
            </a:r>
          </a:p>
          <a:p>
            <a:pPr eaLnBrk="1" hangingPunct="1"/>
            <a:endParaRPr lang="en-US" altLang="en-US"/>
          </a:p>
        </p:txBody>
      </p:sp>
      <p:sp>
        <p:nvSpPr>
          <p:cNvPr id="4" name="Title 1"/>
          <p:cNvSpPr>
            <a:spLocks noGrp="1"/>
          </p:cNvSpPr>
          <p:nvPr>
            <p:ph type="title"/>
          </p:nvPr>
        </p:nvSpPr>
        <p:spPr/>
        <p:txBody>
          <a:bodyPr/>
          <a:lstStyle/>
          <a:p>
            <a:r>
              <a:rPr lang="en-US" altLang="en-US" sz="3600" dirty="0"/>
              <a:t>Chapter 7 – Statistics and Parameters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p:txBody>
          <a:bodyPr/>
          <a:lstStyle/>
          <a:p>
            <a:pPr algn="just" eaLnBrk="1" hangingPunct="1"/>
            <a:r>
              <a:rPr lang="en-US" altLang="en-US" dirty="0"/>
              <a:t>Outliers occurs when one or two scores in a large random sample fall so far from the mean such as three or four standard deviation units away.  Outliers indicate either that the distribution is not normal or that some measurement error has crept in. </a:t>
            </a:r>
          </a:p>
        </p:txBody>
      </p:sp>
      <p:sp>
        <p:nvSpPr>
          <p:cNvPr id="4" name="Title 1"/>
          <p:cNvSpPr>
            <a:spLocks noGrp="1"/>
          </p:cNvSpPr>
          <p:nvPr>
            <p:ph type="title"/>
          </p:nvPr>
        </p:nvSpPr>
        <p:spPr/>
        <p:txBody>
          <a:bodyPr/>
          <a:lstStyle/>
          <a:p>
            <a:r>
              <a:rPr lang="en-US" altLang="en-US" sz="3600" dirty="0"/>
              <a:t>Chapter 7 – Statistics and Parameters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457200" y="1853248"/>
            <a:ext cx="8229600" cy="4349115"/>
          </a:xfrm>
        </p:spPr>
        <p:txBody>
          <a:bodyPr/>
          <a:lstStyle/>
          <a:p>
            <a:pPr algn="just" eaLnBrk="1" hangingPunct="1"/>
            <a:r>
              <a:rPr lang="en-US" altLang="en-US" dirty="0"/>
              <a:t>Bias occurs whenever the sample differs systematically from the population at large. It is technically defined as a constant difference, in on direction, between the mean of the sample and the mean of the population since researchers deal in averages. </a:t>
            </a:r>
          </a:p>
          <a:p>
            <a:pPr algn="just" eaLnBrk="1" hangingPunct="1"/>
            <a:endParaRPr lang="en-US" altLang="en-US" dirty="0"/>
          </a:p>
        </p:txBody>
      </p:sp>
      <p:sp>
        <p:nvSpPr>
          <p:cNvPr id="4" name="Title 1"/>
          <p:cNvSpPr>
            <a:spLocks noGrp="1"/>
          </p:cNvSpPr>
          <p:nvPr>
            <p:ph type="title"/>
          </p:nvPr>
        </p:nvSpPr>
        <p:spPr/>
        <p:txBody>
          <a:bodyPr/>
          <a:lstStyle/>
          <a:p>
            <a:r>
              <a:rPr lang="en-US" altLang="en-US" sz="3600" dirty="0"/>
              <a:t>Chapter 7 – Statistics and Parameters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altLang="en-US"/>
              <a:t>Chapter 7</a:t>
            </a:r>
          </a:p>
        </p:txBody>
      </p:sp>
      <p:sp>
        <p:nvSpPr>
          <p:cNvPr id="14339" name="Content Placeholder 2"/>
          <p:cNvSpPr>
            <a:spLocks noGrp="1"/>
          </p:cNvSpPr>
          <p:nvPr>
            <p:ph idx="1"/>
          </p:nvPr>
        </p:nvSpPr>
        <p:spPr/>
        <p:txBody>
          <a:bodyPr/>
          <a:lstStyle/>
          <a:p>
            <a:pPr eaLnBrk="1" hangingPunct="1">
              <a:buFont typeface="Arial" panose="020B0604020202020204" pitchFamily="34" charset="0"/>
              <a:buNone/>
            </a:pPr>
            <a:endParaRPr lang="en-US" altLang="en-US"/>
          </a:p>
          <a:p>
            <a:pPr eaLnBrk="1" hangingPunct="1"/>
            <a:endParaRPr lang="en-US" altLang="en-US"/>
          </a:p>
        </p:txBody>
      </p:sp>
      <p:pic>
        <p:nvPicPr>
          <p:cNvPr id="14340" name="Picture 3" descr="Inferential Statistics 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839200"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altLang="en-US"/>
              <a:t>Chapter 7</a:t>
            </a:r>
          </a:p>
        </p:txBody>
      </p:sp>
      <p:sp>
        <p:nvSpPr>
          <p:cNvPr id="15363" name="Content Placeholder 2"/>
          <p:cNvSpPr>
            <a:spLocks noGrp="1"/>
          </p:cNvSpPr>
          <p:nvPr>
            <p:ph idx="1"/>
          </p:nvPr>
        </p:nvSpPr>
        <p:spPr/>
        <p:txBody>
          <a:bodyPr/>
          <a:lstStyle/>
          <a:p>
            <a:pPr eaLnBrk="1" hangingPunct="1">
              <a:buFont typeface="Arial" panose="020B0604020202020204" pitchFamily="34" charset="0"/>
              <a:buNone/>
            </a:pPr>
            <a:endParaRPr lang="en-US" altLang="en-US"/>
          </a:p>
          <a:p>
            <a:pPr eaLnBrk="1" hangingPunct="1"/>
            <a:endParaRPr lang="en-US" altLang="en-US"/>
          </a:p>
        </p:txBody>
      </p:sp>
      <p:pic>
        <p:nvPicPr>
          <p:cNvPr id="15364" name="Picture 3" descr="Inferential Statistics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839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altLang="en-US"/>
              <a:t>Chapter 7</a:t>
            </a:r>
          </a:p>
        </p:txBody>
      </p:sp>
      <p:sp>
        <p:nvSpPr>
          <p:cNvPr id="16387" name="Content Placeholder 2"/>
          <p:cNvSpPr>
            <a:spLocks noGrp="1"/>
          </p:cNvSpPr>
          <p:nvPr>
            <p:ph idx="1"/>
          </p:nvPr>
        </p:nvSpPr>
        <p:spPr/>
        <p:txBody>
          <a:bodyPr/>
          <a:lstStyle/>
          <a:p>
            <a:pPr eaLnBrk="1" hangingPunct="1">
              <a:buFont typeface="Arial" panose="020B0604020202020204" pitchFamily="34" charset="0"/>
              <a:buNone/>
            </a:pPr>
            <a:endParaRPr lang="en-US" altLang="en-US"/>
          </a:p>
          <a:p>
            <a:pPr eaLnBrk="1" hangingPunct="1"/>
            <a:endParaRPr lang="en-US" altLang="en-US"/>
          </a:p>
        </p:txBody>
      </p:sp>
      <p:pic>
        <p:nvPicPr>
          <p:cNvPr id="16388" name="Picture 3" descr="Inferential Statistics 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Content Placeholder 3" descr="Inferential Statistics 4.jp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6671" y="2580037"/>
            <a:ext cx="6272784" cy="3140964"/>
          </a:xfrm>
        </p:spPr>
      </p:pic>
      <p:sp>
        <p:nvSpPr>
          <p:cNvPr id="5" name="Title 1"/>
          <p:cNvSpPr>
            <a:spLocks noGrp="1"/>
          </p:cNvSpPr>
          <p:nvPr>
            <p:ph type="title"/>
          </p:nvPr>
        </p:nvSpPr>
        <p:spPr/>
        <p:txBody>
          <a:bodyPr/>
          <a:lstStyle/>
          <a:p>
            <a:r>
              <a:rPr lang="en-US" altLang="en-US" sz="3600" dirty="0"/>
              <a:t>Chapter 7 – Statistics and Parameters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a:bodyPr>
          <a:lstStyle/>
          <a:p>
            <a:pPr eaLnBrk="1" fontAlgn="auto" hangingPunct="1">
              <a:spcAft>
                <a:spcPts val="0"/>
              </a:spcAft>
              <a:defRPr/>
            </a:pPr>
            <a:r>
              <a:rPr lang="en-US" dirty="0"/>
              <a:t>Sampling Distributions</a:t>
            </a:r>
          </a:p>
          <a:p>
            <a:pPr marL="514350" indent="-514350" eaLnBrk="1" fontAlgn="auto" hangingPunct="1">
              <a:spcAft>
                <a:spcPts val="0"/>
              </a:spcAft>
              <a:buFont typeface="Arial" panose="020B0604020202020204" pitchFamily="34" charset="0"/>
              <a:buAutoNum type="arabicPeriod"/>
              <a:defRPr/>
            </a:pPr>
            <a:r>
              <a:rPr lang="en-US" dirty="0"/>
              <a:t>Mean of the Distribution of Means</a:t>
            </a:r>
          </a:p>
          <a:p>
            <a:pPr marL="514350" indent="-514350" eaLnBrk="1" fontAlgn="auto" hangingPunct="1">
              <a:spcAft>
                <a:spcPts val="0"/>
              </a:spcAft>
              <a:buFont typeface="Arial" panose="020B0604020202020204" pitchFamily="34" charset="0"/>
              <a:buAutoNum type="arabicPeriod"/>
              <a:defRPr/>
            </a:pPr>
            <a:r>
              <a:rPr lang="en-US" dirty="0"/>
              <a:t>Standard Deviation of the Distribution of Means</a:t>
            </a:r>
          </a:p>
          <a:p>
            <a:pPr marL="514350" indent="-514350" eaLnBrk="1" fontAlgn="auto" hangingPunct="1">
              <a:spcAft>
                <a:spcPts val="0"/>
              </a:spcAft>
              <a:buFont typeface="Arial" panose="020B0604020202020204" pitchFamily="34" charset="0"/>
              <a:buAutoNum type="arabicPeriod"/>
              <a:defRPr/>
            </a:pPr>
            <a:r>
              <a:rPr lang="en-US" dirty="0"/>
              <a:t>Standard Error of the Mean</a:t>
            </a:r>
          </a:p>
          <a:p>
            <a:pPr marL="514350" indent="-514350" eaLnBrk="1" fontAlgn="auto" hangingPunct="1">
              <a:spcAft>
                <a:spcPts val="0"/>
              </a:spcAft>
              <a:buFont typeface="Arial" panose="020B0604020202020204" pitchFamily="34" charset="0"/>
              <a:buAutoNum type="arabicPeriod"/>
              <a:defRPr/>
            </a:pPr>
            <a:r>
              <a:rPr lang="en-US" dirty="0"/>
              <a:t>Central Limit Theorem</a:t>
            </a:r>
          </a:p>
        </p:txBody>
      </p:sp>
      <p:sp>
        <p:nvSpPr>
          <p:cNvPr id="4" name="Title 1"/>
          <p:cNvSpPr>
            <a:spLocks noGrp="1"/>
          </p:cNvSpPr>
          <p:nvPr>
            <p:ph type="title"/>
          </p:nvPr>
        </p:nvSpPr>
        <p:spPr/>
        <p:txBody>
          <a:bodyPr/>
          <a:lstStyle/>
          <a:p>
            <a:r>
              <a:rPr lang="en-US" altLang="en-US" sz="3600" dirty="0"/>
              <a:t>Chapter 7 – Statistics and Parameters</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156</TotalTime>
  <Words>473</Words>
  <Application>Microsoft Office PowerPoint</Application>
  <PresentationFormat>On-screen Show (4:3)</PresentationFormat>
  <Paragraphs>48</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Century Gothic</vt:lpstr>
      <vt:lpstr>Wingdings 3</vt:lpstr>
      <vt:lpstr>Ion</vt:lpstr>
      <vt:lpstr>Advance Statistics: Introduction</vt:lpstr>
      <vt:lpstr>Reflections Questions</vt:lpstr>
      <vt:lpstr>Chapter 1: Introduction to  Statistics</vt:lpstr>
      <vt:lpstr>Chapter 7 – Statistics and Parameters Statistcs</vt:lpstr>
      <vt:lpstr>Chapter 7 – Statistics and Parameters</vt:lpstr>
      <vt:lpstr>Chapter 7 – Statistics and Parameters</vt:lpstr>
      <vt:lpstr>Chapter 7 – Statistics and Parameters</vt:lpstr>
      <vt:lpstr>Chapter 7 – Statistics and Parameters</vt:lpstr>
      <vt:lpstr>Chapter 7 – Statistics and Parameters</vt:lpstr>
      <vt:lpstr>Chapter 7 – Statistics and Parameters</vt:lpstr>
      <vt:lpstr>Chapter 7 – Statistics and Parameters</vt:lpstr>
      <vt:lpstr>Chapter 7 – Statistics and Parameters</vt:lpstr>
      <vt:lpstr>Chapter 7</vt:lpstr>
      <vt:lpstr>Chapter 7</vt:lpstr>
      <vt:lpstr>Chapter 7</vt:lpstr>
      <vt:lpstr>Chapter 7 – Statistics and Parameters</vt:lpstr>
      <vt:lpstr>Chapter 7 – Statistics and Parameters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7</dc:title>
  <dc:creator>johnson</dc:creator>
  <cp:lastModifiedBy>Michael Johnson</cp:lastModifiedBy>
  <cp:revision>25</cp:revision>
  <dcterms:created xsi:type="dcterms:W3CDTF">2013-10-07T16:27:57Z</dcterms:created>
  <dcterms:modified xsi:type="dcterms:W3CDTF">2017-10-23T16:08:31Z</dcterms:modified>
</cp:coreProperties>
</file>