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57" r:id="rId4"/>
    <p:sldId id="258" r:id="rId5"/>
    <p:sldId id="259" r:id="rId6"/>
    <p:sldId id="260" r:id="rId7"/>
    <p:sldId id="261" r:id="rId8"/>
    <p:sldId id="262" r:id="rId9"/>
    <p:sldId id="263" r:id="rId10"/>
    <p:sldId id="265" r:id="rId11"/>
    <p:sldId id="26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3" autoAdjust="0"/>
    <p:restoredTop sz="94660"/>
  </p:normalViewPr>
  <p:slideViewPr>
    <p:cSldViewPr snapToGrid="0">
      <p:cViewPr varScale="1">
        <p:scale>
          <a:sx n="69" d="100"/>
          <a:sy n="69" d="100"/>
        </p:scale>
        <p:origin x="60"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E01A4B9-FA68-49CD-B154-7E98E62035C7}" type="datetimeFigureOut">
              <a:rPr lang="en-US" smtClean="0"/>
              <a:t>7/27/2021</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09401A4B-70AD-41F8-99A9-7E3B3E036353}"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93753288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01A4B9-FA68-49CD-B154-7E98E62035C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01A4B-70AD-41F8-99A9-7E3B3E036353}" type="slidenum">
              <a:rPr lang="en-US" smtClean="0"/>
              <a:t>‹#›</a:t>
            </a:fld>
            <a:endParaRPr lang="en-US"/>
          </a:p>
        </p:txBody>
      </p:sp>
    </p:spTree>
    <p:extLst>
      <p:ext uri="{BB962C8B-B14F-4D97-AF65-F5344CB8AC3E}">
        <p14:creationId xmlns:p14="http://schemas.microsoft.com/office/powerpoint/2010/main" val="1419195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01A4B9-FA68-49CD-B154-7E98E62035C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01A4B-70AD-41F8-99A9-7E3B3E036353}" type="slidenum">
              <a:rPr lang="en-US" smtClean="0"/>
              <a:t>‹#›</a:t>
            </a:fld>
            <a:endParaRPr lang="en-US"/>
          </a:p>
        </p:txBody>
      </p:sp>
    </p:spTree>
    <p:extLst>
      <p:ext uri="{BB962C8B-B14F-4D97-AF65-F5344CB8AC3E}">
        <p14:creationId xmlns:p14="http://schemas.microsoft.com/office/powerpoint/2010/main" val="329070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01A4B9-FA68-49CD-B154-7E98E62035C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01A4B-70AD-41F8-99A9-7E3B3E036353}" type="slidenum">
              <a:rPr lang="en-US" smtClean="0"/>
              <a:t>‹#›</a:t>
            </a:fld>
            <a:endParaRPr lang="en-US"/>
          </a:p>
        </p:txBody>
      </p:sp>
    </p:spTree>
    <p:extLst>
      <p:ext uri="{BB962C8B-B14F-4D97-AF65-F5344CB8AC3E}">
        <p14:creationId xmlns:p14="http://schemas.microsoft.com/office/powerpoint/2010/main" val="4202963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E01A4B9-FA68-49CD-B154-7E98E62035C7}" type="datetimeFigureOut">
              <a:rPr lang="en-US" smtClean="0"/>
              <a:t>7/27/2021</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09401A4B-70AD-41F8-99A9-7E3B3E036353}"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6244355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01A4B9-FA68-49CD-B154-7E98E62035C7}"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01A4B-70AD-41F8-99A9-7E3B3E036353}" type="slidenum">
              <a:rPr lang="en-US" smtClean="0"/>
              <a:t>‹#›</a:t>
            </a:fld>
            <a:endParaRPr lang="en-US"/>
          </a:p>
        </p:txBody>
      </p:sp>
    </p:spTree>
    <p:extLst>
      <p:ext uri="{BB962C8B-B14F-4D97-AF65-F5344CB8AC3E}">
        <p14:creationId xmlns:p14="http://schemas.microsoft.com/office/powerpoint/2010/main" val="3993365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01A4B9-FA68-49CD-B154-7E98E62035C7}" type="datetimeFigureOut">
              <a:rPr lang="en-US" smtClean="0"/>
              <a:t>7/27/2021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401A4B-70AD-41F8-99A9-7E3B3E036353}" type="slidenum">
              <a:rPr lang="en-US" smtClean="0"/>
              <a:t>‹#›</a:t>
            </a:fld>
            <a:endParaRPr lang="en-US"/>
          </a:p>
        </p:txBody>
      </p:sp>
    </p:spTree>
    <p:extLst>
      <p:ext uri="{BB962C8B-B14F-4D97-AF65-F5344CB8AC3E}">
        <p14:creationId xmlns:p14="http://schemas.microsoft.com/office/powerpoint/2010/main" val="353140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01A4B9-FA68-49CD-B154-7E98E62035C7}" type="datetimeFigureOut">
              <a:rPr lang="en-US" smtClean="0"/>
              <a:t>7/27/2021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401A4B-70AD-41F8-99A9-7E3B3E036353}" type="slidenum">
              <a:rPr lang="en-US" smtClean="0"/>
              <a:t>‹#›</a:t>
            </a:fld>
            <a:endParaRPr lang="en-US"/>
          </a:p>
        </p:txBody>
      </p:sp>
    </p:spTree>
    <p:extLst>
      <p:ext uri="{BB962C8B-B14F-4D97-AF65-F5344CB8AC3E}">
        <p14:creationId xmlns:p14="http://schemas.microsoft.com/office/powerpoint/2010/main" val="2391495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01A4B9-FA68-49CD-B154-7E98E62035C7}" type="datetimeFigureOut">
              <a:rPr lang="en-US" smtClean="0"/>
              <a:t>7/27/2021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401A4B-70AD-41F8-99A9-7E3B3E036353}" type="slidenum">
              <a:rPr lang="en-US" smtClean="0"/>
              <a:t>‹#›</a:t>
            </a:fld>
            <a:endParaRPr lang="en-US"/>
          </a:p>
        </p:txBody>
      </p:sp>
    </p:spTree>
    <p:extLst>
      <p:ext uri="{BB962C8B-B14F-4D97-AF65-F5344CB8AC3E}">
        <p14:creationId xmlns:p14="http://schemas.microsoft.com/office/powerpoint/2010/main" val="665830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E01A4B9-FA68-49CD-B154-7E98E62035C7}" type="datetimeFigureOut">
              <a:rPr lang="en-US" smtClean="0"/>
              <a:t>7/27/2021</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09401A4B-70AD-41F8-99A9-7E3B3E036353}"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37088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E01A4B9-FA68-49CD-B154-7E98E62035C7}" type="datetimeFigureOut">
              <a:rPr lang="en-US" smtClean="0"/>
              <a:t>7/27/2021</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09401A4B-70AD-41F8-99A9-7E3B3E036353}"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23263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FE01A4B9-FA68-49CD-B154-7E98E62035C7}" type="datetimeFigureOut">
              <a:rPr lang="en-US" smtClean="0"/>
              <a:t>7/27/2021</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09401A4B-70AD-41F8-99A9-7E3B3E036353}"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483006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78987-B446-4CA4-A8BF-C8350D512DE0}"/>
              </a:ext>
            </a:extLst>
          </p:cNvPr>
          <p:cNvSpPr>
            <a:spLocks noGrp="1"/>
          </p:cNvSpPr>
          <p:nvPr>
            <p:ph type="ctrTitle"/>
          </p:nvPr>
        </p:nvSpPr>
        <p:spPr>
          <a:xfrm>
            <a:off x="1915128" y="1788454"/>
            <a:ext cx="8361229" cy="1467509"/>
          </a:xfrm>
        </p:spPr>
        <p:txBody>
          <a:bodyPr/>
          <a:lstStyle/>
          <a:p>
            <a:r>
              <a:rPr lang="en-US" sz="4000" b="1" cap="none" dirty="0"/>
              <a:t>Stress and Aging</a:t>
            </a:r>
          </a:p>
        </p:txBody>
      </p:sp>
      <p:sp>
        <p:nvSpPr>
          <p:cNvPr id="3" name="Subtitle 2">
            <a:extLst>
              <a:ext uri="{FF2B5EF4-FFF2-40B4-BE49-F238E27FC236}">
                <a16:creationId xmlns:a16="http://schemas.microsoft.com/office/drawing/2014/main" id="{9542FF66-5BE6-4C0C-857F-BC2CBE479792}"/>
              </a:ext>
            </a:extLst>
          </p:cNvPr>
          <p:cNvSpPr>
            <a:spLocks noGrp="1"/>
          </p:cNvSpPr>
          <p:nvPr>
            <p:ph type="subTitle" idx="1"/>
          </p:nvPr>
        </p:nvSpPr>
        <p:spPr>
          <a:xfrm>
            <a:off x="1524000" y="3602037"/>
            <a:ext cx="9144000" cy="2674072"/>
          </a:xfrm>
        </p:spPr>
        <p:txBody>
          <a:bodyPr>
            <a:normAutofit/>
          </a:bodyPr>
          <a:lstStyle/>
          <a:p>
            <a:r>
              <a:rPr lang="en-US" dirty="0"/>
              <a:t>Author</a:t>
            </a:r>
          </a:p>
          <a:p>
            <a:r>
              <a:rPr lang="en-US" dirty="0"/>
              <a:t>Institutional Affiliation </a:t>
            </a:r>
          </a:p>
          <a:p>
            <a:r>
              <a:rPr lang="en-US" dirty="0"/>
              <a:t>Instructor</a:t>
            </a:r>
          </a:p>
          <a:p>
            <a:r>
              <a:rPr lang="en-US" dirty="0"/>
              <a:t>Course code</a:t>
            </a:r>
          </a:p>
          <a:p>
            <a:r>
              <a:rPr lang="en-US" dirty="0"/>
              <a:t>Date of submission </a:t>
            </a:r>
          </a:p>
          <a:p>
            <a:endParaRPr lang="en-US" dirty="0"/>
          </a:p>
        </p:txBody>
      </p:sp>
    </p:spTree>
    <p:extLst>
      <p:ext uri="{BB962C8B-B14F-4D97-AF65-F5344CB8AC3E}">
        <p14:creationId xmlns:p14="http://schemas.microsoft.com/office/powerpoint/2010/main" val="361429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AC36F-2D04-45BE-A57B-18CD249F039D}"/>
              </a:ext>
            </a:extLst>
          </p:cNvPr>
          <p:cNvSpPr>
            <a:spLocks noGrp="1"/>
          </p:cNvSpPr>
          <p:nvPr>
            <p:ph type="title"/>
          </p:nvPr>
        </p:nvSpPr>
        <p:spPr>
          <a:xfrm>
            <a:off x="1371600" y="1496290"/>
            <a:ext cx="9601200" cy="675409"/>
          </a:xfrm>
        </p:spPr>
        <p:txBody>
          <a:bodyPr>
            <a:normAutofit fontScale="90000"/>
          </a:bodyPr>
          <a:lstStyle/>
          <a:p>
            <a:pPr algn="ctr"/>
            <a:r>
              <a:rPr lang="en-US" dirty="0"/>
              <a:t>Conclusion </a:t>
            </a:r>
          </a:p>
        </p:txBody>
      </p:sp>
      <p:sp>
        <p:nvSpPr>
          <p:cNvPr id="3" name="Content Placeholder 2">
            <a:extLst>
              <a:ext uri="{FF2B5EF4-FFF2-40B4-BE49-F238E27FC236}">
                <a16:creationId xmlns:a16="http://schemas.microsoft.com/office/drawing/2014/main" id="{162D9D68-A0C7-414B-9E74-6369898A50DE}"/>
              </a:ext>
            </a:extLst>
          </p:cNvPr>
          <p:cNvSpPr>
            <a:spLocks noGrp="1"/>
          </p:cNvSpPr>
          <p:nvPr>
            <p:ph idx="1"/>
          </p:nvPr>
        </p:nvSpPr>
        <p:spPr/>
        <p:txBody>
          <a:bodyPr/>
          <a:lstStyle/>
          <a:p>
            <a:pPr algn="just"/>
            <a:r>
              <a:rPr lang="en-US" dirty="0"/>
              <a:t>Observably, this current discussion highlights stress as a common developmental problem among the elderly. </a:t>
            </a:r>
          </a:p>
          <a:p>
            <a:pPr algn="just"/>
            <a:r>
              <a:rPr lang="en-US" dirty="0"/>
              <a:t>Loss of physical independence has been identified as the major cause of cause of stress in old age due to increasing physical and cognitive limitations associated with old age. </a:t>
            </a:r>
          </a:p>
          <a:p>
            <a:pPr algn="just"/>
            <a:r>
              <a:rPr lang="en-US" dirty="0"/>
              <a:t>As observed in this presentation, a decrease in mobility can force seniors to depend on others for help with the activities of daily living.</a:t>
            </a:r>
          </a:p>
          <a:p>
            <a:pPr algn="just"/>
            <a:r>
              <a:rPr lang="en-US" dirty="0"/>
              <a:t>However, taking care of oneself through the engagement in activities such as physical exercises has been identified as an ideal way of </a:t>
            </a:r>
            <a:r>
              <a:rPr lang="en-US"/>
              <a:t>managing stress. </a:t>
            </a:r>
            <a:endParaRPr lang="en-US" dirty="0"/>
          </a:p>
        </p:txBody>
      </p:sp>
    </p:spTree>
    <p:extLst>
      <p:ext uri="{BB962C8B-B14F-4D97-AF65-F5344CB8AC3E}">
        <p14:creationId xmlns:p14="http://schemas.microsoft.com/office/powerpoint/2010/main" val="2056139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6C3B2-2035-4396-ADA4-A966D60B560E}"/>
              </a:ext>
            </a:extLst>
          </p:cNvPr>
          <p:cNvSpPr>
            <a:spLocks noGrp="1"/>
          </p:cNvSpPr>
          <p:nvPr>
            <p:ph type="title"/>
          </p:nvPr>
        </p:nvSpPr>
        <p:spPr>
          <a:xfrm>
            <a:off x="1371600" y="1399308"/>
            <a:ext cx="9601200" cy="772391"/>
          </a:xfrm>
        </p:spPr>
        <p:txBody>
          <a:bodyPr/>
          <a:lstStyle/>
          <a:p>
            <a:pPr algn="ctr"/>
            <a:r>
              <a:rPr lang="en-US" b="1" dirty="0"/>
              <a:t>References </a:t>
            </a:r>
          </a:p>
        </p:txBody>
      </p:sp>
      <p:sp>
        <p:nvSpPr>
          <p:cNvPr id="3" name="Content Placeholder 2">
            <a:extLst>
              <a:ext uri="{FF2B5EF4-FFF2-40B4-BE49-F238E27FC236}">
                <a16:creationId xmlns:a16="http://schemas.microsoft.com/office/drawing/2014/main" id="{D95B77D6-47E4-488B-B855-B5D056D6A0AD}"/>
              </a:ext>
            </a:extLst>
          </p:cNvPr>
          <p:cNvSpPr>
            <a:spLocks noGrp="1"/>
          </p:cNvSpPr>
          <p:nvPr>
            <p:ph idx="1"/>
          </p:nvPr>
        </p:nvSpPr>
        <p:spPr/>
        <p:txBody>
          <a:bodyPr>
            <a:normAutofit fontScale="92500" lnSpcReduction="10000"/>
          </a:bodyPr>
          <a:lstStyle/>
          <a:p>
            <a:pPr algn="just"/>
            <a:r>
              <a:rPr lang="en-US" dirty="0"/>
              <a:t>World Health Organization. (2018). Aging and health. Retrieved from: https://www.who.int/news-room/fact-sheets/detail/ageing-and-health</a:t>
            </a:r>
          </a:p>
          <a:p>
            <a:pPr algn="just"/>
            <a:r>
              <a:rPr lang="en-US" dirty="0"/>
              <a:t>Jeon, H. S., &amp; </a:t>
            </a:r>
            <a:r>
              <a:rPr lang="en-US" dirty="0" err="1"/>
              <a:t>Dunkle</a:t>
            </a:r>
            <a:r>
              <a:rPr lang="en-US" dirty="0"/>
              <a:t>, R. E. (2009). Stress and depression among the oldest-old: A longitudinal analysis. Research on Aging, 31(6), 661-687.</a:t>
            </a:r>
          </a:p>
          <a:p>
            <a:pPr algn="just"/>
            <a:r>
              <a:rPr lang="en-US" dirty="0"/>
              <a:t>Borson, S., Bartels, S. J., </a:t>
            </a:r>
            <a:r>
              <a:rPr lang="en-US" dirty="0" err="1"/>
              <a:t>Colenda</a:t>
            </a:r>
            <a:r>
              <a:rPr lang="en-US" dirty="0"/>
              <a:t>, C. C., Gottlieb, G. L., &amp; Meyers, B. (2001). Geriatric mental health services research: Strategic plan for an aging population: Report of the Health Services Work Group of the American Association for Geriatric Psychiatry. The American Journal of Geriatric Psychiatry, 9(3), 191-204.</a:t>
            </a:r>
          </a:p>
          <a:p>
            <a:pPr algn="just"/>
            <a:r>
              <a:rPr lang="en-US" dirty="0"/>
              <a:t>George, L. K., Markides, K. S., &amp; Cooper, C. L. (1989). Aging, stress, and health.</a:t>
            </a:r>
          </a:p>
          <a:p>
            <a:pPr algn="just"/>
            <a:r>
              <a:rPr lang="en-US" dirty="0" err="1"/>
              <a:t>Dunkle</a:t>
            </a:r>
            <a:r>
              <a:rPr lang="en-US" dirty="0"/>
              <a:t>, R. E., Roberts, B., &amp; </a:t>
            </a:r>
            <a:r>
              <a:rPr lang="en-US" dirty="0" err="1"/>
              <a:t>Haug</a:t>
            </a:r>
            <a:r>
              <a:rPr lang="en-US" dirty="0"/>
              <a:t>, M. R. (2001). The oldest-old in everyday life: Self-perception, coping with change, and stress. Springer Publishing Company.</a:t>
            </a:r>
          </a:p>
        </p:txBody>
      </p:sp>
    </p:spTree>
    <p:extLst>
      <p:ext uri="{BB962C8B-B14F-4D97-AF65-F5344CB8AC3E}">
        <p14:creationId xmlns:p14="http://schemas.microsoft.com/office/powerpoint/2010/main" val="310338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8C151-EBC8-4C2E-A3F3-C33CA6DA985C}"/>
              </a:ext>
            </a:extLst>
          </p:cNvPr>
          <p:cNvSpPr>
            <a:spLocks noGrp="1"/>
          </p:cNvSpPr>
          <p:nvPr>
            <p:ph type="title"/>
          </p:nvPr>
        </p:nvSpPr>
        <p:spPr>
          <a:xfrm>
            <a:off x="1371600" y="1316182"/>
            <a:ext cx="9601200" cy="855518"/>
          </a:xfrm>
        </p:spPr>
        <p:txBody>
          <a:bodyPr>
            <a:normAutofit/>
          </a:bodyPr>
          <a:lstStyle/>
          <a:p>
            <a:pPr algn="ctr"/>
            <a:r>
              <a:rPr lang="en-US" sz="3600" b="1" dirty="0"/>
              <a:t>Introduction </a:t>
            </a:r>
          </a:p>
        </p:txBody>
      </p:sp>
      <p:sp>
        <p:nvSpPr>
          <p:cNvPr id="3" name="Content Placeholder 2">
            <a:extLst>
              <a:ext uri="{FF2B5EF4-FFF2-40B4-BE49-F238E27FC236}">
                <a16:creationId xmlns:a16="http://schemas.microsoft.com/office/drawing/2014/main" id="{EA30BE74-82A3-4CB4-9BA6-9AF04928ED67}"/>
              </a:ext>
            </a:extLst>
          </p:cNvPr>
          <p:cNvSpPr>
            <a:spLocks noGrp="1"/>
          </p:cNvSpPr>
          <p:nvPr>
            <p:ph idx="1"/>
          </p:nvPr>
        </p:nvSpPr>
        <p:spPr/>
        <p:txBody>
          <a:bodyPr/>
          <a:lstStyle/>
          <a:p>
            <a:pPr algn="just"/>
            <a:r>
              <a:rPr lang="en-US" dirty="0"/>
              <a:t>Admittedly, stress is constant concern among the senior citizens particularly due to issues associated with decreasing health, lack of physical and cognitive independence and exaggerated levels of stress hormones. </a:t>
            </a:r>
          </a:p>
          <a:p>
            <a:pPr algn="just"/>
            <a:r>
              <a:rPr lang="en-US" dirty="0"/>
              <a:t>Ideally, the above noted factors have been highlighted as the major causes of stress among seniors. </a:t>
            </a:r>
          </a:p>
          <a:p>
            <a:pPr algn="just"/>
            <a:r>
              <a:rPr lang="en-US" dirty="0"/>
              <a:t>Although it is not possible to determine the actual impacts of stress on senior individuals, research evidence indicates that stress may make senior citizens more susceptible to illness and even subsequent death. </a:t>
            </a:r>
          </a:p>
          <a:p>
            <a:pPr algn="just"/>
            <a:r>
              <a:rPr lang="en-US" dirty="0"/>
              <a:t>For this reason, it is important for the older adults to maintain an active social life to help them stay heathy and stress-free. </a:t>
            </a:r>
          </a:p>
        </p:txBody>
      </p:sp>
    </p:spTree>
    <p:extLst>
      <p:ext uri="{BB962C8B-B14F-4D97-AF65-F5344CB8AC3E}">
        <p14:creationId xmlns:p14="http://schemas.microsoft.com/office/powerpoint/2010/main" val="401724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666DD-47DD-49DA-ABD7-88ECE0AD3970}"/>
              </a:ext>
            </a:extLst>
          </p:cNvPr>
          <p:cNvSpPr>
            <a:spLocks noGrp="1"/>
          </p:cNvSpPr>
          <p:nvPr>
            <p:ph type="title"/>
          </p:nvPr>
        </p:nvSpPr>
        <p:spPr>
          <a:xfrm>
            <a:off x="1371600" y="1385454"/>
            <a:ext cx="9601200" cy="786245"/>
          </a:xfrm>
        </p:spPr>
        <p:txBody>
          <a:bodyPr/>
          <a:lstStyle/>
          <a:p>
            <a:pPr algn="ctr"/>
            <a:r>
              <a:rPr lang="en-US" b="1" dirty="0"/>
              <a:t>Issue Analysis</a:t>
            </a:r>
          </a:p>
        </p:txBody>
      </p:sp>
      <p:sp>
        <p:nvSpPr>
          <p:cNvPr id="3" name="Content Placeholder 2">
            <a:extLst>
              <a:ext uri="{FF2B5EF4-FFF2-40B4-BE49-F238E27FC236}">
                <a16:creationId xmlns:a16="http://schemas.microsoft.com/office/drawing/2014/main" id="{9C762250-3BE2-4B9D-8681-024AD345732E}"/>
              </a:ext>
            </a:extLst>
          </p:cNvPr>
          <p:cNvSpPr>
            <a:spLocks noGrp="1"/>
          </p:cNvSpPr>
          <p:nvPr>
            <p:ph idx="1"/>
          </p:nvPr>
        </p:nvSpPr>
        <p:spPr/>
        <p:txBody>
          <a:bodyPr>
            <a:normAutofit/>
          </a:bodyPr>
          <a:lstStyle/>
          <a:p>
            <a:pPr algn="just"/>
            <a:r>
              <a:rPr lang="en-US" dirty="0"/>
              <a:t>Because older adults may experience multiple conditions at the same time, they are more likely to experience stressful lives during this time.</a:t>
            </a:r>
          </a:p>
          <a:p>
            <a:pPr algn="just"/>
            <a:r>
              <a:rPr lang="en-US" dirty="0"/>
              <a:t>For this discussion, stress in old age has been chosen as the main topic for presentation. </a:t>
            </a:r>
          </a:p>
          <a:p>
            <a:pPr algn="just"/>
            <a:r>
              <a:rPr lang="en-US" dirty="0"/>
              <a:t>Due to physical and cognitive limitations in older adults, older adults are more susceptible to stress due to the demands of daily life (WHO, 2018).</a:t>
            </a:r>
          </a:p>
          <a:p>
            <a:pPr algn="just"/>
            <a:r>
              <a:rPr lang="en-US" dirty="0"/>
              <a:t>Ideally, coping with the new life of retirement, moving into new homes, and coping with multiple medical conditions may result in stressful conditions among older individuals. </a:t>
            </a:r>
          </a:p>
        </p:txBody>
      </p:sp>
    </p:spTree>
    <p:extLst>
      <p:ext uri="{BB962C8B-B14F-4D97-AF65-F5344CB8AC3E}">
        <p14:creationId xmlns:p14="http://schemas.microsoft.com/office/powerpoint/2010/main" val="243992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9FD10-15DC-4560-B92C-B4756A3049E6}"/>
              </a:ext>
            </a:extLst>
          </p:cNvPr>
          <p:cNvSpPr>
            <a:spLocks noGrp="1"/>
          </p:cNvSpPr>
          <p:nvPr>
            <p:ph type="title"/>
          </p:nvPr>
        </p:nvSpPr>
        <p:spPr>
          <a:xfrm>
            <a:off x="1371600" y="1440872"/>
            <a:ext cx="9601200" cy="730827"/>
          </a:xfrm>
        </p:spPr>
        <p:txBody>
          <a:bodyPr/>
          <a:lstStyle/>
          <a:p>
            <a:r>
              <a:rPr lang="en-US" b="1" dirty="0"/>
              <a:t>Cont..</a:t>
            </a:r>
          </a:p>
        </p:txBody>
      </p:sp>
      <p:sp>
        <p:nvSpPr>
          <p:cNvPr id="3" name="Content Placeholder 2">
            <a:extLst>
              <a:ext uri="{FF2B5EF4-FFF2-40B4-BE49-F238E27FC236}">
                <a16:creationId xmlns:a16="http://schemas.microsoft.com/office/drawing/2014/main" id="{721D5AD4-4688-482C-9836-920307FD7889}"/>
              </a:ext>
            </a:extLst>
          </p:cNvPr>
          <p:cNvSpPr>
            <a:spLocks noGrp="1"/>
          </p:cNvSpPr>
          <p:nvPr>
            <p:ph idx="1"/>
          </p:nvPr>
        </p:nvSpPr>
        <p:spPr/>
        <p:txBody>
          <a:bodyPr/>
          <a:lstStyle/>
          <a:p>
            <a:pPr algn="just"/>
            <a:r>
              <a:rPr lang="en-US" dirty="0"/>
              <a:t>Notably, stress seems to be prevalent among older individuals due to reduced levels of resilience among this group of individuals (Jeon &amp; </a:t>
            </a:r>
            <a:r>
              <a:rPr lang="en-US" dirty="0" err="1"/>
              <a:t>Dunkle</a:t>
            </a:r>
            <a:r>
              <a:rPr lang="en-US" dirty="0"/>
              <a:t>, 2009). </a:t>
            </a:r>
          </a:p>
          <a:p>
            <a:pPr algn="just"/>
            <a:r>
              <a:rPr lang="en-US" dirty="0"/>
              <a:t>It is noted that the body’s natural defenses against stress observably break down with age. </a:t>
            </a:r>
          </a:p>
          <a:p>
            <a:pPr algn="just"/>
            <a:r>
              <a:rPr lang="en-US" dirty="0"/>
              <a:t>For instance, as people age, the brain slowly loses its skills and abilities to regulate hormone levels. </a:t>
            </a:r>
          </a:p>
          <a:p>
            <a:pPr algn="just"/>
            <a:r>
              <a:rPr lang="en-US" dirty="0"/>
              <a:t>Arguably, the physical and cognitive limitations in older adults is usually a result of physical, chemical and emotional stressors. </a:t>
            </a:r>
          </a:p>
        </p:txBody>
      </p:sp>
    </p:spTree>
    <p:extLst>
      <p:ext uri="{BB962C8B-B14F-4D97-AF65-F5344CB8AC3E}">
        <p14:creationId xmlns:p14="http://schemas.microsoft.com/office/powerpoint/2010/main" val="2726678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5891A2-1C12-4AD9-9DC5-8D83110C10A8}"/>
              </a:ext>
            </a:extLst>
          </p:cNvPr>
          <p:cNvSpPr>
            <a:spLocks noGrp="1"/>
          </p:cNvSpPr>
          <p:nvPr>
            <p:ph idx="1"/>
          </p:nvPr>
        </p:nvSpPr>
        <p:spPr/>
        <p:txBody>
          <a:bodyPr/>
          <a:lstStyle/>
          <a:p>
            <a:pPr algn="just"/>
            <a:r>
              <a:rPr lang="en-US" dirty="0"/>
              <a:t>Notably, this results in anxiety and worry because of the overproduction of stress hormones. </a:t>
            </a:r>
          </a:p>
          <a:p>
            <a:pPr algn="just"/>
            <a:r>
              <a:rPr lang="en-US" dirty="0"/>
              <a:t>In contrast, evidence drawn from pieces of past studies indicates that the levels of cortisol hormones are much higher in older adults than in younger individuals.</a:t>
            </a:r>
          </a:p>
          <a:p>
            <a:pPr algn="just"/>
            <a:r>
              <a:rPr lang="en-US" dirty="0"/>
              <a:t>Psychologists argue that the exaggerated levels of hormone may act as natural stimuli that disturbs an individual’s mental equilibrium and may result in lack of sleep and tension. </a:t>
            </a:r>
          </a:p>
        </p:txBody>
      </p:sp>
    </p:spTree>
    <p:extLst>
      <p:ext uri="{BB962C8B-B14F-4D97-AF65-F5344CB8AC3E}">
        <p14:creationId xmlns:p14="http://schemas.microsoft.com/office/powerpoint/2010/main" val="991646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9C4B42-C3FA-4F93-85D3-726E025A2C86}"/>
              </a:ext>
            </a:extLst>
          </p:cNvPr>
          <p:cNvSpPr>
            <a:spLocks noGrp="1"/>
          </p:cNvSpPr>
          <p:nvPr>
            <p:ph idx="1"/>
          </p:nvPr>
        </p:nvSpPr>
        <p:spPr/>
        <p:txBody>
          <a:bodyPr/>
          <a:lstStyle/>
          <a:p>
            <a:pPr algn="just"/>
            <a:r>
              <a:rPr lang="en-US" dirty="0"/>
              <a:t>It is understandable that because most of these additional years are dominated by declines in physical and mental capacities, older adults may lack supportive environments, hence reducing the quality of life (Borson </a:t>
            </a:r>
            <a:r>
              <a:rPr lang="en-US" i="1" dirty="0"/>
              <a:t>et al., </a:t>
            </a:r>
            <a:r>
              <a:rPr lang="en-US" dirty="0"/>
              <a:t>2001). </a:t>
            </a:r>
          </a:p>
          <a:p>
            <a:pPr algn="just"/>
            <a:r>
              <a:rPr lang="en-US" dirty="0"/>
              <a:t>Additionally, the gradual decrease in physical and mental abilities may exacerbate the growing risks of ultimate death among the elderly, consequently in more stress. </a:t>
            </a:r>
          </a:p>
          <a:p>
            <a:pPr algn="just"/>
            <a:r>
              <a:rPr lang="en-US" dirty="0"/>
              <a:t>Losing independence can trigger a stress response. Here are a few reasons why a senior may feel their independence is threatened.</a:t>
            </a:r>
          </a:p>
        </p:txBody>
      </p:sp>
    </p:spTree>
    <p:extLst>
      <p:ext uri="{BB962C8B-B14F-4D97-AF65-F5344CB8AC3E}">
        <p14:creationId xmlns:p14="http://schemas.microsoft.com/office/powerpoint/2010/main" val="1850506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40C7B-8EE7-4BB3-9550-C647E03D6573}"/>
              </a:ext>
            </a:extLst>
          </p:cNvPr>
          <p:cNvSpPr>
            <a:spLocks noGrp="1"/>
          </p:cNvSpPr>
          <p:nvPr>
            <p:ph type="title"/>
          </p:nvPr>
        </p:nvSpPr>
        <p:spPr>
          <a:xfrm>
            <a:off x="1371600" y="1413164"/>
            <a:ext cx="9601200" cy="758536"/>
          </a:xfrm>
        </p:spPr>
        <p:txBody>
          <a:bodyPr/>
          <a:lstStyle/>
          <a:p>
            <a:pPr algn="ctr"/>
            <a:r>
              <a:rPr lang="en-US" b="1" dirty="0"/>
              <a:t>Solution</a:t>
            </a:r>
          </a:p>
        </p:txBody>
      </p:sp>
      <p:sp>
        <p:nvSpPr>
          <p:cNvPr id="3" name="Content Placeholder 2">
            <a:extLst>
              <a:ext uri="{FF2B5EF4-FFF2-40B4-BE49-F238E27FC236}">
                <a16:creationId xmlns:a16="http://schemas.microsoft.com/office/drawing/2014/main" id="{73A4FCD7-ABC8-4B6F-8F1B-1C9AEC443D6E}"/>
              </a:ext>
            </a:extLst>
          </p:cNvPr>
          <p:cNvSpPr>
            <a:spLocks noGrp="1"/>
          </p:cNvSpPr>
          <p:nvPr>
            <p:ph idx="1"/>
          </p:nvPr>
        </p:nvSpPr>
        <p:spPr/>
        <p:txBody>
          <a:bodyPr/>
          <a:lstStyle/>
          <a:p>
            <a:pPr algn="just"/>
            <a:r>
              <a:rPr lang="en-US" dirty="0"/>
              <a:t>Despite the decline in basic cognitive and physical abilities due to aging, various strategies can enhance the functional abilities of older adults to allow them to function effectively and adapt to the demands of their everyday lives.</a:t>
            </a:r>
          </a:p>
          <a:p>
            <a:pPr algn="just"/>
            <a:r>
              <a:rPr lang="en-US" dirty="0"/>
              <a:t>In this view, to ensure a positive and flexible developmental trajectory for emotional control with increasing age, a couple of critical activities are recommended for the older citizens. </a:t>
            </a:r>
          </a:p>
        </p:txBody>
      </p:sp>
    </p:spTree>
    <p:extLst>
      <p:ext uri="{BB962C8B-B14F-4D97-AF65-F5344CB8AC3E}">
        <p14:creationId xmlns:p14="http://schemas.microsoft.com/office/powerpoint/2010/main" val="1851441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72560F-6C5B-42B2-B372-526C34B0EC8C}"/>
              </a:ext>
            </a:extLst>
          </p:cNvPr>
          <p:cNvSpPr>
            <a:spLocks noGrp="1"/>
          </p:cNvSpPr>
          <p:nvPr>
            <p:ph idx="1"/>
          </p:nvPr>
        </p:nvSpPr>
        <p:spPr/>
        <p:txBody>
          <a:bodyPr/>
          <a:lstStyle/>
          <a:p>
            <a:pPr algn="just"/>
            <a:r>
              <a:rPr lang="en-US" dirty="0"/>
              <a:t>Maintaining an active social life, healthy lifestyle, and performance of relaxation exercises are considered ideal mechanisms to regulate stress in older adults (Borson </a:t>
            </a:r>
            <a:r>
              <a:rPr lang="en-US" i="1" dirty="0"/>
              <a:t>et al., </a:t>
            </a:r>
            <a:r>
              <a:rPr lang="en-US" dirty="0"/>
              <a:t>2001). </a:t>
            </a:r>
          </a:p>
          <a:p>
            <a:pPr algn="just"/>
            <a:r>
              <a:rPr lang="en-US" dirty="0"/>
              <a:t>Sporting activities such as golf and tennis are generally ideal for the elderly to provide good outlets for stress. </a:t>
            </a:r>
          </a:p>
          <a:p>
            <a:pPr algn="just"/>
            <a:r>
              <a:rPr lang="en-US" dirty="0"/>
              <a:t>Joining friends and other family members may help individuals effectively mitigate the negative impacts of loneliness and illness associated with old age. </a:t>
            </a:r>
          </a:p>
        </p:txBody>
      </p:sp>
    </p:spTree>
    <p:extLst>
      <p:ext uri="{BB962C8B-B14F-4D97-AF65-F5344CB8AC3E}">
        <p14:creationId xmlns:p14="http://schemas.microsoft.com/office/powerpoint/2010/main" val="2528649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BCA4A6-2615-4E0E-8104-5AA29D4417DB}"/>
              </a:ext>
            </a:extLst>
          </p:cNvPr>
          <p:cNvSpPr>
            <a:spLocks noGrp="1"/>
          </p:cNvSpPr>
          <p:nvPr>
            <p:ph idx="1"/>
          </p:nvPr>
        </p:nvSpPr>
        <p:spPr/>
        <p:txBody>
          <a:bodyPr/>
          <a:lstStyle/>
          <a:p>
            <a:pPr algn="just"/>
            <a:r>
              <a:rPr lang="en-US" dirty="0"/>
              <a:t>As reported by the American Psychological Association, social support can help prevent stress and stress-related diseases (George et al., 1989). </a:t>
            </a:r>
          </a:p>
          <a:p>
            <a:pPr algn="just"/>
            <a:r>
              <a:rPr lang="en-US" dirty="0"/>
              <a:t>In addition, other studies have also highlighted correlations between social interactions and reduction in the risks of developing Alzheimer’s disease. </a:t>
            </a:r>
          </a:p>
          <a:p>
            <a:pPr algn="just"/>
            <a:r>
              <a:rPr lang="en-US" dirty="0"/>
              <a:t>Regular walks have also proven to be valuable for the elderly because it keeps an individual strong and independent consequently helping them to block the negative effects of aging effectively. </a:t>
            </a:r>
          </a:p>
        </p:txBody>
      </p:sp>
    </p:spTree>
    <p:extLst>
      <p:ext uri="{BB962C8B-B14F-4D97-AF65-F5344CB8AC3E}">
        <p14:creationId xmlns:p14="http://schemas.microsoft.com/office/powerpoint/2010/main" val="3161827395"/>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34</TotalTime>
  <Words>999</Words>
  <Application>Microsoft Office PowerPoint</Application>
  <PresentationFormat>Widescreen</PresentationFormat>
  <Paragraphs>47</Paragraphs>
  <Slides>11</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Franklin Gothic Book</vt:lpstr>
      <vt:lpstr>Crop</vt:lpstr>
      <vt:lpstr>Stress and Aging</vt:lpstr>
      <vt:lpstr>Introduction </vt:lpstr>
      <vt:lpstr>Issue Analysis</vt:lpstr>
      <vt:lpstr>Cont..</vt:lpstr>
      <vt:lpstr>PowerPoint Presentation</vt:lpstr>
      <vt:lpstr>PowerPoint Presentation</vt:lpstr>
      <vt:lpstr>Solution</vt:lpstr>
      <vt:lpstr>PowerPoint Presentation</vt:lpstr>
      <vt:lpstr>PowerPoint Presentation</vt:lpstr>
      <vt:lpstr>Conclusion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steveyoung640@gmail.com</dc:creator>
  <cp:lastModifiedBy>steveyoung640@gmail.com</cp:lastModifiedBy>
  <cp:revision>42</cp:revision>
  <dcterms:created xsi:type="dcterms:W3CDTF">2021-07-26T22:50:00Z</dcterms:created>
  <dcterms:modified xsi:type="dcterms:W3CDTF">2021-07-27T01:23:21Z</dcterms:modified>
</cp:coreProperties>
</file>