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9" r:id="rId1"/>
  </p:sldMasterIdLst>
  <p:notesMasterIdLst>
    <p:notesMasterId r:id="rId14"/>
  </p:notesMasterIdLst>
  <p:sldIdLst>
    <p:sldId id="256" r:id="rId2"/>
    <p:sldId id="258" r:id="rId3"/>
    <p:sldId id="257" r:id="rId4"/>
    <p:sldId id="259" r:id="rId5"/>
    <p:sldId id="260" r:id="rId6"/>
    <p:sldId id="261" r:id="rId7"/>
    <p:sldId id="264" r:id="rId8"/>
    <p:sldId id="265" r:id="rId9"/>
    <p:sldId id="262" r:id="rId10"/>
    <p:sldId id="263"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15" autoAdjust="0"/>
    <p:restoredTop sz="94660"/>
  </p:normalViewPr>
  <p:slideViewPr>
    <p:cSldViewPr snapToGrid="0">
      <p:cViewPr varScale="1">
        <p:scale>
          <a:sx n="68" d="100"/>
          <a:sy n="68" d="100"/>
        </p:scale>
        <p:origin x="69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DD9D8D-FD31-41B9-925E-CB34E66A42B6}" type="datetimeFigureOut">
              <a:rPr lang="en-US" smtClean="0"/>
              <a:t>12/16/2019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DFB786-D192-40A4-B491-78DC4F03020D}" type="slidenum">
              <a:rPr lang="en-US" smtClean="0"/>
              <a:t>‹#›</a:t>
            </a:fld>
            <a:endParaRPr lang="en-US" dirty="0"/>
          </a:p>
        </p:txBody>
      </p:sp>
    </p:spTree>
    <p:extLst>
      <p:ext uri="{BB962C8B-B14F-4D97-AF65-F5344CB8AC3E}">
        <p14:creationId xmlns:p14="http://schemas.microsoft.com/office/powerpoint/2010/main" val="26472287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Value of operations expansion= 10 % of  61797</a:t>
            </a:r>
          </a:p>
        </p:txBody>
      </p:sp>
      <p:sp>
        <p:nvSpPr>
          <p:cNvPr id="4" name="Slide Number Placeholder 3"/>
          <p:cNvSpPr>
            <a:spLocks noGrp="1"/>
          </p:cNvSpPr>
          <p:nvPr>
            <p:ph type="sldNum" sz="quarter" idx="5"/>
          </p:nvPr>
        </p:nvSpPr>
        <p:spPr/>
        <p:txBody>
          <a:bodyPr/>
          <a:lstStyle/>
          <a:p>
            <a:fld id="{C0DFB786-D192-40A4-B491-78DC4F03020D}" type="slidenum">
              <a:rPr lang="en-US" smtClean="0"/>
              <a:t>3</a:t>
            </a:fld>
            <a:endParaRPr lang="en-US" dirty="0"/>
          </a:p>
        </p:txBody>
      </p:sp>
    </p:spTree>
    <p:extLst>
      <p:ext uri="{BB962C8B-B14F-4D97-AF65-F5344CB8AC3E}">
        <p14:creationId xmlns:p14="http://schemas.microsoft.com/office/powerpoint/2010/main" val="36737738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Capital financing sources- equity and debt</a:t>
            </a:r>
          </a:p>
          <a:p>
            <a:endParaRPr lang="en-US" dirty="0"/>
          </a:p>
        </p:txBody>
      </p:sp>
      <p:sp>
        <p:nvSpPr>
          <p:cNvPr id="4" name="Slide Number Placeholder 3"/>
          <p:cNvSpPr>
            <a:spLocks noGrp="1"/>
          </p:cNvSpPr>
          <p:nvPr>
            <p:ph type="sldNum" sz="quarter" idx="5"/>
          </p:nvPr>
        </p:nvSpPr>
        <p:spPr/>
        <p:txBody>
          <a:bodyPr/>
          <a:lstStyle/>
          <a:p>
            <a:fld id="{C0DFB786-D192-40A4-B491-78DC4F03020D}" type="slidenum">
              <a:rPr lang="en-US" smtClean="0"/>
              <a:t>4</a:t>
            </a:fld>
            <a:endParaRPr lang="en-US" dirty="0"/>
          </a:p>
        </p:txBody>
      </p:sp>
    </p:spTree>
    <p:extLst>
      <p:ext uri="{BB962C8B-B14F-4D97-AF65-F5344CB8AC3E}">
        <p14:creationId xmlns:p14="http://schemas.microsoft.com/office/powerpoint/2010/main" val="30701597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DFB786-D192-40A4-B491-78DC4F03020D}" type="slidenum">
              <a:rPr lang="en-US" smtClean="0"/>
              <a:t>6</a:t>
            </a:fld>
            <a:endParaRPr lang="en-US" dirty="0"/>
          </a:p>
        </p:txBody>
      </p:sp>
    </p:spTree>
    <p:extLst>
      <p:ext uri="{BB962C8B-B14F-4D97-AF65-F5344CB8AC3E}">
        <p14:creationId xmlns:p14="http://schemas.microsoft.com/office/powerpoint/2010/main" val="40815151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DB57B9A-FA07-472D-9762-BFF61611DD4C}" type="datetime1">
              <a:rPr lang="en-US" smtClean="0"/>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70901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8EA511-4FFD-430B-9D75-9EF06A917474}" type="datetime1">
              <a:rPr lang="en-US" smtClean="0"/>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79465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773CE5-FE9A-47EB-B4DD-6AEDDDD5F52F}" type="datetime1">
              <a:rPr lang="en-US" smtClean="0"/>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32380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FC3C55E-1987-4FE3-BF74-3F9C06F12C27}" type="datetime1">
              <a:rPr lang="en-US" smtClean="0"/>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51950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FE5A79A-E978-4DEC-8489-C6F981F76176}" type="datetime1">
              <a:rPr lang="en-US" smtClean="0"/>
              <a:t>12/16/2019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72115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A0C7726-EAEC-4E6C-9915-8FB16A06DA60}" type="datetime1">
              <a:rPr lang="en-US" smtClean="0"/>
              <a:t>12/16/2019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03085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BF4004E7-263B-42C3-9E42-A9EA3266E1A2}" type="datetime1">
              <a:rPr lang="en-US" smtClean="0"/>
              <a:t>12/16/2019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36285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C150C7-A018-437F-9765-72A9C826979D}" type="datetime1">
              <a:rPr lang="en-US" smtClean="0"/>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26870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9F131E1-BA4F-4BD3-B6F8-AEBC1603CEBF}" type="datetime1">
              <a:rPr lang="en-US" smtClean="0"/>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49002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19331F1-3DE5-4FBD-A755-ED95BD6C7DC4}" type="datetime1">
              <a:rPr lang="en-US" smtClean="0"/>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992185293"/>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19331F1-3DE5-4FBD-A755-ED95BD6C7DC4}" type="datetime1">
              <a:rPr lang="en-US" smtClean="0"/>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75475032"/>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19331F1-3DE5-4FBD-A755-ED95BD6C7DC4}" type="datetime1">
              <a:rPr lang="en-US" smtClean="0"/>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pPr/>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802357693"/>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19331F1-3DE5-4FBD-A755-ED95BD6C7DC4}" type="datetime1">
              <a:rPr lang="en-US" smtClean="0"/>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43278802"/>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19331F1-3DE5-4FBD-A755-ED95BD6C7DC4}" type="datetime1">
              <a:rPr lang="en-US" smtClean="0"/>
              <a:t>12/16/2019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19441744"/>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19331F1-3DE5-4FBD-A755-ED95BD6C7DC4}" type="datetime1">
              <a:rPr lang="en-US" smtClean="0"/>
              <a:t>12/16/2019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98582114"/>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4AAE90-13F3-4177-8733-95EC8D2AED5F}" type="datetime1">
              <a:rPr lang="en-US" smtClean="0"/>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274689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1689790C-BCF5-4555-9EE9-14F75E036ED6}" type="datetime1">
              <a:rPr lang="en-US" smtClean="0"/>
              <a:t>12/16/2019</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78259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19331F1-3DE5-4FBD-A755-ED95BD6C7DC4}" type="datetime1">
              <a:rPr lang="en-US" smtClean="0"/>
              <a:t>12/16/2019</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356251003"/>
      </p:ext>
    </p:extLst>
  </p:cSld>
  <p:clrMap bg1="dk1" tx1="lt1" bg2="dk2" tx2="lt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 id="2147483746" r:id="rId17"/>
  </p:sldLayoutIdLst>
  <p:hf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C97B6-B6AB-4E99-BA1C-E12431696C9A}"/>
              </a:ext>
            </a:extLst>
          </p:cNvPr>
          <p:cNvSpPr>
            <a:spLocks noGrp="1"/>
          </p:cNvSpPr>
          <p:nvPr>
            <p:ph type="ctrTitle"/>
          </p:nvPr>
        </p:nvSpPr>
        <p:spPr/>
        <p:txBody>
          <a:bodyPr/>
          <a:lstStyle/>
          <a:p>
            <a:pPr algn="ctr"/>
            <a:r>
              <a:rPr lang="en-US" dirty="0"/>
              <a:t>Amazon.com Financial Analysis</a:t>
            </a:r>
          </a:p>
        </p:txBody>
      </p:sp>
      <p:sp>
        <p:nvSpPr>
          <p:cNvPr id="3" name="Subtitle 2">
            <a:extLst>
              <a:ext uri="{FF2B5EF4-FFF2-40B4-BE49-F238E27FC236}">
                <a16:creationId xmlns:a16="http://schemas.microsoft.com/office/drawing/2014/main" id="{5EC26E73-4E97-4866-A11E-80338B6F038C}"/>
              </a:ext>
            </a:extLst>
          </p:cNvPr>
          <p:cNvSpPr>
            <a:spLocks noGrp="1"/>
          </p:cNvSpPr>
          <p:nvPr>
            <p:ph type="subTitle" idx="1"/>
          </p:nvPr>
        </p:nvSpPr>
        <p:spPr/>
        <p:txBody>
          <a:bodyPr>
            <a:normAutofit fontScale="92500" lnSpcReduction="10000"/>
          </a:bodyPr>
          <a:lstStyle/>
          <a:p>
            <a:r>
              <a:rPr lang="en-US" dirty="0"/>
              <a:t>Student’s Name</a:t>
            </a:r>
          </a:p>
          <a:p>
            <a:r>
              <a:rPr lang="en-US" dirty="0"/>
              <a:t>Institution</a:t>
            </a:r>
          </a:p>
          <a:p>
            <a:r>
              <a:rPr lang="en-US" dirty="0"/>
              <a:t>Date </a:t>
            </a:r>
          </a:p>
        </p:txBody>
      </p:sp>
      <p:sp>
        <p:nvSpPr>
          <p:cNvPr id="4" name="Slide Number Placeholder 3">
            <a:extLst>
              <a:ext uri="{FF2B5EF4-FFF2-40B4-BE49-F238E27FC236}">
                <a16:creationId xmlns:a16="http://schemas.microsoft.com/office/drawing/2014/main" id="{E2F2317D-A859-4D4A-98D5-B7DC6BD8F9E2}"/>
              </a:ext>
            </a:extLst>
          </p:cNvPr>
          <p:cNvSpPr>
            <a:spLocks noGrp="1"/>
          </p:cNvSpPr>
          <p:nvPr>
            <p:ph type="sldNum" sz="quarter" idx="12"/>
          </p:nvPr>
        </p:nvSpPr>
        <p:spPr/>
        <p:txBody>
          <a:bodyPr/>
          <a:lstStyle/>
          <a:p>
            <a:fld id="{6D22F896-40B5-4ADD-8801-0D06FADFA095}" type="slidenum">
              <a:rPr lang="en-US" smtClean="0"/>
              <a:t>1</a:t>
            </a:fld>
            <a:endParaRPr lang="en-US" dirty="0"/>
          </a:p>
        </p:txBody>
      </p:sp>
    </p:spTree>
    <p:extLst>
      <p:ext uri="{BB962C8B-B14F-4D97-AF65-F5344CB8AC3E}">
        <p14:creationId xmlns:p14="http://schemas.microsoft.com/office/powerpoint/2010/main" val="31241344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2031-8129-4E23-8C40-B37ABA57C6CF}"/>
              </a:ext>
            </a:extLst>
          </p:cNvPr>
          <p:cNvSpPr>
            <a:spLocks noGrp="1"/>
          </p:cNvSpPr>
          <p:nvPr>
            <p:ph type="title"/>
          </p:nvPr>
        </p:nvSpPr>
        <p:spPr/>
        <p:txBody>
          <a:bodyPr/>
          <a:lstStyle/>
          <a:p>
            <a:r>
              <a:rPr lang="en-US" dirty="0"/>
              <a:t>Company Overview </a:t>
            </a:r>
          </a:p>
        </p:txBody>
      </p:sp>
      <p:sp>
        <p:nvSpPr>
          <p:cNvPr id="3" name="Content Placeholder 2">
            <a:extLst>
              <a:ext uri="{FF2B5EF4-FFF2-40B4-BE49-F238E27FC236}">
                <a16:creationId xmlns:a16="http://schemas.microsoft.com/office/drawing/2014/main" id="{EB65F1FB-01BB-4B7D-9576-8133E7859F73}"/>
              </a:ext>
            </a:extLst>
          </p:cNvPr>
          <p:cNvSpPr>
            <a:spLocks noGrp="1"/>
          </p:cNvSpPr>
          <p:nvPr>
            <p:ph sz="half" idx="1"/>
          </p:nvPr>
        </p:nvSpPr>
        <p:spPr/>
        <p:txBody>
          <a:bodyPr>
            <a:normAutofit fontScale="62500" lnSpcReduction="20000"/>
          </a:bodyPr>
          <a:lstStyle/>
          <a:p>
            <a:r>
              <a:rPr lang="en-US" dirty="0"/>
              <a:t>Amazon.com, Inc. is a multinational technological company in the United States whose headquarters are in Seattle, Washington. </a:t>
            </a:r>
          </a:p>
          <a:p>
            <a:r>
              <a:rPr lang="en-US" dirty="0"/>
              <a:t>It was founded in 1994 by the current CEO Jeff Bezos</a:t>
            </a:r>
          </a:p>
          <a:p>
            <a:r>
              <a:rPr lang="en-US" dirty="0"/>
              <a:t>It concentrates on e-commerce, cloud computing, digital streaming as well as artificial intelligence. </a:t>
            </a:r>
          </a:p>
          <a:p>
            <a:r>
              <a:rPr lang="en-US" dirty="0"/>
              <a:t>It is considered one of the big four tech companies globally competing with Google, Apple and Facebook.</a:t>
            </a:r>
          </a:p>
          <a:p>
            <a:r>
              <a:rPr lang="en-US" dirty="0"/>
              <a:t>Its subsidiary companies are Audible, Zappos, Book Depository, AbeBooks among others.</a:t>
            </a:r>
          </a:p>
        </p:txBody>
      </p:sp>
      <p:sp>
        <p:nvSpPr>
          <p:cNvPr id="4" name="Content Placeholder 3">
            <a:extLst>
              <a:ext uri="{FF2B5EF4-FFF2-40B4-BE49-F238E27FC236}">
                <a16:creationId xmlns:a16="http://schemas.microsoft.com/office/drawing/2014/main" id="{59FFBE6E-9FD8-467B-B0DA-A4A5CAC3FF7F}"/>
              </a:ext>
            </a:extLst>
          </p:cNvPr>
          <p:cNvSpPr>
            <a:spLocks noGrp="1"/>
          </p:cNvSpPr>
          <p:nvPr>
            <p:ph sz="half" idx="2"/>
          </p:nvPr>
        </p:nvSpPr>
        <p:spPr/>
        <p:txBody>
          <a:bodyPr>
            <a:normAutofit fontScale="62500" lnSpcReduction="20000"/>
          </a:bodyPr>
          <a:lstStyle/>
          <a:p>
            <a:pPr marL="0" indent="0">
              <a:buNone/>
            </a:pPr>
            <a:r>
              <a:rPr lang="en-US" dirty="0"/>
              <a:t>This presentation employed Amazon’s Form 10K for the financial year ended 31</a:t>
            </a:r>
            <a:r>
              <a:rPr lang="en-US" baseline="30000" dirty="0"/>
              <a:t>st</a:t>
            </a:r>
            <a:r>
              <a:rPr lang="en-US" dirty="0"/>
              <a:t> December 2018. </a:t>
            </a:r>
          </a:p>
          <a:p>
            <a:pPr marL="0" indent="0">
              <a:buNone/>
            </a:pPr>
            <a:r>
              <a:rPr lang="en-US" dirty="0"/>
              <a:t>The company seeks to expand its operations to invest in new property, plant and equipment. </a:t>
            </a:r>
          </a:p>
          <a:p>
            <a:pPr marL="0" indent="0">
              <a:buNone/>
            </a:pPr>
            <a:r>
              <a:rPr lang="en-US" dirty="0"/>
              <a:t>The WACC, NPV and discounted payback calculations are utilized to determine whether the company should proceed with the expansion plan or quit all together. </a:t>
            </a:r>
          </a:p>
          <a:p>
            <a:pPr marL="0" indent="0">
              <a:buNone/>
            </a:pPr>
            <a:r>
              <a:rPr lang="en-US" dirty="0"/>
              <a:t>The presentation is divided into;</a:t>
            </a:r>
          </a:p>
          <a:p>
            <a:pPr marL="457200" indent="-457200">
              <a:buFont typeface="+mj-lt"/>
              <a:buAutoNum type="alphaLcParenR"/>
            </a:pPr>
            <a:r>
              <a:rPr lang="en-US" dirty="0"/>
              <a:t>The proposed expansion</a:t>
            </a:r>
          </a:p>
          <a:p>
            <a:pPr marL="457200" indent="-457200">
              <a:buFont typeface="+mj-lt"/>
              <a:buAutoNum type="alphaLcParenR"/>
            </a:pPr>
            <a:r>
              <a:rPr lang="en-US" dirty="0"/>
              <a:t>Determining the WACC</a:t>
            </a:r>
          </a:p>
          <a:p>
            <a:pPr marL="457200" indent="-457200">
              <a:buFont typeface="+mj-lt"/>
              <a:buAutoNum type="alphaLcParenR"/>
            </a:pPr>
            <a:r>
              <a:rPr lang="en-US" dirty="0"/>
              <a:t>Determining the NPV</a:t>
            </a:r>
          </a:p>
          <a:p>
            <a:pPr marL="457200" indent="-457200">
              <a:buFont typeface="+mj-lt"/>
              <a:buAutoNum type="alphaLcParenR"/>
            </a:pPr>
            <a:r>
              <a:rPr lang="en-US" dirty="0"/>
              <a:t>Determining the IRR </a:t>
            </a:r>
          </a:p>
          <a:p>
            <a:pPr marL="457200" indent="-457200">
              <a:buFont typeface="+mj-lt"/>
              <a:buAutoNum type="alphaLcParenR"/>
            </a:pPr>
            <a:r>
              <a:rPr lang="en-US" dirty="0"/>
              <a:t>Determining the discounted Payback</a:t>
            </a:r>
          </a:p>
        </p:txBody>
      </p:sp>
      <p:sp>
        <p:nvSpPr>
          <p:cNvPr id="5" name="Slide Number Placeholder 4">
            <a:extLst>
              <a:ext uri="{FF2B5EF4-FFF2-40B4-BE49-F238E27FC236}">
                <a16:creationId xmlns:a16="http://schemas.microsoft.com/office/drawing/2014/main" id="{486052FD-024D-4EEE-A00B-00660E2190D3}"/>
              </a:ext>
            </a:extLst>
          </p:cNvPr>
          <p:cNvSpPr>
            <a:spLocks noGrp="1"/>
          </p:cNvSpPr>
          <p:nvPr>
            <p:ph type="sldNum" sz="quarter" idx="12"/>
          </p:nvPr>
        </p:nvSpPr>
        <p:spPr/>
        <p:txBody>
          <a:bodyPr/>
          <a:lstStyle/>
          <a:p>
            <a:fld id="{6D22F896-40B5-4ADD-8801-0D06FADFA095}" type="slidenum">
              <a:rPr lang="en-US" smtClean="0"/>
              <a:t>2</a:t>
            </a:fld>
            <a:endParaRPr lang="en-US" dirty="0"/>
          </a:p>
        </p:txBody>
      </p:sp>
    </p:spTree>
    <p:extLst>
      <p:ext uri="{BB962C8B-B14F-4D97-AF65-F5344CB8AC3E}">
        <p14:creationId xmlns:p14="http://schemas.microsoft.com/office/powerpoint/2010/main" val="4352649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2"/>
                                        </p:tgtEl>
                                        <p:attrNameLst>
                                          <p:attrName>style.color</p:attrName>
                                        </p:attrNameLst>
                                      </p:cBhvr>
                                      <p:to>
                                        <a:schemeClr val="bg1"/>
                                      </p:to>
                                    </p:animClr>
                                    <p:animClr clrSpc="rgb" dir="cw">
                                      <p:cBhvr>
                                        <p:cTn id="7" dur="250" autoRev="1" fill="remove"/>
                                        <p:tgtEl>
                                          <p:spTgt spid="2"/>
                                        </p:tgtEl>
                                        <p:attrNameLst>
                                          <p:attrName>fillcolor</p:attrName>
                                        </p:attrNameLst>
                                      </p:cBhvr>
                                      <p:to>
                                        <a:schemeClr val="bg1"/>
                                      </p:to>
                                    </p:animClr>
                                    <p:set>
                                      <p:cBhvr>
                                        <p:cTn id="8" dur="250" autoRev="1" fill="remove"/>
                                        <p:tgtEl>
                                          <p:spTgt spid="2"/>
                                        </p:tgtEl>
                                        <p:attrNameLst>
                                          <p:attrName>fill.type</p:attrName>
                                        </p:attrNameLst>
                                      </p:cBhvr>
                                      <p:to>
                                        <p:strVal val="solid"/>
                                      </p:to>
                                    </p:set>
                                    <p:set>
                                      <p:cBhvr>
                                        <p:cTn id="9" dur="250" autoRev="1" fill="remove"/>
                                        <p:tgtEl>
                                          <p:spTgt spid="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24D9D-5715-4442-B21C-96453A403941}"/>
              </a:ext>
            </a:extLst>
          </p:cNvPr>
          <p:cNvSpPr>
            <a:spLocks noGrp="1"/>
          </p:cNvSpPr>
          <p:nvPr>
            <p:ph type="title"/>
          </p:nvPr>
        </p:nvSpPr>
        <p:spPr/>
        <p:txBody>
          <a:bodyPr/>
          <a:lstStyle/>
          <a:p>
            <a:r>
              <a:rPr lang="en-US" dirty="0"/>
              <a:t>The Proposed Expansion</a:t>
            </a:r>
          </a:p>
        </p:txBody>
      </p:sp>
      <p:sp>
        <p:nvSpPr>
          <p:cNvPr id="3" name="Content Placeholder 2">
            <a:extLst>
              <a:ext uri="{FF2B5EF4-FFF2-40B4-BE49-F238E27FC236}">
                <a16:creationId xmlns:a16="http://schemas.microsoft.com/office/drawing/2014/main" id="{9DE56920-9E7C-4603-8958-2B5FC410DA37}"/>
              </a:ext>
            </a:extLst>
          </p:cNvPr>
          <p:cNvSpPr>
            <a:spLocks noGrp="1"/>
          </p:cNvSpPr>
          <p:nvPr>
            <p:ph idx="1"/>
          </p:nvPr>
        </p:nvSpPr>
        <p:spPr/>
        <p:txBody>
          <a:bodyPr>
            <a:normAutofit lnSpcReduction="10000"/>
          </a:bodyPr>
          <a:lstStyle/>
          <a:p>
            <a:pPr marL="0" indent="0">
              <a:buNone/>
            </a:pPr>
            <a:r>
              <a:rPr lang="en-US" dirty="0"/>
              <a:t>Amazon.com’s CEO revealed that the company was seeking to expand its operations by at least 10 % of the firm’s net property, plant and equipment. </a:t>
            </a:r>
          </a:p>
          <a:p>
            <a:pPr marL="0" indent="0">
              <a:buNone/>
            </a:pPr>
            <a:r>
              <a:rPr lang="en-US" dirty="0"/>
              <a:t>Based on the calculations, the value of the property land and equipment is $ 61797. Therefore, the firm would expand operations by $ 6179.70.</a:t>
            </a:r>
          </a:p>
          <a:p>
            <a:pPr marL="0" indent="0">
              <a:buNone/>
            </a:pPr>
            <a:r>
              <a:rPr lang="en-US" dirty="0"/>
              <a:t> Calculations </a:t>
            </a:r>
          </a:p>
          <a:p>
            <a:pPr marL="0" indent="0">
              <a:buNone/>
            </a:pPr>
            <a:r>
              <a:rPr lang="en-US" dirty="0"/>
              <a:t>Value of the property, plant and Equipment =61797</a:t>
            </a:r>
          </a:p>
          <a:p>
            <a:pPr marL="0" indent="0">
              <a:buNone/>
            </a:pPr>
            <a:r>
              <a:rPr lang="en-US" dirty="0"/>
              <a:t>Therefore, 10 % of 61797 is $ 6179.70  which is used would be utilized for expansion of the operations. </a:t>
            </a:r>
          </a:p>
        </p:txBody>
      </p:sp>
      <p:sp>
        <p:nvSpPr>
          <p:cNvPr id="4" name="Slide Number Placeholder 3">
            <a:extLst>
              <a:ext uri="{FF2B5EF4-FFF2-40B4-BE49-F238E27FC236}">
                <a16:creationId xmlns:a16="http://schemas.microsoft.com/office/drawing/2014/main" id="{40893E09-C6D0-49B8-95C8-B969BBFD22BD}"/>
              </a:ext>
            </a:extLst>
          </p:cNvPr>
          <p:cNvSpPr>
            <a:spLocks noGrp="1"/>
          </p:cNvSpPr>
          <p:nvPr>
            <p:ph type="sldNum" sz="quarter" idx="12"/>
          </p:nvPr>
        </p:nvSpPr>
        <p:spPr/>
        <p:txBody>
          <a:bodyPr/>
          <a:lstStyle/>
          <a:p>
            <a:fld id="{6D22F896-40B5-4ADD-8801-0D06FADFA095}" type="slidenum">
              <a:rPr lang="en-US" smtClean="0"/>
              <a:t>3</a:t>
            </a:fld>
            <a:endParaRPr lang="en-US" dirty="0"/>
          </a:p>
        </p:txBody>
      </p:sp>
    </p:spTree>
    <p:extLst>
      <p:ext uri="{BB962C8B-B14F-4D97-AF65-F5344CB8AC3E}">
        <p14:creationId xmlns:p14="http://schemas.microsoft.com/office/powerpoint/2010/main" val="35043012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196C6-4541-471D-8848-5DBE47241392}"/>
              </a:ext>
            </a:extLst>
          </p:cNvPr>
          <p:cNvSpPr>
            <a:spLocks noGrp="1"/>
          </p:cNvSpPr>
          <p:nvPr>
            <p:ph type="title"/>
          </p:nvPr>
        </p:nvSpPr>
        <p:spPr/>
        <p:txBody>
          <a:bodyPr/>
          <a:lstStyle/>
          <a:p>
            <a:r>
              <a:rPr lang="en-US" dirty="0"/>
              <a:t>Determining the WACC</a:t>
            </a:r>
          </a:p>
        </p:txBody>
      </p:sp>
      <p:sp>
        <p:nvSpPr>
          <p:cNvPr id="3" name="Content Placeholder 2">
            <a:extLst>
              <a:ext uri="{FF2B5EF4-FFF2-40B4-BE49-F238E27FC236}">
                <a16:creationId xmlns:a16="http://schemas.microsoft.com/office/drawing/2014/main" id="{8D5FBCAF-5999-4444-8D41-C904349EBCA5}"/>
              </a:ext>
            </a:extLst>
          </p:cNvPr>
          <p:cNvSpPr>
            <a:spLocks noGrp="1"/>
          </p:cNvSpPr>
          <p:nvPr>
            <p:ph idx="1"/>
          </p:nvPr>
        </p:nvSpPr>
        <p:spPr/>
        <p:txBody>
          <a:bodyPr>
            <a:normAutofit fontScale="77500" lnSpcReduction="20000"/>
          </a:bodyPr>
          <a:lstStyle/>
          <a:p>
            <a:r>
              <a:rPr lang="en-US" dirty="0"/>
              <a:t>Amazon’s management would utilize the Weighted Average Cost of Capital (WACC) to offer discount rate for a financial project. This is because the cost of financing the capital is deemed a fairly logical price tagged on the investment. </a:t>
            </a:r>
          </a:p>
          <a:p>
            <a:r>
              <a:rPr lang="en-US" dirty="0"/>
              <a:t>Amazon would utilize WACC to identify the discount rate applied in a Discounted Cash flows (DCF) valuation model. </a:t>
            </a:r>
          </a:p>
          <a:p>
            <a:r>
              <a:rPr lang="en-US" dirty="0"/>
              <a:t>Companies use two main sources of financing capital including the debt  and equity financing. These sources of capital raising usually have costs attached to them (Krüger, Landier and Thesmar, 2015)</a:t>
            </a:r>
          </a:p>
          <a:p>
            <a:r>
              <a:rPr lang="en-US" dirty="0"/>
              <a:t>Therefore, WACC is the rate that Amazon is expected to pay on average to all its security holders in a bid to finance its assets. It is commonly referred to as the cost of capital (Magni, 2015). </a:t>
            </a:r>
          </a:p>
          <a:p>
            <a:r>
              <a:rPr lang="en-US" dirty="0"/>
              <a:t>WACC is determined by the external market forces and not the management.</a:t>
            </a:r>
          </a:p>
          <a:p>
            <a:r>
              <a:rPr lang="en-US" dirty="0"/>
              <a:t>Amazon’s WACC was estimated as 11.31 % (https://www.gurufocus.com/term/wacc/NAS:AMZN/WACC-/Amazoncom)</a:t>
            </a:r>
          </a:p>
          <a:p>
            <a:endParaRPr lang="en-US" dirty="0"/>
          </a:p>
        </p:txBody>
      </p:sp>
      <p:sp>
        <p:nvSpPr>
          <p:cNvPr id="4" name="Slide Number Placeholder 3">
            <a:extLst>
              <a:ext uri="{FF2B5EF4-FFF2-40B4-BE49-F238E27FC236}">
                <a16:creationId xmlns:a16="http://schemas.microsoft.com/office/drawing/2014/main" id="{F320878F-D3A9-4F40-A011-267A903762E0}"/>
              </a:ext>
            </a:extLst>
          </p:cNvPr>
          <p:cNvSpPr>
            <a:spLocks noGrp="1"/>
          </p:cNvSpPr>
          <p:nvPr>
            <p:ph type="sldNum" sz="quarter" idx="12"/>
          </p:nvPr>
        </p:nvSpPr>
        <p:spPr/>
        <p:txBody>
          <a:bodyPr/>
          <a:lstStyle/>
          <a:p>
            <a:fld id="{6D22F896-40B5-4ADD-8801-0D06FADFA095}" type="slidenum">
              <a:rPr lang="en-US" smtClean="0"/>
              <a:t>4</a:t>
            </a:fld>
            <a:endParaRPr lang="en-US" dirty="0"/>
          </a:p>
        </p:txBody>
      </p:sp>
    </p:spTree>
    <p:extLst>
      <p:ext uri="{BB962C8B-B14F-4D97-AF65-F5344CB8AC3E}">
        <p14:creationId xmlns:p14="http://schemas.microsoft.com/office/powerpoint/2010/main" val="268485603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B2C4B-6D69-4838-9C76-56578AB1F91E}"/>
              </a:ext>
            </a:extLst>
          </p:cNvPr>
          <p:cNvSpPr>
            <a:spLocks noGrp="1"/>
          </p:cNvSpPr>
          <p:nvPr>
            <p:ph type="title"/>
          </p:nvPr>
        </p:nvSpPr>
        <p:spPr/>
        <p:txBody>
          <a:bodyPr/>
          <a:lstStyle/>
          <a:p>
            <a:r>
              <a:rPr lang="en-US" dirty="0"/>
              <a:t>Net Present value</a:t>
            </a:r>
          </a:p>
        </p:txBody>
      </p:sp>
      <p:sp>
        <p:nvSpPr>
          <p:cNvPr id="3" name="Content Placeholder 2">
            <a:extLst>
              <a:ext uri="{FF2B5EF4-FFF2-40B4-BE49-F238E27FC236}">
                <a16:creationId xmlns:a16="http://schemas.microsoft.com/office/drawing/2014/main" id="{1641DE01-3F9F-4442-99B4-64E97D3520B3}"/>
              </a:ext>
            </a:extLst>
          </p:cNvPr>
          <p:cNvSpPr>
            <a:spLocks noGrp="1"/>
          </p:cNvSpPr>
          <p:nvPr>
            <p:ph idx="1"/>
          </p:nvPr>
        </p:nvSpPr>
        <p:spPr/>
        <p:txBody>
          <a:bodyPr>
            <a:normAutofit fontScale="92500"/>
          </a:bodyPr>
          <a:lstStyle/>
          <a:p>
            <a:r>
              <a:rPr lang="en-US" dirty="0"/>
              <a:t>Net present Value (NPV) refers to the difference between the present value of the cash inflows and the present value of the cash outflows over the specified period of time (Leyman and Vanhoucke 2016).</a:t>
            </a:r>
          </a:p>
          <a:p>
            <a:r>
              <a:rPr lang="en-US" dirty="0"/>
              <a:t>In capital budgeting and investment planning, firms such as Amazon utilize it to determine the expected profitability of a projected investment or a given project. </a:t>
            </a:r>
          </a:p>
          <a:p>
            <a:r>
              <a:rPr lang="en-US" dirty="0"/>
              <a:t>Figure 1 on the next slide shows the computations of the NPV of the Amazons. </a:t>
            </a:r>
          </a:p>
          <a:p>
            <a:r>
              <a:rPr lang="en-US" dirty="0"/>
              <a:t>NPV of amazon is $ 7840.90 hence Amazon should expand the project its is NPV is positive. </a:t>
            </a:r>
          </a:p>
          <a:p>
            <a:pPr marL="0" indent="0">
              <a:buNone/>
            </a:pPr>
            <a:endParaRPr lang="en-US" dirty="0"/>
          </a:p>
          <a:p>
            <a:endParaRPr lang="en-US" dirty="0"/>
          </a:p>
          <a:p>
            <a:endParaRPr lang="en-US" dirty="0"/>
          </a:p>
          <a:p>
            <a:endParaRPr lang="en-US" dirty="0"/>
          </a:p>
        </p:txBody>
      </p:sp>
      <p:sp>
        <p:nvSpPr>
          <p:cNvPr id="5" name="Slide Number Placeholder 4">
            <a:extLst>
              <a:ext uri="{FF2B5EF4-FFF2-40B4-BE49-F238E27FC236}">
                <a16:creationId xmlns:a16="http://schemas.microsoft.com/office/drawing/2014/main" id="{2D264A4A-5A86-43F2-B7DF-DE60C0BCB404}"/>
              </a:ext>
            </a:extLst>
          </p:cNvPr>
          <p:cNvSpPr>
            <a:spLocks noGrp="1"/>
          </p:cNvSpPr>
          <p:nvPr>
            <p:ph type="sldNum" sz="quarter" idx="12"/>
          </p:nvPr>
        </p:nvSpPr>
        <p:spPr/>
        <p:txBody>
          <a:bodyPr/>
          <a:lstStyle/>
          <a:p>
            <a:fld id="{6D22F896-40B5-4ADD-8801-0D06FADFA095}" type="slidenum">
              <a:rPr lang="en-US" smtClean="0"/>
              <a:t>5</a:t>
            </a:fld>
            <a:endParaRPr lang="en-US" dirty="0"/>
          </a:p>
        </p:txBody>
      </p:sp>
    </p:spTree>
    <p:extLst>
      <p:ext uri="{BB962C8B-B14F-4D97-AF65-F5344CB8AC3E}">
        <p14:creationId xmlns:p14="http://schemas.microsoft.com/office/powerpoint/2010/main" val="36499996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84E45-83FA-4162-9E7A-D8217E9C60F7}"/>
              </a:ext>
            </a:extLst>
          </p:cNvPr>
          <p:cNvSpPr>
            <a:spLocks noGrp="1"/>
          </p:cNvSpPr>
          <p:nvPr>
            <p:ph type="title"/>
          </p:nvPr>
        </p:nvSpPr>
        <p:spPr/>
        <p:txBody>
          <a:bodyPr/>
          <a:lstStyle/>
          <a:p>
            <a:r>
              <a:rPr lang="en-US" dirty="0"/>
              <a:t>NVP Calculations</a:t>
            </a:r>
          </a:p>
        </p:txBody>
      </p:sp>
      <p:graphicFrame>
        <p:nvGraphicFramePr>
          <p:cNvPr id="7" name="Content Placeholder 6">
            <a:extLst>
              <a:ext uri="{FF2B5EF4-FFF2-40B4-BE49-F238E27FC236}">
                <a16:creationId xmlns:a16="http://schemas.microsoft.com/office/drawing/2014/main" id="{864C55B6-B7DE-4A10-879F-3CAF8921D3B6}"/>
              </a:ext>
            </a:extLst>
          </p:cNvPr>
          <p:cNvGraphicFramePr>
            <a:graphicFrameLocks noGrp="1"/>
          </p:cNvGraphicFramePr>
          <p:nvPr>
            <p:ph idx="1"/>
            <p:extLst>
              <p:ext uri="{D42A27DB-BD31-4B8C-83A1-F6EECF244321}">
                <p14:modId xmlns:p14="http://schemas.microsoft.com/office/powerpoint/2010/main" val="3974377348"/>
              </p:ext>
            </p:extLst>
          </p:nvPr>
        </p:nvGraphicFramePr>
        <p:xfrm>
          <a:off x="182880" y="1856935"/>
          <a:ext cx="11296359" cy="4196542"/>
        </p:xfrm>
        <a:graphic>
          <a:graphicData uri="http://schemas.openxmlformats.org/drawingml/2006/table">
            <a:tbl>
              <a:tblPr>
                <a:tableStyleId>{5C22544A-7EE6-4342-B048-85BDC9FD1C3A}</a:tableStyleId>
              </a:tblPr>
              <a:tblGrid>
                <a:gridCol w="2717523">
                  <a:extLst>
                    <a:ext uri="{9D8B030D-6E8A-4147-A177-3AD203B41FA5}">
                      <a16:colId xmlns:a16="http://schemas.microsoft.com/office/drawing/2014/main" val="2841199096"/>
                    </a:ext>
                  </a:extLst>
                </a:gridCol>
                <a:gridCol w="719201">
                  <a:extLst>
                    <a:ext uri="{9D8B030D-6E8A-4147-A177-3AD203B41FA5}">
                      <a16:colId xmlns:a16="http://schemas.microsoft.com/office/drawing/2014/main" val="1819148643"/>
                    </a:ext>
                  </a:extLst>
                </a:gridCol>
                <a:gridCol w="971249">
                  <a:extLst>
                    <a:ext uri="{9D8B030D-6E8A-4147-A177-3AD203B41FA5}">
                      <a16:colId xmlns:a16="http://schemas.microsoft.com/office/drawing/2014/main" val="1370803208"/>
                    </a:ext>
                  </a:extLst>
                </a:gridCol>
                <a:gridCol w="627436">
                  <a:extLst>
                    <a:ext uri="{9D8B030D-6E8A-4147-A177-3AD203B41FA5}">
                      <a16:colId xmlns:a16="http://schemas.microsoft.com/office/drawing/2014/main" val="2913867394"/>
                    </a:ext>
                  </a:extLst>
                </a:gridCol>
                <a:gridCol w="626095">
                  <a:extLst>
                    <a:ext uri="{9D8B030D-6E8A-4147-A177-3AD203B41FA5}">
                      <a16:colId xmlns:a16="http://schemas.microsoft.com/office/drawing/2014/main" val="2419287833"/>
                    </a:ext>
                  </a:extLst>
                </a:gridCol>
                <a:gridCol w="626095">
                  <a:extLst>
                    <a:ext uri="{9D8B030D-6E8A-4147-A177-3AD203B41FA5}">
                      <a16:colId xmlns:a16="http://schemas.microsoft.com/office/drawing/2014/main" val="1721713182"/>
                    </a:ext>
                  </a:extLst>
                </a:gridCol>
                <a:gridCol w="626095">
                  <a:extLst>
                    <a:ext uri="{9D8B030D-6E8A-4147-A177-3AD203B41FA5}">
                      <a16:colId xmlns:a16="http://schemas.microsoft.com/office/drawing/2014/main" val="389209972"/>
                    </a:ext>
                  </a:extLst>
                </a:gridCol>
                <a:gridCol w="626095">
                  <a:extLst>
                    <a:ext uri="{9D8B030D-6E8A-4147-A177-3AD203B41FA5}">
                      <a16:colId xmlns:a16="http://schemas.microsoft.com/office/drawing/2014/main" val="1669292140"/>
                    </a:ext>
                  </a:extLst>
                </a:gridCol>
                <a:gridCol w="626095">
                  <a:extLst>
                    <a:ext uri="{9D8B030D-6E8A-4147-A177-3AD203B41FA5}">
                      <a16:colId xmlns:a16="http://schemas.microsoft.com/office/drawing/2014/main" val="2205928565"/>
                    </a:ext>
                  </a:extLst>
                </a:gridCol>
                <a:gridCol w="626095">
                  <a:extLst>
                    <a:ext uri="{9D8B030D-6E8A-4147-A177-3AD203B41FA5}">
                      <a16:colId xmlns:a16="http://schemas.microsoft.com/office/drawing/2014/main" val="2495675352"/>
                    </a:ext>
                  </a:extLst>
                </a:gridCol>
                <a:gridCol w="626095">
                  <a:extLst>
                    <a:ext uri="{9D8B030D-6E8A-4147-A177-3AD203B41FA5}">
                      <a16:colId xmlns:a16="http://schemas.microsoft.com/office/drawing/2014/main" val="3765195494"/>
                    </a:ext>
                  </a:extLst>
                </a:gridCol>
                <a:gridCol w="626095">
                  <a:extLst>
                    <a:ext uri="{9D8B030D-6E8A-4147-A177-3AD203B41FA5}">
                      <a16:colId xmlns:a16="http://schemas.microsoft.com/office/drawing/2014/main" val="2648127793"/>
                    </a:ext>
                  </a:extLst>
                </a:gridCol>
                <a:gridCol w="626095">
                  <a:extLst>
                    <a:ext uri="{9D8B030D-6E8A-4147-A177-3AD203B41FA5}">
                      <a16:colId xmlns:a16="http://schemas.microsoft.com/office/drawing/2014/main" val="553561072"/>
                    </a:ext>
                  </a:extLst>
                </a:gridCol>
                <a:gridCol w="626095">
                  <a:extLst>
                    <a:ext uri="{9D8B030D-6E8A-4147-A177-3AD203B41FA5}">
                      <a16:colId xmlns:a16="http://schemas.microsoft.com/office/drawing/2014/main" val="669487391"/>
                    </a:ext>
                  </a:extLst>
                </a:gridCol>
              </a:tblGrid>
              <a:tr h="452077">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0</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2</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6</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7</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8</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9</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10</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11</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a:t>
                      </a:r>
                      <a:endParaRPr lang="en-US" sz="12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3076924588"/>
                  </a:ext>
                </a:extLst>
              </a:tr>
              <a:tr h="325467">
                <a:tc>
                  <a:txBody>
                    <a:bodyPr/>
                    <a:lstStyle/>
                    <a:p>
                      <a:pPr algn="l" fontAlgn="b"/>
                      <a:r>
                        <a:rPr lang="en-US" sz="1200" u="none" strike="noStrike" dirty="0">
                          <a:effectLst/>
                        </a:rPr>
                        <a:t>EBIT (A)</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1112.35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1112.35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1112.35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1112.35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1112.35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1112.35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1112.35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1112.35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1112.35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1112.35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1112.35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1112.35</a:t>
                      </a:r>
                      <a:endParaRPr lang="en-US" sz="12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3535059153"/>
                  </a:ext>
                </a:extLst>
              </a:tr>
              <a:tr h="325467">
                <a:tc>
                  <a:txBody>
                    <a:bodyPr/>
                    <a:lstStyle/>
                    <a:p>
                      <a:pPr algn="l" fontAlgn="b"/>
                      <a:r>
                        <a:rPr lang="en-US" sz="1200" u="none" strike="noStrike" dirty="0">
                          <a:effectLst/>
                        </a:rPr>
                        <a:t>Depreciation (B)</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489.23</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489.23</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489.23</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489.23</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489.23</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489.23</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489.23</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489.23</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489.23</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489.23</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489.23</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489.23</a:t>
                      </a:r>
                      <a:endParaRPr lang="en-US" sz="12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3447154233"/>
                  </a:ext>
                </a:extLst>
              </a:tr>
              <a:tr h="325467">
                <a:tc>
                  <a:txBody>
                    <a:bodyPr/>
                    <a:lstStyle/>
                    <a:p>
                      <a:pPr algn="l" fontAlgn="b"/>
                      <a:r>
                        <a:rPr lang="en-US" sz="1200" u="none" strike="noStrike" dirty="0">
                          <a:effectLst/>
                        </a:rPr>
                        <a:t>Tax (C=35%*A)</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389.32</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389.32</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389.32</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389.32</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389.32</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389.32</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389.32</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389.32</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389.32</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389.32</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389.32</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389.32</a:t>
                      </a:r>
                      <a:endParaRPr lang="en-US" sz="12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1042065496"/>
                  </a:ext>
                </a:extLst>
              </a:tr>
              <a:tr h="325467">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2359452202"/>
                  </a:ext>
                </a:extLst>
              </a:tr>
              <a:tr h="325467">
                <a:tc>
                  <a:txBody>
                    <a:bodyPr/>
                    <a:lstStyle/>
                    <a:p>
                      <a:pPr algn="l" fontAlgn="b"/>
                      <a:r>
                        <a:rPr lang="en-US" sz="1200" u="none" strike="noStrike" dirty="0">
                          <a:effectLst/>
                        </a:rPr>
                        <a:t>Free cash flow (D=A+B-C)</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3801964883"/>
                  </a:ext>
                </a:extLst>
              </a:tr>
              <a:tr h="325467">
                <a:tc>
                  <a:txBody>
                    <a:bodyPr/>
                    <a:lstStyle/>
                    <a:p>
                      <a:pPr algn="l" fontAlgn="b"/>
                      <a:r>
                        <a:rPr lang="en-US" sz="1200" u="none" strike="noStrike" dirty="0">
                          <a:effectLst/>
                        </a:rPr>
                        <a:t>Salvage value</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308.99</a:t>
                      </a:r>
                      <a:endParaRPr lang="en-US" sz="12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3973825951"/>
                  </a:ext>
                </a:extLst>
              </a:tr>
              <a:tr h="325467">
                <a:tc>
                  <a:txBody>
                    <a:bodyPr/>
                    <a:lstStyle/>
                    <a:p>
                      <a:pPr algn="l" fontAlgn="b"/>
                      <a:r>
                        <a:rPr lang="en-US" sz="1200" u="none" strike="noStrike" dirty="0">
                          <a:effectLst/>
                        </a:rPr>
                        <a:t>Total cash flow</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-6179.7</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1521.24</a:t>
                      </a:r>
                      <a:endParaRPr lang="en-US" sz="12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132562556"/>
                  </a:ext>
                </a:extLst>
              </a:tr>
              <a:tr h="325467">
                <a:tc>
                  <a:txBody>
                    <a:bodyPr/>
                    <a:lstStyle/>
                    <a:p>
                      <a:pPr algn="l" fontAlgn="b"/>
                      <a:r>
                        <a:rPr lang="en-US" sz="1200" u="none" strike="noStrike" dirty="0">
                          <a:effectLst/>
                        </a:rPr>
                        <a:t>Discounted cash flow</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1089.08</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978.42</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879.00</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789.69</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709.45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637.36</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572.60</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514.42</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462.15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415.19</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373.01</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420.52</a:t>
                      </a:r>
                      <a:endParaRPr lang="en-US" sz="12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3333092250"/>
                  </a:ext>
                </a:extLst>
              </a:tr>
              <a:tr h="325467">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3465718826"/>
                  </a:ext>
                </a:extLst>
              </a:tr>
              <a:tr h="815262">
                <a:tc>
                  <a:txBody>
                    <a:bodyPr/>
                    <a:lstStyle/>
                    <a:p>
                      <a:pPr algn="l" fontAlgn="b"/>
                      <a:r>
                        <a:rPr lang="en-US" sz="1200" u="none" strike="noStrike" dirty="0">
                          <a:effectLst/>
                        </a:rPr>
                        <a:t>NPV</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$7,840.90 </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272364497"/>
                  </a:ext>
                </a:extLst>
              </a:tr>
            </a:tbl>
          </a:graphicData>
        </a:graphic>
      </p:graphicFrame>
      <p:sp>
        <p:nvSpPr>
          <p:cNvPr id="8" name="Slide Number Placeholder 7">
            <a:extLst>
              <a:ext uri="{FF2B5EF4-FFF2-40B4-BE49-F238E27FC236}">
                <a16:creationId xmlns:a16="http://schemas.microsoft.com/office/drawing/2014/main" id="{EA11579F-0CE9-4B24-888A-7E9C509EEE4C}"/>
              </a:ext>
            </a:extLst>
          </p:cNvPr>
          <p:cNvSpPr>
            <a:spLocks noGrp="1"/>
          </p:cNvSpPr>
          <p:nvPr>
            <p:ph type="sldNum" sz="quarter" idx="12"/>
          </p:nvPr>
        </p:nvSpPr>
        <p:spPr/>
        <p:txBody>
          <a:bodyPr/>
          <a:lstStyle/>
          <a:p>
            <a:fld id="{6D22F896-40B5-4ADD-8801-0D06FADFA095}" type="slidenum">
              <a:rPr lang="en-US" smtClean="0"/>
              <a:t>6</a:t>
            </a:fld>
            <a:endParaRPr lang="en-US" dirty="0"/>
          </a:p>
        </p:txBody>
      </p:sp>
    </p:spTree>
    <p:extLst>
      <p:ext uri="{BB962C8B-B14F-4D97-AF65-F5344CB8AC3E}">
        <p14:creationId xmlns:p14="http://schemas.microsoft.com/office/powerpoint/2010/main" val="12082390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42D6A-6E82-47D3-B550-57BFCA2083C1}"/>
              </a:ext>
            </a:extLst>
          </p:cNvPr>
          <p:cNvSpPr>
            <a:spLocks noGrp="1"/>
          </p:cNvSpPr>
          <p:nvPr>
            <p:ph type="title"/>
          </p:nvPr>
        </p:nvSpPr>
        <p:spPr/>
        <p:txBody>
          <a:bodyPr/>
          <a:lstStyle/>
          <a:p>
            <a:r>
              <a:rPr lang="en-US" dirty="0"/>
              <a:t>Internal rate of return (IRR)</a:t>
            </a:r>
          </a:p>
        </p:txBody>
      </p:sp>
      <p:sp>
        <p:nvSpPr>
          <p:cNvPr id="3" name="Content Placeholder 2">
            <a:extLst>
              <a:ext uri="{FF2B5EF4-FFF2-40B4-BE49-F238E27FC236}">
                <a16:creationId xmlns:a16="http://schemas.microsoft.com/office/drawing/2014/main" id="{84F9251E-FFBE-4658-961C-A7FB186728FD}"/>
              </a:ext>
            </a:extLst>
          </p:cNvPr>
          <p:cNvSpPr>
            <a:spLocks noGrp="1"/>
          </p:cNvSpPr>
          <p:nvPr>
            <p:ph idx="1"/>
          </p:nvPr>
        </p:nvSpPr>
        <p:spPr/>
        <p:txBody>
          <a:bodyPr>
            <a:normAutofit fontScale="92500"/>
          </a:bodyPr>
          <a:lstStyle/>
          <a:p>
            <a:r>
              <a:rPr lang="en-US" dirty="0"/>
              <a:t>The internal rate of return  (IRR) is defined as the interest rate that the net present value of all cash flows i.e. both negative and positive from a given project or investment are equal to zero (Mellichamp, 2017). </a:t>
            </a:r>
          </a:p>
          <a:p>
            <a:r>
              <a:rPr lang="en-US" dirty="0"/>
              <a:t>It is used to determine how the project or investment attracts the potential and existing investors. </a:t>
            </a:r>
          </a:p>
          <a:p>
            <a:r>
              <a:rPr lang="en-US" dirty="0"/>
              <a:t>From the Amazons calculations IRR is 16.66%.  </a:t>
            </a:r>
          </a:p>
          <a:p>
            <a:r>
              <a:rPr lang="en-US" dirty="0"/>
              <a:t>The rule of thump states explains that the higher the rate of IRR the higher the risk exposure and vice versa. A rate of 16.66 % of better for the company since the project is new hence a lot of risks are not involved. </a:t>
            </a:r>
          </a:p>
          <a:p>
            <a:endParaRPr lang="en-US" dirty="0"/>
          </a:p>
          <a:p>
            <a:endParaRPr lang="en-US" dirty="0"/>
          </a:p>
        </p:txBody>
      </p:sp>
      <p:sp>
        <p:nvSpPr>
          <p:cNvPr id="4" name="Slide Number Placeholder 3">
            <a:extLst>
              <a:ext uri="{FF2B5EF4-FFF2-40B4-BE49-F238E27FC236}">
                <a16:creationId xmlns:a16="http://schemas.microsoft.com/office/drawing/2014/main" id="{84FF338D-9F49-4A4A-BCC2-9D8F79EB2C4E}"/>
              </a:ext>
            </a:extLst>
          </p:cNvPr>
          <p:cNvSpPr>
            <a:spLocks noGrp="1"/>
          </p:cNvSpPr>
          <p:nvPr>
            <p:ph type="sldNum" sz="quarter" idx="12"/>
          </p:nvPr>
        </p:nvSpPr>
        <p:spPr/>
        <p:txBody>
          <a:bodyPr/>
          <a:lstStyle/>
          <a:p>
            <a:fld id="{6D22F896-40B5-4ADD-8801-0D06FADFA095}" type="slidenum">
              <a:rPr lang="en-US" smtClean="0"/>
              <a:t>7</a:t>
            </a:fld>
            <a:endParaRPr lang="en-US" dirty="0"/>
          </a:p>
        </p:txBody>
      </p:sp>
    </p:spTree>
    <p:extLst>
      <p:ext uri="{BB962C8B-B14F-4D97-AF65-F5344CB8AC3E}">
        <p14:creationId xmlns:p14="http://schemas.microsoft.com/office/powerpoint/2010/main" val="947558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72DE8-ECAF-4451-953E-5A66BF1F79BE}"/>
              </a:ext>
            </a:extLst>
          </p:cNvPr>
          <p:cNvSpPr>
            <a:spLocks noGrp="1"/>
          </p:cNvSpPr>
          <p:nvPr>
            <p:ph type="title"/>
          </p:nvPr>
        </p:nvSpPr>
        <p:spPr/>
        <p:txBody>
          <a:bodyPr/>
          <a:lstStyle/>
          <a:p>
            <a:r>
              <a:rPr lang="en-US" dirty="0"/>
              <a:t>Calculations of Amazon’s IRR</a:t>
            </a:r>
          </a:p>
        </p:txBody>
      </p:sp>
      <p:graphicFrame>
        <p:nvGraphicFramePr>
          <p:cNvPr id="4" name="Content Placeholder 3">
            <a:extLst>
              <a:ext uri="{FF2B5EF4-FFF2-40B4-BE49-F238E27FC236}">
                <a16:creationId xmlns:a16="http://schemas.microsoft.com/office/drawing/2014/main" id="{49C2442A-BC64-47AD-B7BA-532993EB3B35}"/>
              </a:ext>
            </a:extLst>
          </p:cNvPr>
          <p:cNvGraphicFramePr>
            <a:graphicFrameLocks noGrp="1"/>
          </p:cNvGraphicFramePr>
          <p:nvPr>
            <p:ph idx="1"/>
            <p:extLst>
              <p:ext uri="{D42A27DB-BD31-4B8C-83A1-F6EECF244321}">
                <p14:modId xmlns:p14="http://schemas.microsoft.com/office/powerpoint/2010/main" val="1717772422"/>
              </p:ext>
            </p:extLst>
          </p:nvPr>
        </p:nvGraphicFramePr>
        <p:xfrm>
          <a:off x="295421" y="2110154"/>
          <a:ext cx="10185014" cy="4445386"/>
        </p:xfrm>
        <a:graphic>
          <a:graphicData uri="http://schemas.openxmlformats.org/drawingml/2006/table">
            <a:tbl>
              <a:tblPr>
                <a:tableStyleId>{5C22544A-7EE6-4342-B048-85BDC9FD1C3A}</a:tableStyleId>
              </a:tblPr>
              <a:tblGrid>
                <a:gridCol w="2450166">
                  <a:extLst>
                    <a:ext uri="{9D8B030D-6E8A-4147-A177-3AD203B41FA5}">
                      <a16:colId xmlns:a16="http://schemas.microsoft.com/office/drawing/2014/main" val="3685254509"/>
                    </a:ext>
                  </a:extLst>
                </a:gridCol>
                <a:gridCol w="900796">
                  <a:extLst>
                    <a:ext uri="{9D8B030D-6E8A-4147-A177-3AD203B41FA5}">
                      <a16:colId xmlns:a16="http://schemas.microsoft.com/office/drawing/2014/main" val="98352215"/>
                    </a:ext>
                  </a:extLst>
                </a:gridCol>
                <a:gridCol w="624552">
                  <a:extLst>
                    <a:ext uri="{9D8B030D-6E8A-4147-A177-3AD203B41FA5}">
                      <a16:colId xmlns:a16="http://schemas.microsoft.com/office/drawing/2014/main" val="1236550938"/>
                    </a:ext>
                  </a:extLst>
                </a:gridCol>
                <a:gridCol w="564500">
                  <a:extLst>
                    <a:ext uri="{9D8B030D-6E8A-4147-A177-3AD203B41FA5}">
                      <a16:colId xmlns:a16="http://schemas.microsoft.com/office/drawing/2014/main" val="4216631886"/>
                    </a:ext>
                  </a:extLst>
                </a:gridCol>
                <a:gridCol w="564500">
                  <a:extLst>
                    <a:ext uri="{9D8B030D-6E8A-4147-A177-3AD203B41FA5}">
                      <a16:colId xmlns:a16="http://schemas.microsoft.com/office/drawing/2014/main" val="692202073"/>
                    </a:ext>
                  </a:extLst>
                </a:gridCol>
                <a:gridCol w="564500">
                  <a:extLst>
                    <a:ext uri="{9D8B030D-6E8A-4147-A177-3AD203B41FA5}">
                      <a16:colId xmlns:a16="http://schemas.microsoft.com/office/drawing/2014/main" val="344937230"/>
                    </a:ext>
                  </a:extLst>
                </a:gridCol>
                <a:gridCol w="564500">
                  <a:extLst>
                    <a:ext uri="{9D8B030D-6E8A-4147-A177-3AD203B41FA5}">
                      <a16:colId xmlns:a16="http://schemas.microsoft.com/office/drawing/2014/main" val="1871512623"/>
                    </a:ext>
                  </a:extLst>
                </a:gridCol>
                <a:gridCol w="564500">
                  <a:extLst>
                    <a:ext uri="{9D8B030D-6E8A-4147-A177-3AD203B41FA5}">
                      <a16:colId xmlns:a16="http://schemas.microsoft.com/office/drawing/2014/main" val="3534446773"/>
                    </a:ext>
                  </a:extLst>
                </a:gridCol>
                <a:gridCol w="564500">
                  <a:extLst>
                    <a:ext uri="{9D8B030D-6E8A-4147-A177-3AD203B41FA5}">
                      <a16:colId xmlns:a16="http://schemas.microsoft.com/office/drawing/2014/main" val="1663427825"/>
                    </a:ext>
                  </a:extLst>
                </a:gridCol>
                <a:gridCol w="564500">
                  <a:extLst>
                    <a:ext uri="{9D8B030D-6E8A-4147-A177-3AD203B41FA5}">
                      <a16:colId xmlns:a16="http://schemas.microsoft.com/office/drawing/2014/main" val="243348696"/>
                    </a:ext>
                  </a:extLst>
                </a:gridCol>
                <a:gridCol w="564500">
                  <a:extLst>
                    <a:ext uri="{9D8B030D-6E8A-4147-A177-3AD203B41FA5}">
                      <a16:colId xmlns:a16="http://schemas.microsoft.com/office/drawing/2014/main" val="3827252370"/>
                    </a:ext>
                  </a:extLst>
                </a:gridCol>
                <a:gridCol w="564500">
                  <a:extLst>
                    <a:ext uri="{9D8B030D-6E8A-4147-A177-3AD203B41FA5}">
                      <a16:colId xmlns:a16="http://schemas.microsoft.com/office/drawing/2014/main" val="3476787759"/>
                    </a:ext>
                  </a:extLst>
                </a:gridCol>
                <a:gridCol w="564500">
                  <a:extLst>
                    <a:ext uri="{9D8B030D-6E8A-4147-A177-3AD203B41FA5}">
                      <a16:colId xmlns:a16="http://schemas.microsoft.com/office/drawing/2014/main" val="4052424022"/>
                    </a:ext>
                  </a:extLst>
                </a:gridCol>
                <a:gridCol w="564500">
                  <a:extLst>
                    <a:ext uri="{9D8B030D-6E8A-4147-A177-3AD203B41FA5}">
                      <a16:colId xmlns:a16="http://schemas.microsoft.com/office/drawing/2014/main" val="192825135"/>
                    </a:ext>
                  </a:extLst>
                </a:gridCol>
              </a:tblGrid>
              <a:tr h="404126">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0</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2</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6</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7</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8</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9</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10</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11</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a:t>
                      </a:r>
                      <a:endParaRPr lang="en-US" sz="12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1714330512"/>
                  </a:ext>
                </a:extLst>
              </a:tr>
              <a:tr h="404126">
                <a:tc>
                  <a:txBody>
                    <a:bodyPr/>
                    <a:lstStyle/>
                    <a:p>
                      <a:pPr algn="l" fontAlgn="b"/>
                      <a:r>
                        <a:rPr lang="en-US" sz="1200" u="none" strike="noStrike" dirty="0">
                          <a:effectLst/>
                        </a:rPr>
                        <a:t>EBIT (A)</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1112.35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1112.35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1112.35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1112.35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1112.35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1112.35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1112.35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1112.35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1112.35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1112.35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1112.35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1112.35</a:t>
                      </a:r>
                      <a:endParaRPr lang="en-US" sz="12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3115369477"/>
                  </a:ext>
                </a:extLst>
              </a:tr>
              <a:tr h="404126">
                <a:tc>
                  <a:txBody>
                    <a:bodyPr/>
                    <a:lstStyle/>
                    <a:p>
                      <a:pPr algn="l" fontAlgn="b"/>
                      <a:r>
                        <a:rPr lang="en-US" sz="1200" u="none" strike="noStrike" dirty="0">
                          <a:effectLst/>
                        </a:rPr>
                        <a:t>Depreciation (B)</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489.23</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489.23</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489.23</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489.23</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489.23</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489.23</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489.23</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489.23</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489.23</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489.23</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489.23</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489.23</a:t>
                      </a:r>
                      <a:endParaRPr lang="en-US" sz="12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1890981884"/>
                  </a:ext>
                </a:extLst>
              </a:tr>
              <a:tr h="404126">
                <a:tc>
                  <a:txBody>
                    <a:bodyPr/>
                    <a:lstStyle/>
                    <a:p>
                      <a:pPr algn="l" fontAlgn="b"/>
                      <a:r>
                        <a:rPr lang="en-US" sz="1200" u="none" strike="noStrike" dirty="0">
                          <a:effectLst/>
                        </a:rPr>
                        <a:t>Tax (C=35%*A)</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389.32</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389.32</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389.32</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389.32</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389.32</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389.32</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389.32</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389.32</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389.32</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389.32</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389.32</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389.32</a:t>
                      </a:r>
                      <a:endParaRPr lang="en-US" sz="12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2843037139"/>
                  </a:ext>
                </a:extLst>
              </a:tr>
              <a:tr h="404126">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3603988434"/>
                  </a:ext>
                </a:extLst>
              </a:tr>
              <a:tr h="404126">
                <a:tc>
                  <a:txBody>
                    <a:bodyPr/>
                    <a:lstStyle/>
                    <a:p>
                      <a:pPr algn="l" fontAlgn="b"/>
                      <a:r>
                        <a:rPr lang="en-US" sz="1200" u="none" strike="noStrike" dirty="0">
                          <a:effectLst/>
                        </a:rPr>
                        <a:t>Free cash flow (D=A+B-C)</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1133304876"/>
                  </a:ext>
                </a:extLst>
              </a:tr>
              <a:tr h="404126">
                <a:tc>
                  <a:txBody>
                    <a:bodyPr/>
                    <a:lstStyle/>
                    <a:p>
                      <a:pPr algn="l" fontAlgn="b"/>
                      <a:r>
                        <a:rPr lang="en-US" sz="1200" u="none" strike="noStrike" dirty="0">
                          <a:effectLst/>
                        </a:rPr>
                        <a:t>Salvage value</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308.99</a:t>
                      </a:r>
                      <a:endParaRPr lang="en-US" sz="12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3510671807"/>
                  </a:ext>
                </a:extLst>
              </a:tr>
              <a:tr h="404126">
                <a:tc>
                  <a:txBody>
                    <a:bodyPr/>
                    <a:lstStyle/>
                    <a:p>
                      <a:pPr algn="l" fontAlgn="b"/>
                      <a:r>
                        <a:rPr lang="en-US" sz="1200" u="none" strike="noStrike" dirty="0">
                          <a:effectLst/>
                        </a:rPr>
                        <a:t>Total cash flow</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-6179.7</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1212.25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1521.24</a:t>
                      </a:r>
                      <a:endParaRPr lang="en-US" sz="12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619618727"/>
                  </a:ext>
                </a:extLst>
              </a:tr>
              <a:tr h="404126">
                <a:tc>
                  <a:txBody>
                    <a:bodyPr/>
                    <a:lstStyle/>
                    <a:p>
                      <a:pPr algn="l" fontAlgn="b"/>
                      <a:r>
                        <a:rPr lang="en-US" sz="1200" u="none" strike="noStrike" dirty="0">
                          <a:effectLst/>
                        </a:rPr>
                        <a:t>Discounted cash flow</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1089.08</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978.42</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879.00</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789.69</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709.45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637.36</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572.60</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514.42</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462.15</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415.19</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373.01</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420.52</a:t>
                      </a:r>
                      <a:endParaRPr lang="en-US" sz="12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850081519"/>
                  </a:ext>
                </a:extLst>
              </a:tr>
              <a:tr h="404126">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2106523010"/>
                  </a:ext>
                </a:extLst>
              </a:tr>
              <a:tr h="404126">
                <a:tc>
                  <a:txBody>
                    <a:bodyPr/>
                    <a:lstStyle/>
                    <a:p>
                      <a:pPr algn="l" fontAlgn="b"/>
                      <a:r>
                        <a:rPr lang="en-US" sz="1200" u="none" strike="noStrike" dirty="0">
                          <a:effectLst/>
                        </a:rPr>
                        <a:t>IRR</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200" u="none" strike="noStrike" dirty="0">
                          <a:effectLst/>
                        </a:rPr>
                        <a:t>16.66%</a:t>
                      </a:r>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223130210"/>
                  </a:ext>
                </a:extLst>
              </a:tr>
            </a:tbl>
          </a:graphicData>
        </a:graphic>
      </p:graphicFrame>
      <p:sp>
        <p:nvSpPr>
          <p:cNvPr id="5" name="Slide Number Placeholder 4">
            <a:extLst>
              <a:ext uri="{FF2B5EF4-FFF2-40B4-BE49-F238E27FC236}">
                <a16:creationId xmlns:a16="http://schemas.microsoft.com/office/drawing/2014/main" id="{DC7405A3-99AF-49B6-B9AA-7BF305B8A835}"/>
              </a:ext>
            </a:extLst>
          </p:cNvPr>
          <p:cNvSpPr>
            <a:spLocks noGrp="1"/>
          </p:cNvSpPr>
          <p:nvPr>
            <p:ph type="sldNum" sz="quarter" idx="12"/>
          </p:nvPr>
        </p:nvSpPr>
        <p:spPr/>
        <p:txBody>
          <a:bodyPr/>
          <a:lstStyle/>
          <a:p>
            <a:fld id="{6D22F896-40B5-4ADD-8801-0D06FADFA095}" type="slidenum">
              <a:rPr lang="en-US" smtClean="0"/>
              <a:t>8</a:t>
            </a:fld>
            <a:endParaRPr lang="en-US" dirty="0"/>
          </a:p>
        </p:txBody>
      </p:sp>
    </p:spTree>
    <p:extLst>
      <p:ext uri="{BB962C8B-B14F-4D97-AF65-F5344CB8AC3E}">
        <p14:creationId xmlns:p14="http://schemas.microsoft.com/office/powerpoint/2010/main" val="11790951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C1F88-BCA7-4685-84FA-25EC015FCB8A}"/>
              </a:ext>
            </a:extLst>
          </p:cNvPr>
          <p:cNvSpPr>
            <a:spLocks noGrp="1"/>
          </p:cNvSpPr>
          <p:nvPr>
            <p:ph type="title"/>
          </p:nvPr>
        </p:nvSpPr>
        <p:spPr/>
        <p:txBody>
          <a:bodyPr/>
          <a:lstStyle/>
          <a:p>
            <a:r>
              <a:rPr lang="en-US" dirty="0"/>
              <a:t>Discounted Payback Period</a:t>
            </a:r>
          </a:p>
        </p:txBody>
      </p:sp>
      <p:sp>
        <p:nvSpPr>
          <p:cNvPr id="3" name="Content Placeholder 2">
            <a:extLst>
              <a:ext uri="{FF2B5EF4-FFF2-40B4-BE49-F238E27FC236}">
                <a16:creationId xmlns:a16="http://schemas.microsoft.com/office/drawing/2014/main" id="{8411D2F1-1F4C-4A4E-9B8B-461126A2D169}"/>
              </a:ext>
            </a:extLst>
          </p:cNvPr>
          <p:cNvSpPr>
            <a:spLocks noGrp="1"/>
          </p:cNvSpPr>
          <p:nvPr>
            <p:ph idx="1"/>
          </p:nvPr>
        </p:nvSpPr>
        <p:spPr/>
        <p:txBody>
          <a:bodyPr>
            <a:normAutofit fontScale="92500"/>
          </a:bodyPr>
          <a:lstStyle/>
          <a:p>
            <a:r>
              <a:rPr lang="en-US" dirty="0"/>
              <a:t>The discounted payback period refers to the amount time that it takes for initial cost of capital to equal the value of the discounted value of the expected cash flows (Gorshkov, et al., 2018). </a:t>
            </a:r>
          </a:p>
          <a:p>
            <a:r>
              <a:rPr lang="en-US" dirty="0"/>
              <a:t>It also defined as the time taken to break even from an investment. Hence, it the period of time in which the firm would for the cumulative net present value to equate to zero value. </a:t>
            </a:r>
          </a:p>
          <a:p>
            <a:r>
              <a:rPr lang="en-US" dirty="0"/>
              <a:t>Amazon’s implementation of the project would take 8.02 years to equate to the value of the initial capital invested. </a:t>
            </a:r>
          </a:p>
          <a:p>
            <a:r>
              <a:rPr lang="en-US" dirty="0"/>
              <a:t>The next slide shows the computations for discounted payback period for amazon company. </a:t>
            </a:r>
          </a:p>
        </p:txBody>
      </p:sp>
      <p:sp>
        <p:nvSpPr>
          <p:cNvPr id="4" name="Slide Number Placeholder 3">
            <a:extLst>
              <a:ext uri="{FF2B5EF4-FFF2-40B4-BE49-F238E27FC236}">
                <a16:creationId xmlns:a16="http://schemas.microsoft.com/office/drawing/2014/main" id="{056F7188-C690-4E6C-894F-D2547CCAE453}"/>
              </a:ext>
            </a:extLst>
          </p:cNvPr>
          <p:cNvSpPr>
            <a:spLocks noGrp="1"/>
          </p:cNvSpPr>
          <p:nvPr>
            <p:ph type="sldNum" sz="quarter" idx="12"/>
          </p:nvPr>
        </p:nvSpPr>
        <p:spPr/>
        <p:txBody>
          <a:bodyPr/>
          <a:lstStyle/>
          <a:p>
            <a:fld id="{6D22F896-40B5-4ADD-8801-0D06FADFA095}" type="slidenum">
              <a:rPr lang="en-US" smtClean="0"/>
              <a:t>9</a:t>
            </a:fld>
            <a:endParaRPr lang="en-US" dirty="0"/>
          </a:p>
        </p:txBody>
      </p:sp>
    </p:spTree>
    <p:extLst>
      <p:ext uri="{BB962C8B-B14F-4D97-AF65-F5344CB8AC3E}">
        <p14:creationId xmlns:p14="http://schemas.microsoft.com/office/powerpoint/2010/main" val="22737194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3510C-580E-40C6-9BCB-17A0856B8AD5}"/>
              </a:ext>
            </a:extLst>
          </p:cNvPr>
          <p:cNvSpPr>
            <a:spLocks noGrp="1"/>
          </p:cNvSpPr>
          <p:nvPr>
            <p:ph type="title"/>
          </p:nvPr>
        </p:nvSpPr>
        <p:spPr/>
        <p:txBody>
          <a:bodyPr/>
          <a:lstStyle/>
          <a:p>
            <a:r>
              <a:rPr lang="en-US" dirty="0"/>
              <a:t>Calculations for Discounted payback period</a:t>
            </a:r>
          </a:p>
        </p:txBody>
      </p:sp>
      <p:graphicFrame>
        <p:nvGraphicFramePr>
          <p:cNvPr id="4" name="Content Placeholder 3">
            <a:extLst>
              <a:ext uri="{FF2B5EF4-FFF2-40B4-BE49-F238E27FC236}">
                <a16:creationId xmlns:a16="http://schemas.microsoft.com/office/drawing/2014/main" id="{4A3CFFD9-97C8-4F4D-A771-75D5184086E6}"/>
              </a:ext>
            </a:extLst>
          </p:cNvPr>
          <p:cNvGraphicFramePr>
            <a:graphicFrameLocks noGrp="1"/>
          </p:cNvGraphicFramePr>
          <p:nvPr>
            <p:ph idx="1"/>
            <p:extLst>
              <p:ext uri="{D42A27DB-BD31-4B8C-83A1-F6EECF244321}">
                <p14:modId xmlns:p14="http://schemas.microsoft.com/office/powerpoint/2010/main" val="2742203535"/>
              </p:ext>
            </p:extLst>
          </p:nvPr>
        </p:nvGraphicFramePr>
        <p:xfrm>
          <a:off x="436098" y="1853754"/>
          <a:ext cx="10618758" cy="4199732"/>
        </p:xfrm>
        <a:graphic>
          <a:graphicData uri="http://schemas.openxmlformats.org/drawingml/2006/table">
            <a:tbl>
              <a:tblPr>
                <a:tableStyleId>{5C22544A-7EE6-4342-B048-85BDC9FD1C3A}</a:tableStyleId>
              </a:tblPr>
              <a:tblGrid>
                <a:gridCol w="2554510">
                  <a:extLst>
                    <a:ext uri="{9D8B030D-6E8A-4147-A177-3AD203B41FA5}">
                      <a16:colId xmlns:a16="http://schemas.microsoft.com/office/drawing/2014/main" val="3062932576"/>
                    </a:ext>
                  </a:extLst>
                </a:gridCol>
                <a:gridCol w="939158">
                  <a:extLst>
                    <a:ext uri="{9D8B030D-6E8A-4147-A177-3AD203B41FA5}">
                      <a16:colId xmlns:a16="http://schemas.microsoft.com/office/drawing/2014/main" val="2375022207"/>
                    </a:ext>
                  </a:extLst>
                </a:gridCol>
                <a:gridCol w="651150">
                  <a:extLst>
                    <a:ext uri="{9D8B030D-6E8A-4147-A177-3AD203B41FA5}">
                      <a16:colId xmlns:a16="http://schemas.microsoft.com/office/drawing/2014/main" val="1858460050"/>
                    </a:ext>
                  </a:extLst>
                </a:gridCol>
                <a:gridCol w="588540">
                  <a:extLst>
                    <a:ext uri="{9D8B030D-6E8A-4147-A177-3AD203B41FA5}">
                      <a16:colId xmlns:a16="http://schemas.microsoft.com/office/drawing/2014/main" val="1679293665"/>
                    </a:ext>
                  </a:extLst>
                </a:gridCol>
                <a:gridCol w="588540">
                  <a:extLst>
                    <a:ext uri="{9D8B030D-6E8A-4147-A177-3AD203B41FA5}">
                      <a16:colId xmlns:a16="http://schemas.microsoft.com/office/drawing/2014/main" val="1851719820"/>
                    </a:ext>
                  </a:extLst>
                </a:gridCol>
                <a:gridCol w="588540">
                  <a:extLst>
                    <a:ext uri="{9D8B030D-6E8A-4147-A177-3AD203B41FA5}">
                      <a16:colId xmlns:a16="http://schemas.microsoft.com/office/drawing/2014/main" val="35517811"/>
                    </a:ext>
                  </a:extLst>
                </a:gridCol>
                <a:gridCol w="588540">
                  <a:extLst>
                    <a:ext uri="{9D8B030D-6E8A-4147-A177-3AD203B41FA5}">
                      <a16:colId xmlns:a16="http://schemas.microsoft.com/office/drawing/2014/main" val="45221056"/>
                    </a:ext>
                  </a:extLst>
                </a:gridCol>
                <a:gridCol w="588540">
                  <a:extLst>
                    <a:ext uri="{9D8B030D-6E8A-4147-A177-3AD203B41FA5}">
                      <a16:colId xmlns:a16="http://schemas.microsoft.com/office/drawing/2014/main" val="3118482612"/>
                    </a:ext>
                  </a:extLst>
                </a:gridCol>
                <a:gridCol w="588540">
                  <a:extLst>
                    <a:ext uri="{9D8B030D-6E8A-4147-A177-3AD203B41FA5}">
                      <a16:colId xmlns:a16="http://schemas.microsoft.com/office/drawing/2014/main" val="1660295988"/>
                    </a:ext>
                  </a:extLst>
                </a:gridCol>
                <a:gridCol w="588540">
                  <a:extLst>
                    <a:ext uri="{9D8B030D-6E8A-4147-A177-3AD203B41FA5}">
                      <a16:colId xmlns:a16="http://schemas.microsoft.com/office/drawing/2014/main" val="2818493591"/>
                    </a:ext>
                  </a:extLst>
                </a:gridCol>
                <a:gridCol w="588540">
                  <a:extLst>
                    <a:ext uri="{9D8B030D-6E8A-4147-A177-3AD203B41FA5}">
                      <a16:colId xmlns:a16="http://schemas.microsoft.com/office/drawing/2014/main" val="3789374824"/>
                    </a:ext>
                  </a:extLst>
                </a:gridCol>
                <a:gridCol w="588540">
                  <a:extLst>
                    <a:ext uri="{9D8B030D-6E8A-4147-A177-3AD203B41FA5}">
                      <a16:colId xmlns:a16="http://schemas.microsoft.com/office/drawing/2014/main" val="621785678"/>
                    </a:ext>
                  </a:extLst>
                </a:gridCol>
                <a:gridCol w="588540">
                  <a:extLst>
                    <a:ext uri="{9D8B030D-6E8A-4147-A177-3AD203B41FA5}">
                      <a16:colId xmlns:a16="http://schemas.microsoft.com/office/drawing/2014/main" val="3457424802"/>
                    </a:ext>
                  </a:extLst>
                </a:gridCol>
                <a:gridCol w="588540">
                  <a:extLst>
                    <a:ext uri="{9D8B030D-6E8A-4147-A177-3AD203B41FA5}">
                      <a16:colId xmlns:a16="http://schemas.microsoft.com/office/drawing/2014/main" val="3527751971"/>
                    </a:ext>
                  </a:extLst>
                </a:gridCol>
              </a:tblGrid>
              <a:tr h="222888">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3520166265"/>
                  </a:ext>
                </a:extLst>
              </a:tr>
              <a:tr h="222888">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0</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2</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3</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4</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6</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7</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8</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9</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10</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11</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12</a:t>
                      </a:r>
                      <a:endParaRPr lang="en-US" sz="10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917798082"/>
                  </a:ext>
                </a:extLst>
              </a:tr>
              <a:tr h="222888">
                <a:tc>
                  <a:txBody>
                    <a:bodyPr/>
                    <a:lstStyle/>
                    <a:p>
                      <a:pPr algn="l" fontAlgn="b"/>
                      <a:r>
                        <a:rPr lang="en-US" sz="1000" u="none" strike="noStrike" dirty="0">
                          <a:effectLst/>
                        </a:rPr>
                        <a:t>EBIT (A)</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1112.35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1112.35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1112.35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1112.35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1112.35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1112.35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1112.35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1112.35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1112.35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1112.35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1112.35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1112.35</a:t>
                      </a:r>
                      <a:endParaRPr lang="en-US" sz="10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1202197938"/>
                  </a:ext>
                </a:extLst>
              </a:tr>
              <a:tr h="222888">
                <a:tc>
                  <a:txBody>
                    <a:bodyPr/>
                    <a:lstStyle/>
                    <a:p>
                      <a:pPr algn="l" fontAlgn="b"/>
                      <a:r>
                        <a:rPr lang="en-US" sz="1000" u="none" strike="noStrike" dirty="0">
                          <a:effectLst/>
                        </a:rPr>
                        <a:t>Depreciation (B)</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489.23</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489.23</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489.23</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489.23</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489.23</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489.23</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489.23</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489.23</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489.23</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489.23</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489.23</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489.23</a:t>
                      </a:r>
                      <a:endParaRPr lang="en-US" sz="10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2529507776"/>
                  </a:ext>
                </a:extLst>
              </a:tr>
              <a:tr h="222888">
                <a:tc>
                  <a:txBody>
                    <a:bodyPr/>
                    <a:lstStyle/>
                    <a:p>
                      <a:pPr algn="l" fontAlgn="b"/>
                      <a:r>
                        <a:rPr lang="en-US" sz="1000" u="none" strike="noStrike" dirty="0">
                          <a:effectLst/>
                        </a:rPr>
                        <a:t>Tax (C=35%*A)</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389.32</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389.32</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389.32</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389.32</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389.32</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389.32</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389.32</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389.32</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389.32</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389.32</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389.32</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389.32</a:t>
                      </a:r>
                      <a:endParaRPr lang="en-US" sz="10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3521756518"/>
                  </a:ext>
                </a:extLst>
              </a:tr>
              <a:tr h="222888">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3257507802"/>
                  </a:ext>
                </a:extLst>
              </a:tr>
              <a:tr h="222888">
                <a:tc>
                  <a:txBody>
                    <a:bodyPr/>
                    <a:lstStyle/>
                    <a:p>
                      <a:pPr algn="l" fontAlgn="b"/>
                      <a:r>
                        <a:rPr lang="en-US" sz="1000" u="none" strike="noStrike" dirty="0">
                          <a:effectLst/>
                        </a:rPr>
                        <a:t>Free cash flow (D=A+B-C)</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1212.25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1212.25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1212.25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1212.25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1212.25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1212.25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1212.25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1212.25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1212.25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1212.25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1212.25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1212.25</a:t>
                      </a:r>
                      <a:endParaRPr lang="en-US" sz="10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2683737862"/>
                  </a:ext>
                </a:extLst>
              </a:tr>
              <a:tr h="222888">
                <a:tc>
                  <a:txBody>
                    <a:bodyPr/>
                    <a:lstStyle/>
                    <a:p>
                      <a:pPr algn="l" fontAlgn="b"/>
                      <a:r>
                        <a:rPr lang="en-US" sz="1000" u="none" strike="noStrike" dirty="0">
                          <a:effectLst/>
                        </a:rPr>
                        <a:t>Salvage value</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308.99</a:t>
                      </a:r>
                      <a:endParaRPr lang="en-US" sz="10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1446595164"/>
                  </a:ext>
                </a:extLst>
              </a:tr>
              <a:tr h="222888">
                <a:tc>
                  <a:txBody>
                    <a:bodyPr/>
                    <a:lstStyle/>
                    <a:p>
                      <a:pPr algn="l" fontAlgn="b"/>
                      <a:r>
                        <a:rPr lang="en-US" sz="1000" u="none" strike="noStrike" dirty="0">
                          <a:effectLst/>
                        </a:rPr>
                        <a:t>Total cash flow</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-6179.7</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1212.25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1212.25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1212.25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1212.25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1212.25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1212.25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1212.25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1212.25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1212.25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1212.25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1212.25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1521.24</a:t>
                      </a:r>
                      <a:endParaRPr lang="en-US" sz="10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1990909306"/>
                  </a:ext>
                </a:extLst>
              </a:tr>
              <a:tr h="222888">
                <a:tc>
                  <a:txBody>
                    <a:bodyPr/>
                    <a:lstStyle/>
                    <a:p>
                      <a:pPr algn="l" fontAlgn="b"/>
                      <a:r>
                        <a:rPr lang="en-US" sz="1000" u="none" strike="noStrike" dirty="0">
                          <a:effectLst/>
                        </a:rPr>
                        <a:t>Discounted cash flow</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1089.08</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978.42</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879.00</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789.69</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709.45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637.36</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572.60</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514.42</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462.15</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415.19</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373.01</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420.52</a:t>
                      </a:r>
                      <a:endParaRPr lang="en-US" sz="10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2848855617"/>
                  </a:ext>
                </a:extLst>
              </a:tr>
              <a:tr h="222888">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1235598527"/>
                  </a:ext>
                </a:extLst>
              </a:tr>
              <a:tr h="222888">
                <a:tc>
                  <a:txBody>
                    <a:bodyPr/>
                    <a:lstStyle/>
                    <a:p>
                      <a:pPr algn="l" fontAlgn="b"/>
                      <a:r>
                        <a:rPr lang="en-US" sz="1000" u="none" strike="noStrike" dirty="0">
                          <a:effectLst/>
                        </a:rPr>
                        <a:t>NPV</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$7,840.90 </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2691304560"/>
                  </a:ext>
                </a:extLst>
              </a:tr>
              <a:tr h="222888">
                <a:tc>
                  <a:txBody>
                    <a:bodyPr/>
                    <a:lstStyle/>
                    <a:p>
                      <a:pPr algn="l" fontAlgn="b"/>
                      <a:r>
                        <a:rPr lang="en-US" sz="1000" u="none" strike="noStrike" dirty="0">
                          <a:effectLst/>
                        </a:rPr>
                        <a:t>IRR</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16.66%</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2924376872"/>
                  </a:ext>
                </a:extLst>
              </a:tr>
              <a:tr h="222888">
                <a:tc>
                  <a:txBody>
                    <a:bodyPr/>
                    <a:lstStyle/>
                    <a:p>
                      <a:pPr algn="l" fontAlgn="b"/>
                      <a:r>
                        <a:rPr lang="en-US" sz="1000" u="none" strike="noStrike" dirty="0">
                          <a:effectLst/>
                        </a:rPr>
                        <a:t>Discounted pay back</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3384046406"/>
                  </a:ext>
                </a:extLst>
              </a:tr>
              <a:tr h="222888">
                <a:tc>
                  <a:txBody>
                    <a:bodyPr/>
                    <a:lstStyle/>
                    <a:p>
                      <a:pPr algn="l" fontAlgn="b"/>
                      <a:r>
                        <a:rPr lang="en-US" sz="1000" u="none" strike="noStrike" dirty="0">
                          <a:effectLst/>
                        </a:rPr>
                        <a:t>Amount recovered in first 8 years</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6170.02</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1991568200"/>
                  </a:ext>
                </a:extLst>
              </a:tr>
              <a:tr h="222888">
                <a:tc>
                  <a:txBody>
                    <a:bodyPr/>
                    <a:lstStyle/>
                    <a:p>
                      <a:pPr algn="l" fontAlgn="b"/>
                      <a:r>
                        <a:rPr lang="en-US" sz="1000" u="none" strike="noStrike" dirty="0">
                          <a:effectLst/>
                        </a:rPr>
                        <a:t>Amount remaining to be recovered</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9.68</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3030703988"/>
                  </a:ext>
                </a:extLst>
              </a:tr>
              <a:tr h="410636">
                <a:tc gridSpan="2">
                  <a:txBody>
                    <a:bodyPr/>
                    <a:lstStyle/>
                    <a:p>
                      <a:pPr algn="l" fontAlgn="b"/>
                      <a:r>
                        <a:rPr lang="en-US" sz="1000" u="none" strike="noStrike" dirty="0">
                          <a:effectLst/>
                        </a:rPr>
                        <a:t>In the 9th year, time taken to recover this amount</a:t>
                      </a:r>
                      <a:endParaRPr lang="en-US" sz="1000" b="0" i="0" u="none" strike="noStrike" dirty="0">
                        <a:solidFill>
                          <a:srgbClr val="000000"/>
                        </a:solidFill>
                        <a:effectLst/>
                        <a:latin typeface="Calibri" panose="020F0502020204030204" pitchFamily="34" charset="0"/>
                      </a:endParaRPr>
                    </a:p>
                  </a:txBody>
                  <a:tcPr marL="8503" marR="8503" marT="8503" marB="0" anchor="b"/>
                </a:tc>
                <a:tc hMerge="1">
                  <a:txBody>
                    <a:bodyPr/>
                    <a:lstStyle/>
                    <a:p>
                      <a:endParaRPr lang="en-US"/>
                    </a:p>
                  </a:txBody>
                  <a:tcPr/>
                </a:tc>
                <a:tc>
                  <a:txBody>
                    <a:bodyPr/>
                    <a:lstStyle/>
                    <a:p>
                      <a:pPr algn="r" fontAlgn="b"/>
                      <a:r>
                        <a:rPr lang="en-US" sz="1000" u="none" strike="noStrike" dirty="0">
                          <a:effectLst/>
                        </a:rPr>
                        <a:t>0.0209388</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1520391005"/>
                  </a:ext>
                </a:extLst>
              </a:tr>
              <a:tr h="222888">
                <a:tc>
                  <a:txBody>
                    <a:bodyPr/>
                    <a:lstStyle/>
                    <a:p>
                      <a:pPr algn="l" fontAlgn="b"/>
                      <a:r>
                        <a:rPr lang="en-US" sz="1000" u="none" strike="noStrike" dirty="0">
                          <a:effectLst/>
                        </a:rPr>
                        <a:t>Total time taken</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r" fontAlgn="b"/>
                      <a:r>
                        <a:rPr lang="en-US" sz="1000" u="none" strike="noStrike" dirty="0">
                          <a:effectLst/>
                        </a:rPr>
                        <a:t>8.02</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r>
                        <a:rPr lang="en-US" sz="1000" u="none" strike="noStrike" dirty="0">
                          <a:effectLst/>
                        </a:rPr>
                        <a:t>years</a:t>
                      </a:r>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03" marR="8503" marT="8503" marB="0" anchor="b"/>
                </a:tc>
                <a:extLst>
                  <a:ext uri="{0D108BD9-81ED-4DB2-BD59-A6C34878D82A}">
                    <a16:rowId xmlns:a16="http://schemas.microsoft.com/office/drawing/2014/main" val="1445755735"/>
                  </a:ext>
                </a:extLst>
              </a:tr>
            </a:tbl>
          </a:graphicData>
        </a:graphic>
      </p:graphicFrame>
      <p:sp>
        <p:nvSpPr>
          <p:cNvPr id="5" name="Slide Number Placeholder 4">
            <a:extLst>
              <a:ext uri="{FF2B5EF4-FFF2-40B4-BE49-F238E27FC236}">
                <a16:creationId xmlns:a16="http://schemas.microsoft.com/office/drawing/2014/main" id="{C1C8C9C9-9C34-45C8-B7A4-CC039D5F452A}"/>
              </a:ext>
            </a:extLst>
          </p:cNvPr>
          <p:cNvSpPr>
            <a:spLocks noGrp="1"/>
          </p:cNvSpPr>
          <p:nvPr>
            <p:ph type="sldNum" sz="quarter" idx="12"/>
          </p:nvPr>
        </p:nvSpPr>
        <p:spPr/>
        <p:txBody>
          <a:bodyPr/>
          <a:lstStyle/>
          <a:p>
            <a:fld id="{6D22F896-40B5-4ADD-8801-0D06FADFA095}" type="slidenum">
              <a:rPr lang="en-US" smtClean="0"/>
              <a:t>10</a:t>
            </a:fld>
            <a:endParaRPr lang="en-US" dirty="0"/>
          </a:p>
        </p:txBody>
      </p:sp>
    </p:spTree>
    <p:extLst>
      <p:ext uri="{BB962C8B-B14F-4D97-AF65-F5344CB8AC3E}">
        <p14:creationId xmlns:p14="http://schemas.microsoft.com/office/powerpoint/2010/main" val="4122256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DABF8-33DF-4ED9-9D13-4265FEE54C2D}"/>
              </a:ext>
            </a:extLst>
          </p:cNvPr>
          <p:cNvSpPr>
            <a:spLocks noGrp="1"/>
          </p:cNvSpPr>
          <p:nvPr>
            <p:ph type="title"/>
          </p:nvPr>
        </p:nvSpPr>
        <p:spPr/>
        <p:txBody>
          <a:bodyPr/>
          <a:lstStyle/>
          <a:p>
            <a:pPr algn="ctr"/>
            <a:r>
              <a:rPr lang="en-US" dirty="0"/>
              <a:t>References </a:t>
            </a:r>
          </a:p>
        </p:txBody>
      </p:sp>
      <p:sp>
        <p:nvSpPr>
          <p:cNvPr id="3" name="Content Placeholder 2">
            <a:extLst>
              <a:ext uri="{FF2B5EF4-FFF2-40B4-BE49-F238E27FC236}">
                <a16:creationId xmlns:a16="http://schemas.microsoft.com/office/drawing/2014/main" id="{B7DF78CA-DE88-4A9B-9C9C-492B52DA5A25}"/>
              </a:ext>
            </a:extLst>
          </p:cNvPr>
          <p:cNvSpPr>
            <a:spLocks noGrp="1"/>
          </p:cNvSpPr>
          <p:nvPr>
            <p:ph idx="1"/>
          </p:nvPr>
        </p:nvSpPr>
        <p:spPr/>
        <p:txBody>
          <a:bodyPr>
            <a:normAutofit fontScale="85000" lnSpcReduction="20000"/>
          </a:bodyPr>
          <a:lstStyle/>
          <a:p>
            <a:r>
              <a:rPr lang="en-US" dirty="0"/>
              <a:t>Mellichamp, D. A. (2017). Internal rate of return: Good and bad features, and a new way of interpreting the historic measure. </a:t>
            </a:r>
            <a:r>
              <a:rPr lang="en-US" i="1" dirty="0"/>
              <a:t>Computers &amp; Chemical Engineering</a:t>
            </a:r>
            <a:r>
              <a:rPr lang="en-US" dirty="0"/>
              <a:t>, </a:t>
            </a:r>
            <a:r>
              <a:rPr lang="en-US" i="1" dirty="0"/>
              <a:t>106</a:t>
            </a:r>
            <a:r>
              <a:rPr lang="en-US" dirty="0"/>
              <a:t>, 396-406.</a:t>
            </a:r>
          </a:p>
          <a:p>
            <a:r>
              <a:rPr lang="en-US" dirty="0"/>
              <a:t>Krüger, P., Landier, A., &amp; Thesmar, D. (2015). The WACC fallacy: The real effects of using a unique discount rate. </a:t>
            </a:r>
            <a:r>
              <a:rPr lang="en-US" i="1" dirty="0"/>
              <a:t>The Journal of Finance</a:t>
            </a:r>
            <a:r>
              <a:rPr lang="en-US" dirty="0"/>
              <a:t>, </a:t>
            </a:r>
            <a:r>
              <a:rPr lang="en-US" i="1" dirty="0"/>
              <a:t>70</a:t>
            </a:r>
            <a:r>
              <a:rPr lang="en-US" dirty="0"/>
              <a:t>(3), 1253-1285.</a:t>
            </a:r>
          </a:p>
          <a:p>
            <a:r>
              <a:rPr lang="en-US" dirty="0"/>
              <a:t>Magni, C. A. (2015). Investment, financing and the role of ROA and WACC in value creation. </a:t>
            </a:r>
            <a:r>
              <a:rPr lang="en-US" i="1" dirty="0"/>
              <a:t>European Journal of Operational Research</a:t>
            </a:r>
            <a:r>
              <a:rPr lang="en-US" dirty="0"/>
              <a:t>, </a:t>
            </a:r>
            <a:r>
              <a:rPr lang="en-US" i="1" dirty="0"/>
              <a:t>244</a:t>
            </a:r>
            <a:r>
              <a:rPr lang="en-US" dirty="0"/>
              <a:t>(3), 855-866.</a:t>
            </a:r>
          </a:p>
          <a:p>
            <a:r>
              <a:rPr lang="en-US" dirty="0"/>
              <a:t>Gorshkov, A. S., Vatin, N. I., Rymkevich, P. P., &amp; Kydrevich, O. O. (2018). Payback period of investments in energy saving. </a:t>
            </a:r>
            <a:r>
              <a:rPr lang="en-US" i="1" dirty="0"/>
              <a:t>Magazine of Civil Engineering</a:t>
            </a:r>
            <a:r>
              <a:rPr lang="en-US" dirty="0"/>
              <a:t>, </a:t>
            </a:r>
            <a:r>
              <a:rPr lang="en-US" i="1" dirty="0"/>
              <a:t>78</a:t>
            </a:r>
            <a:r>
              <a:rPr lang="en-US" dirty="0"/>
              <a:t>(2).</a:t>
            </a:r>
          </a:p>
          <a:p>
            <a:r>
              <a:rPr lang="en-US" dirty="0"/>
              <a:t>Leyman, P., &amp; Vanhoucke, M. (2016). Payment models and net present value optimization for resource-constrained project scheduling. </a:t>
            </a:r>
            <a:r>
              <a:rPr lang="en-US" i="1" dirty="0"/>
              <a:t>Computers &amp; Industrial Engineering</a:t>
            </a:r>
            <a:r>
              <a:rPr lang="en-US" dirty="0"/>
              <a:t>, </a:t>
            </a:r>
            <a:r>
              <a:rPr lang="en-US" i="1" dirty="0"/>
              <a:t>91</a:t>
            </a:r>
            <a:r>
              <a:rPr lang="en-US" dirty="0"/>
              <a:t>, 139-153.</a:t>
            </a:r>
          </a:p>
          <a:p>
            <a:endParaRPr lang="en-US" dirty="0"/>
          </a:p>
          <a:p>
            <a:endParaRPr lang="en-US" dirty="0"/>
          </a:p>
        </p:txBody>
      </p:sp>
      <p:sp>
        <p:nvSpPr>
          <p:cNvPr id="4" name="Slide Number Placeholder 3">
            <a:extLst>
              <a:ext uri="{FF2B5EF4-FFF2-40B4-BE49-F238E27FC236}">
                <a16:creationId xmlns:a16="http://schemas.microsoft.com/office/drawing/2014/main" id="{13F7A53C-7D1A-4F05-9AC5-7BB7263C6265}"/>
              </a:ext>
            </a:extLst>
          </p:cNvPr>
          <p:cNvSpPr>
            <a:spLocks noGrp="1"/>
          </p:cNvSpPr>
          <p:nvPr>
            <p:ph type="sldNum" sz="quarter" idx="12"/>
          </p:nvPr>
        </p:nvSpPr>
        <p:spPr/>
        <p:txBody>
          <a:bodyPr/>
          <a:lstStyle/>
          <a:p>
            <a:fld id="{6D22F896-40B5-4ADD-8801-0D06FADFA095}" type="slidenum">
              <a:rPr lang="en-US" smtClean="0"/>
              <a:t>11</a:t>
            </a:fld>
            <a:endParaRPr lang="en-US" dirty="0"/>
          </a:p>
        </p:txBody>
      </p:sp>
    </p:spTree>
    <p:extLst>
      <p:ext uri="{BB962C8B-B14F-4D97-AF65-F5344CB8AC3E}">
        <p14:creationId xmlns:p14="http://schemas.microsoft.com/office/powerpoint/2010/main" val="161193440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287110-A0D7-496D-A50E-69C402ED4D81}"/>
              </a:ext>
            </a:extLst>
          </p:cNvPr>
          <p:cNvSpPr>
            <a:spLocks noGrp="1"/>
          </p:cNvSpPr>
          <p:nvPr>
            <p:ph idx="1"/>
          </p:nvPr>
        </p:nvSpPr>
        <p:spPr/>
        <p:txBody>
          <a:bodyPr/>
          <a:lstStyle/>
          <a:p>
            <a:endParaRPr lang="en-US" dirty="0"/>
          </a:p>
          <a:p>
            <a:endParaRPr lang="en-US" dirty="0"/>
          </a:p>
          <a:p>
            <a:endParaRPr lang="en-US" dirty="0"/>
          </a:p>
          <a:p>
            <a:pPr marL="0" indent="0" algn="ctr">
              <a:buNone/>
            </a:pPr>
            <a:r>
              <a:rPr lang="en-US" sz="4800" dirty="0">
                <a:latin typeface="Arial Rounded MT Bold" panose="020F0704030504030204" pitchFamily="34" charset="0"/>
              </a:rPr>
              <a:t>Thank you</a:t>
            </a:r>
          </a:p>
        </p:txBody>
      </p:sp>
      <p:sp>
        <p:nvSpPr>
          <p:cNvPr id="4" name="Slide Number Placeholder 3">
            <a:extLst>
              <a:ext uri="{FF2B5EF4-FFF2-40B4-BE49-F238E27FC236}">
                <a16:creationId xmlns:a16="http://schemas.microsoft.com/office/drawing/2014/main" id="{174A0754-BC1D-448E-BDD0-82E15F63AD29}"/>
              </a:ext>
            </a:extLst>
          </p:cNvPr>
          <p:cNvSpPr>
            <a:spLocks noGrp="1"/>
          </p:cNvSpPr>
          <p:nvPr>
            <p:ph type="sldNum" sz="quarter" idx="12"/>
          </p:nvPr>
        </p:nvSpPr>
        <p:spPr/>
        <p:txBody>
          <a:bodyPr/>
          <a:lstStyle/>
          <a:p>
            <a:fld id="{6D22F896-40B5-4ADD-8801-0D06FADFA095}" type="slidenum">
              <a:rPr lang="en-US" smtClean="0"/>
              <a:t>12</a:t>
            </a:fld>
            <a:endParaRPr lang="en-US" dirty="0"/>
          </a:p>
        </p:txBody>
      </p:sp>
    </p:spTree>
    <p:extLst>
      <p:ext uri="{BB962C8B-B14F-4D97-AF65-F5344CB8AC3E}">
        <p14:creationId xmlns:p14="http://schemas.microsoft.com/office/powerpoint/2010/main" val="257254923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3">
                                            <p:txEl>
                                              <p:pRg st="3" end="3"/>
                                            </p:txEl>
                                          </p:spTgt>
                                        </p:tgtEl>
                                        <p:attrNameLst>
                                          <p:attrName>style.color</p:attrName>
                                        </p:attrNameLst>
                                      </p:cBhvr>
                                      <p:to>
                                        <a:schemeClr val="accent2"/>
                                      </p:to>
                                    </p:animClr>
                                    <p:animClr clrSpc="rgb" dir="cw">
                                      <p:cBhvr>
                                        <p:cTn id="7" dur="500" fill="hold"/>
                                        <p:tgtEl>
                                          <p:spTgt spid="3">
                                            <p:txEl>
                                              <p:pRg st="3" end="3"/>
                                            </p:txEl>
                                          </p:spTgt>
                                        </p:tgtEl>
                                        <p:attrNameLst>
                                          <p:attrName>fillcolor</p:attrName>
                                        </p:attrNameLst>
                                      </p:cBhvr>
                                      <p:to>
                                        <a:schemeClr val="accent2"/>
                                      </p:to>
                                    </p:animClr>
                                    <p:set>
                                      <p:cBhvr>
                                        <p:cTn id="8" dur="500" fill="hold"/>
                                        <p:tgtEl>
                                          <p:spTgt spid="3">
                                            <p:txEl>
                                              <p:pRg st="3" end="3"/>
                                            </p:txEl>
                                          </p:spTgt>
                                        </p:tgtEl>
                                        <p:attrNameLst>
                                          <p:attrName>fill.type</p:attrName>
                                        </p:attrNameLst>
                                      </p:cBhvr>
                                      <p:to>
                                        <p:strVal val="solid"/>
                                      </p:to>
                                    </p:set>
                                    <p:set>
                                      <p:cBhvr>
                                        <p:cTn id="9" dur="500" fill="hold"/>
                                        <p:tgtEl>
                                          <p:spTgt spid="3">
                                            <p:txEl>
                                              <p:pRg st="3" end="3"/>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TM04033917[[fn=Berlin]]</Template>
  <TotalTime>102</TotalTime>
  <Words>1432</Words>
  <Application>Microsoft Office PowerPoint</Application>
  <PresentationFormat>Widescreen</PresentationFormat>
  <Paragraphs>379</Paragraphs>
  <Slides>12</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Arial Rounded MT Bold</vt:lpstr>
      <vt:lpstr>Calibri</vt:lpstr>
      <vt:lpstr>Trebuchet MS</vt:lpstr>
      <vt:lpstr>Berlin</vt:lpstr>
      <vt:lpstr>Amazon.com Financial Analysis</vt:lpstr>
      <vt:lpstr>Company Overview </vt:lpstr>
      <vt:lpstr>The Proposed Expansion</vt:lpstr>
      <vt:lpstr>Determining the WACC</vt:lpstr>
      <vt:lpstr>Net Present value</vt:lpstr>
      <vt:lpstr>NVP Calculations</vt:lpstr>
      <vt:lpstr>Internal rate of return (IRR)</vt:lpstr>
      <vt:lpstr>Calculations of Amazon’s IRR</vt:lpstr>
      <vt:lpstr>Discounted Payback Period</vt:lpstr>
      <vt:lpstr>Calculations for Discounted payback period</vt:lpstr>
      <vt:lpstr>References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Amazon.com Financial Analysis</dc:title>
  <dc:creator>Michael Mutinda</dc:creator>
  <cp:lastModifiedBy>Michael Mutinda</cp:lastModifiedBy>
  <cp:revision>14</cp:revision>
  <dcterms:created xsi:type="dcterms:W3CDTF">2019-12-16T01:15:58Z</dcterms:created>
  <dcterms:modified xsi:type="dcterms:W3CDTF">2019-12-16T02:58:06Z</dcterms:modified>
</cp:coreProperties>
</file>