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2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sldSz cx="9144000" cy="5143500" type="screen16x9"/>
  <p:notesSz cx="6858000" cy="9144000"/>
  <p:embeddedFontLst>
    <p:embeddedFont>
      <p:font typeface="Alegreya" panose="020B0604020202020204" charset="0"/>
      <p:regular r:id="rId23"/>
      <p:bold r:id="rId24"/>
      <p:italic r:id="rId25"/>
      <p:boldItalic r:id="rId26"/>
    </p:embeddedFont>
    <p:embeddedFont>
      <p:font typeface="Calibri" panose="020F0502020204030204" pitchFamily="34" charset="0"/>
      <p:regular r:id="rId27"/>
      <p:bold r:id="rId28"/>
      <p:italic r:id="rId29"/>
      <p:boldItalic r:id="rId30"/>
    </p:embeddedFont>
    <p:embeddedFont>
      <p:font typeface="Nunito" panose="020B0604020202020204" charset="0"/>
      <p:regular r:id="rId31"/>
      <p:bold r:id="rId32"/>
      <p:italic r:id="rId33"/>
      <p:boldItalic r:id="rId34"/>
    </p:embeddedFont>
    <p:embeddedFont>
      <p:font typeface="PT Sans Narrow" panose="020B0604020202020204" charset="0"/>
      <p:regular r:id="rId35"/>
      <p:bold r:id="rId36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3" d="100"/>
          <a:sy n="83" d="100"/>
        </p:scale>
        <p:origin x="800" y="6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4.fntdata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font" Target="fonts/font12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3.fntdata"/><Relationship Id="rId33" Type="http://schemas.openxmlformats.org/officeDocument/2006/relationships/font" Target="fonts/font11.fntdata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7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2.fntdata"/><Relationship Id="rId32" Type="http://schemas.openxmlformats.org/officeDocument/2006/relationships/font" Target="fonts/font10.fntdata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1.fntdata"/><Relationship Id="rId28" Type="http://schemas.openxmlformats.org/officeDocument/2006/relationships/font" Target="fonts/font6.fntdata"/><Relationship Id="rId36" Type="http://schemas.openxmlformats.org/officeDocument/2006/relationships/font" Target="fonts/font14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9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font" Target="fonts/font5.fntdata"/><Relationship Id="rId30" Type="http://schemas.openxmlformats.org/officeDocument/2006/relationships/font" Target="fonts/font8.fntdata"/><Relationship Id="rId35" Type="http://schemas.openxmlformats.org/officeDocument/2006/relationships/font" Target="fonts/font13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6" name="Google Shape;126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g56c3bfa3de_0_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3" name="Google Shape;133;g56c3bfa3de_0_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g56c3bfa3de_0_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4" name="Google Shape;144;g56c3bfa3de_0_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Say why we kept successful and failure</a:t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g58f4d2cac6_0_1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1" name="Google Shape;151;g58f4d2cac6_0_1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g51354737c3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9" name="Google Shape;159;g51354737c3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g56c3bfa3de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5" name="Google Shape;165;g56c3bfa3de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g56c3bfa3de_0_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3" name="Google Shape;173;g56c3bfa3de_0_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Analysis 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Show graph of data set </a:t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g51354737c3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0" name="Google Shape;180;g51354737c3_0_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Add histogram</a:t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59065fc1cd_0_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59065fc1cd_0_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g56c3bfa3de_2_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2" name="Google Shape;192;g56c3bfa3de_2_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g59065fc1cd_0_5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9" name="Google Shape;199;g59065fc1cd_0_5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g56c3bfa3de_2_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8" name="Google Shape;208;g56c3bfa3de_2_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-change to dance + Music</a:t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g58f7553783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7" name="Google Shape;217;g58f7553783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g5904d9a2f7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4" name="Google Shape;224;g5904d9a2f7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g59065fc1cd_0_6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1" name="Google Shape;231;g59065fc1cd_0_6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g59065fc1cd_0_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6" name="Google Shape;236;g59065fc1cd_0_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g59065fc1cd_0_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5" name="Google Shape;245;g59065fc1cd_0_4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g59065fc1cd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2" name="Google Shape;252;g59065fc1cd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g59065fc1cd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8" name="Google Shape;258;g59065fc1cd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g56c3bfa3de_2_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4" name="Google Shape;264;g56c3bfa3de_2_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solidFill>
          <a:schemeClr val="accent6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" name="Google Shape;11;p2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" name="Google Shape;12;p2"/>
          <p:cNvSpPr/>
          <p:nvPr/>
        </p:nvSpPr>
        <p:spPr>
          <a:xfrm rot="10800000">
            <a:off x="5058905" y="0"/>
            <a:ext cx="4085100" cy="2052600"/>
          </a:xfrm>
          <a:prstGeom prst="rtTriangl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" name="Google Shape;13;p2"/>
          <p:cNvSpPr/>
          <p:nvPr/>
        </p:nvSpPr>
        <p:spPr>
          <a:xfrm>
            <a:off x="20327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sy="101000" algn="ct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4" name="Google Shape;14;p2"/>
          <p:cNvGrpSpPr/>
          <p:nvPr/>
        </p:nvGrpSpPr>
        <p:grpSpPr>
          <a:xfrm>
            <a:off x="255200" y="592"/>
            <a:ext cx="2250363" cy="1044300"/>
            <a:chOff x="255200" y="592"/>
            <a:chExt cx="2250363" cy="1044300"/>
          </a:xfrm>
        </p:grpSpPr>
        <p:sp>
          <p:nvSpPr>
            <p:cNvPr id="15" name="Google Shape;15;p2"/>
            <p:cNvSpPr/>
            <p:nvPr/>
          </p:nvSpPr>
          <p:spPr>
            <a:xfrm>
              <a:off x="764063" y="592"/>
              <a:ext cx="1741500" cy="1044300"/>
            </a:xfrm>
            <a:prstGeom prst="parallelogram">
              <a:avLst>
                <a:gd name="adj" fmla="val 153193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16;p2"/>
            <p:cNvSpPr/>
            <p:nvPr/>
          </p:nvSpPr>
          <p:spPr>
            <a:xfrm>
              <a:off x="509632" y="592"/>
              <a:ext cx="1741500" cy="1044300"/>
            </a:xfrm>
            <a:prstGeom prst="parallelogram">
              <a:avLst>
                <a:gd name="adj" fmla="val 153193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7;p2"/>
            <p:cNvSpPr/>
            <p:nvPr/>
          </p:nvSpPr>
          <p:spPr>
            <a:xfrm>
              <a:off x="255200" y="592"/>
              <a:ext cx="1741500" cy="1044300"/>
            </a:xfrm>
            <a:prstGeom prst="parallelogram">
              <a:avLst>
                <a:gd name="adj" fmla="val 153193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8" name="Google Shape;18;p2"/>
          <p:cNvGrpSpPr/>
          <p:nvPr/>
        </p:nvGrpSpPr>
        <p:grpSpPr>
          <a:xfrm>
            <a:off x="905395" y="592"/>
            <a:ext cx="2250363" cy="1044300"/>
            <a:chOff x="905395" y="592"/>
            <a:chExt cx="2250363" cy="1044300"/>
          </a:xfrm>
        </p:grpSpPr>
        <p:sp>
          <p:nvSpPr>
            <p:cNvPr id="19" name="Google Shape;19;p2"/>
            <p:cNvSpPr/>
            <p:nvPr/>
          </p:nvSpPr>
          <p:spPr>
            <a:xfrm>
              <a:off x="1414258" y="592"/>
              <a:ext cx="1741500" cy="1044300"/>
            </a:xfrm>
            <a:prstGeom prst="parallelogram">
              <a:avLst>
                <a:gd name="adj" fmla="val 153193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20;p2"/>
            <p:cNvSpPr/>
            <p:nvPr/>
          </p:nvSpPr>
          <p:spPr>
            <a:xfrm>
              <a:off x="1159826" y="592"/>
              <a:ext cx="1741500" cy="1044300"/>
            </a:xfrm>
            <a:prstGeom prst="parallelogram">
              <a:avLst>
                <a:gd name="adj" fmla="val 153193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21;p2"/>
            <p:cNvSpPr/>
            <p:nvPr/>
          </p:nvSpPr>
          <p:spPr>
            <a:xfrm>
              <a:off x="905395" y="592"/>
              <a:ext cx="1741500" cy="1044300"/>
            </a:xfrm>
            <a:prstGeom prst="parallelogram">
              <a:avLst>
                <a:gd name="adj" fmla="val 153193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2" name="Google Shape;22;p2"/>
          <p:cNvGrpSpPr/>
          <p:nvPr/>
        </p:nvGrpSpPr>
        <p:grpSpPr>
          <a:xfrm>
            <a:off x="7057468" y="5088"/>
            <a:ext cx="1851282" cy="752108"/>
            <a:chOff x="6917201" y="0"/>
            <a:chExt cx="2227777" cy="863400"/>
          </a:xfrm>
        </p:grpSpPr>
        <p:sp>
          <p:nvSpPr>
            <p:cNvPr id="23" name="Google Shape;23;p2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24;p2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25;p2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6" name="Google Shape;26;p2"/>
          <p:cNvGrpSpPr/>
          <p:nvPr/>
        </p:nvGrpSpPr>
        <p:grpSpPr>
          <a:xfrm>
            <a:off x="6553032" y="4217852"/>
            <a:ext cx="2389068" cy="925737"/>
            <a:chOff x="6917201" y="0"/>
            <a:chExt cx="2227777" cy="863400"/>
          </a:xfrm>
        </p:grpSpPr>
        <p:sp>
          <p:nvSpPr>
            <p:cNvPr id="27" name="Google Shape;27;p2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28;p2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29;p2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0" name="Google Shape;30;p2"/>
          <p:cNvGrpSpPr/>
          <p:nvPr/>
        </p:nvGrpSpPr>
        <p:grpSpPr>
          <a:xfrm>
            <a:off x="199149" y="4055652"/>
            <a:ext cx="2795414" cy="1083308"/>
            <a:chOff x="6917201" y="0"/>
            <a:chExt cx="2227777" cy="863400"/>
          </a:xfrm>
        </p:grpSpPr>
        <p:sp>
          <p:nvSpPr>
            <p:cNvPr id="31" name="Google Shape;31;p2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32;p2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33;p2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4" name="Google Shape;34;p2"/>
          <p:cNvSpPr txBox="1">
            <a:spLocks noGrp="1"/>
          </p:cNvSpPr>
          <p:nvPr>
            <p:ph type="ctrTitle"/>
          </p:nvPr>
        </p:nvSpPr>
        <p:spPr>
          <a:xfrm>
            <a:off x="1858703" y="1822833"/>
            <a:ext cx="5361300" cy="14481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1pPr>
            <a:lvl2pPr lvl="1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2pPr>
            <a:lvl3pPr lvl="2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3pPr>
            <a:lvl4pPr lvl="3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4pPr>
            <a:lvl5pPr lvl="4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5pPr>
            <a:lvl6pPr lvl="5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6pPr>
            <a:lvl7pPr lvl="6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7pPr>
            <a:lvl8pPr lvl="7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8pPr>
            <a:lvl9pPr lvl="8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9pPr>
          </a:lstStyle>
          <a:p>
            <a:endParaRPr/>
          </a:p>
        </p:txBody>
      </p:sp>
      <p:sp>
        <p:nvSpPr>
          <p:cNvPr id="35" name="Google Shape;35;p2"/>
          <p:cNvSpPr txBox="1">
            <a:spLocks noGrp="1"/>
          </p:cNvSpPr>
          <p:nvPr>
            <p:ph type="subTitle" idx="1"/>
          </p:nvPr>
        </p:nvSpPr>
        <p:spPr>
          <a:xfrm>
            <a:off x="1858700" y="3413158"/>
            <a:ext cx="5361300" cy="5226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36" name="Google Shape;36;p2"/>
          <p:cNvSpPr txBox="1">
            <a:spLocks noGrp="1"/>
          </p:cNvSpPr>
          <p:nvPr>
            <p:ph type="sldNum" idx="12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bg>
      <p:bgPr>
        <a:solidFill>
          <a:schemeClr val="accent3"/>
        </a:solidFill>
        <a:effectLst/>
      </p:bgPr>
    </p:bg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3"/>
          <p:cNvSpPr/>
          <p:nvPr/>
        </p:nvSpPr>
        <p:spPr>
          <a:xfrm flipH="1">
            <a:off x="4757100" y="2309400"/>
            <a:ext cx="4386900" cy="2834100"/>
          </a:xfrm>
          <a:prstGeom prst="rtTriangl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9" name="Google Shape;39;p3"/>
          <p:cNvGrpSpPr/>
          <p:nvPr/>
        </p:nvGrpSpPr>
        <p:grpSpPr>
          <a:xfrm>
            <a:off x="5594191" y="3961115"/>
            <a:ext cx="2910145" cy="1182340"/>
            <a:chOff x="6917201" y="0"/>
            <a:chExt cx="2227777" cy="863400"/>
          </a:xfrm>
        </p:grpSpPr>
        <p:sp>
          <p:nvSpPr>
            <p:cNvPr id="40" name="Google Shape;40;p3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41;p3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42;p3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3" name="Google Shape;43;p3"/>
          <p:cNvGrpSpPr/>
          <p:nvPr/>
        </p:nvGrpSpPr>
        <p:grpSpPr>
          <a:xfrm>
            <a:off x="199149" y="2"/>
            <a:ext cx="2795414" cy="1083308"/>
            <a:chOff x="6917201" y="0"/>
            <a:chExt cx="2227777" cy="863400"/>
          </a:xfrm>
        </p:grpSpPr>
        <p:sp>
          <p:nvSpPr>
            <p:cNvPr id="44" name="Google Shape;44;p3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45;p3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46;p3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7" name="Google Shape;47;p3"/>
          <p:cNvSpPr txBox="1">
            <a:spLocks noGrp="1"/>
          </p:cNvSpPr>
          <p:nvPr>
            <p:ph type="title"/>
          </p:nvPr>
        </p:nvSpPr>
        <p:spPr>
          <a:xfrm>
            <a:off x="1888684" y="1746100"/>
            <a:ext cx="5377500" cy="16461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48" name="Google Shape;48;p3"/>
          <p:cNvSpPr txBox="1">
            <a:spLocks noGrp="1"/>
          </p:cNvSpPr>
          <p:nvPr>
            <p:ph type="sldNum" idx="12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bg>
      <p:bgPr>
        <a:solidFill>
          <a:schemeClr val="dk2"/>
        </a:solidFill>
        <a:effectLst/>
      </p:bgPr>
    </p:bg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4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1" name="Google Shape;51;p4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" name="Google Shape;52;p4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sy="101000" algn="ct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" name="Google Shape;53;p4"/>
          <p:cNvSpPr txBox="1">
            <a:spLocks noGrp="1"/>
          </p:cNvSpPr>
          <p:nvPr>
            <p:ph type="title"/>
          </p:nvPr>
        </p:nvSpPr>
        <p:spPr>
          <a:xfrm>
            <a:off x="819150" y="845600"/>
            <a:ext cx="7505700" cy="9546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endParaRPr/>
          </a:p>
        </p:txBody>
      </p:sp>
      <p:sp>
        <p:nvSpPr>
          <p:cNvPr id="54" name="Google Shape;54;p4"/>
          <p:cNvSpPr txBox="1">
            <a:spLocks noGrp="1"/>
          </p:cNvSpPr>
          <p:nvPr>
            <p:ph type="body" idx="1"/>
          </p:nvPr>
        </p:nvSpPr>
        <p:spPr>
          <a:xfrm>
            <a:off x="819150" y="1990725"/>
            <a:ext cx="7505700" cy="24480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55" name="Google Shape;55;p4"/>
          <p:cNvSpPr txBox="1">
            <a:spLocks noGrp="1"/>
          </p:cNvSpPr>
          <p:nvPr>
            <p:ph type="sldNum" idx="12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bg>
      <p:bgPr>
        <a:solidFill>
          <a:schemeClr val="dk2"/>
        </a:solidFill>
        <a:effectLst/>
      </p:bgPr>
    </p:bg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5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" name="Google Shape;58;p5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" name="Google Shape;59;p5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sy="101000" algn="ct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" name="Google Shape;60;p5"/>
          <p:cNvSpPr txBox="1">
            <a:spLocks noGrp="1"/>
          </p:cNvSpPr>
          <p:nvPr>
            <p:ph type="title"/>
          </p:nvPr>
        </p:nvSpPr>
        <p:spPr>
          <a:xfrm>
            <a:off x="819150" y="845600"/>
            <a:ext cx="7505700" cy="9546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endParaRPr/>
          </a:p>
        </p:txBody>
      </p:sp>
      <p:sp>
        <p:nvSpPr>
          <p:cNvPr id="61" name="Google Shape;61;p5"/>
          <p:cNvSpPr txBox="1">
            <a:spLocks noGrp="1"/>
          </p:cNvSpPr>
          <p:nvPr>
            <p:ph type="body" idx="1"/>
          </p:nvPr>
        </p:nvSpPr>
        <p:spPr>
          <a:xfrm>
            <a:off x="819150" y="1990725"/>
            <a:ext cx="3686100" cy="24480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62" name="Google Shape;62;p5"/>
          <p:cNvSpPr txBox="1">
            <a:spLocks noGrp="1"/>
          </p:cNvSpPr>
          <p:nvPr>
            <p:ph type="body" idx="2"/>
          </p:nvPr>
        </p:nvSpPr>
        <p:spPr>
          <a:xfrm>
            <a:off x="4638675" y="1990725"/>
            <a:ext cx="3686100" cy="24480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63" name="Google Shape;63;p5"/>
          <p:cNvSpPr txBox="1">
            <a:spLocks noGrp="1"/>
          </p:cNvSpPr>
          <p:nvPr>
            <p:ph type="sldNum" idx="12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bg>
      <p:bgPr>
        <a:solidFill>
          <a:schemeClr val="dk2"/>
        </a:solidFill>
        <a:effectLst/>
      </p:bgPr>
    </p:bg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6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" name="Google Shape;66;p6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" name="Google Shape;67;p6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sy="101000" algn="ct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" name="Google Shape;68;p6"/>
          <p:cNvSpPr txBox="1">
            <a:spLocks noGrp="1"/>
          </p:cNvSpPr>
          <p:nvPr>
            <p:ph type="title"/>
          </p:nvPr>
        </p:nvSpPr>
        <p:spPr>
          <a:xfrm>
            <a:off x="819150" y="845600"/>
            <a:ext cx="7505700" cy="9546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endParaRPr/>
          </a:p>
        </p:txBody>
      </p:sp>
      <p:sp>
        <p:nvSpPr>
          <p:cNvPr id="69" name="Google Shape;69;p6"/>
          <p:cNvSpPr txBox="1">
            <a:spLocks noGrp="1"/>
          </p:cNvSpPr>
          <p:nvPr>
            <p:ph type="sldNum" idx="12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bg>
      <p:bgPr>
        <a:solidFill>
          <a:schemeClr val="accent3"/>
        </a:solidFill>
        <a:effectLst/>
      </p:bgPr>
    </p:bg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7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" name="Google Shape;72;p7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3" name="Google Shape;73;p7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sy="101000" algn="ct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4" name="Google Shape;74;p7"/>
          <p:cNvSpPr txBox="1">
            <a:spLocks noGrp="1"/>
          </p:cNvSpPr>
          <p:nvPr>
            <p:ph type="title"/>
          </p:nvPr>
        </p:nvSpPr>
        <p:spPr>
          <a:xfrm>
            <a:off x="819150" y="845600"/>
            <a:ext cx="3709200" cy="13830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endParaRPr/>
          </a:p>
        </p:txBody>
      </p:sp>
      <p:sp>
        <p:nvSpPr>
          <p:cNvPr id="75" name="Google Shape;75;p7"/>
          <p:cNvSpPr txBox="1">
            <a:spLocks noGrp="1"/>
          </p:cNvSpPr>
          <p:nvPr>
            <p:ph type="body" idx="1"/>
          </p:nvPr>
        </p:nvSpPr>
        <p:spPr>
          <a:xfrm>
            <a:off x="830700" y="2319050"/>
            <a:ext cx="3709200" cy="21198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76" name="Google Shape;76;p7"/>
          <p:cNvSpPr txBox="1">
            <a:spLocks noGrp="1"/>
          </p:cNvSpPr>
          <p:nvPr>
            <p:ph type="sldNum" idx="12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bg>
      <p:bgPr>
        <a:solidFill>
          <a:schemeClr val="accent1"/>
        </a:solidFill>
        <a:effectLst/>
      </p:bgPr>
    </p:bg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8"/>
          <p:cNvSpPr/>
          <p:nvPr/>
        </p:nvSpPr>
        <p:spPr>
          <a:xfrm>
            <a:off x="0" y="2823144"/>
            <a:ext cx="7369200" cy="2316900"/>
          </a:xfrm>
          <a:prstGeom prst="rtTriangle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9" name="Google Shape;79;p8"/>
          <p:cNvSpPr/>
          <p:nvPr/>
        </p:nvSpPr>
        <p:spPr>
          <a:xfrm flipH="1">
            <a:off x="3583210" y="1554113"/>
            <a:ext cx="5560500" cy="35895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80" name="Google Shape;80;p8"/>
          <p:cNvGrpSpPr/>
          <p:nvPr/>
        </p:nvGrpSpPr>
        <p:grpSpPr>
          <a:xfrm>
            <a:off x="255991" y="-118"/>
            <a:ext cx="2251347" cy="1043408"/>
            <a:chOff x="3961956" y="4383950"/>
            <a:chExt cx="1160548" cy="548700"/>
          </a:xfrm>
        </p:grpSpPr>
        <p:sp>
          <p:nvSpPr>
            <p:cNvPr id="81" name="Google Shape;81;p8"/>
            <p:cNvSpPr/>
            <p:nvPr/>
          </p:nvSpPr>
          <p:spPr>
            <a:xfrm>
              <a:off x="4224904" y="4383950"/>
              <a:ext cx="897600" cy="548700"/>
            </a:xfrm>
            <a:prstGeom prst="parallelogram">
              <a:avLst>
                <a:gd name="adj" fmla="val 153193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82;p8"/>
            <p:cNvSpPr/>
            <p:nvPr/>
          </p:nvSpPr>
          <p:spPr>
            <a:xfrm>
              <a:off x="4093430" y="4383950"/>
              <a:ext cx="897600" cy="548700"/>
            </a:xfrm>
            <a:prstGeom prst="parallelogram">
              <a:avLst>
                <a:gd name="adj" fmla="val 153193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83;p8"/>
            <p:cNvSpPr/>
            <p:nvPr/>
          </p:nvSpPr>
          <p:spPr>
            <a:xfrm>
              <a:off x="3961956" y="4383950"/>
              <a:ext cx="897600" cy="548700"/>
            </a:xfrm>
            <a:prstGeom prst="parallelogram">
              <a:avLst>
                <a:gd name="adj" fmla="val 153193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84" name="Google Shape;84;p8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sy="101000" algn="ct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85" name="Google Shape;85;p8"/>
          <p:cNvGrpSpPr/>
          <p:nvPr/>
        </p:nvGrpSpPr>
        <p:grpSpPr>
          <a:xfrm>
            <a:off x="34934" y="4522125"/>
            <a:ext cx="1593306" cy="617072"/>
            <a:chOff x="6917201" y="0"/>
            <a:chExt cx="2227777" cy="863400"/>
          </a:xfrm>
        </p:grpSpPr>
        <p:sp>
          <p:nvSpPr>
            <p:cNvPr id="86" name="Google Shape;86;p8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87;p8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88;p8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9" name="Google Shape;89;p8"/>
          <p:cNvGrpSpPr/>
          <p:nvPr/>
        </p:nvGrpSpPr>
        <p:grpSpPr>
          <a:xfrm>
            <a:off x="5886353" y="1243"/>
            <a:ext cx="3257455" cy="1261514"/>
            <a:chOff x="6917201" y="0"/>
            <a:chExt cx="2227777" cy="863400"/>
          </a:xfrm>
        </p:grpSpPr>
        <p:sp>
          <p:nvSpPr>
            <p:cNvPr id="90" name="Google Shape;90;p8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91;p8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92;p8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93" name="Google Shape;93;p8"/>
          <p:cNvSpPr txBox="1">
            <a:spLocks noGrp="1"/>
          </p:cNvSpPr>
          <p:nvPr>
            <p:ph type="title"/>
          </p:nvPr>
        </p:nvSpPr>
        <p:spPr>
          <a:xfrm>
            <a:off x="1393929" y="1301146"/>
            <a:ext cx="6366900" cy="25392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1pPr>
            <a:lvl2pPr lvl="1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2pPr>
            <a:lvl3pPr lvl="2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3pPr>
            <a:lvl4pPr lvl="3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4pPr>
            <a:lvl5pPr lvl="4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5pPr>
            <a:lvl6pPr lvl="5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6pPr>
            <a:lvl7pPr lvl="6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7pPr>
            <a:lvl8pPr lvl="7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8pPr>
            <a:lvl9pPr lvl="8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9pPr>
          </a:lstStyle>
          <a:p>
            <a:endParaRPr/>
          </a:p>
        </p:txBody>
      </p:sp>
      <p:sp>
        <p:nvSpPr>
          <p:cNvPr id="94" name="Google Shape;94;p8"/>
          <p:cNvSpPr txBox="1">
            <a:spLocks noGrp="1"/>
          </p:cNvSpPr>
          <p:nvPr>
            <p:ph type="sldNum" idx="12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bg>
      <p:bgPr>
        <a:solidFill>
          <a:schemeClr val="dk2"/>
        </a:solidFill>
        <a:effectLst/>
      </p:bgPr>
    </p:bg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9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7" name="Google Shape;97;p9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8" name="Google Shape;98;p9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sy="101000" algn="ct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9" name="Google Shape;99;p9"/>
          <p:cNvSpPr txBox="1">
            <a:spLocks noGrp="1"/>
          </p:cNvSpPr>
          <p:nvPr>
            <p:ph type="title"/>
          </p:nvPr>
        </p:nvSpPr>
        <p:spPr>
          <a:xfrm>
            <a:off x="819150" y="845600"/>
            <a:ext cx="6424200" cy="7050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endParaRPr/>
          </a:p>
        </p:txBody>
      </p:sp>
      <p:sp>
        <p:nvSpPr>
          <p:cNvPr id="100" name="Google Shape;100;p9"/>
          <p:cNvSpPr txBox="1">
            <a:spLocks noGrp="1"/>
          </p:cNvSpPr>
          <p:nvPr>
            <p:ph type="subTitle" idx="1"/>
          </p:nvPr>
        </p:nvSpPr>
        <p:spPr>
          <a:xfrm>
            <a:off x="819150" y="1550700"/>
            <a:ext cx="58599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01" name="Google Shape;101;p9"/>
          <p:cNvSpPr txBox="1">
            <a:spLocks noGrp="1"/>
          </p:cNvSpPr>
          <p:nvPr>
            <p:ph type="body" idx="2"/>
          </p:nvPr>
        </p:nvSpPr>
        <p:spPr>
          <a:xfrm>
            <a:off x="819150" y="2467050"/>
            <a:ext cx="5859900" cy="20955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102" name="Google Shape;102;p9"/>
          <p:cNvSpPr txBox="1">
            <a:spLocks noGrp="1"/>
          </p:cNvSpPr>
          <p:nvPr>
            <p:ph type="sldNum" idx="12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bg>
      <p:bgPr>
        <a:solidFill>
          <a:schemeClr val="accent1"/>
        </a:solidFill>
        <a:effectLst/>
      </p:bgPr>
    </p:bg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0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5" name="Google Shape;105;p10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6" name="Google Shape;106;p10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sy="101000" algn="ct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7" name="Google Shape;107;p10"/>
          <p:cNvSpPr txBox="1">
            <a:spLocks noGrp="1"/>
          </p:cNvSpPr>
          <p:nvPr>
            <p:ph type="body" idx="1"/>
          </p:nvPr>
        </p:nvSpPr>
        <p:spPr>
          <a:xfrm>
            <a:off x="328025" y="4163500"/>
            <a:ext cx="7415100" cy="6051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</a:lstStyle>
          <a:p>
            <a:endParaRPr/>
          </a:p>
        </p:txBody>
      </p:sp>
      <p:sp>
        <p:nvSpPr>
          <p:cNvPr id="108" name="Google Shape;108;p10"/>
          <p:cNvSpPr txBox="1">
            <a:spLocks noGrp="1"/>
          </p:cNvSpPr>
          <p:nvPr>
            <p:ph type="sldNum" idx="12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bg>
      <p:bgPr>
        <a:solidFill>
          <a:schemeClr val="accent3"/>
        </a:solidFill>
        <a:effectLst/>
      </p:bgPr>
    </p:bg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11"/>
          <p:cNvSpPr/>
          <p:nvPr/>
        </p:nvSpPr>
        <p:spPr>
          <a:xfrm flipH="1">
            <a:off x="5569200" y="2834075"/>
            <a:ext cx="3574800" cy="2309400"/>
          </a:xfrm>
          <a:prstGeom prst="rtTriangl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11" name="Google Shape;111;p11"/>
          <p:cNvGrpSpPr/>
          <p:nvPr/>
        </p:nvGrpSpPr>
        <p:grpSpPr>
          <a:xfrm>
            <a:off x="5959222" y="4119576"/>
            <a:ext cx="2520952" cy="1024165"/>
            <a:chOff x="6917201" y="0"/>
            <a:chExt cx="2227777" cy="863400"/>
          </a:xfrm>
        </p:grpSpPr>
        <p:sp>
          <p:nvSpPr>
            <p:cNvPr id="112" name="Google Shape;112;p11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" name="Google Shape;113;p11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" name="Google Shape;114;p11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5" name="Google Shape;115;p11"/>
          <p:cNvGrpSpPr/>
          <p:nvPr/>
        </p:nvGrpSpPr>
        <p:grpSpPr>
          <a:xfrm>
            <a:off x="199149" y="2"/>
            <a:ext cx="2795414" cy="1083308"/>
            <a:chOff x="6917201" y="0"/>
            <a:chExt cx="2227777" cy="863400"/>
          </a:xfrm>
        </p:grpSpPr>
        <p:sp>
          <p:nvSpPr>
            <p:cNvPr id="116" name="Google Shape;116;p11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" name="Google Shape;117;p11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" name="Google Shape;118;p11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19" name="Google Shape;119;p11"/>
          <p:cNvSpPr txBox="1">
            <a:spLocks noGrp="1"/>
          </p:cNvSpPr>
          <p:nvPr>
            <p:ph type="title" hasCustomPrompt="1"/>
          </p:nvPr>
        </p:nvSpPr>
        <p:spPr>
          <a:xfrm>
            <a:off x="1385850" y="1383850"/>
            <a:ext cx="6372300" cy="13797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120" name="Google Shape;120;p11"/>
          <p:cNvSpPr txBox="1">
            <a:spLocks noGrp="1"/>
          </p:cNvSpPr>
          <p:nvPr>
            <p:ph type="body" idx="1"/>
          </p:nvPr>
        </p:nvSpPr>
        <p:spPr>
          <a:xfrm>
            <a:off x="1385850" y="2863850"/>
            <a:ext cx="6372300" cy="6411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11150" algn="ctr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 algn="ctr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 algn="ctr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 algn="ctr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 algn="ctr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 algn="ctr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 algn="ctr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 algn="ctr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 algn="ctr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121" name="Google Shape;121;p11"/>
          <p:cNvSpPr txBox="1">
            <a:spLocks noGrp="1"/>
          </p:cNvSpPr>
          <p:nvPr>
            <p:ph type="sldNum" idx="12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12"/>
          <p:cNvSpPr txBox="1">
            <a:spLocks noGrp="1"/>
          </p:cNvSpPr>
          <p:nvPr>
            <p:ph type="sldNum" idx="12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hift">
    <p:bg>
      <p:bgPr>
        <a:solidFill>
          <a:schemeClr val="dk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39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3111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Calibri"/>
              <a:buChar char="●"/>
              <a:defRPr sz="13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9845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○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29845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■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29845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●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29845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○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29845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■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lvl="6" indent="-29845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●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lvl="7" indent="-29845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○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lvl="8" indent="-29845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100"/>
              <a:buFont typeface="Calibri"/>
              <a:buChar char="■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lvl="1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lvl="2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lvl="3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lvl="4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lvl="5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lvl="6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lvl="7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lvl="8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5.jpg"/><Relationship Id="rId4" Type="http://schemas.openxmlformats.org/officeDocument/2006/relationships/image" Target="../media/image4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4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13"/>
          <p:cNvSpPr txBox="1">
            <a:spLocks noGrp="1"/>
          </p:cNvSpPr>
          <p:nvPr>
            <p:ph type="subTitle" idx="1"/>
          </p:nvPr>
        </p:nvSpPr>
        <p:spPr>
          <a:xfrm>
            <a:off x="0" y="3414150"/>
            <a:ext cx="9144000" cy="61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 dirty="0">
              <a:solidFill>
                <a:srgbClr val="434343"/>
              </a:solidFill>
            </a:endParaRPr>
          </a:p>
        </p:txBody>
      </p:sp>
      <p:pic>
        <p:nvPicPr>
          <p:cNvPr id="129" name="Google Shape;129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69775" y="1129574"/>
            <a:ext cx="5804443" cy="2092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0" name="Google Shape;130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126863" y="2495250"/>
            <a:ext cx="1347374" cy="520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14"/>
          <p:cNvSpPr txBox="1">
            <a:spLocks noGrp="1"/>
          </p:cNvSpPr>
          <p:nvPr>
            <p:ph type="title"/>
          </p:nvPr>
        </p:nvSpPr>
        <p:spPr>
          <a:xfrm>
            <a:off x="414475" y="302500"/>
            <a:ext cx="7505700" cy="954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latin typeface="PT Sans Narrow"/>
                <a:ea typeface="PT Sans Narrow"/>
                <a:cs typeface="PT Sans Narrow"/>
                <a:sym typeface="PT Sans Narrow"/>
              </a:rPr>
              <a:t>Why This Data Set?</a:t>
            </a:r>
            <a:endParaRPr sz="3600">
              <a:latin typeface="PT Sans Narrow"/>
              <a:ea typeface="PT Sans Narrow"/>
              <a:cs typeface="PT Sans Narrow"/>
              <a:sym typeface="PT Sans Narrow"/>
            </a:endParaRPr>
          </a:p>
        </p:txBody>
      </p:sp>
      <p:sp>
        <p:nvSpPr>
          <p:cNvPr id="136" name="Google Shape;136;p14"/>
          <p:cNvSpPr txBox="1">
            <a:spLocks noGrp="1"/>
          </p:cNvSpPr>
          <p:nvPr>
            <p:ph type="body" idx="1"/>
          </p:nvPr>
        </p:nvSpPr>
        <p:spPr>
          <a:xfrm>
            <a:off x="137775" y="994388"/>
            <a:ext cx="8694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Alegreya"/>
              <a:buChar char="●"/>
            </a:pPr>
            <a:r>
              <a:rPr lang="en" sz="1800">
                <a:solidFill>
                  <a:srgbClr val="434343"/>
                </a:solidFill>
                <a:latin typeface="Alegreya"/>
                <a:ea typeface="Alegreya"/>
                <a:cs typeface="Alegreya"/>
                <a:sym typeface="Alegreya"/>
              </a:rPr>
              <a:t>Rise in entrepreneurship</a:t>
            </a:r>
            <a:endParaRPr sz="1800">
              <a:solidFill>
                <a:srgbClr val="434343"/>
              </a:solidFill>
              <a:latin typeface="Alegreya"/>
              <a:ea typeface="Alegreya"/>
              <a:cs typeface="Alegreya"/>
              <a:sym typeface="Alegreya"/>
            </a:endParaRPr>
          </a:p>
          <a:p>
            <a:pPr marL="914400" lvl="1" indent="-34290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Alegreya"/>
              <a:buChar char="○"/>
            </a:pPr>
            <a:r>
              <a:rPr lang="en" sz="1800">
                <a:solidFill>
                  <a:srgbClr val="434343"/>
                </a:solidFill>
                <a:latin typeface="Alegreya"/>
                <a:ea typeface="Alegreya"/>
                <a:cs typeface="Alegreya"/>
                <a:sym typeface="Alegreya"/>
              </a:rPr>
              <a:t>Crowdfunding is a crucial aspect in the creation of a project</a:t>
            </a:r>
            <a:endParaRPr sz="1800">
              <a:solidFill>
                <a:srgbClr val="434343"/>
              </a:solidFill>
              <a:latin typeface="Alegreya"/>
              <a:ea typeface="Alegreya"/>
              <a:cs typeface="Alegreya"/>
              <a:sym typeface="Alegreya"/>
            </a:endParaRPr>
          </a:p>
          <a:p>
            <a:pPr marL="1371600" lvl="2" indent="-34290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Alegreya"/>
              <a:buChar char="■"/>
            </a:pPr>
            <a:r>
              <a:rPr lang="en" sz="1800">
                <a:solidFill>
                  <a:srgbClr val="434343"/>
                </a:solidFill>
                <a:latin typeface="Alegreya"/>
                <a:ea typeface="Alegreya"/>
                <a:cs typeface="Alegreya"/>
                <a:sym typeface="Alegreya"/>
              </a:rPr>
              <a:t>What does it take, statistically speaking, for a successful launch? </a:t>
            </a:r>
            <a:endParaRPr sz="1800">
              <a:solidFill>
                <a:srgbClr val="434343"/>
              </a:solidFill>
              <a:latin typeface="Alegreya"/>
              <a:ea typeface="Alegreya"/>
              <a:cs typeface="Alegreya"/>
              <a:sym typeface="Alegreya"/>
            </a:endParaRPr>
          </a:p>
          <a:p>
            <a:pPr marL="457200" lvl="0" indent="-34290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Alegreya"/>
              <a:buChar char="●"/>
            </a:pPr>
            <a:r>
              <a:rPr lang="en" sz="1800">
                <a:solidFill>
                  <a:srgbClr val="434343"/>
                </a:solidFill>
                <a:latin typeface="Alegreya"/>
                <a:ea typeface="Alegreya"/>
                <a:cs typeface="Alegreya"/>
                <a:sym typeface="Alegreya"/>
              </a:rPr>
              <a:t>Kickstarter is one of the leading crowdsourcing platforms today</a:t>
            </a:r>
            <a:endParaRPr sz="1800">
              <a:solidFill>
                <a:srgbClr val="434343"/>
              </a:solidFill>
              <a:latin typeface="Alegreya"/>
              <a:ea typeface="Alegreya"/>
              <a:cs typeface="Alegreya"/>
              <a:sym typeface="Alegreya"/>
            </a:endParaRPr>
          </a:p>
          <a:p>
            <a:pPr marL="914400" lvl="1" indent="-34290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Alegreya"/>
              <a:buChar char="○"/>
            </a:pPr>
            <a:r>
              <a:rPr lang="en" sz="1800">
                <a:solidFill>
                  <a:srgbClr val="434343"/>
                </a:solidFill>
                <a:latin typeface="Alegreya"/>
                <a:ea typeface="Alegreya"/>
                <a:cs typeface="Alegreya"/>
                <a:sym typeface="Alegreya"/>
              </a:rPr>
              <a:t>Focusing on creativity and merchandising</a:t>
            </a:r>
            <a:endParaRPr sz="1800">
              <a:solidFill>
                <a:srgbClr val="434343"/>
              </a:solidFill>
              <a:latin typeface="Alegreya"/>
              <a:ea typeface="Alegreya"/>
              <a:cs typeface="Alegreya"/>
              <a:sym typeface="Alegreya"/>
            </a:endParaRPr>
          </a:p>
          <a:p>
            <a:pPr marL="1371600" lvl="2" indent="-34290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Alegreya"/>
              <a:buChar char="■"/>
            </a:pPr>
            <a:r>
              <a:rPr lang="en" sz="1800">
                <a:solidFill>
                  <a:srgbClr val="434343"/>
                </a:solidFill>
                <a:highlight>
                  <a:srgbClr val="FFFFFF"/>
                </a:highlight>
                <a:latin typeface="Alegreya"/>
                <a:ea typeface="Alegreya"/>
                <a:cs typeface="Alegreya"/>
                <a:sym typeface="Alegreya"/>
              </a:rPr>
              <a:t>"[Kickstarter] help[s] bring creative projects to life"</a:t>
            </a:r>
            <a:endParaRPr sz="1800">
              <a:solidFill>
                <a:srgbClr val="434343"/>
              </a:solidFill>
              <a:highlight>
                <a:srgbClr val="FFFFFF"/>
              </a:highlight>
              <a:latin typeface="Alegreya"/>
              <a:ea typeface="Alegreya"/>
              <a:cs typeface="Alegreya"/>
              <a:sym typeface="Alegreya"/>
            </a:endParaRPr>
          </a:p>
          <a:p>
            <a:pPr marL="182880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434343"/>
                </a:solidFill>
                <a:highlight>
                  <a:srgbClr val="FFFFFF"/>
                </a:highlight>
                <a:latin typeface="Alegreya"/>
                <a:ea typeface="Alegreya"/>
                <a:cs typeface="Alegreya"/>
                <a:sym typeface="Alegreya"/>
              </a:rPr>
              <a:t>(Mission Statement)</a:t>
            </a:r>
            <a:endParaRPr sz="1800">
              <a:solidFill>
                <a:srgbClr val="434343"/>
              </a:solidFill>
              <a:highlight>
                <a:srgbClr val="FFFFFF"/>
              </a:highlight>
              <a:latin typeface="Alegreya"/>
              <a:ea typeface="Alegreya"/>
              <a:cs typeface="Alegreya"/>
              <a:sym typeface="Alegreya"/>
            </a:endParaRPr>
          </a:p>
        </p:txBody>
      </p:sp>
      <p:pic>
        <p:nvPicPr>
          <p:cNvPr id="137" name="Google Shape;137;p14"/>
          <p:cNvPicPr preferRelativeResize="0"/>
          <p:nvPr/>
        </p:nvPicPr>
        <p:blipFill>
          <a:blip r:embed="rId3">
            <a:alphaModFix amt="50000"/>
          </a:blip>
          <a:stretch>
            <a:fillRect/>
          </a:stretch>
        </p:blipFill>
        <p:spPr>
          <a:xfrm>
            <a:off x="214300" y="3453475"/>
            <a:ext cx="2639824" cy="14848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8" name="Google Shape;138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775600" y="3131925"/>
            <a:ext cx="1958325" cy="1958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9" name="Google Shape;139;p1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759707" y="1257100"/>
            <a:ext cx="1384392" cy="1958324"/>
          </a:xfrm>
          <a:prstGeom prst="rect">
            <a:avLst/>
          </a:prstGeom>
          <a:noFill/>
          <a:ln>
            <a:noFill/>
          </a:ln>
        </p:spPr>
      </p:pic>
      <p:sp>
        <p:nvSpPr>
          <p:cNvPr id="140" name="Google Shape;140;p14"/>
          <p:cNvSpPr txBox="1"/>
          <p:nvPr/>
        </p:nvSpPr>
        <p:spPr>
          <a:xfrm>
            <a:off x="5233500" y="4768650"/>
            <a:ext cx="1188000" cy="32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Oculus Rift</a:t>
            </a:r>
            <a:endParaRPr/>
          </a:p>
        </p:txBody>
      </p:sp>
      <p:sp>
        <p:nvSpPr>
          <p:cNvPr id="141" name="Google Shape;141;p14"/>
          <p:cNvSpPr txBox="1"/>
          <p:nvPr/>
        </p:nvSpPr>
        <p:spPr>
          <a:xfrm>
            <a:off x="7759650" y="3215425"/>
            <a:ext cx="1384500" cy="48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Boosted Board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15"/>
          <p:cNvSpPr txBox="1">
            <a:spLocks noGrp="1"/>
          </p:cNvSpPr>
          <p:nvPr>
            <p:ph type="title"/>
          </p:nvPr>
        </p:nvSpPr>
        <p:spPr>
          <a:xfrm>
            <a:off x="311700" y="24670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latin typeface="PT Sans Narrow"/>
                <a:ea typeface="PT Sans Narrow"/>
                <a:cs typeface="PT Sans Narrow"/>
                <a:sym typeface="PT Sans Narrow"/>
              </a:rPr>
              <a:t>The Data</a:t>
            </a:r>
            <a:endParaRPr sz="3600">
              <a:latin typeface="PT Sans Narrow"/>
              <a:ea typeface="PT Sans Narrow"/>
              <a:cs typeface="PT Sans Narrow"/>
              <a:sym typeface="PT Sans Narrow"/>
            </a:endParaRPr>
          </a:p>
        </p:txBody>
      </p:sp>
      <p:sp>
        <p:nvSpPr>
          <p:cNvPr id="147" name="Google Shape;147;p15"/>
          <p:cNvSpPr txBox="1">
            <a:spLocks noGrp="1"/>
          </p:cNvSpPr>
          <p:nvPr>
            <p:ph type="body" idx="1"/>
          </p:nvPr>
        </p:nvSpPr>
        <p:spPr>
          <a:xfrm>
            <a:off x="354300" y="1168050"/>
            <a:ext cx="8720100" cy="280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Alegreya"/>
              <a:buChar char="●"/>
            </a:pPr>
            <a:r>
              <a:rPr lang="en" sz="1800">
                <a:solidFill>
                  <a:srgbClr val="434343"/>
                </a:solidFill>
                <a:latin typeface="Alegreya"/>
                <a:ea typeface="Alegreya"/>
                <a:cs typeface="Alegreya"/>
                <a:sym typeface="Alegreya"/>
              </a:rPr>
              <a:t>We used 219,064 cases</a:t>
            </a:r>
            <a:endParaRPr sz="1800">
              <a:solidFill>
                <a:srgbClr val="434343"/>
              </a:solidFill>
              <a:latin typeface="Alegreya"/>
              <a:ea typeface="Alegreya"/>
              <a:cs typeface="Alegreya"/>
              <a:sym typeface="Alegreya"/>
            </a:endParaRPr>
          </a:p>
          <a:p>
            <a:pPr marL="914400" lvl="1" indent="-342900" algn="l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Alegreya"/>
              <a:buChar char="○"/>
            </a:pPr>
            <a:r>
              <a:rPr lang="en" sz="1800">
                <a:solidFill>
                  <a:srgbClr val="434343"/>
                </a:solidFill>
                <a:latin typeface="Alegreya"/>
                <a:ea typeface="Alegreya"/>
                <a:cs typeface="Alegreya"/>
                <a:sym typeface="Alegreya"/>
              </a:rPr>
              <a:t>Whole data set = 321,616 cases</a:t>
            </a:r>
            <a:endParaRPr sz="1800">
              <a:solidFill>
                <a:srgbClr val="434343"/>
              </a:solidFill>
              <a:latin typeface="Alegreya"/>
              <a:ea typeface="Alegreya"/>
              <a:cs typeface="Alegreya"/>
              <a:sym typeface="Alegreya"/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Alegreya"/>
              <a:buChar char="●"/>
            </a:pPr>
            <a:r>
              <a:rPr lang="en" sz="1800">
                <a:solidFill>
                  <a:srgbClr val="434343"/>
                </a:solidFill>
                <a:latin typeface="Alegreya"/>
                <a:ea typeface="Alegreya"/>
                <a:cs typeface="Alegreya"/>
                <a:sym typeface="Alegreya"/>
              </a:rPr>
              <a:t>Pruning</a:t>
            </a:r>
            <a:endParaRPr sz="1800">
              <a:solidFill>
                <a:srgbClr val="434343"/>
              </a:solidFill>
              <a:latin typeface="Alegreya"/>
              <a:ea typeface="Alegreya"/>
              <a:cs typeface="Alegreya"/>
              <a:sym typeface="Alegreya"/>
            </a:endParaRPr>
          </a:p>
          <a:p>
            <a:pPr marL="914400" lvl="1" indent="-342900" algn="l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Alegreya"/>
              <a:buChar char="○"/>
            </a:pPr>
            <a:r>
              <a:rPr lang="en" sz="1800">
                <a:solidFill>
                  <a:srgbClr val="434343"/>
                </a:solidFill>
                <a:latin typeface="Alegreya"/>
                <a:ea typeface="Alegreya"/>
                <a:cs typeface="Alegreya"/>
                <a:sym typeface="Alegreya"/>
              </a:rPr>
              <a:t>Deleted random sample to get 250,000 (Roughly ⅓)</a:t>
            </a:r>
            <a:endParaRPr sz="1800">
              <a:solidFill>
                <a:srgbClr val="434343"/>
              </a:solidFill>
              <a:latin typeface="Alegreya"/>
              <a:ea typeface="Alegreya"/>
              <a:cs typeface="Alegreya"/>
              <a:sym typeface="Alegreya"/>
            </a:endParaRPr>
          </a:p>
          <a:p>
            <a:pPr marL="914400" lvl="1" indent="-342900" algn="l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Alegreya"/>
              <a:buChar char="○"/>
            </a:pPr>
            <a:r>
              <a:rPr lang="en" sz="1800">
                <a:solidFill>
                  <a:srgbClr val="434343"/>
                </a:solidFill>
                <a:latin typeface="Alegreya"/>
                <a:ea typeface="Alegreya"/>
                <a:cs typeface="Alegreya"/>
                <a:sym typeface="Alegreya"/>
              </a:rPr>
              <a:t>Deleted observations with states of: live, undefined, suspended, cancelled = 30,936</a:t>
            </a:r>
            <a:endParaRPr sz="1800">
              <a:solidFill>
                <a:srgbClr val="434343"/>
              </a:solidFill>
              <a:latin typeface="Alegreya"/>
              <a:ea typeface="Alegreya"/>
              <a:cs typeface="Alegreya"/>
              <a:sym typeface="Alegreya"/>
            </a:endParaRPr>
          </a:p>
          <a:p>
            <a:pPr marL="1371600" lvl="2" indent="-342900" algn="l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Alegreya"/>
              <a:buChar char="■"/>
            </a:pPr>
            <a:r>
              <a:rPr lang="en" sz="1800">
                <a:solidFill>
                  <a:srgbClr val="434343"/>
                </a:solidFill>
                <a:latin typeface="Alegreya"/>
                <a:ea typeface="Alegreya"/>
                <a:cs typeface="Alegreya"/>
                <a:sym typeface="Alegreya"/>
              </a:rPr>
              <a:t>Only kept states of: successful and failure</a:t>
            </a:r>
            <a:endParaRPr sz="1800">
              <a:solidFill>
                <a:srgbClr val="434343"/>
              </a:solidFill>
              <a:latin typeface="Alegreya"/>
              <a:ea typeface="Alegreya"/>
              <a:cs typeface="Alegreya"/>
              <a:sym typeface="Alegreya"/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Alegreya"/>
              <a:buChar char="●"/>
            </a:pPr>
            <a:r>
              <a:rPr lang="en" sz="1800">
                <a:solidFill>
                  <a:srgbClr val="434343"/>
                </a:solidFill>
                <a:latin typeface="Alegreya"/>
                <a:ea typeface="Alegreya"/>
                <a:cs typeface="Alegreya"/>
                <a:sym typeface="Alegreya"/>
              </a:rPr>
              <a:t>Recode</a:t>
            </a:r>
            <a:endParaRPr sz="1800">
              <a:solidFill>
                <a:srgbClr val="434343"/>
              </a:solidFill>
              <a:latin typeface="Alegreya"/>
              <a:ea typeface="Alegreya"/>
              <a:cs typeface="Alegreya"/>
              <a:sym typeface="Alegreya"/>
            </a:endParaRPr>
          </a:p>
          <a:p>
            <a:pPr marL="914400" lvl="1" indent="-342900" algn="l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Alegreya"/>
              <a:buChar char="○"/>
            </a:pPr>
            <a:r>
              <a:rPr lang="en" sz="1800">
                <a:solidFill>
                  <a:srgbClr val="434343"/>
                </a:solidFill>
                <a:latin typeface="Alegreya"/>
                <a:ea typeface="Alegreya"/>
                <a:cs typeface="Alegreya"/>
                <a:sym typeface="Alegreya"/>
              </a:rPr>
              <a:t>State: Successful = 1 ; Failure = 0</a:t>
            </a:r>
            <a:endParaRPr sz="1800">
              <a:solidFill>
                <a:srgbClr val="434343"/>
              </a:solidFill>
              <a:latin typeface="Alegreya"/>
              <a:ea typeface="Alegreya"/>
              <a:cs typeface="Alegreya"/>
              <a:sym typeface="Alegreya"/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Alegreya"/>
              <a:buChar char="●"/>
            </a:pPr>
            <a:r>
              <a:rPr lang="en" sz="1800">
                <a:solidFill>
                  <a:srgbClr val="434343"/>
                </a:solidFill>
                <a:latin typeface="Alegreya"/>
                <a:ea typeface="Alegreya"/>
                <a:cs typeface="Alegreya"/>
                <a:sym typeface="Alegreya"/>
              </a:rPr>
              <a:t>New variable created:</a:t>
            </a:r>
            <a:endParaRPr sz="1800">
              <a:solidFill>
                <a:srgbClr val="434343"/>
              </a:solidFill>
              <a:latin typeface="Alegreya"/>
              <a:ea typeface="Alegreya"/>
              <a:cs typeface="Alegreya"/>
              <a:sym typeface="Alegreya"/>
            </a:endParaRPr>
          </a:p>
          <a:p>
            <a:pPr marL="914400" lvl="1" indent="-342900" algn="l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Alegreya"/>
              <a:buChar char="○"/>
            </a:pPr>
            <a:r>
              <a:rPr lang="en" sz="1800">
                <a:solidFill>
                  <a:srgbClr val="434343"/>
                </a:solidFill>
                <a:latin typeface="Alegreya"/>
                <a:ea typeface="Alegreya"/>
                <a:cs typeface="Alegreya"/>
                <a:sym typeface="Alegreya"/>
              </a:rPr>
              <a:t># of Days on Kickstarter = Deadline Date - Launch Date</a:t>
            </a:r>
            <a:endParaRPr sz="1800">
              <a:solidFill>
                <a:srgbClr val="434343"/>
              </a:solidFill>
              <a:latin typeface="Alegreya"/>
              <a:ea typeface="Alegreya"/>
              <a:cs typeface="Alegreya"/>
              <a:sym typeface="Alegreya"/>
            </a:endParaRPr>
          </a:p>
        </p:txBody>
      </p:sp>
      <p:pic>
        <p:nvPicPr>
          <p:cNvPr id="148" name="Google Shape;148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635700" y="508250"/>
            <a:ext cx="4092975" cy="10784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16"/>
          <p:cNvSpPr txBox="1">
            <a:spLocks noGrp="1"/>
          </p:cNvSpPr>
          <p:nvPr>
            <p:ph type="title"/>
          </p:nvPr>
        </p:nvSpPr>
        <p:spPr>
          <a:xfrm>
            <a:off x="328100" y="291850"/>
            <a:ext cx="3709200" cy="855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latin typeface="PT Sans Narrow"/>
                <a:ea typeface="PT Sans Narrow"/>
                <a:cs typeface="PT Sans Narrow"/>
                <a:sym typeface="PT Sans Narrow"/>
              </a:rPr>
              <a:t>Hypothesis Driven</a:t>
            </a:r>
            <a:endParaRPr/>
          </a:p>
        </p:txBody>
      </p:sp>
      <p:sp>
        <p:nvSpPr>
          <p:cNvPr id="154" name="Google Shape;154;p16"/>
          <p:cNvSpPr txBox="1">
            <a:spLocks noGrp="1"/>
          </p:cNvSpPr>
          <p:nvPr>
            <p:ph type="body" idx="1"/>
          </p:nvPr>
        </p:nvSpPr>
        <p:spPr>
          <a:xfrm>
            <a:off x="286700" y="1362775"/>
            <a:ext cx="3792000" cy="159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000"/>
              <a:buFont typeface="Alegreya"/>
              <a:buChar char="●"/>
            </a:pPr>
            <a:r>
              <a:rPr lang="en" sz="2000">
                <a:solidFill>
                  <a:srgbClr val="434343"/>
                </a:solidFill>
                <a:latin typeface="Alegreya"/>
                <a:ea typeface="Alegreya"/>
                <a:cs typeface="Alegreya"/>
                <a:sym typeface="Alegreya"/>
              </a:rPr>
              <a:t>Hypothesis driven</a:t>
            </a:r>
            <a:endParaRPr sz="2000">
              <a:solidFill>
                <a:srgbClr val="434343"/>
              </a:solidFill>
              <a:latin typeface="Alegreya"/>
              <a:ea typeface="Alegreya"/>
              <a:cs typeface="Alegreya"/>
              <a:sym typeface="Alegreya"/>
            </a:endParaRPr>
          </a:p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000"/>
              <a:buFont typeface="Alegreya"/>
              <a:buChar char="●"/>
            </a:pPr>
            <a:r>
              <a:rPr lang="en" sz="2000">
                <a:solidFill>
                  <a:srgbClr val="434343"/>
                </a:solidFill>
                <a:latin typeface="Alegreya"/>
                <a:ea typeface="Alegreya"/>
                <a:cs typeface="Alegreya"/>
                <a:sym typeface="Alegreya"/>
              </a:rPr>
              <a:t>50% of time = data management</a:t>
            </a:r>
            <a:endParaRPr sz="2000">
              <a:solidFill>
                <a:srgbClr val="434343"/>
              </a:solidFill>
              <a:latin typeface="Alegreya"/>
              <a:ea typeface="Alegreya"/>
              <a:cs typeface="Alegreya"/>
              <a:sym typeface="Alegreya"/>
            </a:endParaRPr>
          </a:p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000"/>
              <a:buFont typeface="Alegreya"/>
              <a:buChar char="●"/>
            </a:pPr>
            <a:r>
              <a:rPr lang="en" sz="2000">
                <a:solidFill>
                  <a:srgbClr val="434343"/>
                </a:solidFill>
                <a:latin typeface="Alegreya"/>
                <a:ea typeface="Alegreya"/>
                <a:cs typeface="Alegreya"/>
                <a:sym typeface="Alegreya"/>
              </a:rPr>
              <a:t>50% of time = data analysis</a:t>
            </a:r>
            <a:endParaRPr sz="2000">
              <a:solidFill>
                <a:srgbClr val="434343"/>
              </a:solidFill>
              <a:latin typeface="Alegreya"/>
              <a:ea typeface="Alegreya"/>
              <a:cs typeface="Alegreya"/>
              <a:sym typeface="Alegreya"/>
            </a:endParaRPr>
          </a:p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000"/>
              <a:buFont typeface="Alegreya"/>
              <a:buChar char="●"/>
            </a:pPr>
            <a:r>
              <a:rPr lang="en" sz="2000">
                <a:solidFill>
                  <a:srgbClr val="434343"/>
                </a:solidFill>
                <a:latin typeface="Alegreya"/>
                <a:ea typeface="Alegreya"/>
                <a:cs typeface="Alegreya"/>
                <a:sym typeface="Alegreya"/>
              </a:rPr>
              <a:t>Outcome Measure:</a:t>
            </a:r>
            <a:endParaRPr sz="2000">
              <a:solidFill>
                <a:srgbClr val="434343"/>
              </a:solidFill>
              <a:latin typeface="Alegreya"/>
              <a:ea typeface="Alegreya"/>
              <a:cs typeface="Alegreya"/>
              <a:sym typeface="Alegreya"/>
            </a:endParaRPr>
          </a:p>
          <a:p>
            <a:pPr marL="914400" lvl="1" indent="-355600" algn="l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000"/>
              <a:buFont typeface="Alegreya"/>
              <a:buChar char="○"/>
            </a:pPr>
            <a:r>
              <a:rPr lang="en" sz="2000">
                <a:solidFill>
                  <a:srgbClr val="434343"/>
                </a:solidFill>
                <a:latin typeface="Alegreya"/>
                <a:ea typeface="Alegreya"/>
                <a:cs typeface="Alegreya"/>
                <a:sym typeface="Alegreya"/>
              </a:rPr>
              <a:t>Success or Failure</a:t>
            </a:r>
            <a:endParaRPr sz="2000">
              <a:solidFill>
                <a:srgbClr val="434343"/>
              </a:solidFill>
              <a:latin typeface="Alegreya"/>
              <a:ea typeface="Alegreya"/>
              <a:cs typeface="Alegreya"/>
              <a:sym typeface="Alegreya"/>
            </a:endParaRPr>
          </a:p>
        </p:txBody>
      </p:sp>
      <p:pic>
        <p:nvPicPr>
          <p:cNvPr id="155" name="Google Shape;155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654425" y="291850"/>
            <a:ext cx="5216426" cy="3262026"/>
          </a:xfrm>
          <a:prstGeom prst="rect">
            <a:avLst/>
          </a:prstGeom>
          <a:noFill/>
          <a:ln>
            <a:noFill/>
          </a:ln>
        </p:spPr>
      </p:pic>
      <p:sp>
        <p:nvSpPr>
          <p:cNvPr id="156" name="Google Shape;156;p16"/>
          <p:cNvSpPr txBox="1"/>
          <p:nvPr/>
        </p:nvSpPr>
        <p:spPr>
          <a:xfrm>
            <a:off x="286700" y="3553875"/>
            <a:ext cx="8466000" cy="148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000"/>
              <a:buFont typeface="Alegreya"/>
              <a:buChar char="●"/>
            </a:pPr>
            <a:r>
              <a:rPr lang="en" sz="2000">
                <a:solidFill>
                  <a:srgbClr val="434343"/>
                </a:solidFill>
                <a:latin typeface="Alegreya"/>
                <a:ea typeface="Alegreya"/>
                <a:cs typeface="Alegreya"/>
                <a:sym typeface="Alegreya"/>
              </a:rPr>
              <a:t>Hypotheses:</a:t>
            </a:r>
            <a:endParaRPr sz="2000">
              <a:solidFill>
                <a:srgbClr val="434343"/>
              </a:solidFill>
              <a:latin typeface="Alegreya"/>
              <a:ea typeface="Alegreya"/>
              <a:cs typeface="Alegreya"/>
              <a:sym typeface="Alegreya"/>
            </a:endParaRPr>
          </a:p>
          <a:p>
            <a:pPr marL="914400" lvl="1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000"/>
              <a:buFont typeface="Alegreya"/>
              <a:buChar char="○"/>
            </a:pPr>
            <a:r>
              <a:rPr lang="en" sz="2000">
                <a:solidFill>
                  <a:srgbClr val="434343"/>
                </a:solidFill>
                <a:latin typeface="Alegreya"/>
                <a:ea typeface="Alegreya"/>
                <a:cs typeface="Alegreya"/>
                <a:sym typeface="Alegreya"/>
              </a:rPr>
              <a:t>High # of backers led to a successful campaign (Dichotomous Dep. Var.)</a:t>
            </a:r>
            <a:endParaRPr sz="2000">
              <a:solidFill>
                <a:srgbClr val="434343"/>
              </a:solidFill>
              <a:latin typeface="Alegreya"/>
              <a:ea typeface="Alegreya"/>
              <a:cs typeface="Alegreya"/>
              <a:sym typeface="Alegreya"/>
            </a:endParaRPr>
          </a:p>
          <a:p>
            <a:pPr marL="914400" lvl="1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000"/>
              <a:buFont typeface="Alegreya"/>
              <a:buChar char="○"/>
            </a:pPr>
            <a:r>
              <a:rPr lang="en" sz="2000">
                <a:solidFill>
                  <a:srgbClr val="434343"/>
                </a:solidFill>
                <a:latin typeface="Alegreya"/>
                <a:ea typeface="Alegreya"/>
                <a:cs typeface="Alegreya"/>
                <a:sym typeface="Alegreya"/>
              </a:rPr>
              <a:t>More days on Kickstarter led to a successful campaign</a:t>
            </a:r>
            <a:endParaRPr sz="20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17"/>
          <p:cNvSpPr txBox="1">
            <a:spLocks noGrp="1"/>
          </p:cNvSpPr>
          <p:nvPr>
            <p:ph type="title"/>
          </p:nvPr>
        </p:nvSpPr>
        <p:spPr>
          <a:xfrm>
            <a:off x="819150" y="611325"/>
            <a:ext cx="7505700" cy="954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latin typeface="PT Sans Narrow"/>
                <a:ea typeface="PT Sans Narrow"/>
                <a:cs typeface="PT Sans Narrow"/>
                <a:sym typeface="PT Sans Narrow"/>
              </a:rPr>
              <a:t>The Variables</a:t>
            </a:r>
            <a:endParaRPr sz="3600">
              <a:latin typeface="PT Sans Narrow"/>
              <a:ea typeface="PT Sans Narrow"/>
              <a:cs typeface="PT Sans Narrow"/>
              <a:sym typeface="PT Sans Narrow"/>
            </a:endParaRPr>
          </a:p>
        </p:txBody>
      </p:sp>
      <p:sp>
        <p:nvSpPr>
          <p:cNvPr id="162" name="Google Shape;162;p17"/>
          <p:cNvSpPr txBox="1">
            <a:spLocks noGrp="1"/>
          </p:cNvSpPr>
          <p:nvPr>
            <p:ph type="body" idx="1"/>
          </p:nvPr>
        </p:nvSpPr>
        <p:spPr>
          <a:xfrm>
            <a:off x="819150" y="1990725"/>
            <a:ext cx="7505700" cy="2585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Alegreya"/>
              <a:buChar char="●"/>
            </a:pPr>
            <a:r>
              <a:rPr lang="en" sz="1800">
                <a:solidFill>
                  <a:srgbClr val="434343"/>
                </a:solidFill>
                <a:latin typeface="Alegreya"/>
                <a:ea typeface="Alegreya"/>
                <a:cs typeface="Alegreya"/>
                <a:sym typeface="Alegreya"/>
              </a:rPr>
              <a:t>Dependent Variable = Successful=1</a:t>
            </a:r>
            <a:endParaRPr sz="1800">
              <a:solidFill>
                <a:srgbClr val="434343"/>
              </a:solidFill>
              <a:latin typeface="Alegreya"/>
              <a:ea typeface="Alegreya"/>
              <a:cs typeface="Alegreya"/>
              <a:sym typeface="Alegreya"/>
            </a:endParaRPr>
          </a:p>
          <a:p>
            <a:pPr marL="914400" lvl="1" indent="-342900" algn="l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Alegreya"/>
              <a:buChar char="○"/>
            </a:pPr>
            <a:r>
              <a:rPr lang="en" sz="1800">
                <a:solidFill>
                  <a:srgbClr val="434343"/>
                </a:solidFill>
                <a:latin typeface="Alegreya"/>
                <a:ea typeface="Alegreya"/>
                <a:cs typeface="Alegreya"/>
                <a:sym typeface="Alegreya"/>
              </a:rPr>
              <a:t>Success/failure</a:t>
            </a:r>
            <a:endParaRPr sz="1800">
              <a:solidFill>
                <a:srgbClr val="434343"/>
              </a:solidFill>
              <a:latin typeface="Alegreya"/>
              <a:ea typeface="Alegreya"/>
              <a:cs typeface="Alegreya"/>
              <a:sym typeface="Alegreya"/>
            </a:endParaRPr>
          </a:p>
          <a:p>
            <a:pPr marL="457200" lvl="0" indent="-311150" algn="l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300"/>
              <a:buChar char="●"/>
            </a:pPr>
            <a:r>
              <a:rPr lang="en">
                <a:solidFill>
                  <a:srgbClr val="434343"/>
                </a:solidFill>
              </a:rPr>
              <a:t>Independent Variables:</a:t>
            </a:r>
            <a:endParaRPr>
              <a:solidFill>
                <a:srgbClr val="434343"/>
              </a:solidFill>
            </a:endParaRPr>
          </a:p>
          <a:p>
            <a:pPr marL="914400" lvl="1" indent="-298450" algn="l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100"/>
              <a:buChar char="○"/>
            </a:pPr>
            <a:r>
              <a:rPr lang="en">
                <a:solidFill>
                  <a:srgbClr val="434343"/>
                </a:solidFill>
              </a:rPr>
              <a:t>Quantitative:</a:t>
            </a:r>
            <a:endParaRPr>
              <a:solidFill>
                <a:srgbClr val="434343"/>
              </a:solidFill>
            </a:endParaRPr>
          </a:p>
          <a:p>
            <a:pPr marL="1371600" lvl="2" indent="-298450" algn="l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100"/>
              <a:buChar char="■"/>
            </a:pPr>
            <a:r>
              <a:rPr lang="en">
                <a:solidFill>
                  <a:srgbClr val="434343"/>
                </a:solidFill>
              </a:rPr>
              <a:t>Goal</a:t>
            </a:r>
            <a:endParaRPr>
              <a:solidFill>
                <a:srgbClr val="434343"/>
              </a:solidFill>
            </a:endParaRPr>
          </a:p>
          <a:p>
            <a:pPr marL="1371600" lvl="2" indent="-298450" algn="l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100"/>
              <a:buChar char="■"/>
            </a:pPr>
            <a:r>
              <a:rPr lang="en">
                <a:solidFill>
                  <a:srgbClr val="434343"/>
                </a:solidFill>
              </a:rPr>
              <a:t>Pledged</a:t>
            </a:r>
            <a:endParaRPr>
              <a:solidFill>
                <a:srgbClr val="434343"/>
              </a:solidFill>
            </a:endParaRPr>
          </a:p>
          <a:p>
            <a:pPr marL="1371600" lvl="2" indent="-298450" algn="l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100"/>
              <a:buChar char="■"/>
            </a:pPr>
            <a:r>
              <a:rPr lang="en">
                <a:solidFill>
                  <a:srgbClr val="434343"/>
                </a:solidFill>
              </a:rPr>
              <a:t># of Backers</a:t>
            </a:r>
            <a:endParaRPr>
              <a:solidFill>
                <a:srgbClr val="434343"/>
              </a:solidFill>
            </a:endParaRPr>
          </a:p>
          <a:p>
            <a:pPr marL="1371600" lvl="2" indent="-298450" algn="l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100"/>
              <a:buChar char="■"/>
            </a:pPr>
            <a:r>
              <a:rPr lang="en">
                <a:solidFill>
                  <a:srgbClr val="434343"/>
                </a:solidFill>
              </a:rPr>
              <a:t># of Days on Kickstarter</a:t>
            </a:r>
            <a:endParaRPr>
              <a:solidFill>
                <a:srgbClr val="434343"/>
              </a:solidFill>
            </a:endParaRPr>
          </a:p>
          <a:p>
            <a:pPr marL="914400" lvl="1" indent="-298450" algn="l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100"/>
              <a:buChar char="○"/>
            </a:pPr>
            <a:r>
              <a:rPr lang="en">
                <a:solidFill>
                  <a:srgbClr val="434343"/>
                </a:solidFill>
              </a:rPr>
              <a:t>Categorical:</a:t>
            </a:r>
            <a:endParaRPr>
              <a:solidFill>
                <a:srgbClr val="434343"/>
              </a:solidFill>
            </a:endParaRPr>
          </a:p>
          <a:p>
            <a:pPr marL="1371600" lvl="2" indent="-298450" algn="l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100"/>
              <a:buChar char="■"/>
            </a:pPr>
            <a:r>
              <a:rPr lang="en">
                <a:solidFill>
                  <a:srgbClr val="434343"/>
                </a:solidFill>
              </a:rPr>
              <a:t>Main Category</a:t>
            </a:r>
            <a:endParaRPr>
              <a:solidFill>
                <a:srgbClr val="434343"/>
              </a:solidFill>
            </a:endParaRPr>
          </a:p>
          <a:p>
            <a:pPr marL="1371600" lvl="2" indent="-298450" algn="l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100"/>
              <a:buChar char="■"/>
            </a:pPr>
            <a:r>
              <a:rPr lang="en">
                <a:solidFill>
                  <a:srgbClr val="434343"/>
                </a:solidFill>
              </a:rPr>
              <a:t>Country</a:t>
            </a:r>
            <a:endParaRPr>
              <a:solidFill>
                <a:srgbClr val="434343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18"/>
          <p:cNvSpPr txBox="1">
            <a:spLocks noGrp="1"/>
          </p:cNvSpPr>
          <p:nvPr>
            <p:ph type="title"/>
          </p:nvPr>
        </p:nvSpPr>
        <p:spPr>
          <a:xfrm>
            <a:off x="311700" y="1894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600">
                <a:latin typeface="PT Sans Narrow"/>
                <a:ea typeface="PT Sans Narrow"/>
                <a:cs typeface="PT Sans Narrow"/>
                <a:sym typeface="PT Sans Narrow"/>
              </a:rPr>
              <a:t>Kickstarter Projects: Failed vs. Successful</a:t>
            </a:r>
            <a:endParaRPr sz="3600">
              <a:latin typeface="PT Sans Narrow"/>
              <a:ea typeface="PT Sans Narrow"/>
              <a:cs typeface="PT Sans Narrow"/>
              <a:sym typeface="PT Sans Narro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434343"/>
              </a:solidFill>
            </a:endParaRPr>
          </a:p>
        </p:txBody>
      </p:sp>
      <p:pic>
        <p:nvPicPr>
          <p:cNvPr id="168" name="Google Shape;168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34600" y="1125875"/>
            <a:ext cx="5523175" cy="3691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9" name="Google Shape;169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36238" y="2708988"/>
            <a:ext cx="3095625" cy="885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0" name="Google Shape;170;p1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20400" y="1179125"/>
            <a:ext cx="3950975" cy="1437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19"/>
          <p:cNvSpPr txBox="1">
            <a:spLocks noGrp="1"/>
          </p:cNvSpPr>
          <p:nvPr>
            <p:ph type="title"/>
          </p:nvPr>
        </p:nvSpPr>
        <p:spPr>
          <a:xfrm>
            <a:off x="819150" y="333375"/>
            <a:ext cx="7505700" cy="954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latin typeface="PT Sans Narrow"/>
                <a:ea typeface="PT Sans Narrow"/>
                <a:cs typeface="PT Sans Narrow"/>
                <a:sym typeface="PT Sans Narrow"/>
              </a:rPr>
              <a:t>Mean, SD, Skewness, Kurtosis</a:t>
            </a:r>
            <a:endParaRPr sz="3600">
              <a:latin typeface="PT Sans Narrow"/>
              <a:ea typeface="PT Sans Narrow"/>
              <a:cs typeface="PT Sans Narrow"/>
              <a:sym typeface="PT Sans Narrow"/>
            </a:endParaRPr>
          </a:p>
        </p:txBody>
      </p:sp>
      <p:sp>
        <p:nvSpPr>
          <p:cNvPr id="176" name="Google Shape;176;p19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2249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Alegreya"/>
              <a:buChar char="●"/>
            </a:pPr>
            <a:r>
              <a:rPr lang="en" sz="1800">
                <a:solidFill>
                  <a:srgbClr val="434343"/>
                </a:solidFill>
                <a:latin typeface="Alegreya"/>
                <a:ea typeface="Alegreya"/>
                <a:cs typeface="Alegreya"/>
                <a:sym typeface="Alegreya"/>
              </a:rPr>
              <a:t>Mean: </a:t>
            </a:r>
            <a:endParaRPr sz="1800">
              <a:solidFill>
                <a:srgbClr val="434343"/>
              </a:solidFill>
              <a:latin typeface="Alegreya"/>
              <a:ea typeface="Alegreya"/>
              <a:cs typeface="Alegreya"/>
              <a:sym typeface="Alegreya"/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Alegreya"/>
              <a:buChar char="●"/>
            </a:pPr>
            <a:r>
              <a:rPr lang="en" sz="1800">
                <a:solidFill>
                  <a:srgbClr val="434343"/>
                </a:solidFill>
                <a:latin typeface="Alegreya"/>
                <a:ea typeface="Alegreya"/>
                <a:cs typeface="Alegreya"/>
                <a:sym typeface="Alegreya"/>
              </a:rPr>
              <a:t>SD:</a:t>
            </a:r>
            <a:endParaRPr sz="1800">
              <a:solidFill>
                <a:srgbClr val="434343"/>
              </a:solidFill>
              <a:latin typeface="Alegreya"/>
              <a:ea typeface="Alegreya"/>
              <a:cs typeface="Alegreya"/>
              <a:sym typeface="Alegreya"/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Alegreya"/>
              <a:buChar char="●"/>
            </a:pPr>
            <a:r>
              <a:rPr lang="en" sz="1800">
                <a:solidFill>
                  <a:srgbClr val="434343"/>
                </a:solidFill>
                <a:latin typeface="Alegreya"/>
                <a:ea typeface="Alegreya"/>
                <a:cs typeface="Alegreya"/>
                <a:sym typeface="Alegreya"/>
              </a:rPr>
              <a:t>Skewness: well above 2 as ….</a:t>
            </a:r>
            <a:endParaRPr sz="1800">
              <a:solidFill>
                <a:srgbClr val="434343"/>
              </a:solidFill>
              <a:latin typeface="Alegreya"/>
              <a:ea typeface="Alegreya"/>
              <a:cs typeface="Alegreya"/>
              <a:sym typeface="Alegreya"/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Alegreya"/>
              <a:buChar char="●"/>
            </a:pPr>
            <a:r>
              <a:rPr lang="en" sz="1800">
                <a:solidFill>
                  <a:srgbClr val="434343"/>
                </a:solidFill>
                <a:latin typeface="Alegreya"/>
                <a:ea typeface="Alegreya"/>
                <a:cs typeface="Alegreya"/>
                <a:sym typeface="Alegreya"/>
              </a:rPr>
              <a:t>Kurtosis: well above 2 as ….</a:t>
            </a:r>
            <a:endParaRPr sz="1800">
              <a:solidFill>
                <a:srgbClr val="434343"/>
              </a:solidFill>
              <a:latin typeface="Alegreya"/>
              <a:ea typeface="Alegreya"/>
              <a:cs typeface="Alegreya"/>
              <a:sym typeface="Alegreya"/>
            </a:endParaRPr>
          </a:p>
          <a:p>
            <a:pPr marL="45720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endParaRPr sz="1800">
              <a:solidFill>
                <a:srgbClr val="434343"/>
              </a:solidFill>
              <a:latin typeface="Alegreya"/>
              <a:ea typeface="Alegreya"/>
              <a:cs typeface="Alegreya"/>
              <a:sym typeface="Alegreya"/>
            </a:endParaRPr>
          </a:p>
        </p:txBody>
      </p:sp>
      <p:pic>
        <p:nvPicPr>
          <p:cNvPr id="177" name="Google Shape;177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28650" y="2680825"/>
            <a:ext cx="7886700" cy="1619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20"/>
          <p:cNvSpPr txBox="1">
            <a:spLocks noGrp="1"/>
          </p:cNvSpPr>
          <p:nvPr>
            <p:ph type="title"/>
          </p:nvPr>
        </p:nvSpPr>
        <p:spPr>
          <a:xfrm>
            <a:off x="556650" y="1764325"/>
            <a:ext cx="3532800" cy="954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“Main_Category” </a:t>
            </a:r>
            <a:endParaRPr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Variables</a:t>
            </a:r>
            <a:endParaRPr/>
          </a:p>
        </p:txBody>
      </p:sp>
      <p:sp>
        <p:nvSpPr>
          <p:cNvPr id="183" name="Google Shape;183;p20"/>
          <p:cNvSpPr txBox="1">
            <a:spLocks noGrp="1"/>
          </p:cNvSpPr>
          <p:nvPr>
            <p:ph type="body" idx="1"/>
          </p:nvPr>
        </p:nvSpPr>
        <p:spPr>
          <a:xfrm>
            <a:off x="311700" y="3671025"/>
            <a:ext cx="2201700" cy="1059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endParaRPr/>
          </a:p>
        </p:txBody>
      </p:sp>
      <p:pic>
        <p:nvPicPr>
          <p:cNvPr id="184" name="Google Shape;184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33975" y="386162"/>
            <a:ext cx="4509751" cy="4371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21"/>
          <p:cNvSpPr txBox="1">
            <a:spLocks noGrp="1"/>
          </p:cNvSpPr>
          <p:nvPr>
            <p:ph type="title"/>
          </p:nvPr>
        </p:nvSpPr>
        <p:spPr>
          <a:xfrm>
            <a:off x="1393929" y="1301146"/>
            <a:ext cx="6366900" cy="2539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T-Test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22"/>
          <p:cNvSpPr txBox="1">
            <a:spLocks noGrp="1"/>
          </p:cNvSpPr>
          <p:nvPr>
            <p:ph type="title"/>
          </p:nvPr>
        </p:nvSpPr>
        <p:spPr>
          <a:xfrm>
            <a:off x="425125" y="387700"/>
            <a:ext cx="7505700" cy="954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latin typeface="PT Sans Narrow"/>
                <a:ea typeface="PT Sans Narrow"/>
                <a:cs typeface="PT Sans Narrow"/>
                <a:sym typeface="PT Sans Narrow"/>
              </a:rPr>
              <a:t>Dance Data</a:t>
            </a:r>
            <a:endParaRPr sz="3600">
              <a:latin typeface="PT Sans Narrow"/>
              <a:ea typeface="PT Sans Narrow"/>
              <a:cs typeface="PT Sans Narrow"/>
              <a:sym typeface="PT Sans Narrow"/>
            </a:endParaRPr>
          </a:p>
        </p:txBody>
      </p:sp>
      <p:sp>
        <p:nvSpPr>
          <p:cNvPr id="195" name="Google Shape;195;p22"/>
          <p:cNvSpPr txBox="1"/>
          <p:nvPr/>
        </p:nvSpPr>
        <p:spPr>
          <a:xfrm>
            <a:off x="596525" y="1221725"/>
            <a:ext cx="3279900" cy="340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alibri"/>
                <a:ea typeface="Calibri"/>
                <a:cs typeface="Calibri"/>
                <a:sym typeface="Calibri"/>
              </a:rPr>
              <a:t>Mean, SD, Skewness, Kurtosis of each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96" name="Google Shape;196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76425" y="856288"/>
            <a:ext cx="4962775" cy="343091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23"/>
          <p:cNvSpPr txBox="1">
            <a:spLocks noGrp="1"/>
          </p:cNvSpPr>
          <p:nvPr>
            <p:ph type="title"/>
          </p:nvPr>
        </p:nvSpPr>
        <p:spPr>
          <a:xfrm>
            <a:off x="819150" y="366375"/>
            <a:ext cx="7505700" cy="954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Dance - Histograms</a:t>
            </a:r>
            <a:endParaRPr/>
          </a:p>
        </p:txBody>
      </p:sp>
      <p:pic>
        <p:nvPicPr>
          <p:cNvPr id="202" name="Google Shape;202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166425" y="1028075"/>
            <a:ext cx="2873775" cy="1726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3" name="Google Shape;203;p2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19150" y="1028077"/>
            <a:ext cx="3155250" cy="1899723"/>
          </a:xfrm>
          <a:prstGeom prst="rect">
            <a:avLst/>
          </a:prstGeom>
          <a:noFill/>
          <a:ln>
            <a:noFill/>
          </a:ln>
        </p:spPr>
      </p:pic>
      <p:pic>
        <p:nvPicPr>
          <p:cNvPr id="204" name="Google Shape;204;p2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83563" y="3076346"/>
            <a:ext cx="3026425" cy="1822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5" name="Google Shape;205;p2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213025" y="3076350"/>
            <a:ext cx="2873775" cy="172665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24"/>
          <p:cNvSpPr txBox="1">
            <a:spLocks noGrp="1"/>
          </p:cNvSpPr>
          <p:nvPr>
            <p:ph type="title" idx="4294967295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latin typeface="PT Sans Narrow"/>
                <a:ea typeface="PT Sans Narrow"/>
                <a:cs typeface="PT Sans Narrow"/>
                <a:sym typeface="PT Sans Narrow"/>
              </a:rPr>
              <a:t>Dance Data - Odds Ratio Analysis</a:t>
            </a:r>
            <a:endParaRPr sz="3600">
              <a:latin typeface="PT Sans Narrow"/>
              <a:ea typeface="PT Sans Narrow"/>
              <a:cs typeface="PT Sans Narrow"/>
              <a:sym typeface="PT Sans Narrow"/>
            </a:endParaRPr>
          </a:p>
        </p:txBody>
      </p:sp>
      <p:sp>
        <p:nvSpPr>
          <p:cNvPr id="211" name="Google Shape;211;p24"/>
          <p:cNvSpPr txBox="1">
            <a:spLocks noGrp="1"/>
          </p:cNvSpPr>
          <p:nvPr>
            <p:ph type="body" idx="1"/>
          </p:nvPr>
        </p:nvSpPr>
        <p:spPr>
          <a:xfrm>
            <a:off x="0" y="4383650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434343"/>
                </a:solidFill>
              </a:rPr>
              <a:t>	</a:t>
            </a:r>
            <a:endParaRPr>
              <a:solidFill>
                <a:srgbClr val="434343"/>
              </a:solidFill>
            </a:endParaRPr>
          </a:p>
        </p:txBody>
      </p:sp>
      <p:sp>
        <p:nvSpPr>
          <p:cNvPr id="212" name="Google Shape;212;p24"/>
          <p:cNvSpPr txBox="1"/>
          <p:nvPr/>
        </p:nvSpPr>
        <p:spPr>
          <a:xfrm>
            <a:off x="474550" y="1370825"/>
            <a:ext cx="3321900" cy="218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556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000"/>
              <a:buChar char="●"/>
            </a:pPr>
            <a:r>
              <a:rPr lang="en" sz="2000" b="1">
                <a:solidFill>
                  <a:srgbClr val="434343"/>
                </a:solidFill>
                <a:latin typeface="Alegreya"/>
                <a:ea typeface="Alegreya"/>
                <a:cs typeface="Alegreya"/>
                <a:sym typeface="Alegreya"/>
              </a:rPr>
              <a:t>p</a:t>
            </a:r>
            <a:r>
              <a:rPr lang="en" sz="2000">
                <a:solidFill>
                  <a:srgbClr val="434343"/>
                </a:solidFill>
                <a:latin typeface="Alegreya"/>
                <a:ea typeface="Alegreya"/>
                <a:cs typeface="Alegreya"/>
                <a:sym typeface="Alegreya"/>
              </a:rPr>
              <a:t> &lt; .05= stat significant</a:t>
            </a:r>
            <a:endParaRPr sz="2000">
              <a:solidFill>
                <a:srgbClr val="434343"/>
              </a:solidFill>
              <a:latin typeface="Alegreya"/>
              <a:ea typeface="Alegreya"/>
              <a:cs typeface="Alegreya"/>
              <a:sym typeface="Alegreya"/>
            </a:endParaRPr>
          </a:p>
          <a:p>
            <a:pPr marL="457200" lvl="0" indent="-3556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000"/>
              <a:buChar char="●"/>
            </a:pPr>
            <a:r>
              <a:rPr lang="en" sz="2000">
                <a:solidFill>
                  <a:srgbClr val="434343"/>
                </a:solidFill>
                <a:latin typeface="Alegreya"/>
                <a:ea typeface="Alegreya"/>
                <a:cs typeface="Alegreya"/>
                <a:sym typeface="Alegreya"/>
              </a:rPr>
              <a:t>0.05 &lt; </a:t>
            </a:r>
            <a:r>
              <a:rPr lang="en" sz="2000" b="1">
                <a:solidFill>
                  <a:srgbClr val="434343"/>
                </a:solidFill>
                <a:latin typeface="Alegreya"/>
                <a:ea typeface="Alegreya"/>
                <a:cs typeface="Alegreya"/>
                <a:sym typeface="Alegreya"/>
              </a:rPr>
              <a:t>p</a:t>
            </a:r>
            <a:r>
              <a:rPr lang="en" sz="2000">
                <a:solidFill>
                  <a:srgbClr val="434343"/>
                </a:solidFill>
                <a:latin typeface="Alegreya"/>
                <a:ea typeface="Alegreya"/>
                <a:cs typeface="Alegreya"/>
                <a:sym typeface="Alegreya"/>
              </a:rPr>
              <a:t> &lt; .10= trend</a:t>
            </a:r>
            <a:endParaRPr sz="2000">
              <a:solidFill>
                <a:srgbClr val="434343"/>
              </a:solidFill>
              <a:latin typeface="Alegreya"/>
              <a:ea typeface="Alegreya"/>
              <a:cs typeface="Alegreya"/>
              <a:sym typeface="Alegreya"/>
            </a:endParaRPr>
          </a:p>
          <a:p>
            <a:pPr marL="457200" lvl="0" indent="-3556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000"/>
              <a:buChar char="●"/>
            </a:pPr>
            <a:r>
              <a:rPr lang="en" sz="2000">
                <a:solidFill>
                  <a:srgbClr val="434343"/>
                </a:solidFill>
                <a:latin typeface="Alegreya"/>
                <a:ea typeface="Alegreya"/>
                <a:cs typeface="Alegreya"/>
                <a:sym typeface="Alegreya"/>
              </a:rPr>
              <a:t>.10&lt; </a:t>
            </a:r>
            <a:r>
              <a:rPr lang="en" sz="2000" b="1">
                <a:solidFill>
                  <a:srgbClr val="434343"/>
                </a:solidFill>
                <a:latin typeface="Alegreya"/>
                <a:ea typeface="Alegreya"/>
                <a:cs typeface="Alegreya"/>
                <a:sym typeface="Alegreya"/>
              </a:rPr>
              <a:t>p</a:t>
            </a:r>
            <a:r>
              <a:rPr lang="en" sz="2000">
                <a:solidFill>
                  <a:srgbClr val="434343"/>
                </a:solidFill>
                <a:latin typeface="Alegreya"/>
                <a:ea typeface="Alegreya"/>
                <a:cs typeface="Alegreya"/>
                <a:sym typeface="Alegreya"/>
              </a:rPr>
              <a:t>= not significant</a:t>
            </a:r>
            <a:endParaRPr sz="2000">
              <a:solidFill>
                <a:srgbClr val="434343"/>
              </a:solidFill>
              <a:latin typeface="Alegreya"/>
              <a:ea typeface="Alegreya"/>
              <a:cs typeface="Alegreya"/>
              <a:sym typeface="Alegreya"/>
            </a:endParaRPr>
          </a:p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000"/>
              <a:buFont typeface="Alegreya"/>
              <a:buChar char="●"/>
            </a:pPr>
            <a:r>
              <a:rPr lang="en" sz="2000">
                <a:solidFill>
                  <a:srgbClr val="434343"/>
                </a:solidFill>
                <a:latin typeface="Alegreya"/>
                <a:ea typeface="Alegreya"/>
                <a:cs typeface="Alegreya"/>
                <a:sym typeface="Alegreya"/>
              </a:rPr>
              <a:t>No Relationship when overlapping of 1</a:t>
            </a:r>
            <a:endParaRPr sz="2000">
              <a:solidFill>
                <a:srgbClr val="434343"/>
              </a:solidFill>
              <a:latin typeface="Alegreya"/>
              <a:ea typeface="Alegreya"/>
              <a:cs typeface="Alegreya"/>
              <a:sym typeface="Alegreya"/>
            </a:endParaRPr>
          </a:p>
        </p:txBody>
      </p:sp>
      <p:sp>
        <p:nvSpPr>
          <p:cNvPr id="213" name="Google Shape;213;p24"/>
          <p:cNvSpPr txBox="1"/>
          <p:nvPr/>
        </p:nvSpPr>
        <p:spPr>
          <a:xfrm>
            <a:off x="474550" y="3585756"/>
            <a:ext cx="8213100" cy="116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SzPts val="2000"/>
              <a:buFont typeface="Calibri"/>
              <a:buChar char="●"/>
            </a:pPr>
            <a:r>
              <a:rPr lang="en" sz="2000">
                <a:solidFill>
                  <a:srgbClr val="434343"/>
                </a:solidFill>
                <a:latin typeface="Alegreya"/>
                <a:ea typeface="Alegreya"/>
                <a:cs typeface="Alegreya"/>
                <a:sym typeface="Alegreya"/>
              </a:rPr>
              <a:t>Goal, pledged &amp; backers are significant</a:t>
            </a:r>
            <a:endParaRPr sz="2000">
              <a:solidFill>
                <a:srgbClr val="434343"/>
              </a:solidFill>
              <a:latin typeface="Alegreya"/>
              <a:ea typeface="Alegreya"/>
              <a:cs typeface="Alegreya"/>
              <a:sym typeface="Alegreya"/>
            </a:endParaRPr>
          </a:p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000"/>
              <a:buFont typeface="Alegreya"/>
              <a:buChar char="●"/>
            </a:pPr>
            <a:r>
              <a:rPr lang="en" sz="2000">
                <a:solidFill>
                  <a:srgbClr val="434343"/>
                </a:solidFill>
                <a:latin typeface="Alegreya"/>
                <a:ea typeface="Alegreya"/>
                <a:cs typeface="Alegreya"/>
                <a:sym typeface="Alegreya"/>
              </a:rPr>
              <a:t># of Days on Kickstarter is not significant</a:t>
            </a:r>
            <a:endParaRPr sz="2000">
              <a:solidFill>
                <a:srgbClr val="434343"/>
              </a:solidFill>
              <a:latin typeface="Alegreya"/>
              <a:ea typeface="Alegreya"/>
              <a:cs typeface="Alegreya"/>
              <a:sym typeface="Alegreya"/>
            </a:endParaRPr>
          </a:p>
        </p:txBody>
      </p:sp>
      <p:pic>
        <p:nvPicPr>
          <p:cNvPr id="214" name="Google Shape;214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96450" y="1701458"/>
            <a:ext cx="4958774" cy="152243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25"/>
          <p:cNvSpPr txBox="1">
            <a:spLocks noGrp="1"/>
          </p:cNvSpPr>
          <p:nvPr>
            <p:ph type="body" idx="1"/>
          </p:nvPr>
        </p:nvSpPr>
        <p:spPr>
          <a:xfrm>
            <a:off x="296075" y="363350"/>
            <a:ext cx="7415100" cy="605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chemeClr val="lt1"/>
                </a:solidFill>
                <a:latin typeface="PT Sans Narrow"/>
                <a:ea typeface="PT Sans Narrow"/>
                <a:cs typeface="PT Sans Narrow"/>
                <a:sym typeface="PT Sans Narrow"/>
              </a:rPr>
              <a:t>Dance Data - Odds Ratio cont.</a:t>
            </a:r>
            <a:endParaRPr sz="3600">
              <a:solidFill>
                <a:schemeClr val="lt1"/>
              </a:solidFill>
              <a:latin typeface="PT Sans Narrow"/>
              <a:ea typeface="PT Sans Narrow"/>
              <a:cs typeface="PT Sans Narrow"/>
              <a:sym typeface="PT Sans Narrow"/>
            </a:endParaRPr>
          </a:p>
        </p:txBody>
      </p:sp>
      <p:pic>
        <p:nvPicPr>
          <p:cNvPr id="220" name="Google Shape;220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8401" y="1477675"/>
            <a:ext cx="3691100" cy="2781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1" name="Google Shape;221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616251" y="2233400"/>
            <a:ext cx="3927650" cy="1269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26"/>
          <p:cNvSpPr txBox="1">
            <a:spLocks noGrp="1"/>
          </p:cNvSpPr>
          <p:nvPr>
            <p:ph type="title"/>
          </p:nvPr>
        </p:nvSpPr>
        <p:spPr>
          <a:xfrm>
            <a:off x="776550" y="281200"/>
            <a:ext cx="7505700" cy="954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Music Data</a:t>
            </a:r>
            <a:endParaRPr/>
          </a:p>
        </p:txBody>
      </p:sp>
      <p:sp>
        <p:nvSpPr>
          <p:cNvPr id="227" name="Google Shape;227;p26"/>
          <p:cNvSpPr txBox="1"/>
          <p:nvPr/>
        </p:nvSpPr>
        <p:spPr>
          <a:xfrm>
            <a:off x="596525" y="1221725"/>
            <a:ext cx="3279900" cy="340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alibri"/>
                <a:ea typeface="Calibri"/>
                <a:cs typeface="Calibri"/>
                <a:sym typeface="Calibri"/>
              </a:rPr>
              <a:t>Mean, SD, Skewness, Kurtosis of each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28" name="Google Shape;228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76425" y="1079375"/>
            <a:ext cx="4962774" cy="337126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27"/>
          <p:cNvSpPr txBox="1">
            <a:spLocks noGrp="1"/>
          </p:cNvSpPr>
          <p:nvPr>
            <p:ph type="title"/>
          </p:nvPr>
        </p:nvSpPr>
        <p:spPr>
          <a:xfrm>
            <a:off x="819150" y="355750"/>
            <a:ext cx="7505700" cy="954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Music - Histogram</a:t>
            </a: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28"/>
          <p:cNvSpPr txBox="1">
            <a:spLocks noGrp="1"/>
          </p:cNvSpPr>
          <p:nvPr>
            <p:ph type="title"/>
          </p:nvPr>
        </p:nvSpPr>
        <p:spPr>
          <a:xfrm>
            <a:off x="819150" y="385000"/>
            <a:ext cx="7505700" cy="954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Music Data - Odds Ratio Analysis</a:t>
            </a:r>
            <a:endParaRPr/>
          </a:p>
        </p:txBody>
      </p:sp>
      <p:sp>
        <p:nvSpPr>
          <p:cNvPr id="239" name="Google Shape;239;p28"/>
          <p:cNvSpPr txBox="1">
            <a:spLocks noGrp="1"/>
          </p:cNvSpPr>
          <p:nvPr>
            <p:ph type="body" idx="1"/>
          </p:nvPr>
        </p:nvSpPr>
        <p:spPr>
          <a:xfrm>
            <a:off x="0" y="4383650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">
                <a:solidFill>
                  <a:srgbClr val="434343"/>
                </a:solidFill>
              </a:rPr>
              <a:t>	</a:t>
            </a:r>
            <a:endParaRPr>
              <a:solidFill>
                <a:srgbClr val="434343"/>
              </a:solidFill>
            </a:endParaRPr>
          </a:p>
        </p:txBody>
      </p:sp>
      <p:sp>
        <p:nvSpPr>
          <p:cNvPr id="240" name="Google Shape;240;p28"/>
          <p:cNvSpPr txBox="1"/>
          <p:nvPr/>
        </p:nvSpPr>
        <p:spPr>
          <a:xfrm>
            <a:off x="474550" y="1370825"/>
            <a:ext cx="3321900" cy="218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556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000"/>
              <a:buChar char="●"/>
            </a:pPr>
            <a:r>
              <a:rPr lang="en" sz="2000" b="1">
                <a:solidFill>
                  <a:srgbClr val="434343"/>
                </a:solidFill>
                <a:latin typeface="Alegreya"/>
                <a:ea typeface="Alegreya"/>
                <a:cs typeface="Alegreya"/>
                <a:sym typeface="Alegreya"/>
              </a:rPr>
              <a:t>p</a:t>
            </a:r>
            <a:r>
              <a:rPr lang="en" sz="2000">
                <a:solidFill>
                  <a:srgbClr val="434343"/>
                </a:solidFill>
                <a:latin typeface="Alegreya"/>
                <a:ea typeface="Alegreya"/>
                <a:cs typeface="Alegreya"/>
                <a:sym typeface="Alegreya"/>
              </a:rPr>
              <a:t> &lt; .05= stat significant</a:t>
            </a:r>
            <a:endParaRPr sz="2000">
              <a:solidFill>
                <a:srgbClr val="434343"/>
              </a:solidFill>
              <a:latin typeface="Alegreya"/>
              <a:ea typeface="Alegreya"/>
              <a:cs typeface="Alegreya"/>
              <a:sym typeface="Alegreya"/>
            </a:endParaRPr>
          </a:p>
          <a:p>
            <a:pPr marL="457200" lvl="0" indent="-3556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000"/>
              <a:buChar char="●"/>
            </a:pPr>
            <a:r>
              <a:rPr lang="en" sz="2000">
                <a:solidFill>
                  <a:srgbClr val="434343"/>
                </a:solidFill>
                <a:latin typeface="Alegreya"/>
                <a:ea typeface="Alegreya"/>
                <a:cs typeface="Alegreya"/>
                <a:sym typeface="Alegreya"/>
              </a:rPr>
              <a:t>0.05 &lt; </a:t>
            </a:r>
            <a:r>
              <a:rPr lang="en" sz="2000" b="1">
                <a:solidFill>
                  <a:srgbClr val="434343"/>
                </a:solidFill>
                <a:latin typeface="Alegreya"/>
                <a:ea typeface="Alegreya"/>
                <a:cs typeface="Alegreya"/>
                <a:sym typeface="Alegreya"/>
              </a:rPr>
              <a:t>p</a:t>
            </a:r>
            <a:r>
              <a:rPr lang="en" sz="2000">
                <a:solidFill>
                  <a:srgbClr val="434343"/>
                </a:solidFill>
                <a:latin typeface="Alegreya"/>
                <a:ea typeface="Alegreya"/>
                <a:cs typeface="Alegreya"/>
                <a:sym typeface="Alegreya"/>
              </a:rPr>
              <a:t> &lt; .10= trend</a:t>
            </a:r>
            <a:endParaRPr sz="2000">
              <a:solidFill>
                <a:srgbClr val="434343"/>
              </a:solidFill>
              <a:latin typeface="Alegreya"/>
              <a:ea typeface="Alegreya"/>
              <a:cs typeface="Alegreya"/>
              <a:sym typeface="Alegreya"/>
            </a:endParaRPr>
          </a:p>
          <a:p>
            <a:pPr marL="457200" lvl="0" indent="-3556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000"/>
              <a:buChar char="●"/>
            </a:pPr>
            <a:r>
              <a:rPr lang="en" sz="2000">
                <a:solidFill>
                  <a:srgbClr val="434343"/>
                </a:solidFill>
                <a:latin typeface="Alegreya"/>
                <a:ea typeface="Alegreya"/>
                <a:cs typeface="Alegreya"/>
                <a:sym typeface="Alegreya"/>
              </a:rPr>
              <a:t>.10&lt; </a:t>
            </a:r>
            <a:r>
              <a:rPr lang="en" sz="2000" b="1">
                <a:solidFill>
                  <a:srgbClr val="434343"/>
                </a:solidFill>
                <a:latin typeface="Alegreya"/>
                <a:ea typeface="Alegreya"/>
                <a:cs typeface="Alegreya"/>
                <a:sym typeface="Alegreya"/>
              </a:rPr>
              <a:t>p</a:t>
            </a:r>
            <a:r>
              <a:rPr lang="en" sz="2000">
                <a:solidFill>
                  <a:srgbClr val="434343"/>
                </a:solidFill>
                <a:latin typeface="Alegreya"/>
                <a:ea typeface="Alegreya"/>
                <a:cs typeface="Alegreya"/>
                <a:sym typeface="Alegreya"/>
              </a:rPr>
              <a:t>= not significant</a:t>
            </a:r>
            <a:endParaRPr sz="2000">
              <a:solidFill>
                <a:srgbClr val="434343"/>
              </a:solidFill>
              <a:latin typeface="Alegreya"/>
              <a:ea typeface="Alegreya"/>
              <a:cs typeface="Alegreya"/>
              <a:sym typeface="Alegreya"/>
            </a:endParaRPr>
          </a:p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000"/>
              <a:buFont typeface="Alegreya"/>
              <a:buChar char="●"/>
            </a:pPr>
            <a:r>
              <a:rPr lang="en" sz="2000">
                <a:solidFill>
                  <a:srgbClr val="434343"/>
                </a:solidFill>
                <a:latin typeface="Alegreya"/>
                <a:ea typeface="Alegreya"/>
                <a:cs typeface="Alegreya"/>
                <a:sym typeface="Alegreya"/>
              </a:rPr>
              <a:t>No Relationship when overlapping of 1</a:t>
            </a:r>
            <a:endParaRPr sz="2000">
              <a:solidFill>
                <a:srgbClr val="434343"/>
              </a:solidFill>
              <a:latin typeface="Alegreya"/>
              <a:ea typeface="Alegreya"/>
              <a:cs typeface="Alegreya"/>
              <a:sym typeface="Alegreya"/>
            </a:endParaRPr>
          </a:p>
        </p:txBody>
      </p:sp>
      <p:sp>
        <p:nvSpPr>
          <p:cNvPr id="241" name="Google Shape;241;p28"/>
          <p:cNvSpPr txBox="1"/>
          <p:nvPr/>
        </p:nvSpPr>
        <p:spPr>
          <a:xfrm>
            <a:off x="474550" y="3585756"/>
            <a:ext cx="8213100" cy="116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SzPts val="2000"/>
              <a:buFont typeface="Calibri"/>
              <a:buChar char="●"/>
            </a:pPr>
            <a:r>
              <a:rPr lang="en" sz="2000">
                <a:solidFill>
                  <a:srgbClr val="434343"/>
                </a:solidFill>
                <a:latin typeface="Alegreya"/>
                <a:ea typeface="Alegreya"/>
                <a:cs typeface="Alegreya"/>
                <a:sym typeface="Alegreya"/>
              </a:rPr>
              <a:t>Goal, pledged &amp; backers are significant</a:t>
            </a:r>
            <a:endParaRPr sz="2000">
              <a:solidFill>
                <a:srgbClr val="434343"/>
              </a:solidFill>
              <a:latin typeface="Alegreya"/>
              <a:ea typeface="Alegreya"/>
              <a:cs typeface="Alegreya"/>
              <a:sym typeface="Alegreya"/>
            </a:endParaRPr>
          </a:p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000"/>
              <a:buFont typeface="Alegreya"/>
              <a:buChar char="●"/>
            </a:pPr>
            <a:r>
              <a:rPr lang="en" sz="2000">
                <a:solidFill>
                  <a:srgbClr val="434343"/>
                </a:solidFill>
                <a:latin typeface="Alegreya"/>
                <a:ea typeface="Alegreya"/>
                <a:cs typeface="Alegreya"/>
                <a:sym typeface="Alegreya"/>
              </a:rPr>
              <a:t># of Days on Kickstarter is not significant</a:t>
            </a:r>
            <a:endParaRPr sz="2000">
              <a:solidFill>
                <a:srgbClr val="434343"/>
              </a:solidFill>
              <a:latin typeface="Alegreya"/>
              <a:ea typeface="Alegreya"/>
              <a:cs typeface="Alegreya"/>
              <a:sym typeface="Alegreya"/>
            </a:endParaRPr>
          </a:p>
        </p:txBody>
      </p:sp>
      <p:pic>
        <p:nvPicPr>
          <p:cNvPr id="242" name="Google Shape;242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966087" y="2019800"/>
            <a:ext cx="4401489" cy="134633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29"/>
          <p:cNvSpPr txBox="1">
            <a:spLocks noGrp="1"/>
          </p:cNvSpPr>
          <p:nvPr>
            <p:ph type="title"/>
          </p:nvPr>
        </p:nvSpPr>
        <p:spPr>
          <a:xfrm>
            <a:off x="819150" y="259900"/>
            <a:ext cx="7505700" cy="954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Music Data - Odds Ratio cont.</a:t>
            </a:r>
            <a:endParaRPr/>
          </a:p>
        </p:txBody>
      </p:sp>
      <p:pic>
        <p:nvPicPr>
          <p:cNvPr id="248" name="Google Shape;248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6700" y="1330175"/>
            <a:ext cx="4043501" cy="3032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9" name="Google Shape;249;p2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571997" y="1994100"/>
            <a:ext cx="4195149" cy="1361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p30"/>
          <p:cNvSpPr txBox="1">
            <a:spLocks noGrp="1"/>
          </p:cNvSpPr>
          <p:nvPr>
            <p:ph type="title"/>
          </p:nvPr>
        </p:nvSpPr>
        <p:spPr>
          <a:xfrm>
            <a:off x="819150" y="238600"/>
            <a:ext cx="7505700" cy="954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Theater</a:t>
            </a:r>
            <a:endParaRPr/>
          </a:p>
        </p:txBody>
      </p:sp>
      <p:sp>
        <p:nvSpPr>
          <p:cNvPr id="255" name="Google Shape;255;p30"/>
          <p:cNvSpPr txBox="1">
            <a:spLocks noGrp="1"/>
          </p:cNvSpPr>
          <p:nvPr>
            <p:ph type="body" idx="1"/>
          </p:nvPr>
        </p:nvSpPr>
        <p:spPr>
          <a:xfrm>
            <a:off x="819150" y="1990725"/>
            <a:ext cx="7505700" cy="244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p31"/>
          <p:cNvSpPr txBox="1">
            <a:spLocks noGrp="1"/>
          </p:cNvSpPr>
          <p:nvPr>
            <p:ph type="title"/>
          </p:nvPr>
        </p:nvSpPr>
        <p:spPr>
          <a:xfrm>
            <a:off x="819150" y="845600"/>
            <a:ext cx="7505700" cy="954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Conclusion</a:t>
            </a:r>
            <a:endParaRPr/>
          </a:p>
        </p:txBody>
      </p:sp>
      <p:sp>
        <p:nvSpPr>
          <p:cNvPr id="261" name="Google Shape;261;p31"/>
          <p:cNvSpPr txBox="1">
            <a:spLocks noGrp="1"/>
          </p:cNvSpPr>
          <p:nvPr>
            <p:ph type="body" idx="1"/>
          </p:nvPr>
        </p:nvSpPr>
        <p:spPr>
          <a:xfrm>
            <a:off x="819150" y="1990725"/>
            <a:ext cx="7505700" cy="244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" name="Google Shape;266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07588" y="0"/>
            <a:ext cx="7328824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hift">
  <a:themeElements>
    <a:clrScheme name="Shift">
      <a:dk1>
        <a:srgbClr val="FFFFFF"/>
      </a:dk1>
      <a:lt1>
        <a:srgbClr val="AF7B51"/>
      </a:lt1>
      <a:dk2>
        <a:srgbClr val="233A44"/>
      </a:dk2>
      <a:lt2>
        <a:srgbClr val="D9D9D9"/>
      </a:lt2>
      <a:accent1>
        <a:srgbClr val="00796B"/>
      </a:accent1>
      <a:accent2>
        <a:srgbClr val="D9563F"/>
      </a:accent2>
      <a:accent3>
        <a:srgbClr val="C4A15A"/>
      </a:accent3>
      <a:accent4>
        <a:srgbClr val="14F597"/>
      </a:accent4>
      <a:accent5>
        <a:srgbClr val="3D4594"/>
      </a:accent5>
      <a:accent6>
        <a:srgbClr val="163EF5"/>
      </a:accent6>
      <a:hlink>
        <a:srgbClr val="3D4594"/>
      </a:hlink>
      <a:folHlink>
        <a:srgbClr val="3D4594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421</Words>
  <Application>Microsoft Office PowerPoint</Application>
  <PresentationFormat>On-screen Show (16:9)</PresentationFormat>
  <Paragraphs>82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6" baseType="lpstr">
      <vt:lpstr>PT Sans Narrow</vt:lpstr>
      <vt:lpstr>Calibri</vt:lpstr>
      <vt:lpstr>Arial</vt:lpstr>
      <vt:lpstr>Alegreya</vt:lpstr>
      <vt:lpstr>Nunito</vt:lpstr>
      <vt:lpstr>Shift</vt:lpstr>
      <vt:lpstr>PowerPoint Presentation</vt:lpstr>
      <vt:lpstr>Why This Data Set?</vt:lpstr>
      <vt:lpstr>The Data</vt:lpstr>
      <vt:lpstr>Hypothesis Driven</vt:lpstr>
      <vt:lpstr>The Variables</vt:lpstr>
      <vt:lpstr>Kickstarter Projects: Failed vs. Successful </vt:lpstr>
      <vt:lpstr>Mean, SD, Skewness, Kurtosis</vt:lpstr>
      <vt:lpstr>“Main_Category”  Variables</vt:lpstr>
      <vt:lpstr>T-Test</vt:lpstr>
      <vt:lpstr>Dance Data</vt:lpstr>
      <vt:lpstr>Dance - Histograms</vt:lpstr>
      <vt:lpstr>Dance Data - Odds Ratio Analysis</vt:lpstr>
      <vt:lpstr>PowerPoint Presentation</vt:lpstr>
      <vt:lpstr>Music Data</vt:lpstr>
      <vt:lpstr>Music - Histogram</vt:lpstr>
      <vt:lpstr>Music Data - Odds Ratio Analysis</vt:lpstr>
      <vt:lpstr>Music Data - Odds Ratio cont.</vt:lpstr>
      <vt:lpstr>Theater</vt:lpstr>
      <vt:lpstr>Conclusion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Khadija Ouzaka</cp:lastModifiedBy>
  <cp:revision>1</cp:revision>
  <dcterms:modified xsi:type="dcterms:W3CDTF">2019-05-01T04:10:48Z</dcterms:modified>
</cp:coreProperties>
</file>