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5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6.xml" ContentType="application/vnd.openxmlformats-officedocument.presentationml.notesSlide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556" r:id="rId2"/>
    <p:sldId id="527" r:id="rId3"/>
    <p:sldId id="528" r:id="rId4"/>
    <p:sldId id="529" r:id="rId5"/>
    <p:sldId id="531" r:id="rId6"/>
    <p:sldId id="532" r:id="rId7"/>
    <p:sldId id="533" r:id="rId8"/>
    <p:sldId id="534" r:id="rId9"/>
    <p:sldId id="535" r:id="rId10"/>
    <p:sldId id="537" r:id="rId11"/>
    <p:sldId id="538" r:id="rId12"/>
    <p:sldId id="539" r:id="rId13"/>
    <p:sldId id="557" r:id="rId14"/>
    <p:sldId id="540" r:id="rId15"/>
    <p:sldId id="541" r:id="rId16"/>
    <p:sldId id="542" r:id="rId17"/>
    <p:sldId id="543" r:id="rId18"/>
    <p:sldId id="544" r:id="rId19"/>
    <p:sldId id="545" r:id="rId20"/>
    <p:sldId id="547" r:id="rId21"/>
    <p:sldId id="548" r:id="rId22"/>
    <p:sldId id="549" r:id="rId23"/>
    <p:sldId id="550" r:id="rId24"/>
    <p:sldId id="553" r:id="rId25"/>
    <p:sldId id="554" r:id="rId26"/>
  </p:sldIdLst>
  <p:sldSz cx="9144000" cy="6858000" type="screen4x3"/>
  <p:notesSz cx="6858000" cy="9144000"/>
  <p:custDataLst>
    <p:tags r:id="rId2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1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1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1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1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16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194"/>
    <a:srgbClr val="554B33"/>
    <a:srgbClr val="80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418" autoAdjust="0"/>
  </p:normalViewPr>
  <p:slideViewPr>
    <p:cSldViewPr>
      <p:cViewPr varScale="1">
        <p:scale>
          <a:sx n="106" d="100"/>
          <a:sy n="106" d="100"/>
        </p:scale>
        <p:origin x="112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C8E551-D3D5-4D7E-AF3F-ACD0CBBE44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5461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1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2928F8-3C26-4C04-8FC1-2D4E423549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21212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ヒラギノ角ゴ Pro W3" pitchFamily="16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67A35CE3-2107-4F50-9A72-4BB8FB12B1A7}" type="slidenum">
              <a:rPr lang="en-US" altLang="en-US" sz="1200">
                <a:solidFill>
                  <a:srgbClr val="000000"/>
                </a:solidFill>
              </a:rPr>
              <a:pPr/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18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The formal authority to decide rests with public officials: legislators, executives, administrators, and judges.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44A3A4DA-664A-4970-B1DA-313E31013BC8}" type="slidenum">
              <a:rPr lang="en-US" altLang="en-US" sz="1200"/>
              <a:pPr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36238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Rational decisions may make either large and basic or limited changes in public policies.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07C590ED-3DA5-4470-A743-4A02DBDAA1E7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43467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What are the barriers to rational action?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D669AFED-F5F6-454B-BAE9-4C5F06BCD9CC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34521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Why is incrementalism prevalent in pluralist societies such as the United States?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25CA6E52-626A-489F-960A-332FF744B791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23661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Mixed scanning also takes into account differing capacities of decision-makers.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60A54A26-A8AC-4FB5-A147-462AC5BD59C3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11217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ヒラギノ角ゴ Pro W3" pitchFamily="16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EC2A8FF7-ABF3-4742-B306-DAE96A49B68C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95444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Which type of values are often underestimated in their importance to decision making?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CF4F7862-BF86-4E80-A69D-F95330858C07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71266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In recent years, the average legislator has voted with the majority of his or her party about three-fourths of the time.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F878E2FB-BBC4-400F-9DA2-AB84622291BD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31141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Fig. 4.1 </a:t>
            </a:r>
          </a:p>
          <a:p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Source: From Jon R. Bond and Kevin B. Smith, </a:t>
            </a:r>
            <a:r>
              <a:rPr lang="en-US" altLang="en-US" i="1" smtClean="0">
                <a:latin typeface="Arial" panose="020B0604020202020204" pitchFamily="34" charset="0"/>
                <a:ea typeface="ヒラギノ角ゴ Pro W3" pitchFamily="16" charset="-128"/>
              </a:rPr>
              <a:t>Analyzing American Democracy</a:t>
            </a:r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 (New York: Routledge, 2013), p. 260.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FFF13978-8C4E-429D-8D80-37495DF92E6E}" type="slidenum">
              <a:rPr lang="en-US" altLang="en-US" sz="1200"/>
              <a:pPr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922139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Public opinion is also subject to manipulation by public officials, as through the management of the news.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438D3575-BBC1-44B4-8429-E07E80CB2238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06963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 smtClean="0">
                <a:latin typeface="Arial" panose="020B0604020202020204" pitchFamily="34" charset="0"/>
                <a:ea typeface="ヒラギノ角ゴ Pro W3" pitchFamily="16" charset="-128"/>
              </a:rPr>
              <a:t>Stare decisis</a:t>
            </a:r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: let the precedents stand</a:t>
            </a:r>
          </a:p>
          <a:p>
            <a:r>
              <a:rPr lang="en-US" altLang="en-US" i="1" smtClean="0">
                <a:latin typeface="Arial" panose="020B0604020202020204" pitchFamily="34" charset="0"/>
                <a:ea typeface="ヒラギノ角ゴ Pro W3" pitchFamily="16" charset="-128"/>
              </a:rPr>
              <a:t>Per se: </a:t>
            </a:r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as such</a:t>
            </a:r>
          </a:p>
          <a:p>
            <a:endParaRPr lang="en-US" altLang="en-US" smtClean="0">
              <a:latin typeface="Arial" panose="020B0604020202020204" pitchFamily="34" charset="0"/>
              <a:ea typeface="ヒラギノ角ゴ Pro W3" pitchFamily="16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2FED124D-FF0B-4FA4-8631-E0386B882B43}" type="slidenum">
              <a:rPr lang="en-US" altLang="en-US" sz="1200"/>
              <a:pPr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54330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In which policy areas has science become an important policymaking consideration?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49D39276-E31D-4109-BEBB-20753A7F47D2}" type="slidenum">
              <a:rPr lang="en-US" altLang="en-US" sz="1200"/>
              <a:pPr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43092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What is the role of social pluralism in making bargaining the most dominant form of decision-making?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36F4B5F4-80AA-4169-8D6C-36C246936239}" type="slidenum">
              <a:rPr lang="en-US" altLang="en-US" sz="1200"/>
              <a:pPr/>
              <a:t>20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91010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Within agencies, subordinates often seek to convert command relationships into bargaining relationships. A bureau that gains considerable congressional support may thus put itself into position to bargain with, rather than simply be commanded by, the department head.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353CA6B4-48DA-4ECD-8E75-9B52772EB581}" type="slidenum">
              <a:rPr lang="en-US" altLang="en-US" sz="1200"/>
              <a:pPr/>
              <a:t>22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959631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  <a:ea typeface="ヒラギノ角ゴ Pro W3" pitchFamily="16" charset="-128"/>
              </a:rPr>
              <a:t>What recent executive order demonstrates the decision-making authority of the executive office? What other agencies or advisers contributed to this decision?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8747C303-C257-4225-8636-B31E205CF611}" type="slidenum">
              <a:rPr lang="en-US" altLang="en-US" sz="1200"/>
              <a:pPr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64399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A9549-F465-4DEC-AE85-5AFAF9B79D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2368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76200"/>
            <a:ext cx="75438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032051-FE78-4FA0-959B-F33A78C4CE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512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E9D69-C005-456E-B83D-5A583446CC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5574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80F46-7A24-45F8-BF10-D916B9F93D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881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1AC987-BFC0-4F05-93C3-A2B6353B40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562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AA4AE8-D145-4B87-81D7-64F376F4EF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3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FDD0D8-9C7E-4C07-9D58-E7DD0457BA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033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2F5946-37A0-41A4-9115-DB2F44D612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9416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0E6B15-3068-42E4-8ECF-3E4A0309B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4457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"/>
            <a:ext cx="8534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" y="6477000"/>
            <a:ext cx="419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9E194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Copyright © 2015 Cengage Learning. All rights reserved.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4770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9E194"/>
                </a:solidFill>
              </a:defRPr>
            </a:lvl1pPr>
          </a:lstStyle>
          <a:p>
            <a:fld id="{DC26FE0B-5215-49FA-84F3-CBD7DAD17F4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304800" y="1143000"/>
            <a:ext cx="8534400" cy="762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7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3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DEEC4">
                    <a:lumMod val="25000"/>
                  </a:srgbClr>
                </a:solidFill>
                <a:latin typeface="Arial" charset="0"/>
              </a:rPr>
              <a:t>PAD3034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4320" y="1676400"/>
            <a:ext cx="4687752" cy="200054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spAutoFit/>
          </a:bodyPr>
          <a:lstStyle/>
          <a:p>
            <a:pPr>
              <a:defRPr/>
            </a:pPr>
            <a:endParaRPr lang="en-US" sz="2800" dirty="0">
              <a:solidFill>
                <a:srgbClr val="000000"/>
              </a:solidFill>
              <a:latin typeface="Arial" charset="0"/>
            </a:endParaRPr>
          </a:p>
          <a:p>
            <a:pPr algn="ctr">
              <a:defRPr/>
            </a:pPr>
            <a:r>
              <a:rPr lang="en-US" sz="4000" b="1" dirty="0">
                <a:solidFill>
                  <a:srgbClr val="FDEEC4">
                    <a:lumMod val="25000"/>
                  </a:srgbClr>
                </a:solidFill>
                <a:latin typeface="Arial" charset="0"/>
              </a:rPr>
              <a:t>Chapter 4</a:t>
            </a:r>
          </a:p>
          <a:p>
            <a:pPr algn="ctr"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</a:rPr>
              <a:t>Policy Adoption </a:t>
            </a:r>
          </a:p>
          <a:p>
            <a:pPr>
              <a:defRPr/>
            </a:pPr>
            <a:endParaRPr lang="en-US" sz="28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079" name="Picture 3" descr="This image depicts the textbook for this course. Public Policymaking by James E. Anderson, Eighth edition. " title="Public Policymaking Text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788" y="560388"/>
            <a:ext cx="3706812" cy="530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Introduction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Policy adoption: involves action on a preferred alternative </a:t>
            </a:r>
            <a:r>
              <a:rPr lang="en-US" altLang="en-US" i="1" smtClean="0"/>
              <a:t>that can win approval</a:t>
            </a:r>
            <a:r>
              <a:rPr lang="en-US" altLang="en-US" smtClean="0"/>
              <a:t>, not selection from among full-blown alternatives</a:t>
            </a:r>
          </a:p>
          <a:p>
            <a:pPr eaLnBrk="1" hangingPunct="1"/>
            <a:r>
              <a:rPr lang="en-US" altLang="en-US" smtClean="0"/>
              <a:t>Adoption process gives policies the “weight of public authority”</a:t>
            </a:r>
          </a:p>
          <a:p>
            <a:pPr lvl="1" eaLnBrk="1" hangingPunct="1"/>
            <a:r>
              <a:rPr lang="en-US" altLang="en-US" smtClean="0"/>
              <a:t>Grants legitimacy to the policy</a:t>
            </a:r>
          </a:p>
        </p:txBody>
      </p:sp>
      <p:sp>
        <p:nvSpPr>
          <p:cNvPr id="410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410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BF5ECEFA-0A03-4BD3-AC86-6E0874B6C37C}" type="slidenum">
              <a:rPr lang="en-US" altLang="en-US" sz="1200">
                <a:solidFill>
                  <a:srgbClr val="F9E194"/>
                </a:solidFill>
              </a:rPr>
              <a:pPr/>
              <a:t>2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Today’s Topics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Decision-making</a:t>
            </a:r>
          </a:p>
          <a:p>
            <a:pPr lvl="1" eaLnBrk="1" hangingPunct="1"/>
            <a:r>
              <a:rPr lang="en-US" altLang="en-US" smtClean="0"/>
              <a:t>Theories</a:t>
            </a:r>
          </a:p>
          <a:p>
            <a:pPr lvl="1" eaLnBrk="1" hangingPunct="1"/>
            <a:r>
              <a:rPr lang="en-US" altLang="en-US" smtClean="0"/>
              <a:t>Criteria</a:t>
            </a:r>
          </a:p>
          <a:p>
            <a:pPr lvl="1" eaLnBrk="1" hangingPunct="1"/>
            <a:r>
              <a:rPr lang="en-US" altLang="en-US" smtClean="0"/>
              <a:t>Styles</a:t>
            </a:r>
          </a:p>
          <a:p>
            <a:pPr eaLnBrk="1" hangingPunct="1"/>
            <a:r>
              <a:rPr lang="en-US" altLang="en-US" smtClean="0"/>
              <a:t>Presidential decision-making</a:t>
            </a:r>
          </a:p>
        </p:txBody>
      </p:sp>
      <p:sp>
        <p:nvSpPr>
          <p:cNvPr id="512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512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BED1483A-DD56-410C-9F8A-677352BE9096}" type="slidenum">
              <a:rPr lang="en-US" altLang="en-US" sz="1200">
                <a:solidFill>
                  <a:srgbClr val="F9E194"/>
                </a:solidFill>
              </a:rPr>
              <a:pPr/>
              <a:t>3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Theories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 smtClean="0"/>
              <a:t>1</a:t>
            </a:r>
            <a:endParaRPr lang="en-US" altLang="en-US" baseline="-250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Rational-comprehensive</a:t>
            </a:r>
          </a:p>
          <a:p>
            <a:pPr eaLnBrk="1" hangingPunct="1"/>
            <a:r>
              <a:rPr lang="en-US" altLang="en-US" smtClean="0"/>
              <a:t>Incrementalism</a:t>
            </a:r>
          </a:p>
          <a:p>
            <a:pPr eaLnBrk="1" hangingPunct="1"/>
            <a:r>
              <a:rPr lang="en-US" altLang="en-US" smtClean="0"/>
              <a:t>Mixed scanning</a:t>
            </a:r>
          </a:p>
          <a:p>
            <a:pPr eaLnBrk="1" hangingPunct="1"/>
            <a:r>
              <a:rPr lang="en-US" altLang="en-US" smtClean="0"/>
              <a:t>Each entails an empirical description (how decisions </a:t>
            </a:r>
            <a:r>
              <a:rPr lang="en-US" altLang="en-US" i="1" smtClean="0"/>
              <a:t>are</a:t>
            </a:r>
            <a:r>
              <a:rPr lang="en-US" altLang="en-US" smtClean="0"/>
              <a:t> made) and a normative statement (how they </a:t>
            </a:r>
            <a:r>
              <a:rPr lang="en-US" altLang="en-US" i="1" smtClean="0"/>
              <a:t>should</a:t>
            </a:r>
            <a:r>
              <a:rPr lang="en-US" altLang="en-US" smtClean="0"/>
              <a:t> be made)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614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614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8162349F-8892-4FBC-AD56-38687E0A152F}" type="slidenum">
              <a:rPr lang="en-US" altLang="en-US" sz="1200">
                <a:solidFill>
                  <a:srgbClr val="F9E194"/>
                </a:solidFill>
              </a:rPr>
              <a:pPr/>
              <a:t>4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Theories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 smtClean="0"/>
              <a:t>2</a:t>
            </a:r>
            <a:endParaRPr lang="en-US" altLang="en-US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Rational-Comprehensive Theory</a:t>
            </a:r>
          </a:p>
          <a:p>
            <a:pPr lvl="1" eaLnBrk="1" hangingPunct="1"/>
            <a:r>
              <a:rPr lang="en-US" altLang="en-US" smtClean="0"/>
              <a:t>Specifies procedures involved in making well-considered decisions</a:t>
            </a:r>
          </a:p>
          <a:p>
            <a:pPr lvl="1" eaLnBrk="1" hangingPunct="1"/>
            <a:r>
              <a:rPr lang="en-US" altLang="en-US" smtClean="0"/>
              <a:t>Goal is to maximize the attainment of goals (personal or organizational)</a:t>
            </a:r>
          </a:p>
          <a:p>
            <a:pPr lvl="1" eaLnBrk="1" hangingPunct="1"/>
            <a:r>
              <a:rPr lang="en-US" altLang="en-US" smtClean="0"/>
              <a:t>Not rational choice theory!</a:t>
            </a:r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717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7E077281-2190-44CB-B44D-75B4AB2D5E78}" type="slidenum">
              <a:rPr lang="en-US" altLang="en-US" sz="1200">
                <a:solidFill>
                  <a:srgbClr val="F9E194"/>
                </a:solidFill>
              </a:rPr>
              <a:pPr/>
              <a:t>5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Theories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 smtClean="0"/>
              <a:t>3</a:t>
            </a:r>
            <a:endParaRPr lang="en-US" alt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Criticisms of rational-comprehensive theory:</a:t>
            </a:r>
          </a:p>
          <a:p>
            <a:pPr lvl="1" eaLnBrk="1" hangingPunct="1"/>
            <a:r>
              <a:rPr lang="en-US" altLang="en-US" smtClean="0"/>
              <a:t>Decision-makers</a:t>
            </a:r>
          </a:p>
          <a:p>
            <a:pPr lvl="2" eaLnBrk="1" hangingPunct="1"/>
            <a:r>
              <a:rPr lang="en-US" altLang="en-US" smtClean="0"/>
              <a:t>Do not face clearly defined problems</a:t>
            </a:r>
          </a:p>
          <a:p>
            <a:pPr lvl="2" eaLnBrk="1" hangingPunct="1"/>
            <a:r>
              <a:rPr lang="en-US" altLang="en-US" smtClean="0"/>
              <a:t>Lack required intellectual capacity </a:t>
            </a:r>
          </a:p>
          <a:p>
            <a:pPr lvl="2" eaLnBrk="1" hangingPunct="1"/>
            <a:r>
              <a:rPr lang="en-US" altLang="en-US" smtClean="0"/>
              <a:t>Are usually confronted by value conflict, not value agreement</a:t>
            </a:r>
          </a:p>
          <a:p>
            <a:pPr lvl="2" eaLnBrk="1" hangingPunct="1"/>
            <a:r>
              <a:rPr lang="en-US" altLang="en-US" smtClean="0"/>
              <a:t>Face “sunk costs”</a:t>
            </a:r>
          </a:p>
          <a:p>
            <a:pPr lvl="2" eaLnBrk="1" hangingPunct="1"/>
            <a:r>
              <a:rPr lang="en-US" altLang="en-US" smtClean="0"/>
              <a:t>Are not unitary actors</a:t>
            </a:r>
          </a:p>
        </p:txBody>
      </p:sp>
      <p:sp>
        <p:nvSpPr>
          <p:cNvPr id="819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819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F5D0ADA9-EAF6-4B00-8A47-4F3CC538AC2B}" type="slidenum">
              <a:rPr lang="en-US" altLang="en-US" sz="1200">
                <a:solidFill>
                  <a:srgbClr val="F9E194"/>
                </a:solidFill>
              </a:rPr>
              <a:pPr/>
              <a:t>6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Theories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 smtClean="0"/>
              <a:t>4</a:t>
            </a:r>
            <a:endParaRPr lang="en-US" altLang="en-US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Incremental Theory</a:t>
            </a:r>
          </a:p>
          <a:p>
            <a:pPr lvl="1" eaLnBrk="1" hangingPunct="1"/>
            <a:r>
              <a:rPr lang="en-US" altLang="en-US" smtClean="0"/>
              <a:t>Limited changes or additions to existing policies</a:t>
            </a:r>
          </a:p>
          <a:p>
            <a:pPr lvl="2" eaLnBrk="1" hangingPunct="1"/>
            <a:r>
              <a:rPr lang="en-US" altLang="en-US" smtClean="0"/>
              <a:t>Easier to reach agreement between parties when only minor changes are made to existing programs</a:t>
            </a:r>
          </a:p>
          <a:p>
            <a:pPr lvl="1" eaLnBrk="1" hangingPunct="1"/>
            <a:r>
              <a:rPr lang="en-US" altLang="en-US" smtClean="0"/>
              <a:t>Sequences of incremental changes can result in fundamental changes in public policy</a:t>
            </a:r>
          </a:p>
        </p:txBody>
      </p:sp>
      <p:sp>
        <p:nvSpPr>
          <p:cNvPr id="922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922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5FA1DE86-C0A7-48F9-B00E-049B4DC58323}" type="slidenum">
              <a:rPr lang="en-US" altLang="en-US" sz="1200">
                <a:solidFill>
                  <a:srgbClr val="F9E194"/>
                </a:solidFill>
              </a:rPr>
              <a:pPr/>
              <a:t>7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Theories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 smtClean="0"/>
              <a:t>5</a:t>
            </a:r>
            <a:endParaRPr lang="en-US" altLang="en-US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Criticisms of incremental theory:</a:t>
            </a:r>
          </a:p>
          <a:p>
            <a:pPr lvl="1" eaLnBrk="1" hangingPunct="1"/>
            <a:r>
              <a:rPr lang="en-US" altLang="en-US" smtClean="0"/>
              <a:t>Too conservative and focused on existing order</a:t>
            </a:r>
          </a:p>
          <a:p>
            <a:pPr lvl="1" eaLnBrk="1" hangingPunct="1"/>
            <a:r>
              <a:rPr lang="en-US" altLang="en-US" smtClean="0"/>
              <a:t>Does not allow for crisis situations</a:t>
            </a:r>
          </a:p>
          <a:p>
            <a:pPr lvl="1" eaLnBrk="1" hangingPunct="1"/>
            <a:r>
              <a:rPr lang="en-US" altLang="en-US" smtClean="0"/>
              <a:t>May discourage the search for or use of readily available alternatives</a:t>
            </a:r>
          </a:p>
          <a:p>
            <a:pPr lvl="1" eaLnBrk="1" hangingPunct="1"/>
            <a:r>
              <a:rPr lang="en-US" altLang="en-US" smtClean="0"/>
              <a:t>Does not eliminate the need for theory in decision making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024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D7C0D556-4A6D-49D6-AD74-741147E421CA}" type="slidenum">
              <a:rPr lang="en-US" altLang="en-US" sz="1200">
                <a:solidFill>
                  <a:srgbClr val="F9E194"/>
                </a:solidFill>
              </a:rPr>
              <a:pPr/>
              <a:t>8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Theories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 smtClean="0"/>
              <a:t>6</a:t>
            </a:r>
            <a:endParaRPr lang="en-US" alt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Mixed Scanning approach</a:t>
            </a:r>
          </a:p>
          <a:p>
            <a:pPr lvl="1" eaLnBrk="1" hangingPunct="1"/>
            <a:r>
              <a:rPr lang="en-US" altLang="en-US" sz="2800" dirty="0" smtClean="0"/>
              <a:t>Provides “high-order, fundamental policy-making processes which set basic directions and…incremental processes which prepare for fundamental decisions and work them out after they have been reached”</a:t>
            </a:r>
          </a:p>
          <a:p>
            <a:pPr lvl="1" eaLnBrk="1" hangingPunct="1"/>
            <a:r>
              <a:rPr lang="en-US" altLang="en-US" sz="2800" dirty="0" smtClean="0"/>
              <a:t>Allows decision makers to use either rational-comprehensive or incrementalism depending on circumstances</a:t>
            </a:r>
          </a:p>
        </p:txBody>
      </p:sp>
      <p:sp>
        <p:nvSpPr>
          <p:cNvPr id="1126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126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BD5AE552-B52A-4496-840A-50EA1EAFEF20}" type="slidenum">
              <a:rPr lang="en-US" altLang="en-US" sz="1200">
                <a:solidFill>
                  <a:srgbClr val="F9E194"/>
                </a:solidFill>
              </a:rPr>
              <a:pPr/>
              <a:t>9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Decision </a:t>
            </a:r>
            <a:r>
              <a:rPr lang="en-US" altLang="en-US" dirty="0" smtClean="0"/>
              <a:t>Criteria</a:t>
            </a:r>
            <a:r>
              <a:rPr lang="en-US" altLang="en-US" baseline="-25000" dirty="0"/>
              <a:t>1</a:t>
            </a:r>
            <a:endParaRPr lang="en-US" altLang="en-US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Decision-making can be either individual or collective process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Influences: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Party affiliation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Constituency interests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Public opinion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Deference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Decision rules</a:t>
            </a:r>
          </a:p>
        </p:txBody>
      </p:sp>
      <p:sp>
        <p:nvSpPr>
          <p:cNvPr id="1229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229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>
                <a:solidFill>
                  <a:srgbClr val="F9E194"/>
                </a:solidFill>
              </a:rPr>
              <a:t> </a:t>
            </a:r>
            <a:fld id="{0681186E-9661-492A-8CC3-12EA7E936D97}" type="slidenum">
              <a:rPr lang="en-US" altLang="en-US" sz="1200">
                <a:solidFill>
                  <a:srgbClr val="F9E194"/>
                </a:solidFill>
              </a:rPr>
              <a:pPr/>
              <a:t>10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Decision </a:t>
            </a:r>
            <a:r>
              <a:rPr lang="en-US" altLang="en-US" dirty="0" smtClean="0"/>
              <a:t>Criteria</a:t>
            </a:r>
            <a:r>
              <a:rPr lang="en-US" altLang="en-US" baseline="-25000" dirty="0" smtClean="0"/>
              <a:t>2</a:t>
            </a:r>
            <a:endParaRPr lang="en-US" altLang="en-US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Values</a:t>
            </a:r>
          </a:p>
          <a:p>
            <a:pPr lvl="1" eaLnBrk="1" hangingPunct="1"/>
            <a:r>
              <a:rPr lang="en-US" altLang="en-US" smtClean="0"/>
              <a:t>Organizational</a:t>
            </a:r>
          </a:p>
          <a:p>
            <a:pPr lvl="1" eaLnBrk="1" hangingPunct="1"/>
            <a:r>
              <a:rPr lang="en-US" altLang="en-US" smtClean="0"/>
              <a:t>Professional</a:t>
            </a:r>
          </a:p>
          <a:p>
            <a:pPr lvl="1" eaLnBrk="1" hangingPunct="1"/>
            <a:r>
              <a:rPr lang="en-US" altLang="en-US" smtClean="0"/>
              <a:t>Personal</a:t>
            </a:r>
          </a:p>
          <a:p>
            <a:pPr lvl="1" eaLnBrk="1" hangingPunct="1"/>
            <a:r>
              <a:rPr lang="en-US" altLang="en-US" smtClean="0"/>
              <a:t>Policy</a:t>
            </a:r>
          </a:p>
          <a:p>
            <a:pPr lvl="1" eaLnBrk="1" hangingPunct="1"/>
            <a:r>
              <a:rPr lang="en-US" altLang="en-US" smtClean="0"/>
              <a:t>Ideological</a:t>
            </a:r>
          </a:p>
        </p:txBody>
      </p:sp>
      <p:sp>
        <p:nvSpPr>
          <p:cNvPr id="1331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331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>
                <a:solidFill>
                  <a:srgbClr val="F9E194"/>
                </a:solidFill>
              </a:rPr>
              <a:t>\</a:t>
            </a:r>
            <a:fld id="{192737BD-72B0-4B1C-A777-85B83EA4A44B}" type="slidenum">
              <a:rPr lang="en-US" altLang="en-US" sz="1200">
                <a:solidFill>
                  <a:srgbClr val="F9E194"/>
                </a:solidFill>
              </a:rPr>
              <a:pPr/>
              <a:t>11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Decision </a:t>
            </a:r>
            <a:r>
              <a:rPr lang="en-US" altLang="en-US" dirty="0" smtClean="0"/>
              <a:t>Criteria</a:t>
            </a:r>
            <a:r>
              <a:rPr lang="en-US" altLang="en-US" baseline="-25000" dirty="0" smtClean="0"/>
              <a:t>3</a:t>
            </a:r>
            <a:endParaRPr lang="en-US" altLang="en-US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Political party affiliation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Party loyalty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Best predictor to how members of Congress will vote on legislative issues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Influences the decisions of federal judges</a:t>
            </a:r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434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>
                <a:solidFill>
                  <a:srgbClr val="F9E194"/>
                </a:solidFill>
              </a:rPr>
              <a:t>\</a:t>
            </a:r>
            <a:fld id="{B36D237D-F633-43E2-8609-9B320AC81C8C}" type="slidenum">
              <a:rPr lang="en-US" altLang="en-US" sz="1200">
                <a:solidFill>
                  <a:srgbClr val="F9E194"/>
                </a:solidFill>
              </a:rPr>
              <a:pPr/>
              <a:t>12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Party-Line Votes in Congress</a:t>
            </a:r>
          </a:p>
        </p:txBody>
      </p:sp>
      <p:sp>
        <p:nvSpPr>
          <p:cNvPr id="15363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88EC6838-397B-4CF9-B489-B12AB89A98F3}" type="slidenum">
              <a:rPr lang="en-US" altLang="en-US" sz="1200">
                <a:solidFill>
                  <a:srgbClr val="F9E194"/>
                </a:solidFill>
              </a:rPr>
              <a:pPr/>
              <a:t>13</a:t>
            </a:fld>
            <a:endParaRPr lang="en-US" altLang="en-US" sz="1200">
              <a:solidFill>
                <a:srgbClr val="F9E194"/>
              </a:solidFill>
            </a:endParaRPr>
          </a:p>
        </p:txBody>
      </p:sp>
      <p:pic>
        <p:nvPicPr>
          <p:cNvPr id="21511" name="Picture 7" descr="This image depicts a graph that shows the percentage of party-line votes in congress for the house and senate from 1877-2014. " title="Party-Line Votes in Congress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duotone>
              <a:prstClr val="black"/>
              <a:schemeClr val="bg1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732103" y="1371600"/>
            <a:ext cx="8060794" cy="4752337"/>
          </a:xfr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Decision </a:t>
            </a:r>
            <a:r>
              <a:rPr lang="en-US" altLang="en-US" dirty="0" smtClean="0"/>
              <a:t>Criteria</a:t>
            </a:r>
            <a:r>
              <a:rPr lang="en-US" altLang="en-US" baseline="-25000" dirty="0" smtClean="0"/>
              <a:t>4</a:t>
            </a:r>
            <a:endParaRPr lang="en-US" altLang="en-US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Constituency Interests</a:t>
            </a:r>
          </a:p>
          <a:p>
            <a:pPr lvl="1" eaLnBrk="1" hangingPunct="1"/>
            <a:r>
              <a:rPr lang="en-US" altLang="en-US" smtClean="0"/>
              <a:t>Delegate vs. Trustee </a:t>
            </a:r>
          </a:p>
          <a:p>
            <a:pPr lvl="1" eaLnBrk="1" hangingPunct="1"/>
            <a:r>
              <a:rPr lang="en-US" altLang="en-US" smtClean="0"/>
              <a:t>Agencies have constituencies comprised of interest groups</a:t>
            </a:r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638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1AD9905D-BFEF-4381-A1F0-B5944B8B2B8C}" type="slidenum">
              <a:rPr lang="en-US" altLang="en-US" sz="1200">
                <a:solidFill>
                  <a:srgbClr val="F9E194"/>
                </a:solidFill>
              </a:rPr>
              <a:pPr/>
              <a:t>14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Decision </a:t>
            </a:r>
            <a:r>
              <a:rPr lang="en-US" altLang="en-US" dirty="0" smtClean="0"/>
              <a:t>Criteria</a:t>
            </a:r>
            <a:r>
              <a:rPr lang="en-US" altLang="en-US" baseline="-25000" dirty="0" smtClean="0"/>
              <a:t>5</a:t>
            </a:r>
            <a:endParaRPr lang="en-US" altLang="en-US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Public Opinion</a:t>
            </a:r>
          </a:p>
          <a:p>
            <a:pPr lvl="1" eaLnBrk="1" hangingPunct="1"/>
            <a:r>
              <a:rPr lang="en-US" altLang="en-US" smtClean="0"/>
              <a:t>Public perspectives and viewpoints on policy issues that officials consider in making decisions</a:t>
            </a:r>
          </a:p>
          <a:p>
            <a:pPr lvl="1" eaLnBrk="1" hangingPunct="1"/>
            <a:r>
              <a:rPr lang="en-US" altLang="en-US" smtClean="0"/>
              <a:t>Shapes general boundaries &amp; direction of public policy</a:t>
            </a:r>
          </a:p>
          <a:p>
            <a:pPr lvl="1" eaLnBrk="1" hangingPunct="1"/>
            <a:r>
              <a:rPr lang="en-US" altLang="en-US" smtClean="0"/>
              <a:t>Can be permissive</a:t>
            </a:r>
          </a:p>
        </p:txBody>
      </p:sp>
      <p:sp>
        <p:nvSpPr>
          <p:cNvPr id="1741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741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12F0961A-66A8-4146-A51B-4CF0299BF2B6}" type="slidenum">
              <a:rPr lang="en-US" altLang="en-US" sz="1200">
                <a:solidFill>
                  <a:srgbClr val="F9E194"/>
                </a:solidFill>
              </a:rPr>
              <a:pPr/>
              <a:t>15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Decision </a:t>
            </a:r>
            <a:r>
              <a:rPr lang="en-US" altLang="en-US" dirty="0" smtClean="0"/>
              <a:t>Criteria</a:t>
            </a:r>
            <a:r>
              <a:rPr lang="en-US" altLang="en-US" baseline="-25000" dirty="0" smtClean="0"/>
              <a:t>6</a:t>
            </a:r>
            <a:endParaRPr lang="en-US" alt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Deference</a:t>
            </a:r>
          </a:p>
          <a:p>
            <a:pPr lvl="1" eaLnBrk="1" hangingPunct="1">
              <a:defRPr/>
            </a:pPr>
            <a:r>
              <a:rPr lang="en-US" dirty="0" smtClean="0"/>
              <a:t>Deferring to the judgment of others who are more experienced</a:t>
            </a:r>
          </a:p>
          <a:p>
            <a:pPr lvl="2" eaLnBrk="1" hangingPunct="1">
              <a:defRPr/>
            </a:pPr>
            <a:r>
              <a:rPr lang="en-US" dirty="0" smtClean="0"/>
              <a:t>Other legislators, party leaders, committee chairs, policy experts</a:t>
            </a:r>
          </a:p>
          <a:p>
            <a:pPr lvl="1" eaLnBrk="1" hangingPunct="1">
              <a:defRPr/>
            </a:pPr>
            <a:r>
              <a:rPr lang="en-US" dirty="0" smtClean="0"/>
              <a:t>Also used by judges in interpreting a statute</a:t>
            </a:r>
          </a:p>
          <a:p>
            <a:pPr marL="914400" lvl="2" indent="0" eaLnBrk="1" hangingPunct="1">
              <a:buFont typeface="Wingdings" panose="05000000000000000000" pitchFamily="2" charset="2"/>
              <a:buNone/>
              <a:defRPr/>
            </a:pPr>
            <a:endParaRPr lang="en-US" dirty="0" smtClean="0"/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843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CE47EAA9-F09B-43AE-B1D0-EBAA9EFD3896}" type="slidenum">
              <a:rPr lang="en-US" altLang="en-US" sz="1200">
                <a:solidFill>
                  <a:srgbClr val="F9E194"/>
                </a:solidFill>
              </a:rPr>
              <a:pPr/>
              <a:t>16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Decision </a:t>
            </a:r>
            <a:r>
              <a:rPr lang="en-US" altLang="en-US" dirty="0" smtClean="0"/>
              <a:t>Criteria</a:t>
            </a:r>
            <a:r>
              <a:rPr lang="en-US" altLang="en-US" baseline="-25000" dirty="0" smtClean="0"/>
              <a:t>7</a:t>
            </a:r>
            <a:endParaRPr lang="en-US" altLang="en-US" dirty="0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Decision rules</a:t>
            </a:r>
          </a:p>
          <a:p>
            <a:pPr lvl="1" eaLnBrk="1" hangingPunct="1"/>
            <a:r>
              <a:rPr lang="en-US" altLang="en-US" i="1" smtClean="0"/>
              <a:t>Stare decisis</a:t>
            </a:r>
            <a:endParaRPr lang="en-US" altLang="en-US" smtClean="0"/>
          </a:p>
          <a:p>
            <a:pPr lvl="1" eaLnBrk="1" hangingPunct="1"/>
            <a:r>
              <a:rPr lang="en-US" altLang="en-US" i="1" smtClean="0"/>
              <a:t>Per se</a:t>
            </a:r>
            <a:endParaRPr lang="en-US" altLang="en-US" smtClean="0"/>
          </a:p>
          <a:p>
            <a:pPr lvl="1" eaLnBrk="1" hangingPunct="1"/>
            <a:r>
              <a:rPr lang="en-US" altLang="en-US" smtClean="0"/>
              <a:t>Committee rules</a:t>
            </a:r>
          </a:p>
        </p:txBody>
      </p:sp>
      <p:sp>
        <p:nvSpPr>
          <p:cNvPr id="1946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1946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626E2ED7-A169-4C83-B8F9-F8EE3F251335}" type="slidenum">
              <a:rPr lang="en-US" altLang="en-US" sz="1200">
                <a:solidFill>
                  <a:srgbClr val="F9E194"/>
                </a:solidFill>
              </a:rPr>
              <a:pPr/>
              <a:t>17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Decision </a:t>
            </a:r>
            <a:r>
              <a:rPr lang="en-US" altLang="en-US" dirty="0" smtClean="0"/>
              <a:t>Criteria</a:t>
            </a:r>
            <a:r>
              <a:rPr lang="en-US" altLang="en-US" baseline="-25000" dirty="0" smtClean="0"/>
              <a:t>8</a:t>
            </a:r>
            <a:endParaRPr lang="en-US" altLang="en-US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Science</a:t>
            </a:r>
          </a:p>
          <a:p>
            <a:pPr lvl="1" eaLnBrk="1" hangingPunct="1"/>
            <a:r>
              <a:rPr lang="en-US" altLang="en-US" smtClean="0"/>
              <a:t>Now an important consideration</a:t>
            </a:r>
          </a:p>
          <a:p>
            <a:pPr lvl="1" eaLnBrk="1" hangingPunct="1"/>
            <a:r>
              <a:rPr lang="en-US" altLang="en-US" smtClean="0"/>
              <a:t>Decisions in the face of uncertainty?</a:t>
            </a:r>
          </a:p>
          <a:p>
            <a:pPr lvl="2" eaLnBrk="1" hangingPunct="1"/>
            <a:r>
              <a:rPr lang="en-US" altLang="en-US" smtClean="0"/>
              <a:t>Get more research</a:t>
            </a:r>
          </a:p>
          <a:p>
            <a:pPr lvl="2" eaLnBrk="1" hangingPunct="1"/>
            <a:r>
              <a:rPr lang="en-US" altLang="en-US" smtClean="0"/>
              <a:t>Precautionary principle</a:t>
            </a:r>
          </a:p>
        </p:txBody>
      </p:sp>
      <p:sp>
        <p:nvSpPr>
          <p:cNvPr id="2048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2048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55233444-5B3D-41CE-83BC-631540E4D9E6}" type="slidenum">
              <a:rPr lang="en-US" altLang="en-US" sz="1200">
                <a:solidFill>
                  <a:srgbClr val="F9E194"/>
                </a:solidFill>
              </a:rPr>
              <a:pPr/>
              <a:t>18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Public Interest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Another criterion for decision making</a:t>
            </a:r>
          </a:p>
          <a:p>
            <a:pPr eaLnBrk="1" hangingPunct="1"/>
            <a:r>
              <a:rPr lang="en-US" altLang="en-US" smtClean="0"/>
              <a:t>Normative term, but tricky to define</a:t>
            </a:r>
          </a:p>
          <a:p>
            <a:pPr lvl="1" eaLnBrk="1" hangingPunct="1"/>
            <a:r>
              <a:rPr lang="en-US" altLang="en-US" smtClean="0"/>
              <a:t>Private interests and public interest are not always antithetical </a:t>
            </a:r>
          </a:p>
          <a:p>
            <a:pPr lvl="1" eaLnBrk="1" hangingPunct="1"/>
            <a:r>
              <a:rPr lang="en-US" altLang="en-US" smtClean="0"/>
              <a:t>Can be found in widely shared interests</a:t>
            </a:r>
          </a:p>
          <a:p>
            <a:pPr lvl="1" eaLnBrk="1" hangingPunct="1"/>
            <a:r>
              <a:rPr lang="en-US" altLang="en-US" smtClean="0"/>
              <a:t>Can also be found by looking at the need for organization and procedures to represent and balance interests</a:t>
            </a:r>
          </a:p>
        </p:txBody>
      </p:sp>
      <p:sp>
        <p:nvSpPr>
          <p:cNvPr id="2150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2150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2215A85F-5CDA-48DC-8E23-F3FA84A69979}" type="slidenum">
              <a:rPr lang="en-US" altLang="en-US" sz="1200">
                <a:solidFill>
                  <a:srgbClr val="F9E194"/>
                </a:solidFill>
              </a:rPr>
              <a:pPr/>
              <a:t>19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Styles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/>
              <a:t>1</a:t>
            </a:r>
            <a:endParaRPr lang="en-US" altLang="en-US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Bargaining</a:t>
            </a:r>
          </a:p>
          <a:p>
            <a:pPr lvl="1" eaLnBrk="1" hangingPunct="1"/>
            <a:r>
              <a:rPr lang="en-US" altLang="en-US" smtClean="0"/>
              <a:t>Most common form of decision-making </a:t>
            </a:r>
          </a:p>
          <a:p>
            <a:pPr lvl="1" eaLnBrk="1" hangingPunct="1"/>
            <a:r>
              <a:rPr lang="en-US" altLang="en-US" smtClean="0"/>
              <a:t>Process where two or more parties in positions of power adjust their goals to formulate acceptable course of action for all involved</a:t>
            </a:r>
          </a:p>
          <a:p>
            <a:pPr lvl="1" eaLnBrk="1" hangingPunct="1"/>
            <a:r>
              <a:rPr lang="en-US" altLang="en-US" smtClean="0"/>
              <a:t>Explicit vs. Implicit bargaining</a:t>
            </a:r>
          </a:p>
          <a:p>
            <a:pPr lvl="2" eaLnBrk="1" hangingPunct="1"/>
            <a:r>
              <a:rPr lang="en-US" altLang="en-US" smtClean="0"/>
              <a:t>Logrolling, side payments and compromise</a:t>
            </a:r>
          </a:p>
        </p:txBody>
      </p:sp>
      <p:sp>
        <p:nvSpPr>
          <p:cNvPr id="2253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2253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1BF6A96C-002E-43BC-803B-0EB500D2D67C}" type="slidenum">
              <a:rPr lang="en-US" altLang="en-US" sz="1200">
                <a:solidFill>
                  <a:srgbClr val="F9E194"/>
                </a:solidFill>
              </a:rPr>
              <a:pPr/>
              <a:t>20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Styles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 smtClean="0"/>
              <a:t>2</a:t>
            </a:r>
            <a:endParaRPr lang="en-US" altLang="en-US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Persuasion</a:t>
            </a:r>
          </a:p>
          <a:p>
            <a:pPr lvl="1" eaLnBrk="1" hangingPunct="1"/>
            <a:r>
              <a:rPr lang="en-US" altLang="en-US" smtClean="0"/>
              <a:t>Seeks to build support without modifying position</a:t>
            </a:r>
          </a:p>
          <a:p>
            <a:pPr lvl="2" eaLnBrk="1" hangingPunct="1"/>
            <a:r>
              <a:rPr lang="en-US" altLang="en-US" smtClean="0"/>
              <a:t>Marshaling of facts, data, and information</a:t>
            </a:r>
          </a:p>
          <a:p>
            <a:pPr lvl="2" eaLnBrk="1" hangingPunct="1"/>
            <a:r>
              <a:rPr lang="en-US" altLang="en-US" smtClean="0"/>
              <a:t>Skillful construction of arguments</a:t>
            </a:r>
          </a:p>
          <a:p>
            <a:pPr lvl="2" eaLnBrk="1" hangingPunct="1"/>
            <a:r>
              <a:rPr lang="en-US" altLang="en-US" smtClean="0"/>
              <a:t>Use of reason and logic to convince another of the correctness and wisdom of one’s position</a:t>
            </a:r>
          </a:p>
        </p:txBody>
      </p:sp>
      <p:sp>
        <p:nvSpPr>
          <p:cNvPr id="2355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2355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F7695C06-D8FA-40F5-A77B-E1638F7B033F}" type="slidenum">
              <a:rPr lang="en-US" altLang="en-US" sz="1200">
                <a:solidFill>
                  <a:srgbClr val="F9E194"/>
                </a:solidFill>
              </a:rPr>
              <a:pPr/>
              <a:t>21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Styles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 smtClean="0"/>
              <a:t>3</a:t>
            </a:r>
            <a:endParaRPr lang="en-US" alt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Command</a:t>
            </a:r>
          </a:p>
          <a:p>
            <a:pPr lvl="1" eaLnBrk="1" hangingPunct="1"/>
            <a:r>
              <a:rPr lang="en-US" altLang="en-US" smtClean="0"/>
              <a:t>Ability of those in superior positions to make decisions that are binding upon those who come within their jurisdiction</a:t>
            </a:r>
          </a:p>
          <a:p>
            <a:pPr lvl="1" eaLnBrk="1" hangingPunct="1"/>
            <a:r>
              <a:rPr lang="en-US" altLang="en-US" smtClean="0"/>
              <a:t>More characteristic of decision processes in dictatorial rather than democratic societies</a:t>
            </a:r>
          </a:p>
        </p:txBody>
      </p:sp>
      <p:sp>
        <p:nvSpPr>
          <p:cNvPr id="2458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2458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91A5FE71-B6BC-4B29-9913-9FC49733A41B}" type="slidenum">
              <a:rPr lang="en-US" altLang="en-US" sz="1200">
                <a:solidFill>
                  <a:srgbClr val="F9E194"/>
                </a:solidFill>
              </a:rPr>
              <a:pPr/>
              <a:t>22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Styles of </a:t>
            </a:r>
            <a:r>
              <a:rPr lang="en-US" altLang="en-US" dirty="0" smtClean="0"/>
              <a:t>Decision-Making</a:t>
            </a:r>
            <a:r>
              <a:rPr lang="en-US" altLang="en-US" baseline="-25000" dirty="0" smtClean="0"/>
              <a:t>4</a:t>
            </a:r>
            <a:endParaRPr lang="en-US" altLang="en-US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 practice, all three styles run together in decisional situations</a:t>
            </a:r>
          </a:p>
          <a:p>
            <a:pPr eaLnBrk="1" hangingPunct="1"/>
            <a:r>
              <a:rPr lang="en-US" altLang="en-US" smtClean="0"/>
              <a:t>Majority Building in Congress</a:t>
            </a:r>
          </a:p>
          <a:p>
            <a:pPr lvl="1" eaLnBrk="1" hangingPunct="1"/>
            <a:r>
              <a:rPr lang="en-US" altLang="en-US" smtClean="0"/>
              <a:t>Decentralization</a:t>
            </a:r>
          </a:p>
          <a:p>
            <a:pPr lvl="1" eaLnBrk="1" hangingPunct="1"/>
            <a:r>
              <a:rPr lang="en-US" altLang="en-US" smtClean="0"/>
              <a:t>Complex procedures</a:t>
            </a:r>
          </a:p>
          <a:p>
            <a:pPr lvl="1" eaLnBrk="1" hangingPunct="1"/>
            <a:r>
              <a:rPr lang="en-US" altLang="en-US" smtClean="0"/>
              <a:t>Majorities must constantly be cobbled together though bargaining to enact important legislation</a:t>
            </a:r>
          </a:p>
        </p:txBody>
      </p:sp>
      <p:sp>
        <p:nvSpPr>
          <p:cNvPr id="2560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2560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819DA1A9-39FD-4A3A-B825-08B41A3FBDFA}" type="slidenum">
              <a:rPr lang="en-US" altLang="en-US" sz="1200">
                <a:solidFill>
                  <a:srgbClr val="F9E194"/>
                </a:solidFill>
              </a:rPr>
              <a:pPr/>
              <a:t>23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Presidential Decision-Making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Presidents are policy adopters in their own right</a:t>
            </a:r>
          </a:p>
          <a:p>
            <a:pPr lvl="1" eaLnBrk="1" hangingPunct="1"/>
            <a:r>
              <a:rPr lang="en-US" altLang="en-US" smtClean="0"/>
              <a:t>Recognize foreign government; establish diplomatic relations; execute treaties</a:t>
            </a:r>
          </a:p>
          <a:p>
            <a:pPr lvl="1" eaLnBrk="1" hangingPunct="1"/>
            <a:r>
              <a:rPr lang="en-US" altLang="en-US" smtClean="0"/>
              <a:t>Executive agreements, orders</a:t>
            </a:r>
          </a:p>
          <a:p>
            <a:pPr lvl="1" eaLnBrk="1" hangingPunct="1"/>
            <a:r>
              <a:rPr lang="en-US" altLang="en-US" smtClean="0"/>
              <a:t>Congress delegates authority to the president</a:t>
            </a:r>
          </a:p>
        </p:txBody>
      </p:sp>
      <p:sp>
        <p:nvSpPr>
          <p:cNvPr id="2662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2662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D1D6216B-1A3D-4709-A9BE-C51788C17283}" type="slidenum">
              <a:rPr lang="en-US" altLang="en-US" sz="1200">
                <a:solidFill>
                  <a:srgbClr val="F9E194"/>
                </a:solidFill>
              </a:rPr>
              <a:pPr/>
              <a:t>24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/>
              <a:t>Presidential </a:t>
            </a:r>
            <a:r>
              <a:rPr lang="en-US" altLang="en-US" sz="3600" dirty="0" smtClean="0"/>
              <a:t>Decision-Making cont.</a:t>
            </a:r>
            <a:endParaRPr lang="en-US" altLang="en-US" sz="3600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Shaped and limited by</a:t>
            </a:r>
          </a:p>
          <a:p>
            <a:pPr lvl="1" eaLnBrk="1" hangingPunct="1"/>
            <a:r>
              <a:rPr lang="en-US" altLang="en-US" dirty="0" smtClean="0"/>
              <a:t>Permissibility (legality and acceptability)</a:t>
            </a:r>
          </a:p>
          <a:p>
            <a:pPr lvl="1" eaLnBrk="1" hangingPunct="1"/>
            <a:r>
              <a:rPr lang="en-US" altLang="en-US" dirty="0" smtClean="0"/>
              <a:t>Available resources</a:t>
            </a:r>
          </a:p>
          <a:p>
            <a:pPr lvl="1" eaLnBrk="1" hangingPunct="1"/>
            <a:r>
              <a:rPr lang="en-US" altLang="en-US" dirty="0" smtClean="0"/>
              <a:t>Available time</a:t>
            </a:r>
          </a:p>
          <a:p>
            <a:pPr lvl="1" eaLnBrk="1" hangingPunct="1"/>
            <a:r>
              <a:rPr lang="en-US" altLang="en-US" dirty="0" smtClean="0"/>
              <a:t>Previous commitments</a:t>
            </a:r>
          </a:p>
          <a:p>
            <a:pPr lvl="1" eaLnBrk="1" hangingPunct="1"/>
            <a:r>
              <a:rPr lang="en-US" altLang="en-US" dirty="0" smtClean="0"/>
              <a:t>Available information</a:t>
            </a:r>
          </a:p>
        </p:txBody>
      </p:sp>
      <p:sp>
        <p:nvSpPr>
          <p:cNvPr id="2765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r>
              <a:rPr lang="en-US" altLang="en-US" sz="1200" smtClean="0">
                <a:solidFill>
                  <a:srgbClr val="F9E194"/>
                </a:solidFill>
              </a:rPr>
              <a:t>Copyright © 2015 Cengage Learning. All rights reserved.</a:t>
            </a:r>
          </a:p>
        </p:txBody>
      </p:sp>
      <p:sp>
        <p:nvSpPr>
          <p:cNvPr id="2765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16" charset="-128"/>
              </a:defRPr>
            </a:lvl9pPr>
          </a:lstStyle>
          <a:p>
            <a:fld id="{C17F6C5A-4F0F-4C48-B36C-6B4030F3D317}" type="slidenum">
              <a:rPr lang="en-US" altLang="en-US" sz="1200">
                <a:solidFill>
                  <a:srgbClr val="F9E194"/>
                </a:solidFill>
              </a:rPr>
              <a:pPr/>
              <a:t>25</a:t>
            </a:fld>
            <a:endParaRPr lang="en-US" altLang="en-US" sz="1200">
              <a:solidFill>
                <a:srgbClr val="F9E194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Blank Presentation">
  <a:themeElements>
    <a:clrScheme name="">
      <a:dk1>
        <a:srgbClr val="000000"/>
      </a:dk1>
      <a:lt1>
        <a:srgbClr val="FCE28B"/>
      </a:lt1>
      <a:dk2>
        <a:srgbClr val="000000"/>
      </a:dk2>
      <a:lt2>
        <a:srgbClr val="CCCCCC"/>
      </a:lt2>
      <a:accent1>
        <a:srgbClr val="BBE0E3"/>
      </a:accent1>
      <a:accent2>
        <a:srgbClr val="408000"/>
      </a:accent2>
      <a:accent3>
        <a:srgbClr val="FDEEC4"/>
      </a:accent3>
      <a:accent4>
        <a:srgbClr val="000000"/>
      </a:accent4>
      <a:accent5>
        <a:srgbClr val="DAEDEF"/>
      </a:accent5>
      <a:accent6>
        <a:srgbClr val="397300"/>
      </a:accent6>
      <a:hlink>
        <a:srgbClr val="009999"/>
      </a:hlink>
      <a:folHlink>
        <a:srgbClr val="80004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1785</TotalTime>
  <Words>1237</Words>
  <Application>Microsoft Office PowerPoint</Application>
  <PresentationFormat>On-screen Show (4:3)</PresentationFormat>
  <Paragraphs>215</Paragraphs>
  <Slides>25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Wingdings</vt:lpstr>
      <vt:lpstr>ヒラギノ角ゴ Pro W3</vt:lpstr>
      <vt:lpstr>1_Blank Presentation</vt:lpstr>
      <vt:lpstr>PAD3034</vt:lpstr>
      <vt:lpstr>Introduction</vt:lpstr>
      <vt:lpstr>Today’s Topics</vt:lpstr>
      <vt:lpstr>Theories of Decision-Making1</vt:lpstr>
      <vt:lpstr>Theories of Decision-Making2</vt:lpstr>
      <vt:lpstr>Theories of Decision-Making3</vt:lpstr>
      <vt:lpstr>Theories of Decision-Making4</vt:lpstr>
      <vt:lpstr>Theories of Decision-Making5</vt:lpstr>
      <vt:lpstr>Theories of Decision-Making6</vt:lpstr>
      <vt:lpstr>Decision Criteria1</vt:lpstr>
      <vt:lpstr>Decision Criteria2</vt:lpstr>
      <vt:lpstr>Decision Criteria3</vt:lpstr>
      <vt:lpstr>Party-Line Votes in Congress</vt:lpstr>
      <vt:lpstr>Decision Criteria4</vt:lpstr>
      <vt:lpstr>Decision Criteria5</vt:lpstr>
      <vt:lpstr>Decision Criteria6</vt:lpstr>
      <vt:lpstr>Decision Criteria7</vt:lpstr>
      <vt:lpstr>Decision Criteria8</vt:lpstr>
      <vt:lpstr>Public Interest</vt:lpstr>
      <vt:lpstr>Styles of Decision-Making1</vt:lpstr>
      <vt:lpstr>Styles of Decision-Making2</vt:lpstr>
      <vt:lpstr>Styles of Decision-Making3</vt:lpstr>
      <vt:lpstr>Styles of Decision-Making4</vt:lpstr>
      <vt:lpstr>Presidential Decision-Making</vt:lpstr>
      <vt:lpstr>Presidential Decision-Making cont.</vt:lpstr>
    </vt:vector>
  </TitlesOfParts>
  <Company>University of the Pacific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University of the Pacific</dc:creator>
  <cp:lastModifiedBy>Niki Watson</cp:lastModifiedBy>
  <cp:revision>89</cp:revision>
  <dcterms:created xsi:type="dcterms:W3CDTF">2009-11-10T18:28:47Z</dcterms:created>
  <dcterms:modified xsi:type="dcterms:W3CDTF">2017-08-02T15:43:43Z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B30211C5-24A2-4F49-ACF2-79493ED57666</vt:lpwstr>
  </property>
  <property fmtid="{D5CDD505-2E9C-101B-9397-08002B2CF9AE}" pid="3" name="ArticulatePath">
    <vt:lpwstr>Anderson_8e__ppts_ch04</vt:lpwstr>
  </property>
</Properties>
</file>