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45.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3.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4.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0.xml" ContentType="application/vnd.openxmlformats-officedocument.presentationml.slide+xml"/>
  <Override PartName="/ppt/slides/slide32.xml" ContentType="application/vnd.openxmlformats-officedocument.presentationml.slide+xml"/>
  <Override PartName="/ppt/slides/slide29.xml" ContentType="application/vnd.openxmlformats-officedocument.presentationml.slide+xml"/>
  <Override PartName="/ppt/slides/slide3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23.xml" ContentType="application/vnd.openxmlformats-officedocument.presentationml.notesSlide+xml"/>
  <Override PartName="/ppt/notesSlides/notesSlide17.xml" ContentType="application/vnd.openxmlformats-officedocument.presentationml.notesSlide+xml"/>
  <Override PartName="/ppt/notesSlides/notesSlide2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29.xml" ContentType="application/vnd.openxmlformats-officedocument.presentationml.notesSlide+xml"/>
  <Override PartName="/ppt/notesSlides/notesSlide34.xml" ContentType="application/vnd.openxmlformats-officedocument.presentationml.notesSlide+xml"/>
  <Override PartName="/ppt/notesSlides/notesSlide27.xml" ContentType="application/vnd.openxmlformats-officedocument.presentationml.notesSlide+xml"/>
  <Override PartName="/ppt/notesSlides/notesSlide25.xml" ContentType="application/vnd.openxmlformats-officedocument.presentationml.notesSlide+xml"/>
  <Override PartName="/ppt/notesSlides/notesSlide28.xml" ContentType="application/vnd.openxmlformats-officedocument.presentationml.notesSlide+xml"/>
  <Override PartName="/ppt/notesSlides/notesSlide26.xml" ContentType="application/vnd.openxmlformats-officedocument.presentationml.notesSlid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47"/>
  </p:notesMasterIdLst>
  <p:handoutMasterIdLst>
    <p:handoutMasterId r:id="rId48"/>
  </p:handoutMasterIdLst>
  <p:sldIdLst>
    <p:sldId id="742" r:id="rId2"/>
    <p:sldId id="743" r:id="rId3"/>
    <p:sldId id="740" r:id="rId4"/>
    <p:sldId id="538" r:id="rId5"/>
    <p:sldId id="543" r:id="rId6"/>
    <p:sldId id="541" r:id="rId7"/>
    <p:sldId id="542" r:id="rId8"/>
    <p:sldId id="744" r:id="rId9"/>
    <p:sldId id="560" r:id="rId10"/>
    <p:sldId id="615" r:id="rId11"/>
    <p:sldId id="665" r:id="rId12"/>
    <p:sldId id="735" r:id="rId13"/>
    <p:sldId id="663" r:id="rId14"/>
    <p:sldId id="664" r:id="rId15"/>
    <p:sldId id="667" r:id="rId16"/>
    <p:sldId id="672" r:id="rId17"/>
    <p:sldId id="668" r:id="rId18"/>
    <p:sldId id="669" r:id="rId19"/>
    <p:sldId id="673" r:id="rId20"/>
    <p:sldId id="674" r:id="rId21"/>
    <p:sldId id="675" r:id="rId22"/>
    <p:sldId id="676" r:id="rId23"/>
    <p:sldId id="677" r:id="rId24"/>
    <p:sldId id="678" r:id="rId25"/>
    <p:sldId id="679" r:id="rId26"/>
    <p:sldId id="680" r:id="rId27"/>
    <p:sldId id="681" r:id="rId28"/>
    <p:sldId id="682" r:id="rId29"/>
    <p:sldId id="683" r:id="rId30"/>
    <p:sldId id="716" r:id="rId31"/>
    <p:sldId id="685" r:id="rId32"/>
    <p:sldId id="686" r:id="rId33"/>
    <p:sldId id="725" r:id="rId34"/>
    <p:sldId id="701" r:id="rId35"/>
    <p:sldId id="727" r:id="rId36"/>
    <p:sldId id="690" r:id="rId37"/>
    <p:sldId id="691" r:id="rId38"/>
    <p:sldId id="692" r:id="rId39"/>
    <p:sldId id="693" r:id="rId40"/>
    <p:sldId id="736" r:id="rId41"/>
    <p:sldId id="695" r:id="rId42"/>
    <p:sldId id="696" r:id="rId43"/>
    <p:sldId id="729" r:id="rId44"/>
    <p:sldId id="730" r:id="rId45"/>
    <p:sldId id="741" r:id="rId46"/>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30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30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30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30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3000" kern="1200">
        <a:solidFill>
          <a:schemeClr val="tx1"/>
        </a:solidFill>
        <a:latin typeface="Times New Roman" pitchFamily="18" charset="0"/>
        <a:ea typeface="+mn-ea"/>
        <a:cs typeface="+mn-cs"/>
      </a:defRPr>
    </a:lvl5pPr>
    <a:lvl6pPr marL="2286000" algn="l" defTabSz="914400" rtl="0" eaLnBrk="1" latinLnBrk="0" hangingPunct="1">
      <a:defRPr sz="3000" kern="1200">
        <a:solidFill>
          <a:schemeClr val="tx1"/>
        </a:solidFill>
        <a:latin typeface="Times New Roman" pitchFamily="18" charset="0"/>
        <a:ea typeface="+mn-ea"/>
        <a:cs typeface="+mn-cs"/>
      </a:defRPr>
    </a:lvl6pPr>
    <a:lvl7pPr marL="2743200" algn="l" defTabSz="914400" rtl="0" eaLnBrk="1" latinLnBrk="0" hangingPunct="1">
      <a:defRPr sz="3000" kern="1200">
        <a:solidFill>
          <a:schemeClr val="tx1"/>
        </a:solidFill>
        <a:latin typeface="Times New Roman" pitchFamily="18" charset="0"/>
        <a:ea typeface="+mn-ea"/>
        <a:cs typeface="+mn-cs"/>
      </a:defRPr>
    </a:lvl7pPr>
    <a:lvl8pPr marL="3200400" algn="l" defTabSz="914400" rtl="0" eaLnBrk="1" latinLnBrk="0" hangingPunct="1">
      <a:defRPr sz="3000" kern="1200">
        <a:solidFill>
          <a:schemeClr val="tx1"/>
        </a:solidFill>
        <a:latin typeface="Times New Roman" pitchFamily="18" charset="0"/>
        <a:ea typeface="+mn-ea"/>
        <a:cs typeface="+mn-cs"/>
      </a:defRPr>
    </a:lvl8pPr>
    <a:lvl9pPr marL="3657600" algn="l" defTabSz="914400" rtl="0" eaLnBrk="1" latinLnBrk="0" hangingPunct="1">
      <a:defRPr sz="30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0000"/>
    <a:srgbClr val="FFFFC5"/>
    <a:srgbClr val="006600"/>
    <a:srgbClr val="99CCFF"/>
    <a:srgbClr val="66CCFF"/>
    <a:srgbClr val="FFFFCC"/>
    <a:srgbClr val="F9EFA9"/>
    <a:srgbClr val="FFF0E1"/>
    <a:srgbClr val="800000"/>
    <a:srgbClr val="E1F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4671" autoAdjust="0"/>
  </p:normalViewPr>
  <p:slideViewPr>
    <p:cSldViewPr>
      <p:cViewPr>
        <p:scale>
          <a:sx n="80" d="100"/>
          <a:sy n="80" d="100"/>
        </p:scale>
        <p:origin x="669" y="327"/>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Lst>
  </p:outlineViewPr>
  <p:notesTextViewPr>
    <p:cViewPr>
      <p:scale>
        <a:sx n="100" d="100"/>
        <a:sy n="100" d="100"/>
      </p:scale>
      <p:origin x="0" y="0"/>
    </p:cViewPr>
  </p:notesTextViewPr>
  <p:sorterViewPr>
    <p:cViewPr>
      <p:scale>
        <a:sx n="140" d="100"/>
        <a:sy n="140" d="100"/>
      </p:scale>
      <p:origin x="0" y="0"/>
    </p:cViewPr>
  </p:sorterViewPr>
  <p:notesViewPr>
    <p:cSldViewPr>
      <p:cViewPr>
        <p:scale>
          <a:sx n="75" d="100"/>
          <a:sy n="75" d="100"/>
        </p:scale>
        <p:origin x="-2442" y="-28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_rels/viewProps.xml.rels><?xml version="1.0" encoding="UTF-8" standalone="yes"?>
<Relationships xmlns="http://schemas.openxmlformats.org/package/2006/relationships"><Relationship Id="rId13" Type="http://schemas.openxmlformats.org/officeDocument/2006/relationships/slide" Target="slides/slide15.xml"/><Relationship Id="rId18" Type="http://schemas.openxmlformats.org/officeDocument/2006/relationships/slide" Target="slides/slide20.xml"/><Relationship Id="rId26" Type="http://schemas.openxmlformats.org/officeDocument/2006/relationships/slide" Target="slides/slide28.xml"/><Relationship Id="rId39" Type="http://schemas.openxmlformats.org/officeDocument/2006/relationships/slide" Target="slides/slide41.xml"/><Relationship Id="rId21" Type="http://schemas.openxmlformats.org/officeDocument/2006/relationships/slide" Target="slides/slide23.xml"/><Relationship Id="rId34" Type="http://schemas.openxmlformats.org/officeDocument/2006/relationships/slide" Target="slides/slide36.xml"/><Relationship Id="rId42" Type="http://schemas.openxmlformats.org/officeDocument/2006/relationships/slide" Target="slides/slide44.xml"/><Relationship Id="rId7" Type="http://schemas.openxmlformats.org/officeDocument/2006/relationships/slide" Target="slides/slide9.xml"/><Relationship Id="rId2" Type="http://schemas.openxmlformats.org/officeDocument/2006/relationships/slide" Target="slides/slide4.xml"/><Relationship Id="rId16" Type="http://schemas.openxmlformats.org/officeDocument/2006/relationships/slide" Target="slides/slide18.xml"/><Relationship Id="rId20" Type="http://schemas.openxmlformats.org/officeDocument/2006/relationships/slide" Target="slides/slide22.xml"/><Relationship Id="rId29" Type="http://schemas.openxmlformats.org/officeDocument/2006/relationships/slide" Target="slides/slide31.xml"/><Relationship Id="rId41" Type="http://schemas.openxmlformats.org/officeDocument/2006/relationships/slide" Target="slides/slide43.xml"/><Relationship Id="rId1" Type="http://schemas.openxmlformats.org/officeDocument/2006/relationships/slide" Target="slides/slide3.xml"/><Relationship Id="rId6" Type="http://schemas.openxmlformats.org/officeDocument/2006/relationships/slide" Target="slides/slide8.xml"/><Relationship Id="rId11" Type="http://schemas.openxmlformats.org/officeDocument/2006/relationships/slide" Target="slides/slide13.xml"/><Relationship Id="rId24" Type="http://schemas.openxmlformats.org/officeDocument/2006/relationships/slide" Target="slides/slide26.xml"/><Relationship Id="rId32" Type="http://schemas.openxmlformats.org/officeDocument/2006/relationships/slide" Target="slides/slide34.xml"/><Relationship Id="rId37" Type="http://schemas.openxmlformats.org/officeDocument/2006/relationships/slide" Target="slides/slide39.xml"/><Relationship Id="rId40" Type="http://schemas.openxmlformats.org/officeDocument/2006/relationships/slide" Target="slides/slide42.xml"/><Relationship Id="rId5" Type="http://schemas.openxmlformats.org/officeDocument/2006/relationships/slide" Target="slides/slide7.xml"/><Relationship Id="rId15" Type="http://schemas.openxmlformats.org/officeDocument/2006/relationships/slide" Target="slides/slide17.xml"/><Relationship Id="rId23" Type="http://schemas.openxmlformats.org/officeDocument/2006/relationships/slide" Target="slides/slide25.xml"/><Relationship Id="rId28" Type="http://schemas.openxmlformats.org/officeDocument/2006/relationships/slide" Target="slides/slide30.xml"/><Relationship Id="rId36" Type="http://schemas.openxmlformats.org/officeDocument/2006/relationships/slide" Target="slides/slide38.xml"/><Relationship Id="rId10" Type="http://schemas.openxmlformats.org/officeDocument/2006/relationships/slide" Target="slides/slide12.xml"/><Relationship Id="rId19" Type="http://schemas.openxmlformats.org/officeDocument/2006/relationships/slide" Target="slides/slide21.xml"/><Relationship Id="rId31" Type="http://schemas.openxmlformats.org/officeDocument/2006/relationships/slide" Target="slides/slide33.xml"/><Relationship Id="rId4" Type="http://schemas.openxmlformats.org/officeDocument/2006/relationships/slide" Target="slides/slide6.xml"/><Relationship Id="rId9" Type="http://schemas.openxmlformats.org/officeDocument/2006/relationships/slide" Target="slides/slide11.xml"/><Relationship Id="rId14" Type="http://schemas.openxmlformats.org/officeDocument/2006/relationships/slide" Target="slides/slide16.xml"/><Relationship Id="rId22" Type="http://schemas.openxmlformats.org/officeDocument/2006/relationships/slide" Target="slides/slide24.xml"/><Relationship Id="rId27" Type="http://schemas.openxmlformats.org/officeDocument/2006/relationships/slide" Target="slides/slide29.xml"/><Relationship Id="rId30" Type="http://schemas.openxmlformats.org/officeDocument/2006/relationships/slide" Target="slides/slide32.xml"/><Relationship Id="rId35" Type="http://schemas.openxmlformats.org/officeDocument/2006/relationships/slide" Target="slides/slide37.xml"/><Relationship Id="rId8" Type="http://schemas.openxmlformats.org/officeDocument/2006/relationships/slide" Target="slides/slide10.xml"/><Relationship Id="rId3" Type="http://schemas.openxmlformats.org/officeDocument/2006/relationships/slide" Target="slides/slide5.xml"/><Relationship Id="rId12" Type="http://schemas.openxmlformats.org/officeDocument/2006/relationships/slide" Target="slides/slide14.xml"/><Relationship Id="rId17" Type="http://schemas.openxmlformats.org/officeDocument/2006/relationships/slide" Target="slides/slide19.xml"/><Relationship Id="rId25" Type="http://schemas.openxmlformats.org/officeDocument/2006/relationships/slide" Target="slides/slide27.xml"/><Relationship Id="rId33" Type="http://schemas.openxmlformats.org/officeDocument/2006/relationships/slide" Target="slides/slide35.xml"/><Relationship Id="rId38"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66881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381000" y="4343400"/>
            <a:ext cx="6172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443" name="Rectangle 3"/>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extLst>
      <p:ext uri="{BB962C8B-B14F-4D97-AF65-F5344CB8AC3E}">
        <p14:creationId xmlns:p14="http://schemas.microsoft.com/office/powerpoint/2010/main" val="429109393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mn-ea"/>
        <a:cs typeface="+mn-cs"/>
      </a:defRPr>
    </a:lvl1pPr>
    <a:lvl2pPr marL="457200" algn="l" rtl="0" eaLnBrk="0" fontAlgn="base" hangingPunct="0">
      <a:spcBef>
        <a:spcPct val="30000"/>
      </a:spcBef>
      <a:spcAft>
        <a:spcPct val="0"/>
      </a:spcAft>
      <a:defRPr sz="1400" kern="1200">
        <a:solidFill>
          <a:schemeClr val="tx1"/>
        </a:solidFill>
        <a:latin typeface="Arial" charset="0"/>
        <a:ea typeface="+mn-ea"/>
        <a:cs typeface="+mn-cs"/>
      </a:defRPr>
    </a:lvl2pPr>
    <a:lvl3pPr marL="914400" algn="l" rtl="0" eaLnBrk="0" fontAlgn="base" hangingPunct="0">
      <a:spcBef>
        <a:spcPct val="30000"/>
      </a:spcBef>
      <a:spcAft>
        <a:spcPct val="0"/>
      </a:spcAft>
      <a:defRPr sz="1400" kern="1200">
        <a:solidFill>
          <a:schemeClr val="tx1"/>
        </a:solidFill>
        <a:latin typeface="Arial" charset="0"/>
        <a:ea typeface="+mn-ea"/>
        <a:cs typeface="+mn-cs"/>
      </a:defRPr>
    </a:lvl3pPr>
    <a:lvl4pPr marL="1371600" algn="l" rtl="0" eaLnBrk="0" fontAlgn="base" hangingPunct="0">
      <a:spcBef>
        <a:spcPct val="30000"/>
      </a:spcBef>
      <a:spcAft>
        <a:spcPct val="0"/>
      </a:spcAft>
      <a:defRPr sz="1400" kern="1200">
        <a:solidFill>
          <a:schemeClr val="tx1"/>
        </a:solidFill>
        <a:latin typeface="Arial" charset="0"/>
        <a:ea typeface="+mn-ea"/>
        <a:cs typeface="+mn-cs"/>
      </a:defRPr>
    </a:lvl4pPr>
    <a:lvl5pPr marL="1828800" algn="l" rtl="0" eaLnBrk="0" fontAlgn="base" hangingPunct="0">
      <a:spcBef>
        <a:spcPct val="30000"/>
      </a:spcBef>
      <a:spcAft>
        <a:spcPct val="0"/>
      </a:spcAft>
      <a:defRPr sz="14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Rot="1" noChangeAspect="1" noChangeArrowheads="1" noTextEdit="1"/>
          </p:cNvSpPr>
          <p:nvPr>
            <p:ph type="sldImg"/>
          </p:nvPr>
        </p:nvSpPr>
        <p:spPr>
          <a:xfrm>
            <a:off x="1150938" y="692150"/>
            <a:ext cx="4556125" cy="3416300"/>
          </a:xfrm>
          <a:ln/>
        </p:spPr>
      </p:sp>
      <p:sp>
        <p:nvSpPr>
          <p:cNvPr id="3225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968434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xfrm>
            <a:off x="1150938" y="692150"/>
            <a:ext cx="4556125" cy="3416300"/>
          </a:xfrm>
          <a:ln/>
        </p:spPr>
      </p:sp>
      <p:sp>
        <p:nvSpPr>
          <p:cNvPr id="55300" name="Rectangle 4"/>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1661182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p:spPr>
      </p:sp>
      <p:sp>
        <p:nvSpPr>
          <p:cNvPr id="6451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642671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xfrm>
            <a:off x="1150938" y="692150"/>
            <a:ext cx="4556125" cy="3416300"/>
          </a:xfrm>
          <a:ln/>
        </p:spPr>
      </p:sp>
      <p:sp>
        <p:nvSpPr>
          <p:cNvPr id="6553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0962650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p:spPr>
      </p:sp>
      <p:sp>
        <p:nvSpPr>
          <p:cNvPr id="665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1685846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xfrm>
            <a:off x="1150938" y="692150"/>
            <a:ext cx="4556125" cy="3416300"/>
          </a:xfrm>
          <a:ln/>
        </p:spPr>
      </p:sp>
      <p:sp>
        <p:nvSpPr>
          <p:cNvPr id="6758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12049195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xfrm>
            <a:off x="1150938" y="692150"/>
            <a:ext cx="4556125" cy="3416300"/>
          </a:xfrm>
          <a:ln/>
        </p:spPr>
      </p:sp>
      <p:sp>
        <p:nvSpPr>
          <p:cNvPr id="6758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408978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xfrm>
            <a:off x="1150938" y="692150"/>
            <a:ext cx="4556125" cy="3416300"/>
          </a:xfrm>
          <a:ln/>
        </p:spPr>
      </p:sp>
      <p:sp>
        <p:nvSpPr>
          <p:cNvPr id="6963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499886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p:spPr>
      </p:sp>
      <p:sp>
        <p:nvSpPr>
          <p:cNvPr id="7065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8843233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xfrm>
            <a:off x="1150938" y="692150"/>
            <a:ext cx="4556125" cy="3416300"/>
          </a:xfrm>
          <a:ln/>
        </p:spPr>
      </p:sp>
      <p:sp>
        <p:nvSpPr>
          <p:cNvPr id="7168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4278039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xfrm>
            <a:off x="1150938" y="692150"/>
            <a:ext cx="4556125" cy="3416300"/>
          </a:xfrm>
          <a:ln/>
        </p:spPr>
      </p:sp>
      <p:sp>
        <p:nvSpPr>
          <p:cNvPr id="7270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739422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xfrm>
            <a:off x="1150938" y="692150"/>
            <a:ext cx="4556125" cy="3416300"/>
          </a:xfrm>
          <a:ln/>
        </p:spPr>
      </p:sp>
      <p:sp>
        <p:nvSpPr>
          <p:cNvPr id="7373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4285064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xfrm>
            <a:off x="1150938" y="692150"/>
            <a:ext cx="4556125" cy="3416300"/>
          </a:xfrm>
          <a:ln/>
        </p:spPr>
      </p:sp>
      <p:sp>
        <p:nvSpPr>
          <p:cNvPr id="7475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0322716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xfrm>
            <a:off x="1150938" y="692150"/>
            <a:ext cx="4556125" cy="3416300"/>
          </a:xfrm>
          <a:ln/>
        </p:spPr>
      </p:sp>
      <p:sp>
        <p:nvSpPr>
          <p:cNvPr id="7782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80243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p:spPr>
      </p:sp>
      <p:sp>
        <p:nvSpPr>
          <p:cNvPr id="78851" name="Rectangle 5"/>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6866166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xfrm>
            <a:off x="1150938" y="692150"/>
            <a:ext cx="4556125" cy="3416300"/>
          </a:xfrm>
          <a:ln/>
        </p:spPr>
      </p:sp>
      <p:sp>
        <p:nvSpPr>
          <p:cNvPr id="7987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19249492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xfrm>
            <a:off x="1150938" y="692150"/>
            <a:ext cx="4556125" cy="3416300"/>
          </a:xfrm>
          <a:ln/>
        </p:spPr>
      </p:sp>
      <p:sp>
        <p:nvSpPr>
          <p:cNvPr id="8089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6687552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p:spPr>
      </p:sp>
      <p:sp>
        <p:nvSpPr>
          <p:cNvPr id="8294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6669483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xfrm>
            <a:off x="1150938" y="692150"/>
            <a:ext cx="4556125" cy="3416300"/>
          </a:xfrm>
          <a:ln/>
        </p:spPr>
      </p:sp>
      <p:sp>
        <p:nvSpPr>
          <p:cNvPr id="849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0745791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xfrm>
            <a:off x="1150938" y="692150"/>
            <a:ext cx="4556125" cy="3416300"/>
          </a:xfrm>
          <a:ln/>
        </p:spPr>
      </p:sp>
      <p:sp>
        <p:nvSpPr>
          <p:cNvPr id="8601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9584902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xfrm>
            <a:off x="1150938" y="692150"/>
            <a:ext cx="4556125" cy="3416300"/>
          </a:xfrm>
          <a:ln/>
        </p:spPr>
      </p:sp>
      <p:sp>
        <p:nvSpPr>
          <p:cNvPr id="87043"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177296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xfrm>
            <a:off x="1150938" y="692150"/>
            <a:ext cx="4556125" cy="3416300"/>
          </a:xfrm>
          <a:ln/>
        </p:spPr>
      </p:sp>
      <p:sp>
        <p:nvSpPr>
          <p:cNvPr id="8806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598081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xfrm>
            <a:off x="1150938" y="692150"/>
            <a:ext cx="4556125" cy="3416300"/>
          </a:xfrm>
          <a:ln/>
        </p:spPr>
      </p:sp>
      <p:sp>
        <p:nvSpPr>
          <p:cNvPr id="8909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1094811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xfrm>
            <a:off x="1150938" y="692150"/>
            <a:ext cx="4556125" cy="3416300"/>
          </a:xfrm>
          <a:ln/>
        </p:spPr>
      </p:sp>
      <p:sp>
        <p:nvSpPr>
          <p:cNvPr id="9011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1460139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xfrm>
            <a:off x="1150938" y="692150"/>
            <a:ext cx="4556125" cy="3416300"/>
          </a:xfrm>
          <a:ln/>
        </p:spPr>
      </p:sp>
      <p:sp>
        <p:nvSpPr>
          <p:cNvPr id="9113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42763414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xfrm>
            <a:off x="1150938" y="692150"/>
            <a:ext cx="4556125" cy="3416300"/>
          </a:xfrm>
          <a:ln/>
        </p:spPr>
      </p:sp>
      <p:sp>
        <p:nvSpPr>
          <p:cNvPr id="92163"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4436150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xfrm>
            <a:off x="1150938" y="692150"/>
            <a:ext cx="4556125" cy="3416300"/>
          </a:xfrm>
          <a:ln/>
        </p:spPr>
      </p:sp>
      <p:sp>
        <p:nvSpPr>
          <p:cNvPr id="9421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960819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xfrm>
            <a:off x="1150938" y="692150"/>
            <a:ext cx="4556125" cy="3416300"/>
          </a:xfrm>
          <a:ln/>
        </p:spPr>
      </p:sp>
      <p:sp>
        <p:nvSpPr>
          <p:cNvPr id="9523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6820515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xfrm>
            <a:off x="1150938" y="692150"/>
            <a:ext cx="4556125" cy="3416300"/>
          </a:xfrm>
          <a:ln/>
        </p:spPr>
      </p:sp>
      <p:sp>
        <p:nvSpPr>
          <p:cNvPr id="9625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19284877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xfrm>
            <a:off x="1150938" y="692150"/>
            <a:ext cx="4556125" cy="3416300"/>
          </a:xfrm>
          <a:ln/>
        </p:spPr>
      </p:sp>
      <p:sp>
        <p:nvSpPr>
          <p:cNvPr id="97283"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2152444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xfrm>
            <a:off x="1150938" y="692150"/>
            <a:ext cx="4556125" cy="3416300"/>
          </a:xfrm>
          <a:ln/>
        </p:spPr>
      </p:sp>
      <p:sp>
        <p:nvSpPr>
          <p:cNvPr id="9830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051005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xfrm>
            <a:off x="1150938" y="692150"/>
            <a:ext cx="4556125" cy="3416300"/>
          </a:xfrm>
          <a:ln/>
        </p:spPr>
      </p:sp>
      <p:sp>
        <p:nvSpPr>
          <p:cNvPr id="10035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8562693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xfrm>
            <a:off x="1150938" y="692150"/>
            <a:ext cx="4556125" cy="3416300"/>
          </a:xfrm>
          <a:ln/>
        </p:spPr>
      </p:sp>
      <p:sp>
        <p:nvSpPr>
          <p:cNvPr id="10137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41812627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xfrm>
            <a:off x="1150938" y="692150"/>
            <a:ext cx="4556125" cy="3416300"/>
          </a:xfrm>
          <a:ln/>
        </p:spPr>
      </p:sp>
      <p:sp>
        <p:nvSpPr>
          <p:cNvPr id="102403"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13200667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xfrm>
            <a:off x="1150938" y="692150"/>
            <a:ext cx="4556125" cy="3416300"/>
          </a:xfrm>
          <a:ln/>
        </p:spPr>
      </p:sp>
      <p:sp>
        <p:nvSpPr>
          <p:cNvPr id="10342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17046373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xfrm>
            <a:off x="1150938" y="692150"/>
            <a:ext cx="4556125" cy="3416300"/>
          </a:xfrm>
          <a:ln/>
        </p:spPr>
      </p:sp>
      <p:sp>
        <p:nvSpPr>
          <p:cNvPr id="104451"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9938854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xfrm>
            <a:off x="1150938" y="692150"/>
            <a:ext cx="4556125" cy="3416300"/>
          </a:xfrm>
          <a:ln/>
        </p:spPr>
      </p:sp>
      <p:sp>
        <p:nvSpPr>
          <p:cNvPr id="105475"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4647873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xfrm>
            <a:off x="1150938" y="692150"/>
            <a:ext cx="4556125" cy="3416300"/>
          </a:xfrm>
          <a:ln/>
        </p:spPr>
      </p:sp>
      <p:sp>
        <p:nvSpPr>
          <p:cNvPr id="10649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33979185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xfrm>
            <a:off x="1150938" y="692150"/>
            <a:ext cx="4556125" cy="3416300"/>
          </a:xfrm>
          <a:ln/>
        </p:spPr>
      </p:sp>
      <p:sp>
        <p:nvSpPr>
          <p:cNvPr id="1126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14689771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Rectangle 2"/>
          <p:cNvSpPr>
            <a:spLocks noGrp="1" noRot="1" noChangeAspect="1" noChangeArrowheads="1" noTextEdit="1"/>
          </p:cNvSpPr>
          <p:nvPr>
            <p:ph type="sldImg"/>
          </p:nvPr>
        </p:nvSpPr>
        <p:spPr>
          <a:xfrm>
            <a:off x="1146175" y="687388"/>
            <a:ext cx="4565650" cy="3425825"/>
          </a:xfrm>
          <a:ln cap="flat"/>
        </p:spPr>
      </p:sp>
      <p:sp>
        <p:nvSpPr>
          <p:cNvPr id="353283" name="Rectangle 3"/>
          <p:cNvSpPr>
            <a:spLocks noGrp="1" noChangeArrowheads="1"/>
          </p:cNvSpPr>
          <p:nvPr>
            <p:ph type="body" idx="1"/>
          </p:nvPr>
        </p:nvSpPr>
        <p:spPr>
          <a:xfrm>
            <a:off x="913986" y="4343869"/>
            <a:ext cx="5030029" cy="4114175"/>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799" tIns="45901" rIns="91799" bIns="45901"/>
          <a:lstStyle/>
          <a:p>
            <a:endParaRPr lang="en-US" altLang="en-US" dirty="0" smtClean="0"/>
          </a:p>
        </p:txBody>
      </p:sp>
    </p:spTree>
    <p:extLst>
      <p:ext uri="{BB962C8B-B14F-4D97-AF65-F5344CB8AC3E}">
        <p14:creationId xmlns:p14="http://schemas.microsoft.com/office/powerpoint/2010/main" val="3516434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910974230"/>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5501951"/>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636977621"/>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143000"/>
            <a:ext cx="41148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43000"/>
            <a:ext cx="41148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64369452"/>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94672214"/>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106161424"/>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5321795"/>
      </p:ext>
    </p:extLst>
  </p:cSld>
  <p:clrMapOvr>
    <a:masterClrMapping/>
  </p:clrMapOvr>
  <p:transition>
    <p:wipe dir="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48881100"/>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60937437"/>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77678600"/>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354013"/>
            <a:ext cx="2095500" cy="55895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354013"/>
            <a:ext cx="6134100" cy="55895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62936629"/>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Tree>
    <p:extLst>
      <p:ext uri="{BB962C8B-B14F-4D97-AF65-F5344CB8AC3E}">
        <p14:creationId xmlns:p14="http://schemas.microsoft.com/office/powerpoint/2010/main" val="2032146529"/>
      </p:ext>
    </p:extLst>
  </p:cSld>
  <p:clrMapOvr>
    <a:masterClrMapping/>
  </p:clrMapOvr>
  <p:transition>
    <p:wipe dir="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159372695"/>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8" name="Rectangle 14"/>
          <p:cNvSpPr>
            <a:spLocks noGrp="1" noChangeArrowheads="1"/>
          </p:cNvSpPr>
          <p:nvPr>
            <p:ph type="body" idx="1"/>
          </p:nvPr>
        </p:nvSpPr>
        <p:spPr bwMode="auto">
          <a:xfrm>
            <a:off x="381000" y="1143000"/>
            <a:ext cx="8382000" cy="4800600"/>
          </a:xfrm>
          <a:prstGeom prst="rect">
            <a:avLst/>
          </a:prstGeom>
          <a:noFill/>
          <a:ln w="12700">
            <a:noFill/>
            <a:miter lim="800000"/>
            <a:headEnd/>
            <a:tailEnd/>
          </a:ln>
          <a:effectLst/>
        </p:spPr>
        <p:txBody>
          <a:bodyPr vert="horz" wrap="square" lIns="182562" tIns="46038" rIns="182562"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0" name="Text Box 16"/>
          <p:cNvSpPr txBox="1">
            <a:spLocks noChangeArrowheads="1"/>
          </p:cNvSpPr>
          <p:nvPr/>
        </p:nvSpPr>
        <p:spPr bwMode="auto">
          <a:xfrm>
            <a:off x="76200" y="6400800"/>
            <a:ext cx="838200" cy="274638"/>
          </a:xfrm>
          <a:prstGeom prst="rect">
            <a:avLst/>
          </a:prstGeom>
          <a:noFill/>
          <a:ln w="12700">
            <a:noFill/>
            <a:miter lim="800000"/>
            <a:headEnd/>
            <a:tailEnd/>
          </a:ln>
          <a:effectLst/>
        </p:spPr>
        <p:txBody>
          <a:bodyPr>
            <a:spAutoFit/>
          </a:bodyPr>
          <a:lstStyle>
            <a:lvl1pPr>
              <a:defRPr sz="3000">
                <a:solidFill>
                  <a:schemeClr val="tx1"/>
                </a:solidFill>
                <a:latin typeface="Times New Roman" pitchFamily="18" charset="0"/>
              </a:defRPr>
            </a:lvl1pPr>
            <a:lvl2pPr marL="742950" indent="-285750">
              <a:defRPr sz="3000">
                <a:solidFill>
                  <a:schemeClr val="tx1"/>
                </a:solidFill>
                <a:latin typeface="Times New Roman" pitchFamily="18" charset="0"/>
              </a:defRPr>
            </a:lvl2pPr>
            <a:lvl3pPr marL="1143000" indent="-228600">
              <a:defRPr sz="3000">
                <a:solidFill>
                  <a:schemeClr val="tx1"/>
                </a:solidFill>
                <a:latin typeface="Times New Roman" pitchFamily="18" charset="0"/>
              </a:defRPr>
            </a:lvl3pPr>
            <a:lvl4pPr marL="1600200" indent="-228600">
              <a:defRPr sz="3000">
                <a:solidFill>
                  <a:schemeClr val="tx1"/>
                </a:solidFill>
                <a:latin typeface="Times New Roman" pitchFamily="18" charset="0"/>
              </a:defRPr>
            </a:lvl4pPr>
            <a:lvl5pPr marL="2057400" indent="-228600">
              <a:defRPr sz="3000">
                <a:solidFill>
                  <a:schemeClr val="tx1"/>
                </a:solidFill>
                <a:latin typeface="Times New Roman" pitchFamily="18" charset="0"/>
              </a:defRPr>
            </a:lvl5pPr>
            <a:lvl6pPr marL="2514600" indent="-228600" eaLnBrk="0" fontAlgn="base" hangingPunct="0">
              <a:spcBef>
                <a:spcPct val="0"/>
              </a:spcBef>
              <a:spcAft>
                <a:spcPct val="0"/>
              </a:spcAft>
              <a:defRPr sz="3000">
                <a:solidFill>
                  <a:schemeClr val="tx1"/>
                </a:solidFill>
                <a:latin typeface="Times New Roman" pitchFamily="18" charset="0"/>
              </a:defRPr>
            </a:lvl6pPr>
            <a:lvl7pPr marL="2971800" indent="-228600" eaLnBrk="0" fontAlgn="base" hangingPunct="0">
              <a:spcBef>
                <a:spcPct val="0"/>
              </a:spcBef>
              <a:spcAft>
                <a:spcPct val="0"/>
              </a:spcAft>
              <a:defRPr sz="3000">
                <a:solidFill>
                  <a:schemeClr val="tx1"/>
                </a:solidFill>
                <a:latin typeface="Times New Roman" pitchFamily="18" charset="0"/>
              </a:defRPr>
            </a:lvl7pPr>
            <a:lvl8pPr marL="3429000" indent="-228600" eaLnBrk="0" fontAlgn="base" hangingPunct="0">
              <a:spcBef>
                <a:spcPct val="0"/>
              </a:spcBef>
              <a:spcAft>
                <a:spcPct val="0"/>
              </a:spcAft>
              <a:defRPr sz="3000">
                <a:solidFill>
                  <a:schemeClr val="tx1"/>
                </a:solidFill>
                <a:latin typeface="Times New Roman" pitchFamily="18" charset="0"/>
              </a:defRPr>
            </a:lvl8pPr>
            <a:lvl9pPr marL="3886200" indent="-228600" eaLnBrk="0" fontAlgn="base" hangingPunct="0">
              <a:spcBef>
                <a:spcPct val="0"/>
              </a:spcBef>
              <a:spcAft>
                <a:spcPct val="0"/>
              </a:spcAft>
              <a:defRPr sz="3000">
                <a:solidFill>
                  <a:schemeClr val="tx1"/>
                </a:solidFill>
                <a:latin typeface="Times New Roman" pitchFamily="18" charset="0"/>
              </a:defRPr>
            </a:lvl9pPr>
          </a:lstStyle>
          <a:p>
            <a:pPr algn="ctr">
              <a:spcBef>
                <a:spcPct val="50000"/>
              </a:spcBef>
            </a:pPr>
            <a:r>
              <a:rPr lang="en-US" altLang="en-US" sz="1200" b="1" dirty="0" smtClean="0">
                <a:latin typeface="Arial" charset="0"/>
              </a:rPr>
              <a:t>E-</a:t>
            </a:r>
            <a:fld id="{BD7A2B5B-C409-43F1-9FBE-E5D6E79D28FB}" type="slidenum">
              <a:rPr lang="en-US" altLang="en-US" sz="1200" b="1" smtClean="0">
                <a:latin typeface="Arial" charset="0"/>
              </a:rPr>
              <a:pPr algn="ctr">
                <a:spcBef>
                  <a:spcPct val="50000"/>
                </a:spcBef>
              </a:pPr>
              <a:t>‹#›</a:t>
            </a:fld>
            <a:endParaRPr lang="en-US" altLang="en-US" sz="1200" b="1" dirty="0">
              <a:latin typeface="Arial"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ransition>
    <p:wipe dir="r"/>
  </p:transition>
  <p:txStyles>
    <p:title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p:titleStyle>
    <p:body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68135612"/>
      </p:ext>
    </p:extLst>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7" name="Rectangle 2051"/>
          <p:cNvSpPr>
            <a:spLocks noGrp="1" noChangeArrowheads="1"/>
          </p:cNvSpPr>
          <p:nvPr>
            <p:ph type="body" idx="4294967295"/>
          </p:nvPr>
        </p:nvSpPr>
        <p:spPr>
          <a:xfrm>
            <a:off x="457200" y="2574099"/>
            <a:ext cx="7543800" cy="831639"/>
          </a:xfrm>
          <a:prstGeom prst="rect">
            <a:avLst/>
          </a:prstGeo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p>
            <a:pPr marL="0" indent="0">
              <a:spcBef>
                <a:spcPct val="5000"/>
              </a:spcBef>
              <a:buFont typeface="Wingdings" pitchFamily="2" charset="2"/>
              <a:buNone/>
            </a:pPr>
            <a:r>
              <a:rPr lang="en-US" altLang="en-US" sz="4800" dirty="0" smtClean="0">
                <a:solidFill>
                  <a:schemeClr val="tx1"/>
                </a:solidFill>
                <a:effectLst/>
                <a:latin typeface="Liberation Sans" panose="020B0604020202020204"/>
              </a:rPr>
              <a:t>Time Value of Money</a:t>
            </a:r>
          </a:p>
        </p:txBody>
      </p:sp>
      <p:sp>
        <p:nvSpPr>
          <p:cNvPr id="2" name="TextBox 1"/>
          <p:cNvSpPr txBox="1"/>
          <p:nvPr/>
        </p:nvSpPr>
        <p:spPr>
          <a:xfrm>
            <a:off x="339518" y="-209474"/>
            <a:ext cx="2022682" cy="3031599"/>
          </a:xfrm>
          <a:prstGeom prst="rect">
            <a:avLst/>
          </a:prstGeom>
          <a:noFill/>
          <a:ln>
            <a:noFill/>
          </a:ln>
        </p:spPr>
        <p:txBody>
          <a:bodyPr wrap="square" lIns="45720" rIns="45720" rtlCol="0" anchor="ctr" anchorCtr="0">
            <a:spAutoFit/>
          </a:bodyPr>
          <a:lstStyle/>
          <a:p>
            <a:r>
              <a:rPr lang="en-US" sz="19100" dirty="0">
                <a:solidFill>
                  <a:schemeClr val="tx2">
                    <a:lumMod val="50000"/>
                  </a:schemeClr>
                </a:solidFill>
                <a:latin typeface="Liberation Sans" panose="020B0604020202020204"/>
              </a:rPr>
              <a:t>E</a:t>
            </a:r>
            <a:endParaRPr lang="en-US" sz="19100" i="0" dirty="0">
              <a:solidFill>
                <a:schemeClr val="tx2">
                  <a:lumMod val="50000"/>
                </a:schemeClr>
              </a:solidFill>
              <a:effectLst/>
              <a:latin typeface="Liberation Sans" panose="020B0604020202020204"/>
            </a:endParaRPr>
          </a:p>
        </p:txBody>
      </p:sp>
      <p:cxnSp>
        <p:nvCxnSpPr>
          <p:cNvPr id="4" name="Straight Connector 3"/>
          <p:cNvCxnSpPr/>
          <p:nvPr/>
        </p:nvCxnSpPr>
        <p:spPr bwMode="auto">
          <a:xfrm>
            <a:off x="587992" y="2354240"/>
            <a:ext cx="7924800" cy="0"/>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7" name="TextBox 6"/>
          <p:cNvSpPr txBox="1"/>
          <p:nvPr/>
        </p:nvSpPr>
        <p:spPr>
          <a:xfrm>
            <a:off x="6188610" y="381000"/>
            <a:ext cx="2498190" cy="830997"/>
          </a:xfrm>
          <a:prstGeom prst="rect">
            <a:avLst/>
          </a:prstGeom>
          <a:noFill/>
        </p:spPr>
        <p:txBody>
          <a:bodyPr wrap="square" rtlCol="0">
            <a:spAutoFit/>
          </a:bodyPr>
          <a:lstStyle/>
          <a:p>
            <a:pPr algn="ctr"/>
            <a:r>
              <a:rPr lang="en-US" sz="4800" b="1" dirty="0" smtClean="0">
                <a:effectLst/>
                <a:latin typeface="Constantia" panose="02030602050306030303" pitchFamily="18" charset="0"/>
                <a:cs typeface="Arial" panose="020B0604020202020204" pitchFamily="34" charset="0"/>
              </a:rPr>
              <a:t>W</a:t>
            </a:r>
            <a:r>
              <a:rPr lang="en-US" sz="4000" b="1" dirty="0" smtClean="0">
                <a:effectLst/>
                <a:latin typeface="Constantia" panose="02030602050306030303" pitchFamily="18" charset="0"/>
                <a:cs typeface="Arial" panose="020B0604020202020204" pitchFamily="34" charset="0"/>
              </a:rPr>
              <a:t>ILEY</a:t>
            </a:r>
            <a:endParaRPr lang="en-US" sz="4000" b="1" dirty="0">
              <a:effectLst/>
              <a:latin typeface="Constantia" panose="02030602050306030303" pitchFamily="18" charset="0"/>
              <a:cs typeface="Arial" panose="020B0604020202020204" pitchFamily="34" charset="0"/>
            </a:endParaRPr>
          </a:p>
        </p:txBody>
      </p:sp>
      <p:sp>
        <p:nvSpPr>
          <p:cNvPr id="8" name="Text Box 2052"/>
          <p:cNvSpPr txBox="1">
            <a:spLocks noChangeArrowheads="1"/>
          </p:cNvSpPr>
          <p:nvPr/>
        </p:nvSpPr>
        <p:spPr bwMode="auto">
          <a:xfrm>
            <a:off x="2071048" y="5791200"/>
            <a:ext cx="495300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lgn="ctr">
              <a:defRPr sz="2400">
                <a:solidFill>
                  <a:schemeClr val="tx1"/>
                </a:solidFill>
                <a:latin typeface="Times New Roman" pitchFamily="18"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spcBef>
                <a:spcPts val="300"/>
              </a:spcBef>
            </a:pPr>
            <a:r>
              <a:rPr lang="en-US" altLang="en-US" sz="1800" dirty="0" smtClean="0">
                <a:latin typeface="Liberation Sans" panose="020B0604020202020204"/>
                <a:cs typeface="Arial"/>
              </a:rPr>
              <a:t>Kimmel ●</a:t>
            </a:r>
            <a:r>
              <a:rPr lang="en-US" altLang="en-US" sz="1800" dirty="0" smtClean="0">
                <a:latin typeface="Liberation Sans" panose="020B0604020202020204"/>
              </a:rPr>
              <a:t> </a:t>
            </a:r>
            <a:r>
              <a:rPr lang="en-US" altLang="en-US" sz="1800" i="0" dirty="0" smtClean="0">
                <a:effectLst/>
                <a:latin typeface="Liberation Sans" panose="020B0604020202020204"/>
              </a:rPr>
              <a:t>Weygandt</a:t>
            </a:r>
            <a:endParaRPr lang="en-US" altLang="en-US" sz="1800" i="0" dirty="0" smtClean="0">
              <a:effectLst/>
              <a:latin typeface="Liberation Sans" panose="020B0604020202020204"/>
              <a:cs typeface="Arial"/>
            </a:endParaRPr>
          </a:p>
          <a:p>
            <a:pPr>
              <a:spcBef>
                <a:spcPts val="300"/>
              </a:spcBef>
            </a:pPr>
            <a:r>
              <a:rPr lang="en-US" altLang="en-US" sz="1800" i="0" dirty="0" smtClean="0">
                <a:effectLst/>
                <a:latin typeface="Liberation Sans" panose="020B0604020202020204"/>
              </a:rPr>
              <a:t>Survey of Accounting</a:t>
            </a:r>
            <a:r>
              <a:rPr lang="en-US" altLang="en-US" sz="1800" i="0" dirty="0">
                <a:effectLst/>
                <a:latin typeface="Liberation Sans" panose="020B0604020202020204"/>
              </a:rPr>
              <a:t>,  </a:t>
            </a:r>
            <a:r>
              <a:rPr lang="en-US" altLang="en-US" sz="1800" i="0" dirty="0" smtClean="0">
                <a:effectLst/>
                <a:latin typeface="Liberation Sans" panose="020B0604020202020204"/>
              </a:rPr>
              <a:t>First </a:t>
            </a:r>
            <a:r>
              <a:rPr lang="en-US" altLang="en-US" sz="1800" i="0" dirty="0">
                <a:effectLst/>
                <a:latin typeface="Liberation Sans" panose="020B0604020202020204"/>
              </a:rPr>
              <a:t>Edition</a:t>
            </a:r>
          </a:p>
        </p:txBody>
      </p:sp>
    </p:spTree>
    <p:extLst>
      <p:ext uri="{BB962C8B-B14F-4D97-AF65-F5344CB8AC3E}">
        <p14:creationId xmlns:p14="http://schemas.microsoft.com/office/powerpoint/2010/main" val="3965605453"/>
      </p:ext>
    </p:extLst>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62" name="Rectangle 14"/>
          <p:cNvSpPr>
            <a:spLocks noGrp="1" noChangeArrowheads="1"/>
          </p:cNvSpPr>
          <p:nvPr>
            <p:ph type="title"/>
          </p:nvPr>
        </p:nvSpPr>
        <p:spPr bwMode="auto">
          <a:xfrm>
            <a:off x="457200" y="457200"/>
            <a:ext cx="8229600" cy="560388"/>
          </a:xfrm>
          <a:prstGeom prst="rect">
            <a:avLst/>
          </a:prstGeom>
          <a:solidFill>
            <a:srgbClr val="0066CC"/>
          </a:solidFill>
          <a:ln w="38100" cap="flat" algn="ctr">
            <a:solidFill>
              <a:srgbClr val="7F7F7F"/>
            </a:solidFill>
            <a:miter lim="800000"/>
            <a:headEnd/>
            <a:tailEnd/>
          </a:ln>
          <a:effectLst/>
        </p:spPr>
        <p:txBody>
          <a:bodyPr vert="horz" wrap="square" lIns="90488" tIns="44450" rIns="90488" bIns="44450" numCol="1" anchor="t" anchorCtr="0" compatLnSpc="1">
            <a:prstTxWarp prst="textNoShape">
              <a:avLst/>
            </a:prstTxWarp>
          </a:bodyPr>
          <a:lstStyle/>
          <a:p>
            <a:pPr marL="109538"/>
            <a:r>
              <a:rPr lang="en-US" altLang="en-US" i="0" dirty="0" smtClean="0">
                <a:solidFill>
                  <a:schemeClr val="bg1"/>
                </a:solidFill>
                <a:effectLst>
                  <a:outerShdw blurRad="38100" dist="38100" dir="2700000" algn="tl">
                    <a:srgbClr val="000000"/>
                  </a:outerShdw>
                </a:effectLst>
                <a:latin typeface="Liberation Sans" panose="020B0604020202020204" pitchFamily="34" charset="0"/>
              </a:rPr>
              <a:t>CHAPTER OUTLINE</a:t>
            </a:r>
          </a:p>
        </p:txBody>
      </p:sp>
      <p:sp>
        <p:nvSpPr>
          <p:cNvPr id="3" name="Rounded Rectangle 2"/>
          <p:cNvSpPr/>
          <p:nvPr/>
        </p:nvSpPr>
        <p:spPr bwMode="auto">
          <a:xfrm>
            <a:off x="677840" y="1752600"/>
            <a:ext cx="7772400" cy="1065824"/>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91440" rIns="91440" bIns="91440" numCol="1" rtlCol="0" anchor="ctr" anchorCtr="0" compatLnSpc="1">
            <a:prstTxWarp prst="textNoShape">
              <a:avLst/>
            </a:prstTxWarp>
            <a:noAutofit/>
          </a:bodyPr>
          <a:lstStyle/>
          <a:p>
            <a:pPr marL="804863" marR="0" defTabSz="914400" rtl="0" eaLnBrk="0" fontAlgn="base" latinLnBrk="0" hangingPunct="0">
              <a:lnSpc>
                <a:spcPct val="110000"/>
              </a:lnSpc>
              <a:spcBef>
                <a:spcPct val="0"/>
              </a:spcBef>
              <a:spcAft>
                <a:spcPct val="0"/>
              </a:spcAft>
              <a:buClrTx/>
              <a:buSzTx/>
              <a:buFontTx/>
              <a:buNone/>
              <a:tabLst/>
            </a:pPr>
            <a:r>
              <a:rPr lang="en-US" sz="2300" b="1" i="0" dirty="0" smtClean="0">
                <a:solidFill>
                  <a:schemeClr val="tx1"/>
                </a:solidFill>
                <a:effectLst/>
                <a:latin typeface="Liberation Sans" panose="020B0604020202020204" pitchFamily="34" charset="0"/>
              </a:rPr>
              <a:t>Compute interest and future values.</a:t>
            </a:r>
            <a:endParaRPr kumimoji="0" lang="en-US" sz="2300" b="1" i="0" u="none" strike="noStrike" cap="none" normalizeH="0" baseline="0" dirty="0" smtClean="0">
              <a:ln>
                <a:noFill/>
              </a:ln>
              <a:solidFill>
                <a:schemeClr val="tx1"/>
              </a:solidFill>
              <a:effectLst/>
              <a:latin typeface="Liberation Sans" panose="020B0604020202020204" pitchFamily="34" charset="0"/>
            </a:endParaRPr>
          </a:p>
        </p:txBody>
      </p:sp>
      <p:cxnSp>
        <p:nvCxnSpPr>
          <p:cNvPr id="5" name="Straight Connector 4"/>
          <p:cNvCxnSpPr/>
          <p:nvPr/>
        </p:nvCxnSpPr>
        <p:spPr bwMode="auto">
          <a:xfrm>
            <a:off x="1439840" y="1942610"/>
            <a:ext cx="0" cy="685800"/>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6" name="TextBox 5"/>
          <p:cNvSpPr txBox="1"/>
          <p:nvPr/>
        </p:nvSpPr>
        <p:spPr>
          <a:xfrm>
            <a:off x="865909" y="1983554"/>
            <a:ext cx="554182" cy="584775"/>
          </a:xfrm>
          <a:prstGeom prst="rect">
            <a:avLst/>
          </a:prstGeom>
          <a:noFill/>
        </p:spPr>
        <p:txBody>
          <a:bodyPr wrap="square" rtlCol="0">
            <a:spAutoFit/>
          </a:bodyPr>
          <a:lstStyle/>
          <a:p>
            <a:pPr algn="ctr"/>
            <a:r>
              <a:rPr lang="en-US" sz="3200" b="1" i="0" dirty="0" smtClean="0">
                <a:solidFill>
                  <a:srgbClr val="E20000"/>
                </a:solidFill>
                <a:effectLst/>
                <a:latin typeface="Liberation Sans" panose="020B0604020202020204" pitchFamily="34" charset="0"/>
              </a:rPr>
              <a:t>1</a:t>
            </a:r>
            <a:endParaRPr lang="en-US" sz="3200" b="1" i="0" dirty="0">
              <a:solidFill>
                <a:srgbClr val="E20000"/>
              </a:solidFill>
              <a:effectLst/>
              <a:latin typeface="Liberation Sans" panose="020B0604020202020204" pitchFamily="34" charset="0"/>
            </a:endParaRPr>
          </a:p>
        </p:txBody>
      </p:sp>
      <p:sp>
        <p:nvSpPr>
          <p:cNvPr id="7" name="Rectangle 6"/>
          <p:cNvSpPr/>
          <p:nvPr/>
        </p:nvSpPr>
        <p:spPr bwMode="auto">
          <a:xfrm>
            <a:off x="457200" y="457200"/>
            <a:ext cx="8229600" cy="5410200"/>
          </a:xfrm>
          <a:prstGeom prst="rect">
            <a:avLst/>
          </a:prstGeom>
          <a:noFill/>
          <a:ln w="38100" cap="sq" cmpd="sng" algn="ctr">
            <a:solidFill>
              <a:srgbClr val="7F7F7F"/>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2" name="Rounded Rectangle 11"/>
          <p:cNvSpPr/>
          <p:nvPr/>
        </p:nvSpPr>
        <p:spPr bwMode="auto">
          <a:xfrm>
            <a:off x="677840" y="3125177"/>
            <a:ext cx="7772400" cy="1065824"/>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91440" rIns="91440" bIns="91440" numCol="1" rtlCol="0" anchor="ctr" anchorCtr="0" compatLnSpc="1">
            <a:prstTxWarp prst="textNoShape">
              <a:avLst/>
            </a:prstTxWarp>
            <a:noAutofit/>
          </a:bodyPr>
          <a:lstStyle/>
          <a:p>
            <a:pPr marL="804863">
              <a:lnSpc>
                <a:spcPct val="110000"/>
              </a:lnSpc>
            </a:pPr>
            <a:r>
              <a:rPr lang="en-US" sz="2300" b="1" i="0" dirty="0" smtClean="0">
                <a:solidFill>
                  <a:schemeClr val="tx1"/>
                </a:solidFill>
                <a:effectLst/>
                <a:latin typeface="Liberation Sans" panose="020B0604020202020204" pitchFamily="34" charset="0"/>
              </a:rPr>
              <a:t>Compute present values.</a:t>
            </a:r>
            <a:endParaRPr lang="en-US" sz="2300" b="1" i="0" dirty="0">
              <a:solidFill>
                <a:schemeClr val="tx1"/>
              </a:solidFill>
              <a:effectLst/>
              <a:latin typeface="Liberation Sans" panose="020B0604020202020204" pitchFamily="34" charset="0"/>
            </a:endParaRPr>
          </a:p>
        </p:txBody>
      </p:sp>
      <p:cxnSp>
        <p:nvCxnSpPr>
          <p:cNvPr id="13" name="Straight Connector 12"/>
          <p:cNvCxnSpPr/>
          <p:nvPr/>
        </p:nvCxnSpPr>
        <p:spPr bwMode="auto">
          <a:xfrm>
            <a:off x="1439840" y="3315186"/>
            <a:ext cx="0" cy="685800"/>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14" name="TextBox 13"/>
          <p:cNvSpPr txBox="1"/>
          <p:nvPr/>
        </p:nvSpPr>
        <p:spPr>
          <a:xfrm>
            <a:off x="865909" y="3356130"/>
            <a:ext cx="554182" cy="584775"/>
          </a:xfrm>
          <a:prstGeom prst="rect">
            <a:avLst/>
          </a:prstGeom>
          <a:noFill/>
        </p:spPr>
        <p:txBody>
          <a:bodyPr wrap="square" rtlCol="0">
            <a:spAutoFit/>
          </a:bodyPr>
          <a:lstStyle/>
          <a:p>
            <a:pPr algn="ctr"/>
            <a:r>
              <a:rPr lang="en-US" sz="3200" b="1" i="0" dirty="0" smtClean="0">
                <a:solidFill>
                  <a:srgbClr val="E20000"/>
                </a:solidFill>
                <a:effectLst/>
                <a:latin typeface="Liberation Sans" panose="020B0604020202020204" pitchFamily="34" charset="0"/>
              </a:rPr>
              <a:t>2</a:t>
            </a:r>
            <a:endParaRPr lang="en-US" sz="3200" b="1" i="0" dirty="0">
              <a:solidFill>
                <a:srgbClr val="E20000"/>
              </a:solidFill>
              <a:effectLst/>
              <a:latin typeface="Liberation Sans" panose="020B0604020202020204" pitchFamily="34" charset="0"/>
            </a:endParaRPr>
          </a:p>
        </p:txBody>
      </p:sp>
      <p:sp>
        <p:nvSpPr>
          <p:cNvPr id="8" name="TextBox 7"/>
          <p:cNvSpPr txBox="1"/>
          <p:nvPr/>
        </p:nvSpPr>
        <p:spPr>
          <a:xfrm>
            <a:off x="587992" y="1156648"/>
            <a:ext cx="5181600" cy="484909"/>
          </a:xfrm>
          <a:prstGeom prst="rect">
            <a:avLst/>
          </a:prstGeom>
          <a:noFill/>
          <a:ln w="38100" cap="flat" algn="ctr">
            <a:noFill/>
            <a:miter lim="800000"/>
            <a:headEnd/>
            <a:tailEnd/>
          </a:ln>
          <a:effectLst/>
        </p:spPr>
        <p:txBody>
          <a:bodyPr vert="horz" wrap="square" lIns="90488" tIns="44450" rIns="90488" bIns="44450" numCol="1" anchor="t" anchorCtr="0" compatLnSpc="1">
            <a:prstTxWarp prst="textNoShape">
              <a:avLst/>
            </a:prstTxWarp>
          </a:bodyPr>
          <a:lstStyle>
            <a:lvl1pPr marL="109538" algn="ctr">
              <a:defRPr sz="3000" i="0">
                <a:solidFill>
                  <a:schemeClr val="bg1"/>
                </a:solidFill>
                <a:effectLst>
                  <a:outerShdw blurRad="38100" dist="38100" dir="2700000" algn="tl">
                    <a:srgbClr val="000000"/>
                  </a:outerShdw>
                </a:effectLst>
                <a:latin typeface="Liberation Sans" panose="020B0604020202020204" pitchFamily="34" charset="0"/>
                <a:ea typeface="+mj-ea"/>
                <a:cs typeface="+mj-cs"/>
              </a:defRPr>
            </a:lvl1pPr>
            <a:lvl2pPr algn="ctr">
              <a:defRPr sz="3000">
                <a:effectLst>
                  <a:outerShdw blurRad="38100" dist="38100" dir="2700000" algn="tl">
                    <a:srgbClr val="C0C0C0"/>
                  </a:outerShdw>
                </a:effectLst>
              </a:defRPr>
            </a:lvl2pPr>
            <a:lvl3pPr algn="ctr">
              <a:defRPr sz="3000">
                <a:effectLst>
                  <a:outerShdw blurRad="38100" dist="38100" dir="2700000" algn="tl">
                    <a:srgbClr val="C0C0C0"/>
                  </a:outerShdw>
                </a:effectLst>
              </a:defRPr>
            </a:lvl3pPr>
            <a:lvl4pPr algn="ctr">
              <a:defRPr sz="3000">
                <a:effectLst>
                  <a:outerShdw blurRad="38100" dist="38100" dir="2700000" algn="tl">
                    <a:srgbClr val="C0C0C0"/>
                  </a:outerShdw>
                </a:effectLst>
              </a:defRPr>
            </a:lvl4pPr>
            <a:lvl5pPr algn="ctr">
              <a:defRPr sz="3000">
                <a:effectLst>
                  <a:outerShdw blurRad="38100" dist="38100" dir="2700000" algn="tl">
                    <a:srgbClr val="C0C0C0"/>
                  </a:outerShdw>
                </a:effectLst>
              </a:defRPr>
            </a:lvl5pPr>
            <a:lvl6pPr marL="457200" algn="ctr" eaLnBrk="0" fontAlgn="base" hangingPunct="0">
              <a:spcBef>
                <a:spcPct val="0"/>
              </a:spcBef>
              <a:spcAft>
                <a:spcPct val="0"/>
              </a:spcAft>
              <a:defRPr sz="3000">
                <a:solidFill>
                  <a:schemeClr val="tx1"/>
                </a:solidFill>
                <a:effectLst>
                  <a:outerShdw blurRad="38100" dist="38100" dir="2700000" algn="tl">
                    <a:srgbClr val="FFFFFF"/>
                  </a:outerShdw>
                </a:effectLst>
              </a:defRPr>
            </a:lvl6pPr>
            <a:lvl7pPr marL="914400" algn="ctr" eaLnBrk="0" fontAlgn="base" hangingPunct="0">
              <a:spcBef>
                <a:spcPct val="0"/>
              </a:spcBef>
              <a:spcAft>
                <a:spcPct val="0"/>
              </a:spcAft>
              <a:defRPr sz="3000">
                <a:solidFill>
                  <a:schemeClr val="tx1"/>
                </a:solidFill>
                <a:effectLst>
                  <a:outerShdw blurRad="38100" dist="38100" dir="2700000" algn="tl">
                    <a:srgbClr val="FFFFFF"/>
                  </a:outerShdw>
                </a:effectLst>
              </a:defRPr>
            </a:lvl7pPr>
            <a:lvl8pPr marL="1371600" algn="ctr" eaLnBrk="0" fontAlgn="base" hangingPunct="0">
              <a:spcBef>
                <a:spcPct val="0"/>
              </a:spcBef>
              <a:spcAft>
                <a:spcPct val="0"/>
              </a:spcAft>
              <a:defRPr sz="3000">
                <a:solidFill>
                  <a:schemeClr val="tx1"/>
                </a:solidFill>
                <a:effectLst>
                  <a:outerShdw blurRad="38100" dist="38100" dir="2700000" algn="tl">
                    <a:srgbClr val="FFFFFF"/>
                  </a:outerShdw>
                </a:effectLst>
              </a:defRPr>
            </a:lvl8pPr>
            <a:lvl9pPr marL="1828800" algn="ctr" eaLnBrk="0" fontAlgn="base" hangingPunct="0">
              <a:spcBef>
                <a:spcPct val="0"/>
              </a:spcBef>
              <a:spcAft>
                <a:spcPct val="0"/>
              </a:spcAft>
              <a:defRPr sz="3000">
                <a:solidFill>
                  <a:schemeClr val="tx1"/>
                </a:solidFill>
                <a:effectLst>
                  <a:outerShdw blurRad="38100" dist="38100" dir="2700000" algn="tl">
                    <a:srgbClr val="FFFFFF"/>
                  </a:outerShdw>
                </a:effectLst>
              </a:defRPr>
            </a:lvl9pPr>
          </a:lstStyle>
          <a:p>
            <a:pPr algn="l"/>
            <a:r>
              <a:rPr lang="en-US" sz="2400" b="1" dirty="0">
                <a:solidFill>
                  <a:srgbClr val="E20000"/>
                </a:solidFill>
                <a:effectLst/>
              </a:rPr>
              <a:t>LEARNING OBJECTIVES</a:t>
            </a:r>
          </a:p>
        </p:txBody>
      </p:sp>
      <p:sp>
        <p:nvSpPr>
          <p:cNvPr id="16" name="Rounded Rectangle 15"/>
          <p:cNvSpPr/>
          <p:nvPr/>
        </p:nvSpPr>
        <p:spPr bwMode="auto">
          <a:xfrm>
            <a:off x="677840" y="4496777"/>
            <a:ext cx="7772400" cy="1065824"/>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91440" rIns="91440" bIns="91440" numCol="1" rtlCol="0" anchor="ctr" anchorCtr="0" compatLnSpc="1">
            <a:prstTxWarp prst="textNoShape">
              <a:avLst/>
            </a:prstTxWarp>
            <a:noAutofit/>
          </a:bodyPr>
          <a:lstStyle/>
          <a:p>
            <a:pPr marL="804863">
              <a:lnSpc>
                <a:spcPct val="110000"/>
              </a:lnSpc>
            </a:pPr>
            <a:r>
              <a:rPr lang="en-US" sz="2300" b="1" i="0" dirty="0" smtClean="0">
                <a:solidFill>
                  <a:schemeClr val="tx1"/>
                </a:solidFill>
                <a:effectLst/>
                <a:latin typeface="Liberation Sans" panose="020B0604020202020204" pitchFamily="34" charset="0"/>
              </a:rPr>
              <a:t>Use a financial calculator to solve time value </a:t>
            </a:r>
          </a:p>
          <a:p>
            <a:pPr marL="804863">
              <a:lnSpc>
                <a:spcPct val="110000"/>
              </a:lnSpc>
            </a:pPr>
            <a:r>
              <a:rPr lang="en-US" sz="2300" b="1" i="0" dirty="0" smtClean="0">
                <a:solidFill>
                  <a:schemeClr val="tx1"/>
                </a:solidFill>
                <a:effectLst/>
                <a:latin typeface="Liberation Sans" panose="020B0604020202020204" pitchFamily="34" charset="0"/>
              </a:rPr>
              <a:t>of money problems.</a:t>
            </a:r>
            <a:endParaRPr lang="en-US" sz="2300" b="1" i="0" dirty="0">
              <a:solidFill>
                <a:schemeClr val="tx1"/>
              </a:solidFill>
              <a:effectLst/>
              <a:latin typeface="Liberation Sans" panose="020B0604020202020204" pitchFamily="34" charset="0"/>
            </a:endParaRPr>
          </a:p>
        </p:txBody>
      </p:sp>
      <p:cxnSp>
        <p:nvCxnSpPr>
          <p:cNvPr id="17" name="Straight Connector 16"/>
          <p:cNvCxnSpPr/>
          <p:nvPr/>
        </p:nvCxnSpPr>
        <p:spPr bwMode="auto">
          <a:xfrm>
            <a:off x="1439840" y="4686786"/>
            <a:ext cx="0" cy="685800"/>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18" name="TextBox 17"/>
          <p:cNvSpPr txBox="1"/>
          <p:nvPr/>
        </p:nvSpPr>
        <p:spPr>
          <a:xfrm>
            <a:off x="865909" y="4727730"/>
            <a:ext cx="554182" cy="584775"/>
          </a:xfrm>
          <a:prstGeom prst="rect">
            <a:avLst/>
          </a:prstGeom>
          <a:noFill/>
        </p:spPr>
        <p:txBody>
          <a:bodyPr wrap="square" rtlCol="0">
            <a:spAutoFit/>
          </a:bodyPr>
          <a:lstStyle/>
          <a:p>
            <a:pPr algn="ctr"/>
            <a:r>
              <a:rPr lang="en-US" sz="3200" b="1" i="0" dirty="0" smtClean="0">
                <a:solidFill>
                  <a:srgbClr val="E20000"/>
                </a:solidFill>
                <a:effectLst/>
                <a:latin typeface="Liberation Sans" panose="020B0604020202020204" pitchFamily="34" charset="0"/>
              </a:rPr>
              <a:t>3</a:t>
            </a:r>
            <a:endParaRPr lang="en-US" sz="3200" b="1" i="0" dirty="0">
              <a:solidFill>
                <a:srgbClr val="E20000"/>
              </a:solidFill>
              <a:effectLst/>
              <a:latin typeface="Liberation Sans" panose="020B0604020202020204" pitchFamily="34" charset="0"/>
            </a:endParaRPr>
          </a:p>
        </p:txBody>
      </p:sp>
    </p:spTree>
    <p:extLst>
      <p:ext uri="{BB962C8B-B14F-4D97-AF65-F5344CB8AC3E}">
        <p14:creationId xmlns:p14="http://schemas.microsoft.com/office/powerpoint/2010/main" val="3218051466"/>
      </p:ext>
    </p:extLst>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1026"/>
          <p:cNvSpPr txBox="1">
            <a:spLocks noChangeArrowheads="1"/>
          </p:cNvSpPr>
          <p:nvPr/>
        </p:nvSpPr>
        <p:spPr bwMode="auto">
          <a:xfrm>
            <a:off x="533400" y="2160587"/>
            <a:ext cx="7696200" cy="431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682625" indent="-463550">
              <a:defRPr sz="3000">
                <a:solidFill>
                  <a:schemeClr val="tx1"/>
                </a:solidFill>
                <a:latin typeface="Times New Roman" pitchFamily="18" charset="0"/>
              </a:defRPr>
            </a:lvl1pPr>
            <a:lvl2pPr marL="1249363" indent="-566738">
              <a:defRPr sz="3000">
                <a:solidFill>
                  <a:schemeClr val="tx1"/>
                </a:solidFill>
                <a:latin typeface="Times New Roman" pitchFamily="18" charset="0"/>
              </a:defRPr>
            </a:lvl2pPr>
            <a:lvl3pPr marL="1447800" indent="-533400">
              <a:defRPr sz="3000">
                <a:solidFill>
                  <a:schemeClr val="tx1"/>
                </a:solidFill>
                <a:latin typeface="Times New Roman" pitchFamily="18" charset="0"/>
              </a:defRPr>
            </a:lvl3pPr>
            <a:lvl4pPr marL="1905000" indent="-533400">
              <a:defRPr sz="3000">
                <a:solidFill>
                  <a:schemeClr val="tx1"/>
                </a:solidFill>
                <a:latin typeface="Times New Roman" pitchFamily="18" charset="0"/>
              </a:defRPr>
            </a:lvl4pPr>
            <a:lvl5pPr marL="2362200" indent="-533400">
              <a:defRPr sz="3000">
                <a:solidFill>
                  <a:schemeClr val="tx1"/>
                </a:solidFill>
                <a:latin typeface="Times New Roman" pitchFamily="18" charset="0"/>
              </a:defRPr>
            </a:lvl5pPr>
            <a:lvl6pPr marL="2819400" indent="-533400" eaLnBrk="0" fontAlgn="base" hangingPunct="0">
              <a:spcBef>
                <a:spcPct val="0"/>
              </a:spcBef>
              <a:spcAft>
                <a:spcPct val="0"/>
              </a:spcAft>
              <a:defRPr sz="3000">
                <a:solidFill>
                  <a:schemeClr val="tx1"/>
                </a:solidFill>
                <a:latin typeface="Times New Roman" pitchFamily="18" charset="0"/>
              </a:defRPr>
            </a:lvl6pPr>
            <a:lvl7pPr marL="3276600" indent="-533400" eaLnBrk="0" fontAlgn="base" hangingPunct="0">
              <a:spcBef>
                <a:spcPct val="0"/>
              </a:spcBef>
              <a:spcAft>
                <a:spcPct val="0"/>
              </a:spcAft>
              <a:defRPr sz="3000">
                <a:solidFill>
                  <a:schemeClr val="tx1"/>
                </a:solidFill>
                <a:latin typeface="Times New Roman" pitchFamily="18" charset="0"/>
              </a:defRPr>
            </a:lvl7pPr>
            <a:lvl8pPr marL="3733800" indent="-533400" eaLnBrk="0" fontAlgn="base" hangingPunct="0">
              <a:spcBef>
                <a:spcPct val="0"/>
              </a:spcBef>
              <a:spcAft>
                <a:spcPct val="0"/>
              </a:spcAft>
              <a:defRPr sz="3000">
                <a:solidFill>
                  <a:schemeClr val="tx1"/>
                </a:solidFill>
                <a:latin typeface="Times New Roman" pitchFamily="18" charset="0"/>
              </a:defRPr>
            </a:lvl8pPr>
            <a:lvl9pPr marL="4191000" indent="-533400" eaLnBrk="0" fontAlgn="base" hangingPunct="0">
              <a:spcBef>
                <a:spcPct val="0"/>
              </a:spcBef>
              <a:spcAft>
                <a:spcPct val="0"/>
              </a:spcAft>
              <a:defRPr sz="3000">
                <a:solidFill>
                  <a:schemeClr val="tx1"/>
                </a:solidFill>
                <a:latin typeface="Times New Roman" pitchFamily="18" charset="0"/>
              </a:defRPr>
            </a:lvl9pPr>
          </a:lstStyle>
          <a:p>
            <a:pPr>
              <a:lnSpc>
                <a:spcPct val="125000"/>
              </a:lnSpc>
              <a:spcBef>
                <a:spcPct val="50000"/>
              </a:spcBef>
              <a:buClr>
                <a:srgbClr val="CC0000"/>
              </a:buClr>
              <a:buSzPct val="80000"/>
              <a:buFont typeface="Wingdings" pitchFamily="2" charset="2"/>
              <a:buChar char="u"/>
            </a:pPr>
            <a:r>
              <a:rPr lang="en-US" altLang="en-US" sz="2300" dirty="0">
                <a:latin typeface="Liberation Sans" panose="020B0604020202020204" pitchFamily="34" charset="0"/>
              </a:rPr>
              <a:t>Payment for the use of money. </a:t>
            </a:r>
          </a:p>
          <a:p>
            <a:pPr>
              <a:lnSpc>
                <a:spcPct val="125000"/>
              </a:lnSpc>
              <a:spcBef>
                <a:spcPct val="50000"/>
              </a:spcBef>
              <a:buClr>
                <a:srgbClr val="CC0000"/>
              </a:buClr>
              <a:buSzPct val="80000"/>
              <a:buFont typeface="Wingdings" pitchFamily="2" charset="2"/>
              <a:buChar char="u"/>
            </a:pPr>
            <a:r>
              <a:rPr lang="en-US" altLang="en-US" sz="2300" dirty="0">
                <a:latin typeface="Liberation Sans" panose="020B0604020202020204" pitchFamily="34" charset="0"/>
              </a:rPr>
              <a:t>Difference between amount borrowed or invested (</a:t>
            </a:r>
            <a:r>
              <a:rPr lang="en-US" altLang="en-US" sz="2300" b="1" dirty="0">
                <a:solidFill>
                  <a:schemeClr val="tx2">
                    <a:lumMod val="50000"/>
                  </a:schemeClr>
                </a:solidFill>
                <a:latin typeface="Liberation Sans" panose="020B0604020202020204" pitchFamily="34" charset="0"/>
              </a:rPr>
              <a:t>principal</a:t>
            </a:r>
            <a:r>
              <a:rPr lang="en-US" altLang="en-US" sz="2300" dirty="0">
                <a:latin typeface="Liberation Sans" panose="020B0604020202020204" pitchFamily="34" charset="0"/>
              </a:rPr>
              <a:t>) and amount repaid or collected.</a:t>
            </a:r>
          </a:p>
          <a:p>
            <a:pPr>
              <a:lnSpc>
                <a:spcPct val="125000"/>
              </a:lnSpc>
              <a:spcBef>
                <a:spcPct val="50000"/>
              </a:spcBef>
              <a:buClr>
                <a:srgbClr val="800000"/>
              </a:buClr>
              <a:buSzPct val="80000"/>
            </a:pPr>
            <a:r>
              <a:rPr lang="en-US" altLang="en-US" sz="2300" b="1" dirty="0">
                <a:latin typeface="Liberation Sans" panose="020B0604020202020204" pitchFamily="34" charset="0"/>
              </a:rPr>
              <a:t>Elements involved in financing transaction:</a:t>
            </a:r>
          </a:p>
          <a:p>
            <a:pPr lvl="1">
              <a:lnSpc>
                <a:spcPct val="125000"/>
              </a:lnSpc>
              <a:spcBef>
                <a:spcPct val="50000"/>
              </a:spcBef>
              <a:buClr>
                <a:schemeClr val="tx1"/>
              </a:buClr>
              <a:buFontTx/>
              <a:buAutoNum type="arabicPeriod"/>
            </a:pPr>
            <a:r>
              <a:rPr lang="en-US" altLang="en-US" sz="2100" b="1" dirty="0">
                <a:latin typeface="Liberation Sans" panose="020B0604020202020204" pitchFamily="34" charset="0"/>
              </a:rPr>
              <a:t>Principal (</a:t>
            </a:r>
            <a:r>
              <a:rPr lang="en-US" altLang="en-US" sz="2100" b="1" i="1" dirty="0">
                <a:latin typeface="Liberation Sans" panose="020B0604020202020204" pitchFamily="34" charset="0"/>
              </a:rPr>
              <a:t>p</a:t>
            </a:r>
            <a:r>
              <a:rPr lang="en-US" altLang="en-US" sz="2100" b="1" dirty="0">
                <a:latin typeface="Liberation Sans" panose="020B0604020202020204" pitchFamily="34" charset="0"/>
              </a:rPr>
              <a:t>): </a:t>
            </a:r>
            <a:r>
              <a:rPr lang="en-US" altLang="en-US" sz="2100" dirty="0">
                <a:latin typeface="Liberation Sans" panose="020B0604020202020204" pitchFamily="34" charset="0"/>
              </a:rPr>
              <a:t> Amount borrowed or invested.</a:t>
            </a:r>
          </a:p>
          <a:p>
            <a:pPr lvl="1">
              <a:lnSpc>
                <a:spcPct val="125000"/>
              </a:lnSpc>
              <a:spcBef>
                <a:spcPct val="50000"/>
              </a:spcBef>
              <a:buClr>
                <a:schemeClr val="tx1"/>
              </a:buClr>
              <a:buFontTx/>
              <a:buAutoNum type="arabicPeriod"/>
            </a:pPr>
            <a:r>
              <a:rPr lang="en-US" altLang="en-US" sz="2100" b="1" dirty="0">
                <a:latin typeface="Liberation Sans" panose="020B0604020202020204" pitchFamily="34" charset="0"/>
              </a:rPr>
              <a:t>Interest Rate (</a:t>
            </a:r>
            <a:r>
              <a:rPr lang="en-US" altLang="en-US" sz="2100" b="1" i="1" dirty="0">
                <a:latin typeface="Liberation Sans" panose="020B0604020202020204" pitchFamily="34" charset="0"/>
              </a:rPr>
              <a:t>i</a:t>
            </a:r>
            <a:r>
              <a:rPr lang="en-US" altLang="en-US" sz="2100" b="1" dirty="0">
                <a:latin typeface="Liberation Sans" panose="020B0604020202020204" pitchFamily="34" charset="0"/>
              </a:rPr>
              <a:t>):  </a:t>
            </a:r>
            <a:r>
              <a:rPr lang="en-US" altLang="en-US" sz="2100" dirty="0">
                <a:latin typeface="Liberation Sans" panose="020B0604020202020204" pitchFamily="34" charset="0"/>
              </a:rPr>
              <a:t>An annual percentage. </a:t>
            </a:r>
          </a:p>
          <a:p>
            <a:pPr lvl="1">
              <a:lnSpc>
                <a:spcPct val="125000"/>
              </a:lnSpc>
              <a:spcBef>
                <a:spcPct val="50000"/>
              </a:spcBef>
              <a:buClr>
                <a:schemeClr val="tx1"/>
              </a:buClr>
              <a:buFontTx/>
              <a:buAutoNum type="arabicPeriod"/>
            </a:pPr>
            <a:r>
              <a:rPr lang="en-US" altLang="en-US" sz="2100" b="1" dirty="0">
                <a:latin typeface="Liberation Sans" panose="020B0604020202020204" pitchFamily="34" charset="0"/>
              </a:rPr>
              <a:t>Time (</a:t>
            </a:r>
            <a:r>
              <a:rPr lang="en-US" altLang="en-US" sz="2100" b="1" i="1" dirty="0">
                <a:latin typeface="Liberation Sans" panose="020B0604020202020204" pitchFamily="34" charset="0"/>
              </a:rPr>
              <a:t>n</a:t>
            </a:r>
            <a:r>
              <a:rPr lang="en-US" altLang="en-US" sz="2100" b="1" dirty="0">
                <a:latin typeface="Liberation Sans" panose="020B0604020202020204" pitchFamily="34" charset="0"/>
              </a:rPr>
              <a:t>):  </a:t>
            </a:r>
            <a:r>
              <a:rPr lang="en-US" altLang="en-US" sz="2100" dirty="0">
                <a:latin typeface="Liberation Sans" panose="020B0604020202020204" pitchFamily="34" charset="0"/>
              </a:rPr>
              <a:t>Number of years or portion of a year that the principal is borrowed or invested.</a:t>
            </a:r>
          </a:p>
        </p:txBody>
      </p:sp>
      <p:sp>
        <p:nvSpPr>
          <p:cNvPr id="5124"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a:latin typeface="Liberation Sans" panose="020B0604020202020204" pitchFamily="34" charset="0"/>
              </a:rPr>
              <a:t>LO 1</a:t>
            </a:r>
          </a:p>
        </p:txBody>
      </p:sp>
      <p:sp>
        <p:nvSpPr>
          <p:cNvPr id="7" name="Isosceles Triangle 6"/>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8" name="TextBox 7"/>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solidFill>
                  <a:srgbClr val="CC0000"/>
                </a:solidFill>
                <a:latin typeface="Liberation Sans" panose="020B0604020202020204" pitchFamily="34" charset="0"/>
              </a:rPr>
              <a:t>LEARNING OBJECTIVE</a:t>
            </a:r>
          </a:p>
        </p:txBody>
      </p:sp>
      <p:sp>
        <p:nvSpPr>
          <p:cNvPr id="9" name="Rounded Rectangle 8"/>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600" b="1" dirty="0" smtClean="0">
                <a:solidFill>
                  <a:schemeClr val="accent3"/>
                </a:solidFill>
                <a:effectLst>
                  <a:outerShdw blurRad="38100" dist="38100" dir="2700000" algn="tl">
                    <a:srgbClr val="000000">
                      <a:alpha val="43137"/>
                    </a:srgbClr>
                  </a:outerShdw>
                </a:effectLst>
                <a:latin typeface="Liberation Sans" panose="020B0604020202020204" pitchFamily="34" charset="0"/>
              </a:rPr>
              <a:t>Compute interest and future values.</a:t>
            </a:r>
            <a:endParaRPr lang="en-US" sz="2600" b="1" dirty="0">
              <a:solidFill>
                <a:schemeClr val="accent3"/>
              </a:solidFill>
              <a:effectLst>
                <a:outerShdw blurRad="38100" dist="38100" dir="2700000" algn="tl">
                  <a:srgbClr val="000000">
                    <a:alpha val="43137"/>
                  </a:srgbClr>
                </a:outerShdw>
              </a:effectLst>
              <a:latin typeface="Liberation Sans" panose="020B0604020202020204" pitchFamily="34" charset="0"/>
            </a:endParaRPr>
          </a:p>
        </p:txBody>
      </p:sp>
      <p:sp>
        <p:nvSpPr>
          <p:cNvPr id="10" name="TextBox 9"/>
          <p:cNvSpPr txBox="1"/>
          <p:nvPr/>
        </p:nvSpPr>
        <p:spPr>
          <a:xfrm>
            <a:off x="2169682" y="426570"/>
            <a:ext cx="554182" cy="707886"/>
          </a:xfrm>
          <a:prstGeom prst="rect">
            <a:avLst/>
          </a:prstGeom>
          <a:noFill/>
        </p:spPr>
        <p:txBody>
          <a:bodyPr wrap="square" rtlCol="0">
            <a:spAutoFit/>
          </a:bodyPr>
          <a:lstStyle/>
          <a:p>
            <a:pPr algn="ctr"/>
            <a:r>
              <a:rPr lang="en-US" sz="4000" b="1" i="0" dirty="0" smtClean="0">
                <a:solidFill>
                  <a:srgbClr val="CC0000"/>
                </a:solidFill>
                <a:effectLst/>
                <a:latin typeface="Liberation Sans" panose="020B0604020202020204" pitchFamily="34" charset="0"/>
              </a:rPr>
              <a:t>1</a:t>
            </a:r>
            <a:endParaRPr lang="en-US" sz="4000" b="1" i="0" dirty="0">
              <a:solidFill>
                <a:srgbClr val="CC0000"/>
              </a:solidFill>
              <a:effectLst/>
              <a:latin typeface="Liberation Sans" panose="020B0604020202020204" pitchFamily="34" charset="0"/>
            </a:endParaRPr>
          </a:p>
        </p:txBody>
      </p:sp>
      <p:cxnSp>
        <p:nvCxnSpPr>
          <p:cNvPr id="11" name="Straight Connector 10"/>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12" name="Text Box 20"/>
          <p:cNvSpPr txBox="1">
            <a:spLocks noChangeArrowheads="1"/>
          </p:cNvSpPr>
          <p:nvPr/>
        </p:nvSpPr>
        <p:spPr bwMode="auto">
          <a:xfrm>
            <a:off x="609600" y="1600200"/>
            <a:ext cx="5159670"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marL="457200" indent="-457200" algn="l">
              <a:spcBef>
                <a:spcPct val="30000"/>
              </a:spcBef>
              <a:spcAft>
                <a:spcPct val="20000"/>
              </a:spcAft>
              <a:buClrTx/>
              <a:buSzPct val="80000"/>
              <a:buFontTx/>
              <a:buNone/>
              <a:defRPr sz="2500" b="1">
                <a:solidFill>
                  <a:srgbClr val="CC0000"/>
                </a:solidFill>
                <a:latin typeface="Liberation Sans" panose="020B0604020202020204" pitchFamily="34" charset="0"/>
              </a:defRPr>
            </a:lvl1pPr>
            <a:lvl2pPr marL="57150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b="1">
                <a:solidFill>
                  <a:schemeClr val="bg2"/>
                </a:solidFill>
                <a:latin typeface="Arial" charset="0"/>
              </a:defRPr>
            </a:lvl9pPr>
          </a:lstStyle>
          <a:p>
            <a:r>
              <a:rPr lang="en-US" altLang="en-US" sz="2800" dirty="0" smtClean="0">
                <a:solidFill>
                  <a:schemeClr val="tx2">
                    <a:lumMod val="50000"/>
                  </a:schemeClr>
                </a:solidFill>
              </a:rPr>
              <a:t>NATURE OF INTEREST</a:t>
            </a:r>
            <a:endParaRPr lang="en-US" altLang="en-US" sz="2800" dirty="0">
              <a:solidFill>
                <a:schemeClr val="tx2">
                  <a:lumMod val="50000"/>
                </a:schemeClr>
              </a:solidFill>
            </a:endParaRP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3581400" y="4343400"/>
            <a:ext cx="4876800" cy="1524000"/>
          </a:xfrm>
          <a:prstGeom prst="rect">
            <a:avLst/>
          </a:prstGeom>
          <a:solidFill>
            <a:srgbClr val="FFFFC5"/>
          </a:solidFill>
          <a:ln w="1905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endParaRPr lang="en-US" altLang="en-US" b="0" dirty="0">
              <a:solidFill>
                <a:schemeClr val="tx1"/>
              </a:solidFill>
              <a:latin typeface="Liberation Sans" panose="020B0604020202020204" pitchFamily="34" charset="0"/>
            </a:endParaRPr>
          </a:p>
        </p:txBody>
      </p:sp>
      <p:sp>
        <p:nvSpPr>
          <p:cNvPr id="6147" name="Text Box 3"/>
          <p:cNvSpPr txBox="1">
            <a:spLocks noChangeArrowheads="1"/>
          </p:cNvSpPr>
          <p:nvPr/>
        </p:nvSpPr>
        <p:spPr bwMode="auto">
          <a:xfrm>
            <a:off x="609600" y="1920875"/>
            <a:ext cx="7696200" cy="491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682625" indent="-450850">
              <a:defRPr sz="3000">
                <a:solidFill>
                  <a:schemeClr val="tx1"/>
                </a:solidFill>
                <a:latin typeface="Times New Roman" pitchFamily="18" charset="0"/>
              </a:defRPr>
            </a:lvl1pPr>
            <a:lvl2pPr marL="990600" indent="-533400">
              <a:defRPr sz="3000">
                <a:solidFill>
                  <a:schemeClr val="tx1"/>
                </a:solidFill>
                <a:latin typeface="Times New Roman" pitchFamily="18" charset="0"/>
              </a:defRPr>
            </a:lvl2pPr>
            <a:lvl3pPr marL="1447800" indent="-533400">
              <a:defRPr sz="3000">
                <a:solidFill>
                  <a:schemeClr val="tx1"/>
                </a:solidFill>
                <a:latin typeface="Times New Roman" pitchFamily="18" charset="0"/>
              </a:defRPr>
            </a:lvl3pPr>
            <a:lvl4pPr marL="1905000" indent="-533400">
              <a:defRPr sz="3000">
                <a:solidFill>
                  <a:schemeClr val="tx1"/>
                </a:solidFill>
                <a:latin typeface="Times New Roman" pitchFamily="18" charset="0"/>
              </a:defRPr>
            </a:lvl4pPr>
            <a:lvl5pPr marL="2362200" indent="-533400">
              <a:defRPr sz="3000">
                <a:solidFill>
                  <a:schemeClr val="tx1"/>
                </a:solidFill>
                <a:latin typeface="Times New Roman" pitchFamily="18" charset="0"/>
              </a:defRPr>
            </a:lvl5pPr>
            <a:lvl6pPr marL="2819400" indent="-533400" eaLnBrk="0" fontAlgn="base" hangingPunct="0">
              <a:spcBef>
                <a:spcPct val="0"/>
              </a:spcBef>
              <a:spcAft>
                <a:spcPct val="0"/>
              </a:spcAft>
              <a:defRPr sz="3000">
                <a:solidFill>
                  <a:schemeClr val="tx1"/>
                </a:solidFill>
                <a:latin typeface="Times New Roman" pitchFamily="18" charset="0"/>
              </a:defRPr>
            </a:lvl6pPr>
            <a:lvl7pPr marL="3276600" indent="-533400" eaLnBrk="0" fontAlgn="base" hangingPunct="0">
              <a:spcBef>
                <a:spcPct val="0"/>
              </a:spcBef>
              <a:spcAft>
                <a:spcPct val="0"/>
              </a:spcAft>
              <a:defRPr sz="3000">
                <a:solidFill>
                  <a:schemeClr val="tx1"/>
                </a:solidFill>
                <a:latin typeface="Times New Roman" pitchFamily="18" charset="0"/>
              </a:defRPr>
            </a:lvl7pPr>
            <a:lvl8pPr marL="3733800" indent="-533400" eaLnBrk="0" fontAlgn="base" hangingPunct="0">
              <a:spcBef>
                <a:spcPct val="0"/>
              </a:spcBef>
              <a:spcAft>
                <a:spcPct val="0"/>
              </a:spcAft>
              <a:defRPr sz="3000">
                <a:solidFill>
                  <a:schemeClr val="tx1"/>
                </a:solidFill>
                <a:latin typeface="Times New Roman" pitchFamily="18" charset="0"/>
              </a:defRPr>
            </a:lvl8pPr>
            <a:lvl9pPr marL="4191000" indent="-533400" eaLnBrk="0" fontAlgn="base" hangingPunct="0">
              <a:spcBef>
                <a:spcPct val="0"/>
              </a:spcBef>
              <a:spcAft>
                <a:spcPct val="0"/>
              </a:spcAft>
              <a:defRPr sz="3000">
                <a:solidFill>
                  <a:schemeClr val="tx1"/>
                </a:solidFill>
                <a:latin typeface="Times New Roman" pitchFamily="18" charset="0"/>
              </a:defRPr>
            </a:lvl9pPr>
          </a:lstStyle>
          <a:p>
            <a:pPr>
              <a:lnSpc>
                <a:spcPct val="125000"/>
              </a:lnSpc>
              <a:spcBef>
                <a:spcPct val="50000"/>
              </a:spcBef>
              <a:buClr>
                <a:srgbClr val="CC0000"/>
              </a:buClr>
              <a:buSzPct val="80000"/>
              <a:buFont typeface="Wingdings" pitchFamily="2" charset="2"/>
              <a:buChar char="u"/>
            </a:pPr>
            <a:r>
              <a:rPr lang="en-US" altLang="en-US" sz="2300" dirty="0">
                <a:latin typeface="Liberation Sans" panose="020B0604020202020204" pitchFamily="34" charset="0"/>
              </a:rPr>
              <a:t>Interest computed on the principal only. </a:t>
            </a:r>
          </a:p>
        </p:txBody>
      </p:sp>
      <p:sp>
        <p:nvSpPr>
          <p:cNvPr id="586758" name="Rectangle 6"/>
          <p:cNvSpPr>
            <a:spLocks noGrp="1" noChangeArrowheads="1"/>
          </p:cNvSpPr>
          <p:nvPr>
            <p:ph type="title"/>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NATURE OF INTEREST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
        <p:nvSpPr>
          <p:cNvPr id="6149" name="Text Box 7"/>
          <p:cNvSpPr txBox="1">
            <a:spLocks noChangeArrowheads="1"/>
          </p:cNvSpPr>
          <p:nvPr/>
        </p:nvSpPr>
        <p:spPr bwMode="auto">
          <a:xfrm>
            <a:off x="533400" y="2667000"/>
            <a:ext cx="8153400" cy="83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5000"/>
              </a:lnSpc>
              <a:spcBef>
                <a:spcPct val="30000"/>
              </a:spcBef>
              <a:buClr>
                <a:srgbClr val="800000"/>
              </a:buClr>
              <a:buSzPct val="80000"/>
              <a:buFontTx/>
              <a:buNone/>
            </a:pPr>
            <a:r>
              <a:rPr lang="en-US" altLang="en-US" sz="2200" dirty="0">
                <a:solidFill>
                  <a:schemeClr val="tx1"/>
                </a:solidFill>
                <a:latin typeface="Liberation Sans" panose="020B0604020202020204" pitchFamily="34" charset="0"/>
              </a:rPr>
              <a:t>Illustration: </a:t>
            </a:r>
            <a:r>
              <a:rPr lang="en-US" altLang="en-US" sz="2200" b="0" dirty="0">
                <a:solidFill>
                  <a:schemeClr val="tx1"/>
                </a:solidFill>
                <a:latin typeface="Liberation Sans" panose="020B0604020202020204" pitchFamily="34" charset="0"/>
              </a:rPr>
              <a:t>Assume you borrow $5,000 for 2 years at a simple interest rate of 12% annually. Calculate the annual interest cost.</a:t>
            </a:r>
          </a:p>
        </p:txBody>
      </p:sp>
      <p:sp>
        <p:nvSpPr>
          <p:cNvPr id="586760" name="Text Box 8"/>
          <p:cNvSpPr txBox="1">
            <a:spLocks noChangeArrowheads="1"/>
          </p:cNvSpPr>
          <p:nvPr/>
        </p:nvSpPr>
        <p:spPr bwMode="auto">
          <a:xfrm>
            <a:off x="3733800" y="4365625"/>
            <a:ext cx="4724400"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8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itchFamily="2" charset="2"/>
              <a:buChar char="l"/>
              <a:tabLst>
                <a:tab pos="4918075" algn="r"/>
              </a:tabLst>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tabLst>
                <a:tab pos="4918075" algn="r"/>
              </a:tabLst>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tabLst>
                <a:tab pos="4918075" algn="r"/>
              </a:tabLst>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tabLst>
                <a:tab pos="4918075" algn="r"/>
              </a:tabLst>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tabLst>
                <a:tab pos="4918075" algn="r"/>
              </a:tabLst>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9pPr>
          </a:lstStyle>
          <a:p>
            <a:pPr>
              <a:lnSpc>
                <a:spcPct val="115000"/>
              </a:lnSpc>
              <a:spcBef>
                <a:spcPct val="30000"/>
              </a:spcBef>
              <a:buClr>
                <a:srgbClr val="800000"/>
              </a:buClr>
              <a:buSzPct val="80000"/>
              <a:buFontTx/>
              <a:buNone/>
            </a:pPr>
            <a:r>
              <a:rPr lang="en-US" altLang="en-US" sz="2200" b="0" dirty="0">
                <a:solidFill>
                  <a:schemeClr val="tx1"/>
                </a:solidFill>
                <a:latin typeface="Liberation Sans" panose="020B0604020202020204" pitchFamily="34" charset="0"/>
              </a:rPr>
              <a:t>Interest = </a:t>
            </a:r>
            <a:r>
              <a:rPr lang="en-US" altLang="en-US" sz="2200" b="0" i="1" dirty="0">
                <a:solidFill>
                  <a:schemeClr val="tx1"/>
                </a:solidFill>
                <a:latin typeface="Liberation Sans" panose="020B0604020202020204" pitchFamily="34" charset="0"/>
              </a:rPr>
              <a:t>p  </a:t>
            </a:r>
            <a:r>
              <a:rPr lang="en-US" altLang="en-US" sz="2200" b="0" dirty="0">
                <a:solidFill>
                  <a:schemeClr val="tx1"/>
                </a:solidFill>
                <a:latin typeface="Liberation Sans" panose="020B0604020202020204" pitchFamily="34" charset="0"/>
              </a:rPr>
              <a:t>x</a:t>
            </a:r>
            <a:r>
              <a:rPr lang="en-US" altLang="en-US" sz="2200" b="0" i="1" dirty="0">
                <a:solidFill>
                  <a:schemeClr val="tx1"/>
                </a:solidFill>
                <a:latin typeface="Liberation Sans" panose="020B0604020202020204" pitchFamily="34" charset="0"/>
              </a:rPr>
              <a:t>  i  </a:t>
            </a:r>
            <a:r>
              <a:rPr lang="en-US" altLang="en-US" sz="2200" b="0" dirty="0">
                <a:solidFill>
                  <a:schemeClr val="tx1"/>
                </a:solidFill>
                <a:latin typeface="Liberation Sans" panose="020B0604020202020204" pitchFamily="34" charset="0"/>
              </a:rPr>
              <a:t>x </a:t>
            </a:r>
            <a:r>
              <a:rPr lang="en-US" altLang="en-US" sz="2200" b="0" i="1" dirty="0">
                <a:solidFill>
                  <a:schemeClr val="tx1"/>
                </a:solidFill>
                <a:latin typeface="Liberation Sans" panose="020B0604020202020204" pitchFamily="34" charset="0"/>
              </a:rPr>
              <a:t> n</a:t>
            </a:r>
            <a:r>
              <a:rPr lang="en-US" altLang="en-US" sz="2200" b="0" dirty="0">
                <a:solidFill>
                  <a:schemeClr val="tx1"/>
                </a:solidFill>
                <a:latin typeface="Liberation Sans" panose="020B0604020202020204" pitchFamily="34" charset="0"/>
              </a:rPr>
              <a:t>	</a:t>
            </a:r>
          </a:p>
        </p:txBody>
      </p:sp>
      <p:sp>
        <p:nvSpPr>
          <p:cNvPr id="586761" name="Text Box 9"/>
          <p:cNvSpPr txBox="1">
            <a:spLocks noChangeArrowheads="1"/>
          </p:cNvSpPr>
          <p:nvPr/>
        </p:nvSpPr>
        <p:spPr bwMode="auto">
          <a:xfrm>
            <a:off x="4724400" y="4843463"/>
            <a:ext cx="3429000"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itchFamily="2" charset="2"/>
              <a:buChar char="l"/>
              <a:tabLst>
                <a:tab pos="4918075" algn="r"/>
              </a:tabLst>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tabLst>
                <a:tab pos="4918075" algn="r"/>
              </a:tabLst>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tabLst>
                <a:tab pos="4918075" algn="r"/>
              </a:tabLst>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tabLst>
                <a:tab pos="4918075" algn="r"/>
              </a:tabLst>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tabLst>
                <a:tab pos="4918075" algn="r"/>
              </a:tabLst>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9pPr>
          </a:lstStyle>
          <a:p>
            <a:pPr>
              <a:lnSpc>
                <a:spcPct val="115000"/>
              </a:lnSpc>
              <a:spcBef>
                <a:spcPct val="30000"/>
              </a:spcBef>
              <a:buClr>
                <a:srgbClr val="800000"/>
              </a:buClr>
              <a:buSzPct val="80000"/>
              <a:buFontTx/>
              <a:buNone/>
            </a:pPr>
            <a:r>
              <a:rPr lang="en-US" altLang="en-US" sz="2200" b="0" dirty="0">
                <a:solidFill>
                  <a:schemeClr val="tx1"/>
                </a:solidFill>
                <a:latin typeface="Liberation Sans" panose="020B0604020202020204" pitchFamily="34" charset="0"/>
              </a:rPr>
              <a:t>= $5,000  x  .12  x  2</a:t>
            </a:r>
          </a:p>
        </p:txBody>
      </p:sp>
      <p:sp>
        <p:nvSpPr>
          <p:cNvPr id="586762" name="Text Box 10"/>
          <p:cNvSpPr txBox="1">
            <a:spLocks noChangeArrowheads="1"/>
          </p:cNvSpPr>
          <p:nvPr/>
        </p:nvSpPr>
        <p:spPr bwMode="auto">
          <a:xfrm>
            <a:off x="4724400" y="5334000"/>
            <a:ext cx="1828800"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itchFamily="2" charset="2"/>
              <a:buChar char="l"/>
              <a:tabLst>
                <a:tab pos="4918075" algn="r"/>
              </a:tabLst>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tabLst>
                <a:tab pos="4918075" algn="r"/>
              </a:tabLst>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tabLst>
                <a:tab pos="4918075" algn="r"/>
              </a:tabLst>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tabLst>
                <a:tab pos="4918075" algn="r"/>
              </a:tabLst>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tabLst>
                <a:tab pos="4918075" algn="r"/>
              </a:tabLst>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tabLst>
                <a:tab pos="4918075" algn="r"/>
              </a:tabLst>
              <a:defRPr sz="2000" b="1">
                <a:solidFill>
                  <a:schemeClr val="bg2"/>
                </a:solidFill>
                <a:latin typeface="Arial" charset="0"/>
              </a:defRPr>
            </a:lvl9pPr>
          </a:lstStyle>
          <a:p>
            <a:pPr>
              <a:lnSpc>
                <a:spcPct val="115000"/>
              </a:lnSpc>
              <a:spcBef>
                <a:spcPct val="30000"/>
              </a:spcBef>
              <a:buClr>
                <a:srgbClr val="800000"/>
              </a:buClr>
              <a:buSzPct val="80000"/>
              <a:buFontTx/>
              <a:buNone/>
            </a:pPr>
            <a:r>
              <a:rPr lang="en-US" altLang="en-US" sz="2200" b="0" dirty="0">
                <a:solidFill>
                  <a:schemeClr val="tx1"/>
                </a:solidFill>
                <a:latin typeface="Liberation Sans" panose="020B0604020202020204" pitchFamily="34" charset="0"/>
              </a:rPr>
              <a:t>= $1,200</a:t>
            </a:r>
            <a:endParaRPr lang="en-US" altLang="en-US" sz="2200" b="0" dirty="0">
              <a:solidFill>
                <a:srgbClr val="800000"/>
              </a:solidFill>
              <a:latin typeface="Liberation Sans" panose="020B0604020202020204" pitchFamily="34" charset="0"/>
            </a:endParaRPr>
          </a:p>
        </p:txBody>
      </p:sp>
      <p:sp>
        <p:nvSpPr>
          <p:cNvPr id="6153" name="Text Box 14"/>
          <p:cNvSpPr txBox="1">
            <a:spLocks noChangeArrowheads="1"/>
          </p:cNvSpPr>
          <p:nvPr/>
        </p:nvSpPr>
        <p:spPr bwMode="auto">
          <a:xfrm>
            <a:off x="762000" y="4572000"/>
            <a:ext cx="2286000" cy="954088"/>
          </a:xfrm>
          <a:prstGeom prst="rect">
            <a:avLst/>
          </a:prstGeom>
          <a:solidFill>
            <a:srgbClr val="FFFFC5"/>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dirty="0">
                <a:solidFill>
                  <a:srgbClr val="800000"/>
                </a:solidFill>
                <a:latin typeface="Liberation Sans" panose="020B0604020202020204" pitchFamily="34" charset="0"/>
              </a:rPr>
              <a:t>2 FULL YEARS</a:t>
            </a:r>
          </a:p>
        </p:txBody>
      </p:sp>
      <p:sp>
        <p:nvSpPr>
          <p:cNvPr id="6154" name="Rectangle 16"/>
          <p:cNvSpPr>
            <a:spLocks noChangeArrowheads="1"/>
          </p:cNvSpPr>
          <p:nvPr/>
        </p:nvSpPr>
        <p:spPr bwMode="auto">
          <a:xfrm>
            <a:off x="6934200" y="3810000"/>
            <a:ext cx="1824038"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E-1 </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Interest computations</a:t>
            </a:r>
          </a:p>
        </p:txBody>
      </p:sp>
      <p:sp>
        <p:nvSpPr>
          <p:cNvPr id="7179" name="Text Box 5"/>
          <p:cNvSpPr txBox="1">
            <a:spLocks noChangeArrowheads="1"/>
          </p:cNvSpPr>
          <p:nvPr/>
        </p:nvSpPr>
        <p:spPr bwMode="auto">
          <a:xfrm>
            <a:off x="533400" y="1295400"/>
            <a:ext cx="762000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Pct val="80000"/>
              <a:buFontTx/>
              <a:buNone/>
              <a:defRPr/>
            </a:pPr>
            <a:r>
              <a:rPr lang="en-US" altLang="en-US" dirty="0" smtClean="0">
                <a:solidFill>
                  <a:srgbClr val="CC0000"/>
                </a:solidFill>
                <a:latin typeface="Liberation Sans" panose="020B0604020202020204" pitchFamily="34" charset="0"/>
              </a:rPr>
              <a:t>Simple Interest</a:t>
            </a:r>
          </a:p>
        </p:txBody>
      </p:sp>
      <p:sp>
        <p:nvSpPr>
          <p:cNvPr id="6156"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a:latin typeface="Liberation Sans" panose="020B0604020202020204" pitchFamily="34" charset="0"/>
              </a:rPr>
              <a:t>LO 1</a:t>
            </a:r>
          </a:p>
        </p:txBody>
      </p:sp>
      <p:sp>
        <p:nvSpPr>
          <p:cNvPr id="6157"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86760"/>
                                        </p:tgtEl>
                                        <p:attrNameLst>
                                          <p:attrName>style.visibility</p:attrName>
                                        </p:attrNameLst>
                                      </p:cBhvr>
                                      <p:to>
                                        <p:strVal val="visible"/>
                                      </p:to>
                                    </p:set>
                                    <p:animEffect transition="in" filter="wipe(left)">
                                      <p:cBhvr>
                                        <p:cTn id="7" dur="500"/>
                                        <p:tgtEl>
                                          <p:spTgt spid="5867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86761"/>
                                        </p:tgtEl>
                                        <p:attrNameLst>
                                          <p:attrName>style.visibility</p:attrName>
                                        </p:attrNameLst>
                                      </p:cBhvr>
                                      <p:to>
                                        <p:strVal val="visible"/>
                                      </p:to>
                                    </p:set>
                                    <p:animEffect transition="in" filter="wipe(left)">
                                      <p:cBhvr>
                                        <p:cTn id="12" dur="500"/>
                                        <p:tgtEl>
                                          <p:spTgt spid="58676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86762"/>
                                        </p:tgtEl>
                                        <p:attrNameLst>
                                          <p:attrName>style.visibility</p:attrName>
                                        </p:attrNameLst>
                                      </p:cBhvr>
                                      <p:to>
                                        <p:strVal val="visible"/>
                                      </p:to>
                                    </p:set>
                                    <p:animEffect transition="in" filter="wipe(left)">
                                      <p:cBhvr>
                                        <p:cTn id="17" dur="500"/>
                                        <p:tgtEl>
                                          <p:spTgt spid="5867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6760" grpId="0" autoUpdateAnimBg="0"/>
      <p:bldP spid="586761" grpId="0" autoUpdateAnimBg="0"/>
      <p:bldP spid="586762"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3"/>
          <p:cNvSpPr txBox="1">
            <a:spLocks noChangeArrowheads="1"/>
          </p:cNvSpPr>
          <p:nvPr/>
        </p:nvSpPr>
        <p:spPr bwMode="auto">
          <a:xfrm>
            <a:off x="533400" y="1920875"/>
            <a:ext cx="7696200"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688975"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1152525" indent="-46990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5000"/>
              </a:lnSpc>
              <a:spcBef>
                <a:spcPts val="1200"/>
              </a:spcBef>
              <a:buClr>
                <a:srgbClr val="CC0000"/>
              </a:buClr>
              <a:buSzPct val="80000"/>
              <a:buFont typeface="Wingdings" pitchFamily="2" charset="2"/>
              <a:buChar char="u"/>
            </a:pPr>
            <a:r>
              <a:rPr lang="en-US" altLang="en-US" sz="2300" b="0" dirty="0">
                <a:solidFill>
                  <a:schemeClr val="tx1"/>
                </a:solidFill>
                <a:latin typeface="Liberation Sans" panose="020B0604020202020204" pitchFamily="34" charset="0"/>
              </a:rPr>
              <a:t>Computes interest on</a:t>
            </a:r>
          </a:p>
          <a:p>
            <a:pPr lvl="1">
              <a:lnSpc>
                <a:spcPct val="125000"/>
              </a:lnSpc>
              <a:spcBef>
                <a:spcPts val="1200"/>
              </a:spcBef>
              <a:buClr>
                <a:srgbClr val="CC0000"/>
              </a:buClr>
              <a:buSzPct val="80000"/>
              <a:buFont typeface="Arial" charset="0"/>
              <a:buChar char="►"/>
            </a:pPr>
            <a:r>
              <a:rPr lang="en-US" altLang="en-US" sz="2100" b="0" dirty="0">
                <a:solidFill>
                  <a:schemeClr val="tx1"/>
                </a:solidFill>
                <a:latin typeface="Liberation Sans" panose="020B0604020202020204" pitchFamily="34" charset="0"/>
              </a:rPr>
              <a:t>the </a:t>
            </a:r>
            <a:r>
              <a:rPr lang="en-US" altLang="en-US" sz="2100" dirty="0">
                <a:solidFill>
                  <a:schemeClr val="tx1"/>
                </a:solidFill>
                <a:latin typeface="Liberation Sans" panose="020B0604020202020204" pitchFamily="34" charset="0"/>
              </a:rPr>
              <a:t>principal</a:t>
            </a:r>
            <a:r>
              <a:rPr lang="en-US" altLang="en-US" sz="2100" b="0" dirty="0">
                <a:solidFill>
                  <a:schemeClr val="tx1"/>
                </a:solidFill>
                <a:latin typeface="Liberation Sans" panose="020B0604020202020204" pitchFamily="34" charset="0"/>
              </a:rPr>
              <a:t> and</a:t>
            </a:r>
          </a:p>
          <a:p>
            <a:pPr lvl="1">
              <a:lnSpc>
                <a:spcPct val="125000"/>
              </a:lnSpc>
              <a:spcBef>
                <a:spcPts val="1200"/>
              </a:spcBef>
              <a:buClr>
                <a:srgbClr val="CC0000"/>
              </a:buClr>
              <a:buSzPct val="80000"/>
              <a:buFont typeface="Arial" charset="0"/>
              <a:buChar char="►"/>
            </a:pPr>
            <a:r>
              <a:rPr lang="en-US" altLang="en-US" sz="2100" b="0" dirty="0">
                <a:solidFill>
                  <a:schemeClr val="tx1"/>
                </a:solidFill>
                <a:latin typeface="Liberation Sans" panose="020B0604020202020204" pitchFamily="34" charset="0"/>
              </a:rPr>
              <a:t>any </a:t>
            </a:r>
            <a:r>
              <a:rPr lang="en-US" altLang="en-US" sz="2100" dirty="0">
                <a:solidFill>
                  <a:schemeClr val="tx1"/>
                </a:solidFill>
                <a:latin typeface="Liberation Sans" panose="020B0604020202020204" pitchFamily="34" charset="0"/>
              </a:rPr>
              <a:t>interest earned</a:t>
            </a:r>
            <a:r>
              <a:rPr lang="en-US" altLang="en-US" sz="2100" b="0" dirty="0">
                <a:solidFill>
                  <a:schemeClr val="tx1"/>
                </a:solidFill>
                <a:latin typeface="Liberation Sans" panose="020B0604020202020204" pitchFamily="34" charset="0"/>
              </a:rPr>
              <a:t> that has not been paid or withdrawn.</a:t>
            </a:r>
          </a:p>
          <a:p>
            <a:pPr>
              <a:lnSpc>
                <a:spcPct val="125000"/>
              </a:lnSpc>
              <a:spcBef>
                <a:spcPts val="1200"/>
              </a:spcBef>
              <a:buClr>
                <a:srgbClr val="CC0000"/>
              </a:buClr>
              <a:buSzPct val="80000"/>
              <a:buFont typeface="Wingdings" pitchFamily="2" charset="2"/>
              <a:buChar char="u"/>
            </a:pPr>
            <a:r>
              <a:rPr lang="en-US" altLang="en-US" sz="2300" b="0" dirty="0">
                <a:solidFill>
                  <a:schemeClr val="tx1"/>
                </a:solidFill>
                <a:latin typeface="Liberation Sans" panose="020B0604020202020204" pitchFamily="34" charset="0"/>
              </a:rPr>
              <a:t>Most business situations use compound interest.</a:t>
            </a:r>
          </a:p>
        </p:txBody>
      </p:sp>
      <p:sp>
        <p:nvSpPr>
          <p:cNvPr id="582662" name="Rectangle 6"/>
          <p:cNvSpPr>
            <a:spLocks noGrp="1" noChangeArrowheads="1"/>
          </p:cNvSpPr>
          <p:nvPr>
            <p:ph type="title"/>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NATURE OF INTEREST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
        <p:nvSpPr>
          <p:cNvPr id="7172" name="Text Box 5"/>
          <p:cNvSpPr txBox="1">
            <a:spLocks noChangeArrowheads="1"/>
          </p:cNvSpPr>
          <p:nvPr/>
        </p:nvSpPr>
        <p:spPr bwMode="auto">
          <a:xfrm>
            <a:off x="533400" y="1295400"/>
            <a:ext cx="762000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defPPr>
              <a:defRPr lang="en-US"/>
            </a:defPPr>
            <a:lvl1pPr>
              <a:buClrTx/>
              <a:buSzPct val="80000"/>
              <a:buFontTx/>
              <a:buNone/>
              <a:defRPr sz="2800" b="1">
                <a:solidFill>
                  <a:srgbClr val="CC0000"/>
                </a:solidFill>
                <a:latin typeface="Liberation Sans" panose="020B0604020202020204" pitchFamily="34"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r>
              <a:rPr lang="en-US" altLang="en-US" dirty="0" smtClean="0"/>
              <a:t>Compound Interest</a:t>
            </a:r>
            <a:endParaRPr lang="en-US" altLang="en-US" dirty="0"/>
          </a:p>
        </p:txBody>
      </p:sp>
      <p:sp>
        <p:nvSpPr>
          <p:cNvPr id="7173"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a:latin typeface="Liberation Sans" panose="020B0604020202020204" pitchFamily="34" charset="0"/>
              </a:rPr>
              <a:t>LO 1</a:t>
            </a:r>
          </a:p>
        </p:txBody>
      </p:sp>
      <p:sp>
        <p:nvSpPr>
          <p:cNvPr id="7174"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800" y="3283570"/>
            <a:ext cx="8534400" cy="2507630"/>
          </a:xfrm>
          <a:prstGeom prst="rect">
            <a:avLst/>
          </a:prstGeom>
        </p:spPr>
      </p:pic>
      <p:sp>
        <p:nvSpPr>
          <p:cNvPr id="8194" name="Text Box 7"/>
          <p:cNvSpPr txBox="1">
            <a:spLocks noChangeArrowheads="1"/>
          </p:cNvSpPr>
          <p:nvPr/>
        </p:nvSpPr>
        <p:spPr bwMode="auto">
          <a:xfrm>
            <a:off x="533400" y="1295400"/>
            <a:ext cx="8153400" cy="17851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80010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0"/>
              </a:spcBef>
              <a:buClr>
                <a:srgbClr val="800000"/>
              </a:buClr>
              <a:buSzPct val="80000"/>
              <a:buFontTx/>
              <a:buNone/>
            </a:pPr>
            <a:r>
              <a:rPr lang="en-US" altLang="en-US" sz="2000" dirty="0">
                <a:solidFill>
                  <a:schemeClr val="tx1"/>
                </a:solidFill>
                <a:latin typeface="Liberation Sans" panose="020B0604020202020204" pitchFamily="34" charset="0"/>
              </a:rPr>
              <a:t>Illustration:  </a:t>
            </a:r>
            <a:r>
              <a:rPr lang="en-US" altLang="en-US" sz="2000" b="0" dirty="0">
                <a:solidFill>
                  <a:schemeClr val="tx1"/>
                </a:solidFill>
                <a:latin typeface="Liberation Sans" panose="020B0604020202020204" pitchFamily="34" charset="0"/>
              </a:rPr>
              <a:t>Assume that you deposit $1,000 in Bank Two, where it will earn simple interest of 9% per year, and you deposit another $1,000 in Citizens Bank, where it will earn compound interest of 9% per year compounded annually. Also assume that in both cases you will not withdraw any interest until three years from the date of deposit.</a:t>
            </a:r>
          </a:p>
        </p:txBody>
      </p:sp>
      <p:sp>
        <p:nvSpPr>
          <p:cNvPr id="584720" name="Rectangle 16"/>
          <p:cNvSpPr>
            <a:spLocks noGrp="1" noChangeArrowheads="1"/>
          </p:cNvSpPr>
          <p:nvPr>
            <p:ph type="title"/>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smtClean="0">
                <a:solidFill>
                  <a:srgbClr val="CC0000"/>
                </a:solidFill>
                <a:effectLst/>
                <a:latin typeface="Liberation Sans" panose="020B0604020202020204" pitchFamily="34" charset="0"/>
                <a:ea typeface="+mn-ea"/>
                <a:cs typeface="+mn-cs"/>
              </a:rPr>
              <a:t>Compound </a:t>
            </a:r>
            <a:r>
              <a:rPr lang="en-US" altLang="en-US" sz="3200" i="0" kern="1200" dirty="0">
                <a:solidFill>
                  <a:srgbClr val="CC0000"/>
                </a:solidFill>
                <a:effectLst/>
                <a:latin typeface="Liberation Sans" panose="020B0604020202020204" pitchFamily="34" charset="0"/>
                <a:ea typeface="+mn-ea"/>
                <a:cs typeface="+mn-cs"/>
              </a:rPr>
              <a:t>Interest</a:t>
            </a:r>
          </a:p>
        </p:txBody>
      </p:sp>
      <p:sp>
        <p:nvSpPr>
          <p:cNvPr id="8197" name="Rectangle 15"/>
          <p:cNvSpPr>
            <a:spLocks noChangeArrowheads="1"/>
          </p:cNvSpPr>
          <p:nvPr/>
        </p:nvSpPr>
        <p:spPr bwMode="auto">
          <a:xfrm>
            <a:off x="5257800" y="4237320"/>
            <a:ext cx="3505200" cy="1066800"/>
          </a:xfrm>
          <a:prstGeom prst="rect">
            <a:avLst/>
          </a:prstGeom>
          <a:solidFill>
            <a:schemeClr val="bg1"/>
          </a:solidFill>
          <a:ln>
            <a:noFill/>
          </a:ln>
          <a:effectLst/>
          <a:extLst>
            <a:ext uri="{91240B29-F687-4F45-9708-019B960494DF}">
              <a14:hiddenLine xmlns:a14="http://schemas.microsoft.com/office/drawing/2010/main" w="12700" cap="sq">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endParaRPr lang="en-US" altLang="en-US" sz="3000" b="0" dirty="0">
              <a:solidFill>
                <a:schemeClr val="tx1"/>
              </a:solidFill>
              <a:latin typeface="Liberation Sans" panose="020B0604020202020204" pitchFamily="34" charset="0"/>
            </a:endParaRPr>
          </a:p>
        </p:txBody>
      </p:sp>
      <p:sp>
        <p:nvSpPr>
          <p:cNvPr id="1046" name="Rectangle 22"/>
          <p:cNvSpPr>
            <a:spLocks noChangeArrowheads="1"/>
          </p:cNvSpPr>
          <p:nvPr/>
        </p:nvSpPr>
        <p:spPr bwMode="auto">
          <a:xfrm>
            <a:off x="5181600" y="4303712"/>
            <a:ext cx="16764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90000"/>
              </a:lnSpc>
              <a:spcBef>
                <a:spcPct val="0"/>
              </a:spcBef>
              <a:buClrTx/>
              <a:buSzTx/>
              <a:buFontTx/>
              <a:buNone/>
            </a:pPr>
            <a:r>
              <a:rPr lang="en-US" altLang="en-US" sz="1100" dirty="0">
                <a:solidFill>
                  <a:schemeClr val="tx1"/>
                </a:solidFill>
                <a:latin typeface="Liberation Sans" panose="020B0604020202020204" pitchFamily="34" charset="0"/>
              </a:rPr>
              <a:t>Year 1 $1,000.00 x 9%</a:t>
            </a:r>
          </a:p>
        </p:txBody>
      </p:sp>
      <p:sp>
        <p:nvSpPr>
          <p:cNvPr id="1047" name="Rectangle 23"/>
          <p:cNvSpPr>
            <a:spLocks noChangeArrowheads="1"/>
          </p:cNvSpPr>
          <p:nvPr/>
        </p:nvSpPr>
        <p:spPr bwMode="auto">
          <a:xfrm>
            <a:off x="6954838" y="4303712"/>
            <a:ext cx="7620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4572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lnSpc>
                <a:spcPct val="90000"/>
              </a:lnSpc>
              <a:spcBef>
                <a:spcPct val="0"/>
              </a:spcBef>
              <a:buClrTx/>
              <a:buSzTx/>
              <a:buFontTx/>
              <a:buNone/>
            </a:pPr>
            <a:r>
              <a:rPr lang="en-US" altLang="en-US" sz="1100" dirty="0">
                <a:solidFill>
                  <a:schemeClr val="tx1"/>
                </a:solidFill>
                <a:latin typeface="Liberation Sans" panose="020B0604020202020204" pitchFamily="34" charset="0"/>
              </a:rPr>
              <a:t>$ 90.00</a:t>
            </a:r>
          </a:p>
        </p:txBody>
      </p:sp>
      <p:sp>
        <p:nvSpPr>
          <p:cNvPr id="1048" name="Rectangle 24"/>
          <p:cNvSpPr>
            <a:spLocks noChangeArrowheads="1"/>
          </p:cNvSpPr>
          <p:nvPr/>
        </p:nvSpPr>
        <p:spPr bwMode="auto">
          <a:xfrm>
            <a:off x="7924800" y="4303712"/>
            <a:ext cx="8382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4572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lnSpc>
                <a:spcPct val="90000"/>
              </a:lnSpc>
              <a:spcBef>
                <a:spcPct val="0"/>
              </a:spcBef>
              <a:buClrTx/>
              <a:buSzTx/>
              <a:buFontTx/>
              <a:buNone/>
            </a:pPr>
            <a:r>
              <a:rPr lang="en-US" altLang="en-US" sz="1100" dirty="0">
                <a:solidFill>
                  <a:schemeClr val="tx1"/>
                </a:solidFill>
                <a:latin typeface="Liberation Sans" panose="020B0604020202020204" pitchFamily="34" charset="0"/>
              </a:rPr>
              <a:t>$ 1,090.00</a:t>
            </a:r>
          </a:p>
        </p:txBody>
      </p:sp>
      <p:sp>
        <p:nvSpPr>
          <p:cNvPr id="1049" name="Rectangle 25"/>
          <p:cNvSpPr>
            <a:spLocks noChangeArrowheads="1"/>
          </p:cNvSpPr>
          <p:nvPr/>
        </p:nvSpPr>
        <p:spPr bwMode="auto">
          <a:xfrm>
            <a:off x="5181600" y="4664075"/>
            <a:ext cx="16764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90000"/>
              </a:lnSpc>
              <a:spcBef>
                <a:spcPct val="0"/>
              </a:spcBef>
              <a:buClrTx/>
              <a:buSzTx/>
              <a:buFontTx/>
              <a:buNone/>
            </a:pPr>
            <a:r>
              <a:rPr lang="en-US" altLang="en-US" sz="1100" dirty="0">
                <a:solidFill>
                  <a:schemeClr val="tx1"/>
                </a:solidFill>
                <a:latin typeface="Liberation Sans" panose="020B0604020202020204" pitchFamily="34" charset="0"/>
              </a:rPr>
              <a:t>Year 2 $1,090.00 x 9%</a:t>
            </a:r>
          </a:p>
        </p:txBody>
      </p:sp>
      <p:sp>
        <p:nvSpPr>
          <p:cNvPr id="1050" name="Rectangle 26"/>
          <p:cNvSpPr>
            <a:spLocks noChangeArrowheads="1"/>
          </p:cNvSpPr>
          <p:nvPr/>
        </p:nvSpPr>
        <p:spPr bwMode="auto">
          <a:xfrm>
            <a:off x="6954838" y="4664075"/>
            <a:ext cx="7620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4572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lnSpc>
                <a:spcPct val="90000"/>
              </a:lnSpc>
              <a:spcBef>
                <a:spcPct val="0"/>
              </a:spcBef>
              <a:buClrTx/>
              <a:buSzTx/>
              <a:buFontTx/>
              <a:buNone/>
            </a:pPr>
            <a:r>
              <a:rPr lang="en-US" altLang="en-US" sz="1100" dirty="0">
                <a:solidFill>
                  <a:schemeClr val="tx1"/>
                </a:solidFill>
                <a:latin typeface="Liberation Sans" panose="020B0604020202020204" pitchFamily="34" charset="0"/>
              </a:rPr>
              <a:t>$ 98.10</a:t>
            </a:r>
          </a:p>
        </p:txBody>
      </p:sp>
      <p:sp>
        <p:nvSpPr>
          <p:cNvPr id="1051" name="Rectangle 27"/>
          <p:cNvSpPr>
            <a:spLocks noChangeArrowheads="1"/>
          </p:cNvSpPr>
          <p:nvPr/>
        </p:nvSpPr>
        <p:spPr bwMode="auto">
          <a:xfrm>
            <a:off x="7924800" y="4664075"/>
            <a:ext cx="8382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4572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lnSpc>
                <a:spcPct val="90000"/>
              </a:lnSpc>
              <a:spcBef>
                <a:spcPct val="0"/>
              </a:spcBef>
              <a:buClrTx/>
              <a:buSzTx/>
              <a:buFontTx/>
              <a:buNone/>
            </a:pPr>
            <a:r>
              <a:rPr lang="en-US" altLang="en-US" sz="1100" dirty="0">
                <a:solidFill>
                  <a:schemeClr val="tx1"/>
                </a:solidFill>
                <a:latin typeface="Liberation Sans" panose="020B0604020202020204" pitchFamily="34" charset="0"/>
              </a:rPr>
              <a:t>$ 1,188.10</a:t>
            </a:r>
          </a:p>
        </p:txBody>
      </p:sp>
      <p:sp>
        <p:nvSpPr>
          <p:cNvPr id="1052" name="Rectangle 28"/>
          <p:cNvSpPr>
            <a:spLocks noChangeArrowheads="1"/>
          </p:cNvSpPr>
          <p:nvPr/>
        </p:nvSpPr>
        <p:spPr bwMode="auto">
          <a:xfrm>
            <a:off x="5181600" y="5029200"/>
            <a:ext cx="16764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90000"/>
              </a:lnSpc>
              <a:spcBef>
                <a:spcPct val="0"/>
              </a:spcBef>
              <a:buClrTx/>
              <a:buSzTx/>
              <a:buFontTx/>
              <a:buNone/>
            </a:pPr>
            <a:r>
              <a:rPr lang="en-US" altLang="en-US" sz="1100" dirty="0">
                <a:solidFill>
                  <a:schemeClr val="tx1"/>
                </a:solidFill>
                <a:latin typeface="Liberation Sans" panose="020B0604020202020204" pitchFamily="34" charset="0"/>
              </a:rPr>
              <a:t>Year 3 $1,188.10 x 9%</a:t>
            </a:r>
          </a:p>
        </p:txBody>
      </p:sp>
      <p:sp>
        <p:nvSpPr>
          <p:cNvPr id="1053" name="Rectangle 29"/>
          <p:cNvSpPr>
            <a:spLocks noChangeArrowheads="1"/>
          </p:cNvSpPr>
          <p:nvPr/>
        </p:nvSpPr>
        <p:spPr bwMode="auto">
          <a:xfrm>
            <a:off x="6954838" y="5029200"/>
            <a:ext cx="7620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4572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lnSpc>
                <a:spcPct val="90000"/>
              </a:lnSpc>
              <a:spcBef>
                <a:spcPct val="0"/>
              </a:spcBef>
              <a:buClrTx/>
              <a:buSzTx/>
              <a:buFontTx/>
              <a:buNone/>
            </a:pPr>
            <a:r>
              <a:rPr lang="en-US" altLang="en-US" sz="1100" dirty="0">
                <a:solidFill>
                  <a:schemeClr val="tx1"/>
                </a:solidFill>
                <a:latin typeface="Liberation Sans" panose="020B0604020202020204" pitchFamily="34" charset="0"/>
              </a:rPr>
              <a:t>$106.93</a:t>
            </a:r>
          </a:p>
        </p:txBody>
      </p:sp>
      <p:sp>
        <p:nvSpPr>
          <p:cNvPr id="1054" name="Rectangle 30"/>
          <p:cNvSpPr>
            <a:spLocks noChangeArrowheads="1"/>
          </p:cNvSpPr>
          <p:nvPr/>
        </p:nvSpPr>
        <p:spPr bwMode="auto">
          <a:xfrm>
            <a:off x="7924800" y="5029200"/>
            <a:ext cx="8382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4572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lnSpc>
                <a:spcPct val="90000"/>
              </a:lnSpc>
              <a:spcBef>
                <a:spcPct val="0"/>
              </a:spcBef>
              <a:buClrTx/>
              <a:buSzTx/>
              <a:buFontTx/>
              <a:buNone/>
            </a:pPr>
            <a:r>
              <a:rPr lang="en-US" altLang="en-US" sz="1100" dirty="0">
                <a:solidFill>
                  <a:schemeClr val="tx1"/>
                </a:solidFill>
                <a:latin typeface="Liberation Sans" panose="020B0604020202020204" pitchFamily="34" charset="0"/>
              </a:rPr>
              <a:t>$ 1,295.03</a:t>
            </a:r>
          </a:p>
        </p:txBody>
      </p:sp>
      <p:sp>
        <p:nvSpPr>
          <p:cNvPr id="8207" name="Line 33"/>
          <p:cNvSpPr>
            <a:spLocks noChangeShapeType="1"/>
          </p:cNvSpPr>
          <p:nvPr/>
        </p:nvSpPr>
        <p:spPr bwMode="auto">
          <a:xfrm>
            <a:off x="7000875" y="3615768"/>
            <a:ext cx="0" cy="2057400"/>
          </a:xfrm>
          <a:prstGeom prst="line">
            <a:avLst/>
          </a:prstGeom>
          <a:noFill/>
          <a:ln w="28575"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208" name="Line 34"/>
          <p:cNvSpPr>
            <a:spLocks noChangeShapeType="1"/>
          </p:cNvSpPr>
          <p:nvPr/>
        </p:nvSpPr>
        <p:spPr bwMode="auto">
          <a:xfrm>
            <a:off x="7805738" y="3615768"/>
            <a:ext cx="0" cy="1984375"/>
          </a:xfrm>
          <a:prstGeom prst="line">
            <a:avLst/>
          </a:prstGeom>
          <a:noFill/>
          <a:ln w="28575"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210" name="Rectangle 36"/>
          <p:cNvSpPr>
            <a:spLocks noChangeArrowheads="1"/>
          </p:cNvSpPr>
          <p:nvPr/>
        </p:nvSpPr>
        <p:spPr bwMode="auto">
          <a:xfrm>
            <a:off x="990600" y="5982312"/>
            <a:ext cx="266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E-2</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Simple versus compound interest</a:t>
            </a:r>
          </a:p>
        </p:txBody>
      </p:sp>
      <p:sp>
        <p:nvSpPr>
          <p:cNvPr id="8211"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a:latin typeface="Liberation Sans" panose="020B0604020202020204" pitchFamily="34" charset="0"/>
              </a:rPr>
              <a:t>LO 1</a:t>
            </a:r>
          </a:p>
        </p:txBody>
      </p:sp>
      <p:sp>
        <p:nvSpPr>
          <p:cNvPr id="8212"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cxnSp>
        <p:nvCxnSpPr>
          <p:cNvPr id="4" name="Straight Connector 3"/>
          <p:cNvCxnSpPr/>
          <p:nvPr/>
        </p:nvCxnSpPr>
        <p:spPr bwMode="auto">
          <a:xfrm>
            <a:off x="7158312" y="5245848"/>
            <a:ext cx="554038" cy="0"/>
          </a:xfrm>
          <a:prstGeom prst="line">
            <a:avLst/>
          </a:prstGeom>
          <a:solidFill>
            <a:schemeClr val="accent1"/>
          </a:solidFill>
          <a:ln w="12700" cap="sq" cmpd="sng" algn="ctr">
            <a:solidFill>
              <a:schemeClr val="tx1"/>
            </a:solidFill>
            <a:prstDash val="solid"/>
            <a:round/>
            <a:headEnd type="none" w="sm" len="sm"/>
            <a:tailEnd type="none" w="sm" len="sm"/>
          </a:ln>
          <a:effectLst/>
        </p:spPr>
      </p:cxn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46"/>
                                        </p:tgtEl>
                                        <p:attrNameLst>
                                          <p:attrName>style.visibility</p:attrName>
                                        </p:attrNameLst>
                                      </p:cBhvr>
                                      <p:to>
                                        <p:strVal val="visible"/>
                                      </p:to>
                                    </p:set>
                                    <p:animEffect transition="in" filter="wipe(left)">
                                      <p:cBhvr>
                                        <p:cTn id="7" dur="500"/>
                                        <p:tgtEl>
                                          <p:spTgt spid="10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47"/>
                                        </p:tgtEl>
                                        <p:attrNameLst>
                                          <p:attrName>style.visibility</p:attrName>
                                        </p:attrNameLst>
                                      </p:cBhvr>
                                      <p:to>
                                        <p:strVal val="visible"/>
                                      </p:to>
                                    </p:set>
                                    <p:animEffect transition="in" filter="wipe(left)">
                                      <p:cBhvr>
                                        <p:cTn id="12" dur="500"/>
                                        <p:tgtEl>
                                          <p:spTgt spid="104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48"/>
                                        </p:tgtEl>
                                        <p:attrNameLst>
                                          <p:attrName>style.visibility</p:attrName>
                                        </p:attrNameLst>
                                      </p:cBhvr>
                                      <p:to>
                                        <p:strVal val="visible"/>
                                      </p:to>
                                    </p:set>
                                    <p:animEffect transition="in" filter="wipe(left)">
                                      <p:cBhvr>
                                        <p:cTn id="17" dur="500"/>
                                        <p:tgtEl>
                                          <p:spTgt spid="104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49"/>
                                        </p:tgtEl>
                                        <p:attrNameLst>
                                          <p:attrName>style.visibility</p:attrName>
                                        </p:attrNameLst>
                                      </p:cBhvr>
                                      <p:to>
                                        <p:strVal val="visible"/>
                                      </p:to>
                                    </p:set>
                                    <p:animEffect transition="in" filter="wipe(left)">
                                      <p:cBhvr>
                                        <p:cTn id="22" dur="500"/>
                                        <p:tgtEl>
                                          <p:spTgt spid="104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50"/>
                                        </p:tgtEl>
                                        <p:attrNameLst>
                                          <p:attrName>style.visibility</p:attrName>
                                        </p:attrNameLst>
                                      </p:cBhvr>
                                      <p:to>
                                        <p:strVal val="visible"/>
                                      </p:to>
                                    </p:set>
                                    <p:animEffect transition="in" filter="wipe(left)">
                                      <p:cBhvr>
                                        <p:cTn id="27" dur="500"/>
                                        <p:tgtEl>
                                          <p:spTgt spid="105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051"/>
                                        </p:tgtEl>
                                        <p:attrNameLst>
                                          <p:attrName>style.visibility</p:attrName>
                                        </p:attrNameLst>
                                      </p:cBhvr>
                                      <p:to>
                                        <p:strVal val="visible"/>
                                      </p:to>
                                    </p:set>
                                    <p:animEffect transition="in" filter="wipe(left)">
                                      <p:cBhvr>
                                        <p:cTn id="32" dur="500"/>
                                        <p:tgtEl>
                                          <p:spTgt spid="105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052"/>
                                        </p:tgtEl>
                                        <p:attrNameLst>
                                          <p:attrName>style.visibility</p:attrName>
                                        </p:attrNameLst>
                                      </p:cBhvr>
                                      <p:to>
                                        <p:strVal val="visible"/>
                                      </p:to>
                                    </p:set>
                                    <p:animEffect transition="in" filter="wipe(left)">
                                      <p:cBhvr>
                                        <p:cTn id="37" dur="500"/>
                                        <p:tgtEl>
                                          <p:spTgt spid="105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053"/>
                                        </p:tgtEl>
                                        <p:attrNameLst>
                                          <p:attrName>style.visibility</p:attrName>
                                        </p:attrNameLst>
                                      </p:cBhvr>
                                      <p:to>
                                        <p:strVal val="visible"/>
                                      </p:to>
                                    </p:set>
                                    <p:animEffect transition="in" filter="wipe(left)">
                                      <p:cBhvr>
                                        <p:cTn id="42" dur="500"/>
                                        <p:tgtEl>
                                          <p:spTgt spid="105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054"/>
                                        </p:tgtEl>
                                        <p:attrNameLst>
                                          <p:attrName>style.visibility</p:attrName>
                                        </p:attrNameLst>
                                      </p:cBhvr>
                                      <p:to>
                                        <p:strVal val="visible"/>
                                      </p:to>
                                    </p:set>
                                    <p:animEffect transition="in" filter="wipe(left)">
                                      <p:cBhvr>
                                        <p:cTn id="47" dur="500"/>
                                        <p:tgtEl>
                                          <p:spTgt spid="1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6" grpId="0"/>
      <p:bldP spid="1047" grpId="0"/>
      <p:bldP spid="1048" grpId="0"/>
      <p:bldP spid="1049" grpId="0"/>
      <p:bldP spid="1050" grpId="0"/>
      <p:bldP spid="1051" grpId="0"/>
      <p:bldP spid="1052" grpId="0"/>
      <p:bldP spid="1053" grpId="0"/>
      <p:bldP spid="105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800" y="3283570"/>
            <a:ext cx="8534400" cy="2507630"/>
          </a:xfrm>
          <a:prstGeom prst="rect">
            <a:avLst/>
          </a:prstGeom>
        </p:spPr>
      </p:pic>
      <p:sp>
        <p:nvSpPr>
          <p:cNvPr id="8194" name="Text Box 7"/>
          <p:cNvSpPr txBox="1">
            <a:spLocks noChangeArrowheads="1"/>
          </p:cNvSpPr>
          <p:nvPr/>
        </p:nvSpPr>
        <p:spPr bwMode="auto">
          <a:xfrm>
            <a:off x="533400" y="1295400"/>
            <a:ext cx="8153400" cy="17851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80010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0"/>
              </a:spcBef>
              <a:buClr>
                <a:srgbClr val="800000"/>
              </a:buClr>
              <a:buSzPct val="80000"/>
              <a:buFontTx/>
              <a:buNone/>
            </a:pPr>
            <a:r>
              <a:rPr lang="en-US" altLang="en-US" sz="2000" dirty="0">
                <a:solidFill>
                  <a:schemeClr val="tx1"/>
                </a:solidFill>
                <a:latin typeface="Liberation Sans" panose="020B0604020202020204" pitchFamily="34" charset="0"/>
              </a:rPr>
              <a:t>Illustration:  </a:t>
            </a:r>
            <a:r>
              <a:rPr lang="en-US" altLang="en-US" sz="2000" b="0" dirty="0">
                <a:solidFill>
                  <a:schemeClr val="tx1"/>
                </a:solidFill>
                <a:latin typeface="Liberation Sans" panose="020B0604020202020204" pitchFamily="34" charset="0"/>
              </a:rPr>
              <a:t>Assume that you deposit $1,000 in Bank Two, where it will earn simple interest of 9% per year, and you deposit another $1,000 in Citizens Bank, where it will earn compound interest of 9% per year compounded annually. Also assume that in both cases you will not withdraw any interest until three years from the date of deposit.</a:t>
            </a:r>
          </a:p>
        </p:txBody>
      </p:sp>
      <p:sp>
        <p:nvSpPr>
          <p:cNvPr id="584720" name="Rectangle 16"/>
          <p:cNvSpPr>
            <a:spLocks noGrp="1" noChangeArrowheads="1"/>
          </p:cNvSpPr>
          <p:nvPr>
            <p:ph type="title"/>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smtClean="0">
                <a:solidFill>
                  <a:srgbClr val="CC0000"/>
                </a:solidFill>
                <a:effectLst/>
                <a:latin typeface="Liberation Sans" panose="020B0604020202020204" pitchFamily="34" charset="0"/>
                <a:ea typeface="+mn-ea"/>
                <a:cs typeface="+mn-cs"/>
              </a:rPr>
              <a:t>Compound </a:t>
            </a:r>
            <a:r>
              <a:rPr lang="en-US" altLang="en-US" sz="3200" i="0" kern="1200" dirty="0">
                <a:solidFill>
                  <a:srgbClr val="CC0000"/>
                </a:solidFill>
                <a:effectLst/>
                <a:latin typeface="Liberation Sans" panose="020B0604020202020204" pitchFamily="34" charset="0"/>
                <a:ea typeface="+mn-ea"/>
                <a:cs typeface="+mn-cs"/>
              </a:rPr>
              <a:t>Interest</a:t>
            </a:r>
          </a:p>
        </p:txBody>
      </p:sp>
      <p:sp>
        <p:nvSpPr>
          <p:cNvPr id="8210" name="Rectangle 36"/>
          <p:cNvSpPr>
            <a:spLocks noChangeArrowheads="1"/>
          </p:cNvSpPr>
          <p:nvPr/>
        </p:nvSpPr>
        <p:spPr bwMode="auto">
          <a:xfrm>
            <a:off x="990600" y="5982312"/>
            <a:ext cx="266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E-2</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Simple versus compound interest</a:t>
            </a:r>
          </a:p>
        </p:txBody>
      </p:sp>
      <p:sp>
        <p:nvSpPr>
          <p:cNvPr id="8211"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a:latin typeface="Liberation Sans" panose="020B0604020202020204" pitchFamily="34" charset="0"/>
              </a:rPr>
              <a:t>LO 1</a:t>
            </a:r>
          </a:p>
        </p:txBody>
      </p:sp>
      <p:sp>
        <p:nvSpPr>
          <p:cNvPr id="8212"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 name="Rectangle 2"/>
          <p:cNvSpPr/>
          <p:nvPr/>
        </p:nvSpPr>
        <p:spPr bwMode="auto">
          <a:xfrm>
            <a:off x="5257800" y="4319423"/>
            <a:ext cx="3505200" cy="378021"/>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p:txBody>
      </p:sp>
      <p:sp>
        <p:nvSpPr>
          <p:cNvPr id="22" name="Rectangle 21"/>
          <p:cNvSpPr/>
          <p:nvPr/>
        </p:nvSpPr>
        <p:spPr bwMode="auto">
          <a:xfrm>
            <a:off x="5257800" y="4710348"/>
            <a:ext cx="3505200" cy="34365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p:txBody>
      </p:sp>
      <p:sp>
        <p:nvSpPr>
          <p:cNvPr id="23" name="Rectangle 22"/>
          <p:cNvSpPr/>
          <p:nvPr/>
        </p:nvSpPr>
        <p:spPr bwMode="auto">
          <a:xfrm>
            <a:off x="5257800" y="5069498"/>
            <a:ext cx="3505200" cy="17635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p:txBody>
      </p:sp>
      <p:sp>
        <p:nvSpPr>
          <p:cNvPr id="24" name="Rectangle 23"/>
          <p:cNvSpPr/>
          <p:nvPr/>
        </p:nvSpPr>
        <p:spPr bwMode="auto">
          <a:xfrm>
            <a:off x="7078915" y="5276740"/>
            <a:ext cx="693485" cy="19398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p:txBody>
      </p:sp>
      <p:sp>
        <p:nvSpPr>
          <p:cNvPr id="25" name="Rectangle 24"/>
          <p:cNvSpPr/>
          <p:nvPr/>
        </p:nvSpPr>
        <p:spPr bwMode="auto">
          <a:xfrm>
            <a:off x="4249205" y="5287680"/>
            <a:ext cx="630441" cy="193985"/>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p:txBody>
      </p:sp>
      <p:sp>
        <p:nvSpPr>
          <p:cNvPr id="8207" name="Line 33"/>
          <p:cNvSpPr>
            <a:spLocks noChangeShapeType="1"/>
          </p:cNvSpPr>
          <p:nvPr/>
        </p:nvSpPr>
        <p:spPr bwMode="auto">
          <a:xfrm>
            <a:off x="7000875" y="3615768"/>
            <a:ext cx="0" cy="2057400"/>
          </a:xfrm>
          <a:prstGeom prst="line">
            <a:avLst/>
          </a:prstGeom>
          <a:noFill/>
          <a:ln w="28575"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208" name="Line 34"/>
          <p:cNvSpPr>
            <a:spLocks noChangeShapeType="1"/>
          </p:cNvSpPr>
          <p:nvPr/>
        </p:nvSpPr>
        <p:spPr bwMode="auto">
          <a:xfrm>
            <a:off x="7805738" y="3615768"/>
            <a:ext cx="0" cy="1984375"/>
          </a:xfrm>
          <a:prstGeom prst="line">
            <a:avLst/>
          </a:prstGeom>
          <a:noFill/>
          <a:ln w="28575"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Tree>
    <p:extLst>
      <p:ext uri="{BB962C8B-B14F-4D97-AF65-F5344CB8AC3E}">
        <p14:creationId xmlns:p14="http://schemas.microsoft.com/office/powerpoint/2010/main" val="184938954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1" fill="hold" grpId="0" nodeType="clickEffect">
                                  <p:stCondLst>
                                    <p:cond delay="0"/>
                                  </p:stCondLst>
                                  <p:childTnLst>
                                    <p:animEffect transition="out" filter="wipe(up)">
                                      <p:cBhvr>
                                        <p:cTn id="11" dur="500"/>
                                        <p:tgtEl>
                                          <p:spTgt spid="22"/>
                                        </p:tgtEl>
                                      </p:cBhvr>
                                    </p:animEffect>
                                    <p:set>
                                      <p:cBhvr>
                                        <p:cTn id="12" dur="1" fill="hold">
                                          <p:stCondLst>
                                            <p:cond delay="499"/>
                                          </p:stCondLst>
                                        </p:cTn>
                                        <p:tgtEl>
                                          <p:spTgt spid="2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1" fill="hold" grpId="0" nodeType="clickEffect">
                                  <p:stCondLst>
                                    <p:cond delay="0"/>
                                  </p:stCondLst>
                                  <p:childTnLst>
                                    <p:animEffect transition="out" filter="wipe(up)">
                                      <p:cBhvr>
                                        <p:cTn id="16" dur="500"/>
                                        <p:tgtEl>
                                          <p:spTgt spid="23"/>
                                        </p:tgtEl>
                                      </p:cBhvr>
                                    </p:animEffect>
                                    <p:set>
                                      <p:cBhvr>
                                        <p:cTn id="17" dur="1" fill="hold">
                                          <p:stCondLst>
                                            <p:cond delay="499"/>
                                          </p:stCondLst>
                                        </p:cTn>
                                        <p:tgtEl>
                                          <p:spTgt spid="23"/>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1" fill="hold" grpId="0" nodeType="clickEffect">
                                  <p:stCondLst>
                                    <p:cond delay="0"/>
                                  </p:stCondLst>
                                  <p:childTnLst>
                                    <p:animEffect transition="out" filter="wipe(up)">
                                      <p:cBhvr>
                                        <p:cTn id="21" dur="500"/>
                                        <p:tgtEl>
                                          <p:spTgt spid="24"/>
                                        </p:tgtEl>
                                      </p:cBhvr>
                                    </p:animEffect>
                                    <p:set>
                                      <p:cBhvr>
                                        <p:cTn id="22" dur="1" fill="hold">
                                          <p:stCondLst>
                                            <p:cond delay="499"/>
                                          </p:stCondLst>
                                        </p:cTn>
                                        <p:tgtEl>
                                          <p:spTgt spid="24"/>
                                        </p:tgtEl>
                                        <p:attrNameLst>
                                          <p:attrName>style.visibility</p:attrName>
                                        </p:attrNameLst>
                                      </p:cBhvr>
                                      <p:to>
                                        <p:strVal val="hidden"/>
                                      </p:to>
                                    </p:set>
                                  </p:childTnLst>
                                </p:cTn>
                              </p:par>
                            </p:childTnLst>
                          </p:cTn>
                        </p:par>
                        <p:par>
                          <p:cTn id="23" fill="hold">
                            <p:stCondLst>
                              <p:cond delay="500"/>
                            </p:stCondLst>
                            <p:childTnLst>
                              <p:par>
                                <p:cTn id="24" presetID="22" presetClass="exit" presetSubtype="1" fill="hold" grpId="0" nodeType="afterEffect">
                                  <p:stCondLst>
                                    <p:cond delay="0"/>
                                  </p:stCondLst>
                                  <p:childTnLst>
                                    <p:animEffect transition="out" filter="wipe(up)">
                                      <p:cBhvr>
                                        <p:cTn id="25" dur="500"/>
                                        <p:tgtEl>
                                          <p:spTgt spid="25"/>
                                        </p:tgtEl>
                                      </p:cBhvr>
                                    </p:animEffect>
                                    <p:set>
                                      <p:cBhvr>
                                        <p:cTn id="26" dur="1" fill="hold">
                                          <p:stCondLst>
                                            <p:cond delay="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2" grpId="0" animBg="1"/>
      <p:bldP spid="23" grpId="0" animBg="1"/>
      <p:bldP spid="24" grpId="0"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905000" y="2654300"/>
            <a:ext cx="3581400" cy="92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Lst>
        </p:spPr>
      </p:pic>
      <p:sp>
        <p:nvSpPr>
          <p:cNvPr id="10243" name="Text Box 5"/>
          <p:cNvSpPr txBox="1">
            <a:spLocks noChangeArrowheads="1"/>
          </p:cNvSpPr>
          <p:nvPr/>
        </p:nvSpPr>
        <p:spPr bwMode="auto">
          <a:xfrm>
            <a:off x="519752" y="1295400"/>
            <a:ext cx="78486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1028700" indent="-45720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5000"/>
              </a:lnSpc>
              <a:spcBef>
                <a:spcPct val="0"/>
              </a:spcBef>
              <a:buClrTx/>
              <a:buSzTx/>
              <a:buFontTx/>
              <a:buNone/>
              <a:defRPr/>
            </a:pPr>
            <a:r>
              <a:rPr lang="en-US" altLang="en-US" sz="2300" dirty="0" smtClean="0">
                <a:solidFill>
                  <a:schemeClr val="tx2">
                    <a:lumMod val="50000"/>
                  </a:schemeClr>
                </a:solidFill>
                <a:latin typeface="Liberation Sans" panose="020B0604020202020204" pitchFamily="34" charset="0"/>
              </a:rPr>
              <a:t>Future value of a single amount </a:t>
            </a:r>
            <a:r>
              <a:rPr lang="en-US" altLang="en-US" sz="2300" b="0" dirty="0" smtClean="0">
                <a:solidFill>
                  <a:schemeClr val="tx1"/>
                </a:solidFill>
                <a:latin typeface="Liberation Sans" panose="020B0604020202020204" pitchFamily="34" charset="0"/>
              </a:rPr>
              <a:t>is the value at a future date of a given amount invested, assuming compound interest.</a:t>
            </a:r>
          </a:p>
        </p:txBody>
      </p:sp>
      <p:sp>
        <p:nvSpPr>
          <p:cNvPr id="611335" name="Rectangle 7"/>
          <p:cNvSpPr>
            <a:spLocks noGrp="1" noChangeArrowheads="1"/>
          </p:cNvSpPr>
          <p:nvPr>
            <p:ph type="title"/>
          </p:nvPr>
        </p:nvSpPr>
        <p:spPr bwMode="auto">
          <a:xfrm>
            <a:off x="524301"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FUTURE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
        <p:nvSpPr>
          <p:cNvPr id="10245" name="Rectangle 8"/>
          <p:cNvSpPr>
            <a:spLocks noChangeArrowheads="1"/>
          </p:cNvSpPr>
          <p:nvPr/>
        </p:nvSpPr>
        <p:spPr bwMode="auto">
          <a:xfrm>
            <a:off x="914400" y="3805238"/>
            <a:ext cx="7086600" cy="1824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tabLst>
                <a:tab pos="395288" algn="r"/>
                <a:tab pos="573088" algn="l"/>
                <a:tab pos="914400" algn="l"/>
              </a:tabLst>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tabLst>
                <a:tab pos="395288" algn="r"/>
                <a:tab pos="573088" algn="l"/>
                <a:tab pos="914400" algn="l"/>
              </a:tabLst>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tabLst>
                <a:tab pos="395288" algn="r"/>
                <a:tab pos="573088" algn="l"/>
                <a:tab pos="914400" algn="l"/>
              </a:tabLst>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tabLst>
                <a:tab pos="395288" algn="r"/>
                <a:tab pos="573088" algn="l"/>
                <a:tab pos="914400" algn="l"/>
              </a:tabLst>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tabLst>
                <a:tab pos="395288" algn="r"/>
                <a:tab pos="573088" algn="l"/>
                <a:tab pos="914400" algn="l"/>
              </a:tabLst>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tabLst>
                <a:tab pos="395288" algn="r"/>
                <a:tab pos="573088" algn="l"/>
                <a:tab pos="914400" algn="l"/>
              </a:tabLst>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tabLst>
                <a:tab pos="395288" algn="r"/>
                <a:tab pos="573088" algn="l"/>
                <a:tab pos="914400" algn="l"/>
              </a:tabLst>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tabLst>
                <a:tab pos="395288" algn="r"/>
                <a:tab pos="573088" algn="l"/>
                <a:tab pos="914400" algn="l"/>
              </a:tabLst>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tabLst>
                <a:tab pos="395288" algn="r"/>
                <a:tab pos="573088" algn="l"/>
                <a:tab pos="914400" algn="l"/>
              </a:tabLst>
              <a:defRPr sz="2000" b="1">
                <a:solidFill>
                  <a:schemeClr val="bg2"/>
                </a:solidFill>
                <a:latin typeface="Arial" charset="0"/>
              </a:defRPr>
            </a:lvl9pPr>
          </a:lstStyle>
          <a:p>
            <a:pPr>
              <a:lnSpc>
                <a:spcPct val="125000"/>
              </a:lnSpc>
              <a:spcBef>
                <a:spcPts val="300"/>
              </a:spcBef>
              <a:buClrTx/>
              <a:buSzTx/>
              <a:buFontTx/>
              <a:buNone/>
            </a:pPr>
            <a:r>
              <a:rPr lang="en-US" altLang="en-US" sz="2100" i="1" dirty="0">
                <a:solidFill>
                  <a:schemeClr val="tx1"/>
                </a:solidFill>
                <a:latin typeface="Liberation Sans" panose="020B0604020202020204" pitchFamily="34" charset="0"/>
              </a:rPr>
              <a:t>FV</a:t>
            </a:r>
            <a:r>
              <a:rPr lang="en-US" altLang="en-US" sz="2100" b="0" i="1" dirty="0">
                <a:solidFill>
                  <a:schemeClr val="tx1"/>
                </a:solidFill>
                <a:latin typeface="Liberation Sans" panose="020B0604020202020204" pitchFamily="34" charset="0"/>
              </a:rPr>
              <a:t> </a:t>
            </a:r>
            <a:r>
              <a:rPr lang="en-US" altLang="en-US" sz="2100" b="0" dirty="0">
                <a:solidFill>
                  <a:schemeClr val="tx1"/>
                </a:solidFill>
                <a:latin typeface="Liberation Sans" panose="020B0604020202020204" pitchFamily="34" charset="0"/>
              </a:rPr>
              <a:t> 	=	future value of a single amount</a:t>
            </a:r>
          </a:p>
          <a:p>
            <a:pPr>
              <a:lnSpc>
                <a:spcPct val="125000"/>
              </a:lnSpc>
              <a:spcBef>
                <a:spcPts val="300"/>
              </a:spcBef>
              <a:buClrTx/>
              <a:buSzTx/>
              <a:buFontTx/>
              <a:buNone/>
            </a:pPr>
            <a:r>
              <a:rPr lang="en-US" altLang="en-US" sz="2100" i="1" dirty="0">
                <a:solidFill>
                  <a:schemeClr val="tx1"/>
                </a:solidFill>
                <a:latin typeface="Liberation Sans" panose="020B0604020202020204" pitchFamily="34" charset="0"/>
              </a:rPr>
              <a:t>	p</a:t>
            </a:r>
            <a:r>
              <a:rPr lang="en-US" altLang="en-US" sz="2100" b="0" i="1" dirty="0">
                <a:solidFill>
                  <a:schemeClr val="tx1"/>
                </a:solidFill>
                <a:latin typeface="Liberation Sans" panose="020B0604020202020204" pitchFamily="34" charset="0"/>
              </a:rPr>
              <a:t> </a:t>
            </a:r>
            <a:r>
              <a:rPr lang="en-US" altLang="en-US" sz="2100" b="0" dirty="0">
                <a:solidFill>
                  <a:schemeClr val="tx1"/>
                </a:solidFill>
                <a:latin typeface="Liberation Sans" panose="020B0604020202020204" pitchFamily="34" charset="0"/>
              </a:rPr>
              <a:t> 	=	principal (or present value; the value today)</a:t>
            </a:r>
          </a:p>
          <a:p>
            <a:pPr>
              <a:lnSpc>
                <a:spcPct val="125000"/>
              </a:lnSpc>
              <a:spcBef>
                <a:spcPts val="300"/>
              </a:spcBef>
              <a:buClrTx/>
              <a:buSzTx/>
              <a:buFontTx/>
              <a:buNone/>
            </a:pPr>
            <a:r>
              <a:rPr lang="en-US" altLang="en-US" sz="2100" i="1" dirty="0">
                <a:solidFill>
                  <a:schemeClr val="tx1"/>
                </a:solidFill>
                <a:latin typeface="Liberation Sans" panose="020B0604020202020204" pitchFamily="34" charset="0"/>
              </a:rPr>
              <a:t>	i</a:t>
            </a:r>
            <a:r>
              <a:rPr lang="en-US" altLang="en-US" sz="2100" b="0" i="1" dirty="0">
                <a:solidFill>
                  <a:schemeClr val="tx1"/>
                </a:solidFill>
                <a:latin typeface="Liberation Sans" panose="020B0604020202020204" pitchFamily="34" charset="0"/>
              </a:rPr>
              <a:t> </a:t>
            </a:r>
            <a:r>
              <a:rPr lang="en-US" altLang="en-US" sz="2100" b="0" dirty="0">
                <a:solidFill>
                  <a:schemeClr val="tx1"/>
                </a:solidFill>
                <a:latin typeface="Liberation Sans" panose="020B0604020202020204" pitchFamily="34" charset="0"/>
              </a:rPr>
              <a:t> 	=	interest rate for one period</a:t>
            </a:r>
          </a:p>
          <a:p>
            <a:pPr>
              <a:lnSpc>
                <a:spcPct val="125000"/>
              </a:lnSpc>
              <a:spcBef>
                <a:spcPts val="300"/>
              </a:spcBef>
              <a:buClrTx/>
              <a:buSzTx/>
              <a:buFontTx/>
              <a:buNone/>
            </a:pPr>
            <a:r>
              <a:rPr lang="en-US" altLang="en-US" sz="2100" i="1" dirty="0">
                <a:solidFill>
                  <a:schemeClr val="tx1"/>
                </a:solidFill>
                <a:latin typeface="Liberation Sans" panose="020B0604020202020204" pitchFamily="34" charset="0"/>
              </a:rPr>
              <a:t>	n</a:t>
            </a:r>
            <a:r>
              <a:rPr lang="en-US" altLang="en-US" sz="2100" b="0" i="1" dirty="0">
                <a:solidFill>
                  <a:schemeClr val="tx1"/>
                </a:solidFill>
                <a:latin typeface="Liberation Sans" panose="020B0604020202020204" pitchFamily="34" charset="0"/>
              </a:rPr>
              <a:t> </a:t>
            </a:r>
            <a:r>
              <a:rPr lang="en-US" altLang="en-US" sz="2100" b="0" dirty="0">
                <a:solidFill>
                  <a:schemeClr val="tx1"/>
                </a:solidFill>
                <a:latin typeface="Liberation Sans" panose="020B0604020202020204" pitchFamily="34" charset="0"/>
              </a:rPr>
              <a:t> 	=	number of periods</a:t>
            </a:r>
          </a:p>
        </p:txBody>
      </p:sp>
      <p:sp>
        <p:nvSpPr>
          <p:cNvPr id="10246" name="Rectangle 9"/>
          <p:cNvSpPr>
            <a:spLocks noChangeArrowheads="1"/>
          </p:cNvSpPr>
          <p:nvPr/>
        </p:nvSpPr>
        <p:spPr bwMode="auto">
          <a:xfrm>
            <a:off x="5638800" y="2654300"/>
            <a:ext cx="25146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E-3 </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Formula for future value</a:t>
            </a:r>
          </a:p>
        </p:txBody>
      </p:sp>
      <p:sp>
        <p:nvSpPr>
          <p:cNvPr id="10247"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248"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1</a:t>
            </a:r>
            <a:endParaRPr lang="en-US" altLang="en-US" sz="1600" i="1" dirty="0">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819400" y="2640543"/>
            <a:ext cx="3761113" cy="1502268"/>
          </a:xfrm>
          <a:prstGeom prst="rect">
            <a:avLst/>
          </a:prstGeom>
        </p:spPr>
      </p:pic>
      <p:sp>
        <p:nvSpPr>
          <p:cNvPr id="11267" name="Text Box 4"/>
          <p:cNvSpPr txBox="1">
            <a:spLocks noChangeArrowheads="1"/>
          </p:cNvSpPr>
          <p:nvPr/>
        </p:nvSpPr>
        <p:spPr bwMode="auto">
          <a:xfrm>
            <a:off x="533400" y="1295400"/>
            <a:ext cx="7620000" cy="1301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1028700" indent="-45720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5000"/>
              </a:lnSpc>
              <a:spcBef>
                <a:spcPct val="0"/>
              </a:spcBef>
              <a:buClrTx/>
              <a:buSzTx/>
              <a:buFontTx/>
              <a:buNone/>
            </a:pPr>
            <a:r>
              <a:rPr lang="en-US" altLang="en-US" sz="2300" dirty="0">
                <a:solidFill>
                  <a:schemeClr val="tx1"/>
                </a:solidFill>
                <a:latin typeface="Liberation Sans" panose="020B0604020202020204" pitchFamily="34" charset="0"/>
              </a:rPr>
              <a:t>Illustration:</a:t>
            </a:r>
            <a:r>
              <a:rPr lang="en-US" altLang="en-US" sz="2300" b="0" dirty="0">
                <a:solidFill>
                  <a:schemeClr val="tx1"/>
                </a:solidFill>
                <a:latin typeface="Liberation Sans" panose="020B0604020202020204" pitchFamily="34" charset="0"/>
              </a:rPr>
              <a:t>  If you want a 9% rate of return, you would compute the future value of a $1,000 investment for three years as follows:</a:t>
            </a:r>
          </a:p>
        </p:txBody>
      </p:sp>
      <p:sp>
        <p:nvSpPr>
          <p:cNvPr id="11270"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1271"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1</a:t>
            </a:r>
            <a:endParaRPr lang="en-US" altLang="en-US" sz="1600" i="1" dirty="0">
              <a:latin typeface="Liberation Sans" panose="020B0604020202020204" pitchFamily="34" charset="0"/>
            </a:endParaRPr>
          </a:p>
        </p:txBody>
      </p:sp>
      <p:sp>
        <p:nvSpPr>
          <p:cNvPr id="11272" name="Rectangle 1"/>
          <p:cNvSpPr>
            <a:spLocks noChangeArrowheads="1"/>
          </p:cNvSpPr>
          <p:nvPr/>
        </p:nvSpPr>
        <p:spPr bwMode="auto">
          <a:xfrm>
            <a:off x="7086600" y="3844368"/>
            <a:ext cx="161454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E-4</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Time diagram</a:t>
            </a:r>
          </a:p>
        </p:txBody>
      </p:sp>
      <p:sp>
        <p:nvSpPr>
          <p:cNvPr id="9" name="Rectangle 7"/>
          <p:cNvSpPr>
            <a:spLocks noGrp="1" noChangeArrowheads="1"/>
          </p:cNvSpPr>
          <p:nvPr>
            <p:ph type="title"/>
          </p:nvPr>
        </p:nvSpPr>
        <p:spPr bwMode="auto">
          <a:xfrm>
            <a:off x="524301"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FUTURE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pic>
        <p:nvPicPr>
          <p:cNvPr id="2" name="Picture 1"/>
          <p:cNvPicPr>
            <a:picLocks noChangeAspect="1"/>
          </p:cNvPicPr>
          <p:nvPr/>
        </p:nvPicPr>
        <p:blipFill>
          <a:blip r:embed="rId4"/>
          <a:stretch>
            <a:fillRect/>
          </a:stretch>
        </p:blipFill>
        <p:spPr>
          <a:xfrm>
            <a:off x="527205" y="4344944"/>
            <a:ext cx="8089589" cy="2055856"/>
          </a:xfrm>
          <a:prstGeom prst="rect">
            <a:avLst/>
          </a:prstGeom>
        </p:spPr>
      </p:pic>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19"/>
          <p:cNvSpPr>
            <a:spLocks noChangeArrowheads="1"/>
          </p:cNvSpPr>
          <p:nvPr/>
        </p:nvSpPr>
        <p:spPr bwMode="auto">
          <a:xfrm>
            <a:off x="0" y="5346700"/>
            <a:ext cx="9144000" cy="673100"/>
          </a:xfrm>
          <a:prstGeom prst="rect">
            <a:avLst/>
          </a:prstGeom>
          <a:solidFill>
            <a:srgbClr val="FFFFC5"/>
          </a:solidFill>
          <a:ln w="12700">
            <a:solidFill>
              <a:schemeClr val="tx1"/>
            </a:solidFill>
            <a:miter lim="800000"/>
            <a:headEnd/>
            <a:tailEnd/>
          </a:ln>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dirty="0">
                <a:solidFill>
                  <a:schemeClr val="tx1"/>
                </a:solidFill>
                <a:latin typeface="Liberation Sans" panose="020B0604020202020204" pitchFamily="34" charset="0"/>
              </a:rPr>
              <a:t>What table do we use?</a:t>
            </a:r>
          </a:p>
        </p:txBody>
      </p:sp>
      <p:sp>
        <p:nvSpPr>
          <p:cNvPr id="12294"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2295"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1</a:t>
            </a:r>
            <a:endParaRPr lang="en-US" altLang="en-US" sz="1600" i="1" dirty="0">
              <a:latin typeface="Liberation Sans" panose="020B0604020202020204" pitchFamily="34" charset="0"/>
            </a:endParaRPr>
          </a:p>
        </p:txBody>
      </p:sp>
      <p:sp>
        <p:nvSpPr>
          <p:cNvPr id="12296" name="Text Box 4"/>
          <p:cNvSpPr txBox="1">
            <a:spLocks noChangeArrowheads="1"/>
          </p:cNvSpPr>
          <p:nvPr/>
        </p:nvSpPr>
        <p:spPr bwMode="auto">
          <a:xfrm>
            <a:off x="533400" y="1295400"/>
            <a:ext cx="7620000" cy="1301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1028700" indent="-45720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5000"/>
              </a:lnSpc>
              <a:spcBef>
                <a:spcPct val="0"/>
              </a:spcBef>
              <a:buClrTx/>
              <a:buSzTx/>
              <a:buFontTx/>
              <a:buNone/>
            </a:pPr>
            <a:r>
              <a:rPr lang="en-US" altLang="en-US" sz="2300" dirty="0">
                <a:solidFill>
                  <a:schemeClr val="tx1"/>
                </a:solidFill>
                <a:latin typeface="Liberation Sans" panose="020B0604020202020204" pitchFamily="34" charset="0"/>
              </a:rPr>
              <a:t>Illustration:</a:t>
            </a:r>
            <a:r>
              <a:rPr lang="en-US" altLang="en-US" sz="2300" b="0" dirty="0">
                <a:solidFill>
                  <a:schemeClr val="tx1"/>
                </a:solidFill>
                <a:latin typeface="Liberation Sans" panose="020B0604020202020204" pitchFamily="34" charset="0"/>
              </a:rPr>
              <a:t>  If you want a 9% rate of return, you would compute the future value of a $1,000 investment for three years as follows:</a:t>
            </a:r>
          </a:p>
        </p:txBody>
      </p:sp>
      <p:sp>
        <p:nvSpPr>
          <p:cNvPr id="11" name="Rectangle 1"/>
          <p:cNvSpPr>
            <a:spLocks noChangeArrowheads="1"/>
          </p:cNvSpPr>
          <p:nvPr/>
        </p:nvSpPr>
        <p:spPr bwMode="auto">
          <a:xfrm>
            <a:off x="7072255" y="2470150"/>
            <a:ext cx="161454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E-4</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Time diagram</a:t>
            </a:r>
          </a:p>
        </p:txBody>
      </p:sp>
      <p:sp>
        <p:nvSpPr>
          <p:cNvPr id="12" name="Rectangle 7"/>
          <p:cNvSpPr txBox="1">
            <a:spLocks noChangeArrowheads="1"/>
          </p:cNvSpPr>
          <p:nvPr/>
        </p:nvSpPr>
        <p:spPr bwMode="auto">
          <a:xfrm>
            <a:off x="524301"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FUTURE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pic>
        <p:nvPicPr>
          <p:cNvPr id="9" name="Picture 8"/>
          <p:cNvPicPr>
            <a:picLocks noChangeAspect="1"/>
          </p:cNvPicPr>
          <p:nvPr/>
        </p:nvPicPr>
        <p:blipFill>
          <a:blip r:embed="rId3"/>
          <a:stretch>
            <a:fillRect/>
          </a:stretch>
        </p:blipFill>
        <p:spPr>
          <a:xfrm>
            <a:off x="527205" y="2977776"/>
            <a:ext cx="8089589" cy="2055856"/>
          </a:xfrm>
          <a:prstGeom prst="rect">
            <a:avLst/>
          </a:prstGeom>
        </p:spPr>
      </p:pic>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84258" y="1295400"/>
            <a:ext cx="8575485" cy="2551789"/>
          </a:xfrm>
          <a:prstGeom prst="rect">
            <a:avLst/>
          </a:prstGeom>
        </p:spPr>
      </p:pic>
      <p:sp>
        <p:nvSpPr>
          <p:cNvPr id="13315" name="Rectangle 1029"/>
          <p:cNvSpPr>
            <a:spLocks noChangeArrowheads="1"/>
          </p:cNvSpPr>
          <p:nvPr/>
        </p:nvSpPr>
        <p:spPr bwMode="auto">
          <a:xfrm>
            <a:off x="0" y="4038600"/>
            <a:ext cx="9144000" cy="609600"/>
          </a:xfrm>
          <a:prstGeom prst="rect">
            <a:avLst/>
          </a:prstGeom>
          <a:solidFill>
            <a:srgbClr val="FFFFC5"/>
          </a:solidFill>
          <a:ln w="12700">
            <a:solidFill>
              <a:schemeClr val="tx1"/>
            </a:solidFill>
            <a:miter lim="800000"/>
            <a:headEnd/>
            <a:tailEnd/>
          </a:ln>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dirty="0">
                <a:solidFill>
                  <a:schemeClr val="tx1"/>
                </a:solidFill>
                <a:latin typeface="Liberation Sans" panose="020B0604020202020204" pitchFamily="34" charset="0"/>
              </a:rPr>
              <a:t>What factor do we use?</a:t>
            </a:r>
          </a:p>
        </p:txBody>
      </p:sp>
      <p:sp>
        <p:nvSpPr>
          <p:cNvPr id="184334" name="Rectangle 9"/>
          <p:cNvSpPr>
            <a:spLocks noChangeArrowheads="1"/>
          </p:cNvSpPr>
          <p:nvPr/>
        </p:nvSpPr>
        <p:spPr bwMode="auto">
          <a:xfrm>
            <a:off x="762000" y="4953000"/>
            <a:ext cx="2133600" cy="533400"/>
          </a:xfrm>
          <a:prstGeom prst="rect">
            <a:avLst/>
          </a:prstGeom>
          <a:solidFill>
            <a:schemeClr val="bg1"/>
          </a:solidFill>
          <a:ln>
            <a:noFill/>
          </a:ln>
          <a:extLs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400" dirty="0">
                <a:solidFill>
                  <a:schemeClr val="tx1"/>
                </a:solidFill>
                <a:latin typeface="Liberation Sans" panose="020B0604020202020204" pitchFamily="34" charset="0"/>
              </a:rPr>
              <a:t>$1,000</a:t>
            </a:r>
            <a:endParaRPr lang="en-US" altLang="en-US" sz="2400" dirty="0">
              <a:solidFill>
                <a:srgbClr val="800000"/>
              </a:solidFill>
              <a:latin typeface="Liberation Sans" panose="020B0604020202020204" pitchFamily="34" charset="0"/>
            </a:endParaRPr>
          </a:p>
        </p:txBody>
      </p:sp>
      <p:sp>
        <p:nvSpPr>
          <p:cNvPr id="13319" name="Text Box 10"/>
          <p:cNvSpPr txBox="1">
            <a:spLocks noChangeArrowheads="1"/>
          </p:cNvSpPr>
          <p:nvPr/>
        </p:nvSpPr>
        <p:spPr bwMode="auto">
          <a:xfrm>
            <a:off x="838200" y="5470525"/>
            <a:ext cx="2057400" cy="396875"/>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Present Value</a:t>
            </a:r>
          </a:p>
        </p:txBody>
      </p:sp>
      <p:sp>
        <p:nvSpPr>
          <p:cNvPr id="13320" name="Text Box 11"/>
          <p:cNvSpPr txBox="1">
            <a:spLocks noChangeArrowheads="1"/>
          </p:cNvSpPr>
          <p:nvPr/>
        </p:nvSpPr>
        <p:spPr bwMode="auto">
          <a:xfrm>
            <a:off x="3429000" y="5470525"/>
            <a:ext cx="1752600" cy="396875"/>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Factor</a:t>
            </a:r>
          </a:p>
        </p:txBody>
      </p:sp>
      <p:sp>
        <p:nvSpPr>
          <p:cNvPr id="13321" name="Text Box 12"/>
          <p:cNvSpPr txBox="1">
            <a:spLocks noChangeArrowheads="1"/>
          </p:cNvSpPr>
          <p:nvPr/>
        </p:nvSpPr>
        <p:spPr bwMode="auto">
          <a:xfrm>
            <a:off x="6096000" y="5470525"/>
            <a:ext cx="1905000" cy="396875"/>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Future Value</a:t>
            </a:r>
          </a:p>
        </p:txBody>
      </p:sp>
      <p:sp>
        <p:nvSpPr>
          <p:cNvPr id="184338" name="Rectangle 9"/>
          <p:cNvSpPr>
            <a:spLocks noChangeArrowheads="1"/>
          </p:cNvSpPr>
          <p:nvPr/>
        </p:nvSpPr>
        <p:spPr bwMode="auto">
          <a:xfrm>
            <a:off x="2895600" y="4953000"/>
            <a:ext cx="2819400" cy="533400"/>
          </a:xfrm>
          <a:prstGeom prst="rect">
            <a:avLst/>
          </a:prstGeom>
          <a:solidFill>
            <a:schemeClr val="bg1"/>
          </a:solidFill>
          <a:ln>
            <a:noFill/>
          </a:ln>
          <a:extLs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x       1.29503</a:t>
            </a:r>
            <a:endParaRPr lang="en-US" altLang="en-US" sz="2400" dirty="0">
              <a:solidFill>
                <a:srgbClr val="800000"/>
              </a:solidFill>
              <a:latin typeface="Liberation Sans" panose="020B0604020202020204" pitchFamily="34" charset="0"/>
            </a:endParaRPr>
          </a:p>
        </p:txBody>
      </p:sp>
      <p:sp>
        <p:nvSpPr>
          <p:cNvPr id="184339" name="Rectangle 9"/>
          <p:cNvSpPr>
            <a:spLocks noChangeArrowheads="1"/>
          </p:cNvSpPr>
          <p:nvPr/>
        </p:nvSpPr>
        <p:spPr bwMode="auto">
          <a:xfrm>
            <a:off x="5346700" y="4953000"/>
            <a:ext cx="2959100" cy="533400"/>
          </a:xfrm>
          <a:prstGeom prst="rect">
            <a:avLst/>
          </a:prstGeom>
          <a:solidFill>
            <a:schemeClr val="bg1"/>
          </a:solidFill>
          <a:ln>
            <a:noFill/>
          </a:ln>
          <a:extLs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        </a:t>
            </a:r>
            <a:r>
              <a:rPr lang="en-US" altLang="en-US" sz="2400" dirty="0">
                <a:solidFill>
                  <a:srgbClr val="CC0000"/>
                </a:solidFill>
                <a:latin typeface="Liberation Sans" panose="020B0604020202020204" pitchFamily="34" charset="0"/>
              </a:rPr>
              <a:t>$1,295.03</a:t>
            </a:r>
          </a:p>
        </p:txBody>
      </p:sp>
      <p:sp>
        <p:nvSpPr>
          <p:cNvPr id="13324"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3325"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1</a:t>
            </a:r>
            <a:endParaRPr lang="en-US" altLang="en-US" sz="1600" i="1" dirty="0">
              <a:latin typeface="Liberation Sans" panose="020B0604020202020204" pitchFamily="34" charset="0"/>
            </a:endParaRPr>
          </a:p>
        </p:txBody>
      </p:sp>
      <p:sp>
        <p:nvSpPr>
          <p:cNvPr id="4" name="Rectangle 3"/>
          <p:cNvSpPr/>
          <p:nvPr/>
        </p:nvSpPr>
        <p:spPr bwMode="auto">
          <a:xfrm>
            <a:off x="6869952" y="3024364"/>
            <a:ext cx="914400" cy="346364"/>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p:txBody>
      </p:sp>
      <p:sp>
        <p:nvSpPr>
          <p:cNvPr id="14" name="Rectangle 7"/>
          <p:cNvSpPr txBox="1">
            <a:spLocks noChangeArrowheads="1"/>
          </p:cNvSpPr>
          <p:nvPr/>
        </p:nvSpPr>
        <p:spPr bwMode="auto">
          <a:xfrm>
            <a:off x="524301"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FUTURE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extLst>
      <p:ext uri="{BB962C8B-B14F-4D97-AF65-F5344CB8AC3E}">
        <p14:creationId xmlns:p14="http://schemas.microsoft.com/office/powerpoint/2010/main" val="332809691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84334"/>
                                        </p:tgtEl>
                                        <p:attrNameLst>
                                          <p:attrName>style.visibility</p:attrName>
                                        </p:attrNameLst>
                                      </p:cBhvr>
                                      <p:to>
                                        <p:strVal val="visible"/>
                                      </p:to>
                                    </p:set>
                                    <p:animEffect transition="in" filter="wipe(left)">
                                      <p:cBhvr>
                                        <p:cTn id="12" dur="500"/>
                                        <p:tgtEl>
                                          <p:spTgt spid="18433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84338"/>
                                        </p:tgtEl>
                                        <p:attrNameLst>
                                          <p:attrName>style.visibility</p:attrName>
                                        </p:attrNameLst>
                                      </p:cBhvr>
                                      <p:to>
                                        <p:strVal val="visible"/>
                                      </p:to>
                                    </p:set>
                                    <p:animEffect transition="in" filter="wipe(left)">
                                      <p:cBhvr>
                                        <p:cTn id="17" dur="500"/>
                                        <p:tgtEl>
                                          <p:spTgt spid="18433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84339"/>
                                        </p:tgtEl>
                                        <p:attrNameLst>
                                          <p:attrName>style.visibility</p:attrName>
                                        </p:attrNameLst>
                                      </p:cBhvr>
                                      <p:to>
                                        <p:strVal val="visible"/>
                                      </p:to>
                                    </p:set>
                                    <p:animEffect transition="in" filter="wipe(left)">
                                      <p:cBhvr>
                                        <p:cTn id="22" dur="500"/>
                                        <p:tgtEl>
                                          <p:spTgt spid="18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34" grpId="0" animBg="1"/>
      <p:bldP spid="184338" grpId="0" animBg="1"/>
      <p:bldP spid="184339"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94721" y="1957296"/>
            <a:ext cx="8354556" cy="2822029"/>
          </a:xfrm>
          <a:prstGeom prst="rect">
            <a:avLst/>
          </a:prstGeom>
        </p:spPr>
      </p:pic>
      <p:sp>
        <p:nvSpPr>
          <p:cNvPr id="14338" name="Rectangle 19"/>
          <p:cNvSpPr>
            <a:spLocks noChangeArrowheads="1"/>
          </p:cNvSpPr>
          <p:nvPr/>
        </p:nvSpPr>
        <p:spPr bwMode="auto">
          <a:xfrm>
            <a:off x="0" y="5346700"/>
            <a:ext cx="9144000" cy="673100"/>
          </a:xfrm>
          <a:prstGeom prst="rect">
            <a:avLst/>
          </a:prstGeom>
          <a:solidFill>
            <a:srgbClr val="FFFFC5"/>
          </a:solidFill>
          <a:ln w="12700">
            <a:solidFill>
              <a:schemeClr val="tx1"/>
            </a:solidFill>
            <a:miter lim="800000"/>
            <a:headEnd/>
            <a:tailEnd/>
          </a:ln>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dirty="0">
                <a:solidFill>
                  <a:schemeClr val="tx1"/>
                </a:solidFill>
                <a:latin typeface="Liberation Sans" panose="020B0604020202020204" pitchFamily="34" charset="0"/>
              </a:rPr>
              <a:t>What table do we use?</a:t>
            </a:r>
          </a:p>
        </p:txBody>
      </p:sp>
      <p:sp>
        <p:nvSpPr>
          <p:cNvPr id="14340" name="Text Box 9"/>
          <p:cNvSpPr txBox="1">
            <a:spLocks noChangeArrowheads="1"/>
          </p:cNvSpPr>
          <p:nvPr/>
        </p:nvSpPr>
        <p:spPr bwMode="auto">
          <a:xfrm>
            <a:off x="533400" y="1295400"/>
            <a:ext cx="2438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50000"/>
              </a:spcBef>
              <a:buClrTx/>
              <a:buSzTx/>
              <a:buFontTx/>
              <a:buNone/>
            </a:pPr>
            <a:r>
              <a:rPr lang="en-US" altLang="en-US" sz="2400" dirty="0">
                <a:solidFill>
                  <a:schemeClr val="tx1"/>
                </a:solidFill>
                <a:latin typeface="Liberation Sans" panose="020B0604020202020204" pitchFamily="34" charset="0"/>
              </a:rPr>
              <a:t>Illustration</a:t>
            </a:r>
            <a:r>
              <a:rPr lang="en-US" altLang="en-US" sz="2200" dirty="0">
                <a:solidFill>
                  <a:schemeClr val="tx1"/>
                </a:solidFill>
                <a:latin typeface="Liberation Sans" panose="020B0604020202020204" pitchFamily="34" charset="0"/>
              </a:rPr>
              <a:t>:</a:t>
            </a:r>
          </a:p>
        </p:txBody>
      </p:sp>
      <p:sp>
        <p:nvSpPr>
          <p:cNvPr id="14343" name="Rectangle 12"/>
          <p:cNvSpPr>
            <a:spLocks noChangeArrowheads="1"/>
          </p:cNvSpPr>
          <p:nvPr/>
        </p:nvSpPr>
        <p:spPr bwMode="auto">
          <a:xfrm>
            <a:off x="6831013" y="1219200"/>
            <a:ext cx="1931987"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E-5</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Demonstration problem—</a:t>
            </a:r>
          </a:p>
          <a:p>
            <a:pPr>
              <a:spcBef>
                <a:spcPct val="0"/>
              </a:spcBef>
              <a:buClrTx/>
              <a:buSzTx/>
              <a:buFontTx/>
              <a:buNone/>
            </a:pPr>
            <a:r>
              <a:rPr lang="en-US" altLang="en-US" sz="1200" b="0" dirty="0">
                <a:solidFill>
                  <a:schemeClr val="tx1"/>
                </a:solidFill>
                <a:latin typeface="Liberation Sans" panose="020B0604020202020204" pitchFamily="34" charset="0"/>
              </a:rPr>
              <a:t>Using Table 1 for </a:t>
            </a:r>
            <a:r>
              <a:rPr lang="en-US" altLang="en-US" sz="1200" b="0" i="1" dirty="0">
                <a:solidFill>
                  <a:schemeClr val="tx1"/>
                </a:solidFill>
                <a:latin typeface="Liberation Sans" panose="020B0604020202020204" pitchFamily="34" charset="0"/>
              </a:rPr>
              <a:t>FV </a:t>
            </a:r>
            <a:r>
              <a:rPr lang="en-US" altLang="en-US" sz="1200" b="0" dirty="0">
                <a:solidFill>
                  <a:schemeClr val="tx1"/>
                </a:solidFill>
                <a:latin typeface="Liberation Sans" panose="020B0604020202020204" pitchFamily="34" charset="0"/>
              </a:rPr>
              <a:t>of 1</a:t>
            </a:r>
            <a:endParaRPr lang="en-US" altLang="en-US" sz="1200" dirty="0">
              <a:solidFill>
                <a:schemeClr val="tx1"/>
              </a:solidFill>
              <a:latin typeface="Liberation Sans" panose="020B0604020202020204" pitchFamily="34" charset="0"/>
            </a:endParaRPr>
          </a:p>
        </p:txBody>
      </p:sp>
      <p:sp>
        <p:nvSpPr>
          <p:cNvPr id="2"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4344"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1</a:t>
            </a:r>
            <a:endParaRPr lang="en-US" altLang="en-US" sz="1600" i="1" dirty="0">
              <a:latin typeface="Liberation Sans" panose="020B0604020202020204" pitchFamily="34" charset="0"/>
            </a:endParaRPr>
          </a:p>
        </p:txBody>
      </p:sp>
      <p:sp>
        <p:nvSpPr>
          <p:cNvPr id="9" name="Rectangle 7"/>
          <p:cNvSpPr txBox="1">
            <a:spLocks noChangeArrowheads="1"/>
          </p:cNvSpPr>
          <p:nvPr/>
        </p:nvSpPr>
        <p:spPr bwMode="auto">
          <a:xfrm>
            <a:off x="524301"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FUTURE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46252" y="1295400"/>
            <a:ext cx="8451494" cy="2563158"/>
          </a:xfrm>
          <a:prstGeom prst="rect">
            <a:avLst/>
          </a:prstGeom>
        </p:spPr>
      </p:pic>
      <p:pic>
        <p:nvPicPr>
          <p:cNvPr id="3" name="Picture 2"/>
          <p:cNvPicPr>
            <a:picLocks noChangeAspect="1"/>
          </p:cNvPicPr>
          <p:nvPr/>
        </p:nvPicPr>
        <p:blipFill>
          <a:blip r:embed="rId4"/>
          <a:stretch>
            <a:fillRect/>
          </a:stretch>
        </p:blipFill>
        <p:spPr>
          <a:xfrm>
            <a:off x="343779" y="4191000"/>
            <a:ext cx="8456442" cy="1459714"/>
          </a:xfrm>
          <a:prstGeom prst="rect">
            <a:avLst/>
          </a:prstGeom>
        </p:spPr>
      </p:pic>
      <p:sp>
        <p:nvSpPr>
          <p:cNvPr id="188422" name="Rectangle 9"/>
          <p:cNvSpPr>
            <a:spLocks noChangeArrowheads="1"/>
          </p:cNvSpPr>
          <p:nvPr/>
        </p:nvSpPr>
        <p:spPr bwMode="auto">
          <a:xfrm>
            <a:off x="858838" y="5715000"/>
            <a:ext cx="2133600" cy="533400"/>
          </a:xfrm>
          <a:prstGeom prst="rect">
            <a:avLst/>
          </a:prstGeom>
          <a:noFill/>
          <a:ln>
            <a:noFill/>
          </a:ln>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400" dirty="0">
                <a:solidFill>
                  <a:schemeClr val="tx1"/>
                </a:solidFill>
                <a:latin typeface="Liberation Sans" panose="020B0604020202020204" pitchFamily="34" charset="0"/>
              </a:rPr>
              <a:t>$20,000</a:t>
            </a:r>
            <a:endParaRPr lang="en-US" altLang="en-US" sz="2400" dirty="0">
              <a:solidFill>
                <a:srgbClr val="800000"/>
              </a:solidFill>
              <a:latin typeface="Liberation Sans" panose="020B0604020202020204" pitchFamily="34" charset="0"/>
            </a:endParaRPr>
          </a:p>
        </p:txBody>
      </p:sp>
      <p:sp>
        <p:nvSpPr>
          <p:cNvPr id="15365" name="Text Box 10"/>
          <p:cNvSpPr txBox="1">
            <a:spLocks noChangeArrowheads="1"/>
          </p:cNvSpPr>
          <p:nvPr/>
        </p:nvSpPr>
        <p:spPr bwMode="auto">
          <a:xfrm>
            <a:off x="935038" y="6232525"/>
            <a:ext cx="2057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Present Value</a:t>
            </a:r>
          </a:p>
        </p:txBody>
      </p:sp>
      <p:sp>
        <p:nvSpPr>
          <p:cNvPr id="15366" name="Text Box 11"/>
          <p:cNvSpPr txBox="1">
            <a:spLocks noChangeArrowheads="1"/>
          </p:cNvSpPr>
          <p:nvPr/>
        </p:nvSpPr>
        <p:spPr bwMode="auto">
          <a:xfrm>
            <a:off x="3525838" y="6232525"/>
            <a:ext cx="1752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Factor</a:t>
            </a:r>
          </a:p>
        </p:txBody>
      </p:sp>
      <p:sp>
        <p:nvSpPr>
          <p:cNvPr id="15367" name="Text Box 12"/>
          <p:cNvSpPr txBox="1">
            <a:spLocks noChangeArrowheads="1"/>
          </p:cNvSpPr>
          <p:nvPr/>
        </p:nvSpPr>
        <p:spPr bwMode="auto">
          <a:xfrm>
            <a:off x="6172200" y="6232525"/>
            <a:ext cx="1905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Future Value</a:t>
            </a:r>
          </a:p>
        </p:txBody>
      </p:sp>
      <p:sp>
        <p:nvSpPr>
          <p:cNvPr id="15369" name="AutoShape 13"/>
          <p:cNvSpPr>
            <a:spLocks noChangeArrowheads="1"/>
          </p:cNvSpPr>
          <p:nvPr/>
        </p:nvSpPr>
        <p:spPr bwMode="auto">
          <a:xfrm>
            <a:off x="1219200" y="3886200"/>
            <a:ext cx="228600" cy="228600"/>
          </a:xfrm>
          <a:prstGeom prst="downArrow">
            <a:avLst>
              <a:gd name="adj1" fmla="val 50000"/>
              <a:gd name="adj2" fmla="val 25000"/>
            </a:avLst>
          </a:prstGeom>
          <a:solidFill>
            <a:srgbClr val="CC0000"/>
          </a:solidFill>
          <a:ln w="12700" cap="sq">
            <a:solidFill>
              <a:schemeClr val="tx1"/>
            </a:solidFill>
            <a:miter lim="800000"/>
            <a:headEnd type="none" w="sm" len="sm"/>
            <a:tailEnd type="none" w="sm" len="sm"/>
          </a:ln>
          <a:effectLs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endParaRPr lang="en-US" altLang="en-US" sz="3000" b="0" dirty="0">
              <a:solidFill>
                <a:schemeClr val="tx1"/>
              </a:solidFill>
              <a:latin typeface="Liberation Sans" panose="020B0604020202020204" pitchFamily="34" charset="0"/>
            </a:endParaRPr>
          </a:p>
        </p:txBody>
      </p:sp>
      <p:sp>
        <p:nvSpPr>
          <p:cNvPr id="15370" name="AutoShape 14"/>
          <p:cNvSpPr>
            <a:spLocks noChangeArrowheads="1"/>
          </p:cNvSpPr>
          <p:nvPr/>
        </p:nvSpPr>
        <p:spPr bwMode="auto">
          <a:xfrm>
            <a:off x="2819400" y="3886200"/>
            <a:ext cx="228600" cy="228600"/>
          </a:xfrm>
          <a:prstGeom prst="downArrow">
            <a:avLst>
              <a:gd name="adj1" fmla="val 50000"/>
              <a:gd name="adj2" fmla="val 25000"/>
            </a:avLst>
          </a:prstGeom>
          <a:solidFill>
            <a:srgbClr val="CC0000"/>
          </a:solidFill>
          <a:ln w="12700" cap="sq">
            <a:solidFill>
              <a:schemeClr val="tx1"/>
            </a:solidFill>
            <a:miter lim="800000"/>
            <a:headEnd type="none" w="sm" len="sm"/>
            <a:tailEnd type="none" w="sm" len="sm"/>
          </a:ln>
          <a:effectLs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endParaRPr lang="en-US" altLang="en-US" sz="3000" b="0" dirty="0">
              <a:solidFill>
                <a:schemeClr val="tx1"/>
              </a:solidFill>
              <a:latin typeface="Liberation Sans" panose="020B0604020202020204" pitchFamily="34" charset="0"/>
            </a:endParaRPr>
          </a:p>
        </p:txBody>
      </p:sp>
      <p:sp>
        <p:nvSpPr>
          <p:cNvPr id="15371" name="AutoShape 15"/>
          <p:cNvSpPr>
            <a:spLocks noChangeArrowheads="1"/>
          </p:cNvSpPr>
          <p:nvPr/>
        </p:nvSpPr>
        <p:spPr bwMode="auto">
          <a:xfrm>
            <a:off x="4419600" y="3886200"/>
            <a:ext cx="228600" cy="228600"/>
          </a:xfrm>
          <a:prstGeom prst="downArrow">
            <a:avLst>
              <a:gd name="adj1" fmla="val 50000"/>
              <a:gd name="adj2" fmla="val 25000"/>
            </a:avLst>
          </a:prstGeom>
          <a:solidFill>
            <a:srgbClr val="CC0000"/>
          </a:solidFill>
          <a:ln w="12700" cap="sq">
            <a:solidFill>
              <a:schemeClr val="tx1"/>
            </a:solidFill>
            <a:miter lim="800000"/>
            <a:headEnd type="none" w="sm" len="sm"/>
            <a:tailEnd type="none" w="sm" len="sm"/>
          </a:ln>
          <a:effectLs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endParaRPr lang="en-US" altLang="en-US" sz="3000" b="0" dirty="0">
              <a:solidFill>
                <a:schemeClr val="tx1"/>
              </a:solidFill>
              <a:latin typeface="Liberation Sans" panose="020B0604020202020204" pitchFamily="34" charset="0"/>
            </a:endParaRPr>
          </a:p>
        </p:txBody>
      </p:sp>
      <p:sp>
        <p:nvSpPr>
          <p:cNvPr id="15372" name="AutoShape 16"/>
          <p:cNvSpPr>
            <a:spLocks noChangeArrowheads="1"/>
          </p:cNvSpPr>
          <p:nvPr/>
        </p:nvSpPr>
        <p:spPr bwMode="auto">
          <a:xfrm>
            <a:off x="6248400" y="3886200"/>
            <a:ext cx="228600" cy="228600"/>
          </a:xfrm>
          <a:prstGeom prst="downArrow">
            <a:avLst>
              <a:gd name="adj1" fmla="val 50000"/>
              <a:gd name="adj2" fmla="val 25000"/>
            </a:avLst>
          </a:prstGeom>
          <a:solidFill>
            <a:srgbClr val="CC0000"/>
          </a:solidFill>
          <a:ln w="12700" cap="sq">
            <a:solidFill>
              <a:schemeClr val="tx1"/>
            </a:solidFill>
            <a:miter lim="800000"/>
            <a:headEnd type="none" w="sm" len="sm"/>
            <a:tailEnd type="none" w="sm" len="sm"/>
          </a:ln>
          <a:effectLs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endParaRPr lang="en-US" altLang="en-US" sz="3000" b="0" dirty="0">
              <a:solidFill>
                <a:schemeClr val="tx1"/>
              </a:solidFill>
              <a:latin typeface="Liberation Sans" panose="020B0604020202020204" pitchFamily="34" charset="0"/>
            </a:endParaRPr>
          </a:p>
        </p:txBody>
      </p:sp>
      <p:sp>
        <p:nvSpPr>
          <p:cNvPr id="15373" name="AutoShape 17"/>
          <p:cNvSpPr>
            <a:spLocks noChangeArrowheads="1"/>
          </p:cNvSpPr>
          <p:nvPr/>
        </p:nvSpPr>
        <p:spPr bwMode="auto">
          <a:xfrm>
            <a:off x="7848600" y="3886200"/>
            <a:ext cx="228600" cy="228600"/>
          </a:xfrm>
          <a:prstGeom prst="downArrow">
            <a:avLst>
              <a:gd name="adj1" fmla="val 50000"/>
              <a:gd name="adj2" fmla="val 25000"/>
            </a:avLst>
          </a:prstGeom>
          <a:solidFill>
            <a:srgbClr val="CC0000"/>
          </a:solidFill>
          <a:ln w="12700" cap="sq">
            <a:solidFill>
              <a:schemeClr val="tx1"/>
            </a:solidFill>
            <a:miter lim="800000"/>
            <a:headEnd type="none" w="sm" len="sm"/>
            <a:tailEnd type="none" w="sm" len="sm"/>
          </a:ln>
          <a:effectLs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endParaRPr lang="en-US" altLang="en-US" sz="3000" b="0" dirty="0">
              <a:solidFill>
                <a:schemeClr val="tx1"/>
              </a:solidFill>
              <a:latin typeface="Liberation Sans" panose="020B0604020202020204" pitchFamily="34" charset="0"/>
            </a:endParaRPr>
          </a:p>
        </p:txBody>
      </p:sp>
      <p:sp>
        <p:nvSpPr>
          <p:cNvPr id="188434" name="Rectangle 9"/>
          <p:cNvSpPr>
            <a:spLocks noChangeArrowheads="1"/>
          </p:cNvSpPr>
          <p:nvPr/>
        </p:nvSpPr>
        <p:spPr bwMode="auto">
          <a:xfrm>
            <a:off x="2992438" y="5715000"/>
            <a:ext cx="2819400" cy="533400"/>
          </a:xfrm>
          <a:prstGeom prst="rect">
            <a:avLst/>
          </a:prstGeom>
          <a:noFill/>
          <a:ln>
            <a:noFill/>
          </a:ln>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x       2.85434</a:t>
            </a:r>
            <a:endParaRPr lang="en-US" altLang="en-US" sz="2400" dirty="0">
              <a:solidFill>
                <a:srgbClr val="800000"/>
              </a:solidFill>
              <a:latin typeface="Liberation Sans" panose="020B0604020202020204" pitchFamily="34" charset="0"/>
            </a:endParaRPr>
          </a:p>
        </p:txBody>
      </p:sp>
      <p:sp>
        <p:nvSpPr>
          <p:cNvPr id="188435" name="Rectangle 9"/>
          <p:cNvSpPr>
            <a:spLocks noChangeArrowheads="1"/>
          </p:cNvSpPr>
          <p:nvPr/>
        </p:nvSpPr>
        <p:spPr bwMode="auto">
          <a:xfrm>
            <a:off x="5422900" y="5715000"/>
            <a:ext cx="2959100" cy="533400"/>
          </a:xfrm>
          <a:prstGeom prst="rect">
            <a:avLst/>
          </a:prstGeom>
          <a:noFill/>
          <a:ln>
            <a:noFill/>
          </a:ln>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       </a:t>
            </a:r>
            <a:r>
              <a:rPr lang="en-US" altLang="en-US" sz="2400" dirty="0">
                <a:solidFill>
                  <a:srgbClr val="CC0000"/>
                </a:solidFill>
                <a:latin typeface="Liberation Sans" panose="020B0604020202020204" pitchFamily="34" charset="0"/>
              </a:rPr>
              <a:t>$57,086.80</a:t>
            </a:r>
          </a:p>
        </p:txBody>
      </p:sp>
      <p:sp>
        <p:nvSpPr>
          <p:cNvPr id="15377"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5378"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1</a:t>
            </a:r>
            <a:endParaRPr lang="en-US" altLang="en-US" sz="1600" i="1" dirty="0">
              <a:latin typeface="Liberation Sans" panose="020B0604020202020204" pitchFamily="34" charset="0"/>
            </a:endParaRPr>
          </a:p>
        </p:txBody>
      </p:sp>
      <p:sp>
        <p:nvSpPr>
          <p:cNvPr id="19" name="Rectangle 18"/>
          <p:cNvSpPr/>
          <p:nvPr/>
        </p:nvSpPr>
        <p:spPr bwMode="auto">
          <a:xfrm>
            <a:off x="3530304" y="4694788"/>
            <a:ext cx="1005840" cy="346364"/>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
        <p:nvSpPr>
          <p:cNvPr id="20" name="Rectangle 7"/>
          <p:cNvSpPr txBox="1">
            <a:spLocks noChangeArrowheads="1"/>
          </p:cNvSpPr>
          <p:nvPr/>
        </p:nvSpPr>
        <p:spPr bwMode="auto">
          <a:xfrm>
            <a:off x="524301"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FUTURE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88422"/>
                                        </p:tgtEl>
                                        <p:attrNameLst>
                                          <p:attrName>style.visibility</p:attrName>
                                        </p:attrNameLst>
                                      </p:cBhvr>
                                      <p:to>
                                        <p:strVal val="visible"/>
                                      </p:to>
                                    </p:set>
                                    <p:animEffect transition="in" filter="wipe(left)">
                                      <p:cBhvr>
                                        <p:cTn id="12" dur="500"/>
                                        <p:tgtEl>
                                          <p:spTgt spid="18842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88434"/>
                                        </p:tgtEl>
                                        <p:attrNameLst>
                                          <p:attrName>style.visibility</p:attrName>
                                        </p:attrNameLst>
                                      </p:cBhvr>
                                      <p:to>
                                        <p:strVal val="visible"/>
                                      </p:to>
                                    </p:set>
                                    <p:animEffect transition="in" filter="wipe(left)">
                                      <p:cBhvr>
                                        <p:cTn id="17" dur="500"/>
                                        <p:tgtEl>
                                          <p:spTgt spid="18843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88435"/>
                                        </p:tgtEl>
                                        <p:attrNameLst>
                                          <p:attrName>style.visibility</p:attrName>
                                        </p:attrNameLst>
                                      </p:cBhvr>
                                      <p:to>
                                        <p:strVal val="visible"/>
                                      </p:to>
                                    </p:set>
                                    <p:animEffect transition="in" filter="wipe(left)">
                                      <p:cBhvr>
                                        <p:cTn id="22" dur="500"/>
                                        <p:tgtEl>
                                          <p:spTgt spid="18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22" grpId="0"/>
      <p:bldP spid="188434" grpId="0"/>
      <p:bldP spid="188435" grpId="0"/>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800" y="2514600"/>
            <a:ext cx="8534399" cy="2586182"/>
          </a:xfrm>
          <a:prstGeom prst="rect">
            <a:avLst/>
          </a:prstGeom>
        </p:spPr>
      </p:pic>
      <p:sp>
        <p:nvSpPr>
          <p:cNvPr id="18435" name="Text Box 4"/>
          <p:cNvSpPr txBox="1">
            <a:spLocks noChangeArrowheads="1"/>
          </p:cNvSpPr>
          <p:nvPr/>
        </p:nvSpPr>
        <p:spPr bwMode="auto">
          <a:xfrm>
            <a:off x="533400" y="1295400"/>
            <a:ext cx="8077200" cy="8971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5000"/>
              </a:lnSpc>
              <a:spcBef>
                <a:spcPts val="1200"/>
              </a:spcBef>
              <a:buClrTx/>
              <a:buSzPct val="80000"/>
              <a:buFontTx/>
              <a:buNone/>
            </a:pPr>
            <a:r>
              <a:rPr lang="en-US" altLang="en-US" sz="2200" dirty="0">
                <a:solidFill>
                  <a:schemeClr val="tx1"/>
                </a:solidFill>
                <a:latin typeface="Liberation Sans" panose="020B0604020202020204" pitchFamily="34" charset="0"/>
              </a:rPr>
              <a:t>Illustration:</a:t>
            </a:r>
            <a:r>
              <a:rPr lang="en-US" altLang="en-US" sz="2200" b="0" dirty="0">
                <a:solidFill>
                  <a:schemeClr val="tx1"/>
                </a:solidFill>
                <a:latin typeface="Liberation Sans" panose="020B0604020202020204" pitchFamily="34" charset="0"/>
              </a:rPr>
              <a:t>  Assume that you invest $2,000 at the end of each year for three years at 5% interest compounded annually.</a:t>
            </a:r>
          </a:p>
        </p:txBody>
      </p:sp>
      <p:sp>
        <p:nvSpPr>
          <p:cNvPr id="17412" name="Rectangle 4"/>
          <p:cNvSpPr>
            <a:spLocks noChangeArrowheads="1"/>
          </p:cNvSpPr>
          <p:nvPr/>
        </p:nvSpPr>
        <p:spPr bwMode="auto">
          <a:xfrm>
            <a:off x="285376" y="5176837"/>
            <a:ext cx="3753224"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E-6</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Time diagram for a three-year annuity</a:t>
            </a:r>
            <a:endParaRPr lang="en-US" altLang="en-US" sz="1200" dirty="0">
              <a:solidFill>
                <a:schemeClr val="tx1"/>
              </a:solidFill>
              <a:latin typeface="Liberation Sans" panose="020B0604020202020204" pitchFamily="34" charset="0"/>
            </a:endParaRPr>
          </a:p>
        </p:txBody>
      </p:sp>
      <p:sp>
        <p:nvSpPr>
          <p:cNvPr id="18437" name="Rectangle 7"/>
          <p:cNvSpPr>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marL="109538" indent="-109538"/>
            <a:r>
              <a:rPr lang="en-US" altLang="en-US" sz="3200" b="1" dirty="0" smtClean="0">
                <a:solidFill>
                  <a:schemeClr val="tx2">
                    <a:lumMod val="50000"/>
                  </a:schemeClr>
                </a:solidFill>
                <a:latin typeface="Liberation Sans" panose="020B0604020202020204" pitchFamily="34" charset="0"/>
              </a:rPr>
              <a:t>FUTURE VALUE OF AN ANNUITY</a:t>
            </a:r>
            <a:endParaRPr lang="en-US" altLang="en-US" sz="3200" b="1" dirty="0">
              <a:solidFill>
                <a:schemeClr val="tx2">
                  <a:lumMod val="50000"/>
                </a:schemeClr>
              </a:solidFill>
              <a:latin typeface="Liberation Sans" panose="020B0604020202020204" pitchFamily="34" charset="0"/>
            </a:endParaRPr>
          </a:p>
        </p:txBody>
      </p:sp>
      <p:sp>
        <p:nvSpPr>
          <p:cNvPr id="18438"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8439"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1</a:t>
            </a:r>
            <a:endParaRPr lang="en-US" altLang="en-US" sz="1600" i="1" dirty="0">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67900" y="3776990"/>
            <a:ext cx="8608200" cy="2330962"/>
          </a:xfrm>
          <a:prstGeom prst="rect">
            <a:avLst/>
          </a:prstGeom>
          <a:ln>
            <a:solidFill>
              <a:schemeClr val="tx1"/>
            </a:solidFill>
          </a:ln>
        </p:spPr>
      </p:pic>
      <p:pic>
        <p:nvPicPr>
          <p:cNvPr id="3" name="Picture 2"/>
          <p:cNvPicPr>
            <a:picLocks noChangeAspect="1"/>
          </p:cNvPicPr>
          <p:nvPr/>
        </p:nvPicPr>
        <p:blipFill>
          <a:blip r:embed="rId4"/>
          <a:stretch>
            <a:fillRect/>
          </a:stretch>
        </p:blipFill>
        <p:spPr>
          <a:xfrm>
            <a:off x="2743200" y="1295400"/>
            <a:ext cx="6002168" cy="2301418"/>
          </a:xfrm>
          <a:prstGeom prst="rect">
            <a:avLst/>
          </a:prstGeom>
        </p:spPr>
      </p:pic>
      <p:sp>
        <p:nvSpPr>
          <p:cNvPr id="19459" name="Text Box 4"/>
          <p:cNvSpPr txBox="1">
            <a:spLocks noChangeArrowheads="1"/>
          </p:cNvSpPr>
          <p:nvPr/>
        </p:nvSpPr>
        <p:spPr bwMode="auto">
          <a:xfrm>
            <a:off x="381000" y="1308100"/>
            <a:ext cx="2133600" cy="1830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5000"/>
              </a:lnSpc>
              <a:spcBef>
                <a:spcPct val="70000"/>
              </a:spcBef>
              <a:buClrTx/>
              <a:buSzPct val="80000"/>
              <a:buFontTx/>
              <a:buNone/>
            </a:pPr>
            <a:r>
              <a:rPr lang="en-US" altLang="en-US" sz="2200" dirty="0">
                <a:solidFill>
                  <a:schemeClr val="tx1"/>
                </a:solidFill>
                <a:latin typeface="Liberation Sans" panose="020B0604020202020204" pitchFamily="34" charset="0"/>
              </a:rPr>
              <a:t>Illustration:</a:t>
            </a:r>
          </a:p>
          <a:p>
            <a:pPr>
              <a:spcBef>
                <a:spcPct val="15000"/>
              </a:spcBef>
              <a:buClrTx/>
              <a:buSzPct val="80000"/>
              <a:buFontTx/>
              <a:buNone/>
            </a:pPr>
            <a:endParaRPr lang="en-US" altLang="en-US" sz="1200" b="0" dirty="0">
              <a:solidFill>
                <a:schemeClr val="tx1"/>
              </a:solidFill>
              <a:latin typeface="Liberation Sans" panose="020B0604020202020204" pitchFamily="34" charset="0"/>
            </a:endParaRPr>
          </a:p>
          <a:p>
            <a:pPr>
              <a:spcBef>
                <a:spcPct val="25000"/>
              </a:spcBef>
              <a:buClrTx/>
              <a:buSzPct val="80000"/>
              <a:buFontTx/>
              <a:buNone/>
            </a:pPr>
            <a:r>
              <a:rPr lang="en-US" altLang="en-US" sz="2000" dirty="0">
                <a:solidFill>
                  <a:schemeClr val="tx1"/>
                </a:solidFill>
                <a:latin typeface="Liberation Sans" panose="020B0604020202020204" pitchFamily="34" charset="0"/>
              </a:rPr>
              <a:t>Invest = $2,000</a:t>
            </a:r>
          </a:p>
          <a:p>
            <a:pPr>
              <a:spcBef>
                <a:spcPct val="25000"/>
              </a:spcBef>
              <a:buClrTx/>
              <a:buSzPct val="80000"/>
              <a:buFontTx/>
              <a:buNone/>
            </a:pPr>
            <a:r>
              <a:rPr lang="en-US" altLang="en-US" sz="2000" dirty="0">
                <a:solidFill>
                  <a:schemeClr val="tx1"/>
                </a:solidFill>
                <a:latin typeface="Liberation Sans" panose="020B0604020202020204" pitchFamily="34" charset="0"/>
              </a:rPr>
              <a:t>i = 5%</a:t>
            </a:r>
          </a:p>
          <a:p>
            <a:pPr>
              <a:spcBef>
                <a:spcPct val="25000"/>
              </a:spcBef>
              <a:buClrTx/>
              <a:buSzPct val="80000"/>
              <a:buFontTx/>
              <a:buNone/>
            </a:pPr>
            <a:r>
              <a:rPr lang="en-US" altLang="en-US" sz="2000" dirty="0">
                <a:solidFill>
                  <a:schemeClr val="tx1"/>
                </a:solidFill>
                <a:latin typeface="Liberation Sans" panose="020B0604020202020204" pitchFamily="34" charset="0"/>
              </a:rPr>
              <a:t>n = 3 years</a:t>
            </a:r>
          </a:p>
        </p:txBody>
      </p:sp>
      <p:sp>
        <p:nvSpPr>
          <p:cNvPr id="204809" name="Rectangle 9"/>
          <p:cNvSpPr>
            <a:spLocks noChangeArrowheads="1"/>
          </p:cNvSpPr>
          <p:nvPr/>
        </p:nvSpPr>
        <p:spPr bwMode="auto">
          <a:xfrm>
            <a:off x="5226198" y="2394924"/>
            <a:ext cx="1089660" cy="922020"/>
          </a:xfrm>
          <a:prstGeom prst="rect">
            <a:avLst/>
          </a:prstGeom>
          <a:noFill/>
          <a:ln w="38100" cap="sq">
            <a:solidFill>
              <a:srgbClr val="CC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endParaRPr lang="en-US" altLang="en-US" sz="3000" b="0" dirty="0">
              <a:solidFill>
                <a:schemeClr val="tx1"/>
              </a:solidFill>
              <a:latin typeface="Liberation Sans" panose="020B0604020202020204" pitchFamily="34" charset="0"/>
            </a:endParaRPr>
          </a:p>
        </p:txBody>
      </p:sp>
      <p:sp>
        <p:nvSpPr>
          <p:cNvPr id="19464"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9465"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1</a:t>
            </a:r>
            <a:endParaRPr lang="en-US" altLang="en-US" sz="1600" i="1" dirty="0">
              <a:latin typeface="Liberation Sans" panose="020B0604020202020204" pitchFamily="34" charset="0"/>
            </a:endParaRPr>
          </a:p>
        </p:txBody>
      </p:sp>
      <p:sp>
        <p:nvSpPr>
          <p:cNvPr id="2" name="Rectangle 1"/>
          <p:cNvSpPr/>
          <p:nvPr/>
        </p:nvSpPr>
        <p:spPr>
          <a:xfrm>
            <a:off x="914400" y="6166224"/>
            <a:ext cx="36576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200" b="1" dirty="0" smtClean="0">
                <a:latin typeface="Liberation Sans" panose="020B0604020202020204" pitchFamily="34" charset="0"/>
              </a:rPr>
              <a:t>ILLUSTRATION E-7</a:t>
            </a:r>
            <a:endParaRPr lang="en-US" sz="1200" b="1" dirty="0">
              <a:latin typeface="Liberation Sans" panose="020B0604020202020204" pitchFamily="34" charset="0"/>
            </a:endParaRPr>
          </a:p>
          <a:p>
            <a:r>
              <a:rPr lang="en-US" sz="1200" dirty="0">
                <a:latin typeface="Liberation Sans" panose="020B0604020202020204" pitchFamily="34" charset="0"/>
              </a:rPr>
              <a:t>Future value of </a:t>
            </a:r>
            <a:r>
              <a:rPr lang="en-US" sz="1200" dirty="0" smtClean="0">
                <a:latin typeface="Liberation Sans" panose="020B0604020202020204" pitchFamily="34" charset="0"/>
              </a:rPr>
              <a:t>periodic payment </a:t>
            </a:r>
            <a:r>
              <a:rPr lang="en-US" sz="1200" dirty="0">
                <a:latin typeface="Liberation Sans" panose="020B0604020202020204" pitchFamily="34" charset="0"/>
              </a:rPr>
              <a:t>computation</a:t>
            </a:r>
          </a:p>
        </p:txBody>
      </p:sp>
      <p:sp>
        <p:nvSpPr>
          <p:cNvPr id="14" name="Rectangle 7"/>
          <p:cNvSpPr>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marL="109538" indent="-109538"/>
            <a:r>
              <a:rPr lang="en-US" altLang="en-US" sz="3200" b="1" dirty="0" smtClean="0">
                <a:solidFill>
                  <a:schemeClr val="tx2">
                    <a:lumMod val="50000"/>
                  </a:schemeClr>
                </a:solidFill>
                <a:latin typeface="Liberation Sans" panose="020B0604020202020204" pitchFamily="34" charset="0"/>
              </a:rPr>
              <a:t>FUTURE VALUE OF AN ANNUITY</a:t>
            </a:r>
            <a:endParaRPr lang="en-US" altLang="en-US" sz="3200" b="1" dirty="0">
              <a:solidFill>
                <a:schemeClr val="tx2">
                  <a:lumMod val="50000"/>
                </a:schemeClr>
              </a:solidFill>
              <a:latin typeface="Liberation Sans" panose="020B0604020202020204" pitchFamily="34" charset="0"/>
            </a:endParaRPr>
          </a:p>
        </p:txBody>
      </p:sp>
      <p:pic>
        <p:nvPicPr>
          <p:cNvPr id="5" name="Picture 4"/>
          <p:cNvPicPr preferRelativeResize="0">
            <a:picLocks/>
          </p:cNvPicPr>
          <p:nvPr/>
        </p:nvPicPr>
        <p:blipFill>
          <a:blip r:embed="rId5"/>
          <a:stretch>
            <a:fillRect/>
          </a:stretch>
        </p:blipFill>
        <p:spPr>
          <a:xfrm>
            <a:off x="5393315" y="4748292"/>
            <a:ext cx="3372048" cy="262980"/>
          </a:xfrm>
          <a:prstGeom prst="rect">
            <a:avLst/>
          </a:prstGeom>
        </p:spPr>
      </p:pic>
      <p:pic>
        <p:nvPicPr>
          <p:cNvPr id="17" name="Picture 16"/>
          <p:cNvPicPr preferRelativeResize="0">
            <a:picLocks/>
          </p:cNvPicPr>
          <p:nvPr/>
        </p:nvPicPr>
        <p:blipFill>
          <a:blip r:embed="rId5"/>
          <a:stretch>
            <a:fillRect/>
          </a:stretch>
        </p:blipFill>
        <p:spPr>
          <a:xfrm>
            <a:off x="5410200" y="5012748"/>
            <a:ext cx="3372048" cy="262980"/>
          </a:xfrm>
          <a:prstGeom prst="rect">
            <a:avLst/>
          </a:prstGeom>
        </p:spPr>
      </p:pic>
      <p:pic>
        <p:nvPicPr>
          <p:cNvPr id="21" name="Picture 20"/>
          <p:cNvPicPr preferRelativeResize="0">
            <a:picLocks/>
          </p:cNvPicPr>
          <p:nvPr/>
        </p:nvPicPr>
        <p:blipFill>
          <a:blip r:embed="rId5"/>
          <a:stretch>
            <a:fillRect/>
          </a:stretch>
        </p:blipFill>
        <p:spPr>
          <a:xfrm>
            <a:off x="5410200" y="5281692"/>
            <a:ext cx="3372048" cy="262980"/>
          </a:xfrm>
          <a:prstGeom prst="rect">
            <a:avLst/>
          </a:prstGeom>
        </p:spPr>
      </p:pic>
      <p:pic>
        <p:nvPicPr>
          <p:cNvPr id="22" name="Picture 21"/>
          <p:cNvPicPr preferRelativeResize="0">
            <a:picLocks/>
          </p:cNvPicPr>
          <p:nvPr/>
        </p:nvPicPr>
        <p:blipFill>
          <a:blip r:embed="rId5"/>
          <a:stretch>
            <a:fillRect/>
          </a:stretch>
        </p:blipFill>
        <p:spPr>
          <a:xfrm>
            <a:off x="5410200" y="5609199"/>
            <a:ext cx="3372048" cy="289278"/>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09"/>
                                        </p:tgtEl>
                                        <p:attrNameLst>
                                          <p:attrName>style.visibility</p:attrName>
                                        </p:attrNameLst>
                                      </p:cBhvr>
                                      <p:to>
                                        <p:strVal val="visible"/>
                                      </p:to>
                                    </p:set>
                                    <p:animEffect transition="in" filter="wipe(left)">
                                      <p:cBhvr>
                                        <p:cTn id="7" dur="500"/>
                                        <p:tgtEl>
                                          <p:spTgt spid="20480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nodeType="clickEffect">
                                  <p:stCondLst>
                                    <p:cond delay="0"/>
                                  </p:stCondLst>
                                  <p:childTnLst>
                                    <p:animEffect transition="out" filter="wipe(left)">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nodeType="clickEffect">
                                  <p:stCondLst>
                                    <p:cond delay="0"/>
                                  </p:stCondLst>
                                  <p:childTnLst>
                                    <p:animEffect transition="out" filter="wipe(left)">
                                      <p:cBhvr>
                                        <p:cTn id="16" dur="500"/>
                                        <p:tgtEl>
                                          <p:spTgt spid="17"/>
                                        </p:tgtEl>
                                      </p:cBhvr>
                                    </p:animEffect>
                                    <p:set>
                                      <p:cBhvr>
                                        <p:cTn id="17" dur="1" fill="hold">
                                          <p:stCondLst>
                                            <p:cond delay="499"/>
                                          </p:stCondLst>
                                        </p:cTn>
                                        <p:tgtEl>
                                          <p:spTgt spid="17"/>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nodeType="clickEffect">
                                  <p:stCondLst>
                                    <p:cond delay="0"/>
                                  </p:stCondLst>
                                  <p:childTnLst>
                                    <p:animEffect transition="out" filter="wipe(left)">
                                      <p:cBhvr>
                                        <p:cTn id="21" dur="500"/>
                                        <p:tgtEl>
                                          <p:spTgt spid="21"/>
                                        </p:tgtEl>
                                      </p:cBhvr>
                                    </p:animEffect>
                                    <p:set>
                                      <p:cBhvr>
                                        <p:cTn id="22" dur="1" fill="hold">
                                          <p:stCondLst>
                                            <p:cond delay="499"/>
                                          </p:stCondLst>
                                        </p:cTn>
                                        <p:tgtEl>
                                          <p:spTgt spid="21"/>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nodeType="clickEffect">
                                  <p:stCondLst>
                                    <p:cond delay="0"/>
                                  </p:stCondLst>
                                  <p:childTnLst>
                                    <p:animEffect transition="out" filter="wipe(left)">
                                      <p:cBhvr>
                                        <p:cTn id="26" dur="500"/>
                                        <p:tgtEl>
                                          <p:spTgt spid="22"/>
                                        </p:tgtEl>
                                      </p:cBhvr>
                                    </p:animEffect>
                                    <p:set>
                                      <p:cBhvr>
                                        <p:cTn id="27"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0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
          <p:cNvSpPr txBox="1">
            <a:spLocks noChangeArrowheads="1"/>
          </p:cNvSpPr>
          <p:nvPr/>
        </p:nvSpPr>
        <p:spPr bwMode="auto">
          <a:xfrm>
            <a:off x="533400" y="1295400"/>
            <a:ext cx="8001000" cy="124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5000"/>
              </a:lnSpc>
              <a:spcBef>
                <a:spcPct val="70000"/>
              </a:spcBef>
              <a:buClrTx/>
              <a:buSzPct val="80000"/>
              <a:buFontTx/>
              <a:buNone/>
            </a:pPr>
            <a:r>
              <a:rPr lang="en-US" altLang="en-US" sz="2200" b="0" dirty="0">
                <a:solidFill>
                  <a:schemeClr val="tx1"/>
                </a:solidFill>
                <a:latin typeface="Liberation Sans" panose="020B0604020202020204" pitchFamily="34" charset="0"/>
              </a:rPr>
              <a:t>When the periodic payments (receipts) are the same in each period, the future value can be computed by using a future value of an annuity of 1 table.</a:t>
            </a:r>
          </a:p>
        </p:txBody>
      </p:sp>
      <p:sp>
        <p:nvSpPr>
          <p:cNvPr id="20483" name="Text Box 9"/>
          <p:cNvSpPr txBox="1">
            <a:spLocks noChangeArrowheads="1"/>
          </p:cNvSpPr>
          <p:nvPr/>
        </p:nvSpPr>
        <p:spPr bwMode="auto">
          <a:xfrm>
            <a:off x="533400" y="2667000"/>
            <a:ext cx="24384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50000"/>
              </a:spcBef>
              <a:buClrTx/>
              <a:buSzTx/>
              <a:buFontTx/>
              <a:buNone/>
            </a:pPr>
            <a:r>
              <a:rPr lang="en-US" altLang="en-US" sz="2200" dirty="0">
                <a:solidFill>
                  <a:schemeClr val="tx1"/>
                </a:solidFill>
                <a:latin typeface="Liberation Sans" panose="020B0604020202020204" pitchFamily="34" charset="0"/>
              </a:rPr>
              <a:t>Illustration:</a:t>
            </a:r>
          </a:p>
        </p:txBody>
      </p:sp>
      <p:sp>
        <p:nvSpPr>
          <p:cNvPr id="19462" name="Rectangle 13"/>
          <p:cNvSpPr>
            <a:spLocks noChangeArrowheads="1"/>
          </p:cNvSpPr>
          <p:nvPr/>
        </p:nvSpPr>
        <p:spPr bwMode="auto">
          <a:xfrm>
            <a:off x="6553200" y="2370138"/>
            <a:ext cx="2074863"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itchFamily="18" charset="0"/>
              </a:defRPr>
            </a:lvl1pPr>
            <a:lvl2pPr marL="742950" indent="-285750">
              <a:defRPr sz="3000">
                <a:solidFill>
                  <a:schemeClr val="tx1"/>
                </a:solidFill>
                <a:latin typeface="Times New Roman" pitchFamily="18" charset="0"/>
              </a:defRPr>
            </a:lvl2pPr>
            <a:lvl3pPr marL="1143000" indent="-228600">
              <a:defRPr sz="3000">
                <a:solidFill>
                  <a:schemeClr val="tx1"/>
                </a:solidFill>
                <a:latin typeface="Times New Roman" pitchFamily="18" charset="0"/>
              </a:defRPr>
            </a:lvl3pPr>
            <a:lvl4pPr marL="1600200" indent="-228600">
              <a:defRPr sz="3000">
                <a:solidFill>
                  <a:schemeClr val="tx1"/>
                </a:solidFill>
                <a:latin typeface="Times New Roman" pitchFamily="18" charset="0"/>
              </a:defRPr>
            </a:lvl4pPr>
            <a:lvl5pPr marL="2057400" indent="-228600">
              <a:defRPr sz="3000">
                <a:solidFill>
                  <a:schemeClr val="tx1"/>
                </a:solidFill>
                <a:latin typeface="Times New Roman" pitchFamily="18" charset="0"/>
              </a:defRPr>
            </a:lvl5pPr>
            <a:lvl6pPr marL="2514600" indent="-228600" eaLnBrk="0" fontAlgn="base" hangingPunct="0">
              <a:spcBef>
                <a:spcPct val="0"/>
              </a:spcBef>
              <a:spcAft>
                <a:spcPct val="0"/>
              </a:spcAft>
              <a:defRPr sz="3000">
                <a:solidFill>
                  <a:schemeClr val="tx1"/>
                </a:solidFill>
                <a:latin typeface="Times New Roman" pitchFamily="18" charset="0"/>
              </a:defRPr>
            </a:lvl6pPr>
            <a:lvl7pPr marL="2971800" indent="-228600" eaLnBrk="0" fontAlgn="base" hangingPunct="0">
              <a:spcBef>
                <a:spcPct val="0"/>
              </a:spcBef>
              <a:spcAft>
                <a:spcPct val="0"/>
              </a:spcAft>
              <a:defRPr sz="3000">
                <a:solidFill>
                  <a:schemeClr val="tx1"/>
                </a:solidFill>
                <a:latin typeface="Times New Roman" pitchFamily="18" charset="0"/>
              </a:defRPr>
            </a:lvl7pPr>
            <a:lvl8pPr marL="3429000" indent="-228600" eaLnBrk="0" fontAlgn="base" hangingPunct="0">
              <a:spcBef>
                <a:spcPct val="0"/>
              </a:spcBef>
              <a:spcAft>
                <a:spcPct val="0"/>
              </a:spcAft>
              <a:defRPr sz="3000">
                <a:solidFill>
                  <a:schemeClr val="tx1"/>
                </a:solidFill>
                <a:latin typeface="Times New Roman" pitchFamily="18" charset="0"/>
              </a:defRPr>
            </a:lvl8pPr>
            <a:lvl9pPr marL="3886200" indent="-228600" eaLnBrk="0" fontAlgn="base" hangingPunct="0">
              <a:spcBef>
                <a:spcPct val="0"/>
              </a:spcBef>
              <a:spcAft>
                <a:spcPct val="0"/>
              </a:spcAft>
              <a:defRPr sz="30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E-8</a:t>
            </a:r>
            <a:endParaRPr lang="en-US" altLang="en-US" sz="1200" b="1" dirty="0">
              <a:latin typeface="Liberation Sans" panose="020B0604020202020204" pitchFamily="34" charset="0"/>
            </a:endParaRPr>
          </a:p>
          <a:p>
            <a:r>
              <a:rPr lang="en-US" altLang="en-US" sz="1200" dirty="0">
                <a:latin typeface="Liberation Sans" panose="020B0604020202020204" pitchFamily="34" charset="0"/>
              </a:rPr>
              <a:t>Demonstration problem—</a:t>
            </a:r>
          </a:p>
          <a:p>
            <a:r>
              <a:rPr lang="en-US" altLang="en-US" sz="1200" dirty="0">
                <a:latin typeface="Liberation Sans" panose="020B0604020202020204" pitchFamily="34" charset="0"/>
              </a:rPr>
              <a:t>Using Table 2 for </a:t>
            </a:r>
            <a:r>
              <a:rPr lang="en-US" altLang="en-US" sz="1200" i="1" dirty="0">
                <a:latin typeface="Liberation Sans" panose="020B0604020202020204" pitchFamily="34" charset="0"/>
              </a:rPr>
              <a:t>FV</a:t>
            </a:r>
            <a:r>
              <a:rPr lang="en-US" altLang="en-US" sz="1200" dirty="0">
                <a:latin typeface="Liberation Sans" panose="020B0604020202020204" pitchFamily="34" charset="0"/>
              </a:rPr>
              <a:t> of an</a:t>
            </a:r>
          </a:p>
          <a:p>
            <a:r>
              <a:rPr lang="en-US" altLang="en-US" sz="1200" dirty="0">
                <a:latin typeface="Liberation Sans" panose="020B0604020202020204" pitchFamily="34" charset="0"/>
              </a:rPr>
              <a:t>annuity of 1</a:t>
            </a:r>
          </a:p>
        </p:txBody>
      </p:sp>
      <p:sp>
        <p:nvSpPr>
          <p:cNvPr id="20487"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0488"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1</a:t>
            </a:r>
            <a:endParaRPr lang="en-US" altLang="en-US" sz="1600" i="1" dirty="0">
              <a:latin typeface="Liberation Sans" panose="020B0604020202020204" pitchFamily="34" charset="0"/>
            </a:endParaRPr>
          </a:p>
        </p:txBody>
      </p:sp>
      <p:sp>
        <p:nvSpPr>
          <p:cNvPr id="10" name="Rectangle 7"/>
          <p:cNvSpPr>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marL="109538" indent="-109538"/>
            <a:r>
              <a:rPr lang="en-US" altLang="en-US" sz="3200" b="1" dirty="0" smtClean="0">
                <a:solidFill>
                  <a:schemeClr val="tx2">
                    <a:lumMod val="50000"/>
                  </a:schemeClr>
                </a:solidFill>
                <a:latin typeface="Liberation Sans" panose="020B0604020202020204" pitchFamily="34" charset="0"/>
              </a:rPr>
              <a:t>FUTURE VALUE OF AN ANNUITY</a:t>
            </a:r>
            <a:endParaRPr lang="en-US" altLang="en-US" sz="3200" b="1" dirty="0">
              <a:solidFill>
                <a:schemeClr val="tx2">
                  <a:lumMod val="50000"/>
                </a:schemeClr>
              </a:solidFill>
              <a:latin typeface="Liberation Sans" panose="020B0604020202020204" pitchFamily="34" charset="0"/>
            </a:endParaRPr>
          </a:p>
        </p:txBody>
      </p:sp>
      <p:pic>
        <p:nvPicPr>
          <p:cNvPr id="2" name="Picture 1"/>
          <p:cNvPicPr>
            <a:picLocks noChangeAspect="1"/>
          </p:cNvPicPr>
          <p:nvPr/>
        </p:nvPicPr>
        <p:blipFill>
          <a:blip r:embed="rId3"/>
          <a:stretch>
            <a:fillRect/>
          </a:stretch>
        </p:blipFill>
        <p:spPr>
          <a:xfrm>
            <a:off x="759558" y="3240744"/>
            <a:ext cx="7624884" cy="3405360"/>
          </a:xfrm>
          <a:prstGeom prst="rect">
            <a:avLst/>
          </a:prstGeom>
        </p:spPr>
      </p:pic>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801" y="1295400"/>
            <a:ext cx="8534400" cy="2617645"/>
          </a:xfrm>
          <a:prstGeom prst="rect">
            <a:avLst/>
          </a:prstGeom>
        </p:spPr>
      </p:pic>
      <p:sp>
        <p:nvSpPr>
          <p:cNvPr id="21507" name="Rectangle 1029"/>
          <p:cNvSpPr>
            <a:spLocks noChangeArrowheads="1"/>
          </p:cNvSpPr>
          <p:nvPr/>
        </p:nvSpPr>
        <p:spPr bwMode="auto">
          <a:xfrm>
            <a:off x="0" y="4191000"/>
            <a:ext cx="9144000" cy="609600"/>
          </a:xfrm>
          <a:prstGeom prst="rect">
            <a:avLst/>
          </a:prstGeom>
          <a:solidFill>
            <a:srgbClr val="F9EFA9"/>
          </a:solidFill>
          <a:ln w="12700">
            <a:solidFill>
              <a:schemeClr val="tx1"/>
            </a:solidFill>
            <a:miter lim="800000"/>
            <a:headEnd/>
            <a:tailEnd/>
          </a:ln>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dirty="0">
                <a:solidFill>
                  <a:schemeClr val="tx1"/>
                </a:solidFill>
                <a:latin typeface="Liberation Sans" panose="020B0604020202020204" pitchFamily="34" charset="0"/>
              </a:rPr>
              <a:t>What factor do we use?</a:t>
            </a:r>
          </a:p>
        </p:txBody>
      </p:sp>
      <p:sp>
        <p:nvSpPr>
          <p:cNvPr id="198663" name="Rectangle 9"/>
          <p:cNvSpPr>
            <a:spLocks noChangeArrowheads="1"/>
          </p:cNvSpPr>
          <p:nvPr/>
        </p:nvSpPr>
        <p:spPr bwMode="auto">
          <a:xfrm>
            <a:off x="762000" y="5181600"/>
            <a:ext cx="2133600" cy="533400"/>
          </a:xfrm>
          <a:prstGeom prst="rect">
            <a:avLst/>
          </a:prstGeom>
          <a:solidFill>
            <a:schemeClr val="bg1"/>
          </a:solidFill>
          <a:ln>
            <a:noFill/>
          </a:ln>
          <a:extLs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400" dirty="0">
                <a:solidFill>
                  <a:schemeClr val="tx1"/>
                </a:solidFill>
                <a:latin typeface="Liberation Sans" panose="020B0604020202020204" pitchFamily="34" charset="0"/>
              </a:rPr>
              <a:t>$2,500</a:t>
            </a:r>
            <a:endParaRPr lang="en-US" altLang="en-US" sz="2400" dirty="0">
              <a:solidFill>
                <a:srgbClr val="800000"/>
              </a:solidFill>
              <a:latin typeface="Liberation Sans" panose="020B0604020202020204" pitchFamily="34" charset="0"/>
            </a:endParaRPr>
          </a:p>
        </p:txBody>
      </p:sp>
      <p:sp>
        <p:nvSpPr>
          <p:cNvPr id="21509" name="Text Box 10"/>
          <p:cNvSpPr txBox="1">
            <a:spLocks noChangeArrowheads="1"/>
          </p:cNvSpPr>
          <p:nvPr/>
        </p:nvSpPr>
        <p:spPr bwMode="auto">
          <a:xfrm>
            <a:off x="838200" y="5699125"/>
            <a:ext cx="2057400" cy="396875"/>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Payment</a:t>
            </a:r>
          </a:p>
        </p:txBody>
      </p:sp>
      <p:sp>
        <p:nvSpPr>
          <p:cNvPr id="21510" name="Text Box 11"/>
          <p:cNvSpPr txBox="1">
            <a:spLocks noChangeArrowheads="1"/>
          </p:cNvSpPr>
          <p:nvPr/>
        </p:nvSpPr>
        <p:spPr bwMode="auto">
          <a:xfrm>
            <a:off x="3429000" y="5699125"/>
            <a:ext cx="1752600" cy="396875"/>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Factor</a:t>
            </a:r>
          </a:p>
        </p:txBody>
      </p:sp>
      <p:sp>
        <p:nvSpPr>
          <p:cNvPr id="21511" name="Text Box 12"/>
          <p:cNvSpPr txBox="1">
            <a:spLocks noChangeArrowheads="1"/>
          </p:cNvSpPr>
          <p:nvPr/>
        </p:nvSpPr>
        <p:spPr bwMode="auto">
          <a:xfrm>
            <a:off x="6014112" y="5699125"/>
            <a:ext cx="1905000" cy="396875"/>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Future Value</a:t>
            </a:r>
          </a:p>
        </p:txBody>
      </p:sp>
      <p:sp>
        <p:nvSpPr>
          <p:cNvPr id="198667" name="Rectangle 9"/>
          <p:cNvSpPr>
            <a:spLocks noChangeArrowheads="1"/>
          </p:cNvSpPr>
          <p:nvPr/>
        </p:nvSpPr>
        <p:spPr bwMode="auto">
          <a:xfrm>
            <a:off x="2895600" y="5181600"/>
            <a:ext cx="2819400" cy="533400"/>
          </a:xfrm>
          <a:prstGeom prst="rect">
            <a:avLst/>
          </a:prstGeom>
          <a:solidFill>
            <a:schemeClr val="bg1"/>
          </a:solidFill>
          <a:ln>
            <a:noFill/>
          </a:ln>
          <a:extLs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x       4.37462</a:t>
            </a:r>
            <a:endParaRPr lang="en-US" altLang="en-US" sz="2400" dirty="0">
              <a:solidFill>
                <a:srgbClr val="800000"/>
              </a:solidFill>
              <a:latin typeface="Liberation Sans" panose="020B0604020202020204" pitchFamily="34" charset="0"/>
            </a:endParaRPr>
          </a:p>
        </p:txBody>
      </p:sp>
      <p:sp>
        <p:nvSpPr>
          <p:cNvPr id="198668" name="Rectangle 9"/>
          <p:cNvSpPr>
            <a:spLocks noChangeArrowheads="1"/>
          </p:cNvSpPr>
          <p:nvPr/>
        </p:nvSpPr>
        <p:spPr bwMode="auto">
          <a:xfrm>
            <a:off x="5346700" y="5181600"/>
            <a:ext cx="2959100" cy="533400"/>
          </a:xfrm>
          <a:prstGeom prst="rect">
            <a:avLst/>
          </a:prstGeom>
          <a:solidFill>
            <a:schemeClr val="bg1"/>
          </a:solidFill>
          <a:ln>
            <a:noFill/>
          </a:ln>
          <a:extLs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rgbClr val="CC0000"/>
                </a:solidFill>
                <a:latin typeface="Liberation Sans" panose="020B0604020202020204" pitchFamily="34" charset="0"/>
              </a:rPr>
              <a:t>=       $10,936.55</a:t>
            </a:r>
          </a:p>
        </p:txBody>
      </p:sp>
      <p:sp>
        <p:nvSpPr>
          <p:cNvPr id="21516"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1517"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1</a:t>
            </a:r>
            <a:endParaRPr lang="en-US" altLang="en-US" sz="1600" i="1" dirty="0">
              <a:latin typeface="Liberation Sans" panose="020B0604020202020204" pitchFamily="34" charset="0"/>
            </a:endParaRPr>
          </a:p>
        </p:txBody>
      </p:sp>
      <p:sp>
        <p:nvSpPr>
          <p:cNvPr id="14" name="Rectangle 13"/>
          <p:cNvSpPr/>
          <p:nvPr/>
        </p:nvSpPr>
        <p:spPr bwMode="auto">
          <a:xfrm>
            <a:off x="4227576" y="3293308"/>
            <a:ext cx="1106424" cy="346364"/>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
        <p:nvSpPr>
          <p:cNvPr id="15" name="Rectangle 7"/>
          <p:cNvSpPr>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marL="109538" indent="-109538"/>
            <a:r>
              <a:rPr lang="en-US" altLang="en-US" sz="3200" b="1" dirty="0" smtClean="0">
                <a:solidFill>
                  <a:schemeClr val="tx2">
                    <a:lumMod val="50000"/>
                  </a:schemeClr>
                </a:solidFill>
                <a:latin typeface="Liberation Sans" panose="020B0604020202020204" pitchFamily="34" charset="0"/>
              </a:rPr>
              <a:t>FUTURE VALUE OF AN ANNUITY</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98663"/>
                                        </p:tgtEl>
                                        <p:attrNameLst>
                                          <p:attrName>style.visibility</p:attrName>
                                        </p:attrNameLst>
                                      </p:cBhvr>
                                      <p:to>
                                        <p:strVal val="visible"/>
                                      </p:to>
                                    </p:set>
                                    <p:animEffect transition="in" filter="wipe(left)">
                                      <p:cBhvr>
                                        <p:cTn id="12" dur="500"/>
                                        <p:tgtEl>
                                          <p:spTgt spid="1986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98667"/>
                                        </p:tgtEl>
                                        <p:attrNameLst>
                                          <p:attrName>style.visibility</p:attrName>
                                        </p:attrNameLst>
                                      </p:cBhvr>
                                      <p:to>
                                        <p:strVal val="visible"/>
                                      </p:to>
                                    </p:set>
                                    <p:animEffect transition="in" filter="wipe(left)">
                                      <p:cBhvr>
                                        <p:cTn id="17" dur="500"/>
                                        <p:tgtEl>
                                          <p:spTgt spid="19866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98668"/>
                                        </p:tgtEl>
                                        <p:attrNameLst>
                                          <p:attrName>style.visibility</p:attrName>
                                        </p:attrNameLst>
                                      </p:cBhvr>
                                      <p:to>
                                        <p:strVal val="visible"/>
                                      </p:to>
                                    </p:set>
                                    <p:animEffect transition="in" filter="wipe(left)">
                                      <p:cBhvr>
                                        <p:cTn id="22" dur="500"/>
                                        <p:tgtEl>
                                          <p:spTgt spid="1986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3" grpId="0" animBg="1"/>
      <p:bldP spid="198667" grpId="0" animBg="1"/>
      <p:bldP spid="198668"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 Box 5"/>
          <p:cNvSpPr txBox="1">
            <a:spLocks noChangeArrowheads="1"/>
          </p:cNvSpPr>
          <p:nvPr/>
        </p:nvSpPr>
        <p:spPr bwMode="auto">
          <a:xfrm>
            <a:off x="533400" y="2147248"/>
            <a:ext cx="7848600"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1028700" indent="-45720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5000"/>
              </a:lnSpc>
              <a:spcBef>
                <a:spcPts val="1200"/>
              </a:spcBef>
              <a:buClrTx/>
              <a:buSzTx/>
              <a:buFontTx/>
              <a:buNone/>
              <a:defRPr/>
            </a:pPr>
            <a:r>
              <a:rPr lang="en-US" altLang="en-US" sz="2300" b="0" dirty="0" smtClean="0">
                <a:solidFill>
                  <a:schemeClr val="tx1"/>
                </a:solidFill>
                <a:latin typeface="Liberation Sans" panose="020B0604020202020204" pitchFamily="34" charset="0"/>
              </a:rPr>
              <a:t>The </a:t>
            </a:r>
            <a:r>
              <a:rPr lang="en-US" altLang="en-US" sz="2300" dirty="0" smtClean="0">
                <a:solidFill>
                  <a:schemeClr val="tx2">
                    <a:lumMod val="50000"/>
                  </a:schemeClr>
                </a:solidFill>
                <a:latin typeface="Liberation Sans" panose="020B0604020202020204" pitchFamily="34" charset="0"/>
              </a:rPr>
              <a:t>present value </a:t>
            </a:r>
            <a:r>
              <a:rPr lang="en-US" altLang="en-US" sz="2300" b="0" dirty="0" smtClean="0">
                <a:solidFill>
                  <a:schemeClr val="tx1"/>
                </a:solidFill>
                <a:latin typeface="Liberation Sans" panose="020B0604020202020204" pitchFamily="34" charset="0"/>
              </a:rPr>
              <a:t>is the value now of a given amount to be paid or received in the future, assuming compound interest. </a:t>
            </a:r>
          </a:p>
          <a:p>
            <a:pPr>
              <a:lnSpc>
                <a:spcPct val="125000"/>
              </a:lnSpc>
              <a:spcBef>
                <a:spcPts val="1200"/>
              </a:spcBef>
              <a:buClrTx/>
              <a:buSzTx/>
              <a:buFontTx/>
              <a:buNone/>
              <a:defRPr/>
            </a:pPr>
            <a:r>
              <a:rPr lang="en-US" altLang="en-US" sz="2300" b="0" dirty="0" smtClean="0">
                <a:solidFill>
                  <a:schemeClr val="tx1"/>
                </a:solidFill>
                <a:latin typeface="Liberation Sans" panose="020B0604020202020204" pitchFamily="34" charset="0"/>
              </a:rPr>
              <a:t>Present value variables: </a:t>
            </a:r>
          </a:p>
          <a:p>
            <a:pPr marL="682625" lvl="1" indent="-450850">
              <a:lnSpc>
                <a:spcPct val="125000"/>
              </a:lnSpc>
              <a:spcBef>
                <a:spcPts val="1200"/>
              </a:spcBef>
              <a:buClrTx/>
              <a:buSzTx/>
              <a:buFontTx/>
              <a:buAutoNum type="arabicPeriod"/>
              <a:defRPr/>
            </a:pPr>
            <a:r>
              <a:rPr lang="en-US" altLang="en-US" sz="2100" b="0" dirty="0" smtClean="0">
                <a:solidFill>
                  <a:schemeClr val="tx1"/>
                </a:solidFill>
                <a:latin typeface="Liberation Sans" panose="020B0604020202020204" pitchFamily="34" charset="0"/>
              </a:rPr>
              <a:t>Dollar amount to be received (future amount).</a:t>
            </a:r>
          </a:p>
          <a:p>
            <a:pPr marL="682625" lvl="1" indent="-450850">
              <a:lnSpc>
                <a:spcPct val="125000"/>
              </a:lnSpc>
              <a:spcBef>
                <a:spcPts val="1200"/>
              </a:spcBef>
              <a:buClrTx/>
              <a:buSzTx/>
              <a:buFontTx/>
              <a:buAutoNum type="arabicPeriod"/>
              <a:defRPr/>
            </a:pPr>
            <a:r>
              <a:rPr lang="en-US" altLang="en-US" sz="2100" b="0" dirty="0" smtClean="0">
                <a:solidFill>
                  <a:schemeClr val="tx1"/>
                </a:solidFill>
                <a:latin typeface="Liberation Sans" panose="020B0604020202020204" pitchFamily="34" charset="0"/>
              </a:rPr>
              <a:t>Length of time until amount is received (number of periods).</a:t>
            </a:r>
          </a:p>
          <a:p>
            <a:pPr marL="682625" lvl="1" indent="-450850">
              <a:lnSpc>
                <a:spcPct val="125000"/>
              </a:lnSpc>
              <a:spcBef>
                <a:spcPts val="1200"/>
              </a:spcBef>
              <a:buClrTx/>
              <a:buSzTx/>
              <a:buFontTx/>
              <a:buAutoNum type="arabicPeriod"/>
              <a:defRPr/>
            </a:pPr>
            <a:r>
              <a:rPr lang="en-US" altLang="en-US" sz="2100" b="0" dirty="0" smtClean="0">
                <a:solidFill>
                  <a:schemeClr val="tx1"/>
                </a:solidFill>
                <a:latin typeface="Liberation Sans" panose="020B0604020202020204" pitchFamily="34" charset="0"/>
              </a:rPr>
              <a:t>Interest rate (the discount rate).</a:t>
            </a:r>
          </a:p>
        </p:txBody>
      </p:sp>
      <p:sp>
        <p:nvSpPr>
          <p:cNvPr id="23557" name="Text Box 5"/>
          <p:cNvSpPr txBox="1">
            <a:spLocks noChangeArrowheads="1"/>
          </p:cNvSpPr>
          <p:nvPr/>
        </p:nvSpPr>
        <p:spPr bwMode="auto">
          <a:xfrm>
            <a:off x="533400" y="1600200"/>
            <a:ext cx="7620000"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Pct val="80000"/>
              <a:buFontTx/>
              <a:buNone/>
            </a:pPr>
            <a:r>
              <a:rPr lang="en-US" altLang="en-US" dirty="0" smtClean="0">
                <a:solidFill>
                  <a:schemeClr val="tx2">
                    <a:lumMod val="50000"/>
                  </a:schemeClr>
                </a:solidFill>
                <a:latin typeface="Liberation Sans" panose="020B0604020202020204" pitchFamily="34" charset="0"/>
              </a:rPr>
              <a:t>PRESENT VALUE VARIABLES</a:t>
            </a:r>
            <a:endParaRPr lang="en-US" altLang="en-US" dirty="0">
              <a:solidFill>
                <a:schemeClr val="tx2">
                  <a:lumMod val="50000"/>
                </a:schemeClr>
              </a:solidFill>
              <a:latin typeface="Liberation Sans" panose="020B0604020202020204" pitchFamily="34" charset="0"/>
            </a:endParaRPr>
          </a:p>
        </p:txBody>
      </p:sp>
      <p:sp>
        <p:nvSpPr>
          <p:cNvPr id="23558"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10" name="Isosceles Triangle 9"/>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1" name="TextBox 10"/>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solidFill>
                  <a:srgbClr val="CC0000"/>
                </a:solidFill>
                <a:latin typeface="Liberation Sans" panose="020B0604020202020204" pitchFamily="34" charset="0"/>
              </a:rPr>
              <a:t>LEARNING OBJECTIVE</a:t>
            </a:r>
          </a:p>
        </p:txBody>
      </p:sp>
      <p:sp>
        <p:nvSpPr>
          <p:cNvPr id="12" name="Rounded Rectangle 11"/>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3200" b="1" dirty="0" smtClean="0">
                <a:solidFill>
                  <a:schemeClr val="accent3"/>
                </a:solidFill>
                <a:effectLst>
                  <a:outerShdw blurRad="38100" dist="38100" dir="2700000" algn="tl">
                    <a:srgbClr val="000000">
                      <a:alpha val="43137"/>
                    </a:srgbClr>
                  </a:outerShdw>
                </a:effectLst>
                <a:latin typeface="Liberation Sans" panose="020B0604020202020204" pitchFamily="34" charset="0"/>
              </a:rPr>
              <a:t>Compute present values.</a:t>
            </a:r>
            <a:endParaRPr lang="en-US" sz="3200" b="1" dirty="0">
              <a:solidFill>
                <a:schemeClr val="accent3"/>
              </a:solidFill>
              <a:effectLst>
                <a:outerShdw blurRad="38100" dist="38100" dir="2700000" algn="tl">
                  <a:srgbClr val="000000">
                    <a:alpha val="43137"/>
                  </a:srgbClr>
                </a:outerShdw>
              </a:effectLst>
              <a:latin typeface="Liberation Sans" panose="020B0604020202020204" pitchFamily="34" charset="0"/>
            </a:endParaRPr>
          </a:p>
        </p:txBody>
      </p:sp>
      <p:sp>
        <p:nvSpPr>
          <p:cNvPr id="13" name="TextBox 12"/>
          <p:cNvSpPr txBox="1"/>
          <p:nvPr/>
        </p:nvSpPr>
        <p:spPr>
          <a:xfrm>
            <a:off x="2169682" y="426570"/>
            <a:ext cx="554182" cy="707886"/>
          </a:xfrm>
          <a:prstGeom prst="rect">
            <a:avLst/>
          </a:prstGeom>
          <a:noFill/>
        </p:spPr>
        <p:txBody>
          <a:bodyPr wrap="square" rtlCol="0">
            <a:spAutoFit/>
          </a:bodyPr>
          <a:lstStyle/>
          <a:p>
            <a:pPr algn="ctr"/>
            <a:r>
              <a:rPr lang="en-US" sz="4000" b="1" dirty="0">
                <a:solidFill>
                  <a:srgbClr val="CC0000"/>
                </a:solidFill>
                <a:latin typeface="Liberation Sans" panose="020B0604020202020204" pitchFamily="34" charset="0"/>
              </a:rPr>
              <a:t>2</a:t>
            </a:r>
            <a:endParaRPr lang="en-US" sz="4000" b="1" i="0" dirty="0">
              <a:solidFill>
                <a:srgbClr val="CC0000"/>
              </a:solidFill>
              <a:effectLst/>
              <a:latin typeface="Liberation Sans" panose="020B0604020202020204" pitchFamily="34" charset="0"/>
            </a:endParaRPr>
          </a:p>
        </p:txBody>
      </p:sp>
      <p:cxnSp>
        <p:nvCxnSpPr>
          <p:cNvPr id="14" name="Straight Connector 13"/>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6"/>
          <p:cNvSpPr>
            <a:spLocks noChangeArrowheads="1"/>
          </p:cNvSpPr>
          <p:nvPr/>
        </p:nvSpPr>
        <p:spPr bwMode="auto">
          <a:xfrm>
            <a:off x="388620" y="1886456"/>
            <a:ext cx="82143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defRPr/>
            </a:pPr>
            <a:r>
              <a:rPr lang="en-US" altLang="en-US" dirty="0" smtClean="0">
                <a:solidFill>
                  <a:srgbClr val="CC0000"/>
                </a:solidFill>
                <a:latin typeface="Liberation Sans" panose="020B0604020202020204" pitchFamily="34" charset="0"/>
              </a:rPr>
              <a:t>Present Value (PV) </a:t>
            </a:r>
            <a:r>
              <a:rPr lang="en-US" altLang="en-US" dirty="0" smtClean="0">
                <a:solidFill>
                  <a:schemeClr val="tx1"/>
                </a:solidFill>
                <a:latin typeface="Liberation Sans" panose="020B0604020202020204" pitchFamily="34" charset="0"/>
              </a:rPr>
              <a:t>= Future Value</a:t>
            </a:r>
            <a:r>
              <a:rPr lang="en-US" altLang="en-US" i="1" dirty="0" smtClean="0">
                <a:solidFill>
                  <a:schemeClr val="tx1"/>
                </a:solidFill>
                <a:latin typeface="Liberation Sans" panose="020B0604020202020204" pitchFamily="34" charset="0"/>
              </a:rPr>
              <a:t> ÷</a:t>
            </a:r>
            <a:r>
              <a:rPr lang="en-US" altLang="en-US" dirty="0" smtClean="0">
                <a:solidFill>
                  <a:schemeClr val="tx1"/>
                </a:solidFill>
                <a:latin typeface="Liberation Sans" panose="020B0604020202020204" pitchFamily="34" charset="0"/>
              </a:rPr>
              <a:t> (1 + </a:t>
            </a:r>
            <a:r>
              <a:rPr lang="en-US" altLang="en-US" i="1" dirty="0" smtClean="0">
                <a:solidFill>
                  <a:schemeClr val="tx1"/>
                </a:solidFill>
                <a:latin typeface="Liberation Sans" panose="020B0604020202020204" pitchFamily="34" charset="0"/>
              </a:rPr>
              <a:t>i </a:t>
            </a:r>
            <a:r>
              <a:rPr lang="en-US" altLang="en-US" dirty="0" smtClean="0">
                <a:solidFill>
                  <a:schemeClr val="tx1"/>
                </a:solidFill>
                <a:latin typeface="Liberation Sans" panose="020B0604020202020204" pitchFamily="34" charset="0"/>
              </a:rPr>
              <a:t>)</a:t>
            </a:r>
            <a:r>
              <a:rPr lang="en-US" altLang="en-US" sz="3200" i="1" baseline="30000" dirty="0" smtClean="0">
                <a:solidFill>
                  <a:schemeClr val="tx1"/>
                </a:solidFill>
                <a:latin typeface="Liberation Sans" panose="020B0604020202020204" pitchFamily="34" charset="0"/>
              </a:rPr>
              <a:t>n</a:t>
            </a:r>
          </a:p>
        </p:txBody>
      </p:sp>
      <p:sp>
        <p:nvSpPr>
          <p:cNvPr id="25603" name="Rectangle 7"/>
          <p:cNvSpPr>
            <a:spLocks noChangeArrowheads="1"/>
          </p:cNvSpPr>
          <p:nvPr/>
        </p:nvSpPr>
        <p:spPr bwMode="auto">
          <a:xfrm>
            <a:off x="6172200" y="1295400"/>
            <a:ext cx="2514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E-9</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Formula for present value</a:t>
            </a:r>
          </a:p>
        </p:txBody>
      </p:sp>
      <p:sp>
        <p:nvSpPr>
          <p:cNvPr id="25604" name="Rectangle 8"/>
          <p:cNvSpPr>
            <a:spLocks noChangeArrowheads="1"/>
          </p:cNvSpPr>
          <p:nvPr/>
        </p:nvSpPr>
        <p:spPr bwMode="auto">
          <a:xfrm>
            <a:off x="1676400" y="2465388"/>
            <a:ext cx="5638800" cy="157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tabLst>
                <a:tab pos="236538" algn="l"/>
                <a:tab pos="457200" algn="l"/>
                <a:tab pos="796925" algn="l"/>
              </a:tabLst>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tabLst>
                <a:tab pos="236538" algn="l"/>
                <a:tab pos="457200" algn="l"/>
                <a:tab pos="796925" algn="l"/>
              </a:tabLst>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tabLst>
                <a:tab pos="236538" algn="l"/>
                <a:tab pos="457200" algn="l"/>
                <a:tab pos="796925" algn="l"/>
              </a:tabLst>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tabLst>
                <a:tab pos="236538" algn="l"/>
                <a:tab pos="457200" algn="l"/>
                <a:tab pos="796925" algn="l"/>
              </a:tabLst>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tabLst>
                <a:tab pos="236538" algn="l"/>
                <a:tab pos="457200" algn="l"/>
                <a:tab pos="796925" algn="l"/>
              </a:tabLst>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tabLst>
                <a:tab pos="236538" algn="l"/>
                <a:tab pos="457200" algn="l"/>
                <a:tab pos="796925" algn="l"/>
              </a:tabLst>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tabLst>
                <a:tab pos="236538" algn="l"/>
                <a:tab pos="457200" algn="l"/>
                <a:tab pos="796925" algn="l"/>
              </a:tabLst>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tabLst>
                <a:tab pos="236538" algn="l"/>
                <a:tab pos="457200" algn="l"/>
                <a:tab pos="796925" algn="l"/>
              </a:tabLst>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tabLst>
                <a:tab pos="236538" algn="l"/>
                <a:tab pos="457200" algn="l"/>
                <a:tab pos="796925" algn="l"/>
              </a:tabLst>
              <a:defRPr sz="2000" b="1">
                <a:solidFill>
                  <a:schemeClr val="bg2"/>
                </a:solidFill>
                <a:latin typeface="Arial" charset="0"/>
              </a:defRPr>
            </a:lvl9pPr>
          </a:lstStyle>
          <a:p>
            <a:pPr>
              <a:lnSpc>
                <a:spcPct val="135000"/>
              </a:lnSpc>
              <a:spcBef>
                <a:spcPct val="0"/>
              </a:spcBef>
              <a:buClrTx/>
              <a:buSzTx/>
              <a:buFontTx/>
              <a:buNone/>
            </a:pPr>
            <a:r>
              <a:rPr lang="en-US" altLang="en-US" sz="2400" b="0" i="1" dirty="0">
                <a:solidFill>
                  <a:schemeClr val="tx1"/>
                </a:solidFill>
                <a:latin typeface="Liberation Sans" panose="020B0604020202020204" pitchFamily="34" charset="0"/>
              </a:rPr>
              <a:t>  p 	= </a:t>
            </a:r>
            <a:r>
              <a:rPr lang="en-US" altLang="en-US" sz="2400" b="0" dirty="0">
                <a:solidFill>
                  <a:schemeClr val="tx1"/>
                </a:solidFill>
                <a:latin typeface="Liberation Sans" panose="020B0604020202020204" pitchFamily="34" charset="0"/>
              </a:rPr>
              <a:t>principal (or present value)</a:t>
            </a:r>
          </a:p>
          <a:p>
            <a:pPr>
              <a:lnSpc>
                <a:spcPct val="135000"/>
              </a:lnSpc>
              <a:spcBef>
                <a:spcPct val="0"/>
              </a:spcBef>
              <a:buClrTx/>
              <a:buSzTx/>
              <a:buFontTx/>
              <a:buNone/>
            </a:pPr>
            <a:r>
              <a:rPr lang="en-US" altLang="en-US" sz="2400" b="0" i="1" dirty="0">
                <a:solidFill>
                  <a:schemeClr val="tx1"/>
                </a:solidFill>
                <a:latin typeface="Liberation Sans" panose="020B0604020202020204" pitchFamily="34" charset="0"/>
              </a:rPr>
              <a:t>  i 	= </a:t>
            </a:r>
            <a:r>
              <a:rPr lang="en-US" altLang="en-US" sz="2400" b="0" dirty="0">
                <a:solidFill>
                  <a:schemeClr val="tx1"/>
                </a:solidFill>
                <a:latin typeface="Liberation Sans" panose="020B0604020202020204" pitchFamily="34" charset="0"/>
              </a:rPr>
              <a:t>interest rate for one period</a:t>
            </a:r>
          </a:p>
          <a:p>
            <a:pPr>
              <a:lnSpc>
                <a:spcPct val="135000"/>
              </a:lnSpc>
              <a:spcBef>
                <a:spcPct val="0"/>
              </a:spcBef>
              <a:buClrTx/>
              <a:buSzTx/>
              <a:buFontTx/>
              <a:buNone/>
            </a:pPr>
            <a:r>
              <a:rPr lang="en-US" altLang="en-US" sz="2400" b="0" i="1" dirty="0">
                <a:solidFill>
                  <a:schemeClr val="tx1"/>
                </a:solidFill>
                <a:latin typeface="Liberation Sans" panose="020B0604020202020204" pitchFamily="34" charset="0"/>
              </a:rPr>
              <a:t>  n 	= </a:t>
            </a:r>
            <a:r>
              <a:rPr lang="en-US" altLang="en-US" sz="2400" b="0" dirty="0">
                <a:solidFill>
                  <a:schemeClr val="tx1"/>
                </a:solidFill>
                <a:latin typeface="Liberation Sans" panose="020B0604020202020204" pitchFamily="34" charset="0"/>
              </a:rPr>
              <a:t>number of periods</a:t>
            </a:r>
          </a:p>
        </p:txBody>
      </p:sp>
      <p:sp>
        <p:nvSpPr>
          <p:cNvPr id="25605"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7"/>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defRPr sz="3200" b="1" i="0">
                <a:solidFill>
                  <a:schemeClr val="tx2">
                    <a:lumMod val="75000"/>
                  </a:schemeClr>
                </a:solidFill>
                <a:effectLst/>
                <a:latin typeface="Liberation Sans" panose="020B0604020202020204" pitchFamily="34" charset="0"/>
              </a:defRPr>
            </a:lvl1pPr>
            <a:lvl2pPr marL="109538" indent="-109538" algn="ctr">
              <a:defRPr b="1" i="1">
                <a:solidFill>
                  <a:srgbClr val="FFFF00"/>
                </a:solidFill>
                <a:effectLst>
                  <a:outerShdw blurRad="38100" dist="38100" dir="2700000" algn="tl">
                    <a:srgbClr val="000000"/>
                  </a:outerShdw>
                </a:effectLst>
                <a:latin typeface="Comic Sans MS" pitchFamily="66" charset="0"/>
              </a:defRPr>
            </a:lvl2pPr>
            <a:lvl3pPr marL="109538" indent="-109538" algn="ctr">
              <a:defRPr b="1" i="1">
                <a:solidFill>
                  <a:srgbClr val="FFFF00"/>
                </a:solidFill>
                <a:effectLst>
                  <a:outerShdw blurRad="38100" dist="38100" dir="2700000" algn="tl">
                    <a:srgbClr val="000000"/>
                  </a:outerShdw>
                </a:effectLst>
                <a:latin typeface="Comic Sans MS" pitchFamily="66" charset="0"/>
              </a:defRPr>
            </a:lvl3pPr>
            <a:lvl4pPr marL="109538" indent="-109538" algn="ctr">
              <a:defRPr b="1" i="1">
                <a:solidFill>
                  <a:srgbClr val="FFFF00"/>
                </a:solidFill>
                <a:effectLst>
                  <a:outerShdw blurRad="38100" dist="38100" dir="2700000" algn="tl">
                    <a:srgbClr val="000000"/>
                  </a:outerShdw>
                </a:effectLst>
                <a:latin typeface="Comic Sans MS" pitchFamily="66" charset="0"/>
              </a:defRPr>
            </a:lvl4pPr>
            <a:lvl5pPr marL="109538" indent="-109538" algn="ctr">
              <a:defRPr b="1" i="1">
                <a:solidFill>
                  <a:srgbClr val="FFFF00"/>
                </a:solidFill>
                <a:effectLst>
                  <a:outerShdw blurRad="38100" dist="38100" dir="2700000" algn="tl">
                    <a:srgbClr val="000000"/>
                  </a:outerShdw>
                </a:effectLst>
                <a:latin typeface="Comic Sans MS" pitchFamily="66" charset="0"/>
              </a:defRPr>
            </a:lvl5pPr>
            <a:lvl6pPr marL="5667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6pPr>
            <a:lvl7pPr marL="10239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7pPr>
            <a:lvl8pPr marL="14811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8pPr>
            <a:lvl9pPr marL="19383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9pPr>
          </a:lstStyle>
          <a:p>
            <a:r>
              <a:rPr lang="en-US" altLang="en-US" dirty="0" smtClean="0">
                <a:solidFill>
                  <a:schemeClr val="tx2">
                    <a:lumMod val="50000"/>
                  </a:schemeClr>
                </a:solidFill>
              </a:rPr>
              <a:t>PRESENT VALUE OF A SINGLE AMOUNT</a:t>
            </a:r>
            <a:endParaRPr lang="en-US" altLang="en-US" dirty="0">
              <a:solidFill>
                <a:schemeClr val="tx2">
                  <a:lumMod val="50000"/>
                </a:schemeClr>
              </a:solidFill>
            </a:endParaRPr>
          </a:p>
        </p:txBody>
      </p:sp>
      <p:sp>
        <p:nvSpPr>
          <p:cNvPr id="25608"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286000" y="2362200"/>
            <a:ext cx="3973390" cy="1623004"/>
          </a:xfrm>
          <a:prstGeom prst="rect">
            <a:avLst/>
          </a:prstGeom>
        </p:spPr>
      </p:pic>
      <p:sp>
        <p:nvSpPr>
          <p:cNvPr id="26626" name="Text Box 4"/>
          <p:cNvSpPr txBox="1">
            <a:spLocks noChangeArrowheads="1"/>
          </p:cNvSpPr>
          <p:nvPr/>
        </p:nvSpPr>
        <p:spPr bwMode="auto">
          <a:xfrm>
            <a:off x="533400" y="1295400"/>
            <a:ext cx="8001000" cy="803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wrap="squar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05000"/>
              </a:lnSpc>
              <a:spcBef>
                <a:spcPct val="70000"/>
              </a:spcBef>
              <a:buClrTx/>
              <a:buSzPct val="80000"/>
              <a:buFontTx/>
              <a:buNone/>
            </a:pPr>
            <a:r>
              <a:rPr lang="en-US" altLang="en-US" sz="2200" dirty="0">
                <a:solidFill>
                  <a:schemeClr val="tx1"/>
                </a:solidFill>
                <a:latin typeface="Liberation Sans" panose="020B0604020202020204" pitchFamily="34" charset="0"/>
              </a:rPr>
              <a:t>Illustration:  </a:t>
            </a:r>
            <a:r>
              <a:rPr lang="en-US" altLang="en-US" sz="2200" b="0" dirty="0">
                <a:solidFill>
                  <a:schemeClr val="tx1"/>
                </a:solidFill>
                <a:latin typeface="Liberation Sans" panose="020B0604020202020204" pitchFamily="34" charset="0"/>
              </a:rPr>
              <a:t>If you want a 10% rate of return, you would compute the present value of $1,000 for one year as follows:</a:t>
            </a:r>
          </a:p>
        </p:txBody>
      </p:sp>
      <p:sp>
        <p:nvSpPr>
          <p:cNvPr id="693257" name="Rectangle 9"/>
          <p:cNvSpPr>
            <a:spLocks noGrp="1" noChangeArrowheads="1"/>
          </p:cNvSpPr>
          <p:nvPr>
            <p:ph type="title" idx="4294967295"/>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PRESENT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
        <p:nvSpPr>
          <p:cNvPr id="23559" name="Rectangle 7"/>
          <p:cNvSpPr>
            <a:spLocks noChangeArrowheads="1"/>
          </p:cNvSpPr>
          <p:nvPr/>
        </p:nvSpPr>
        <p:spPr bwMode="auto">
          <a:xfrm>
            <a:off x="7000875" y="3581400"/>
            <a:ext cx="1914525"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E-10</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Finding present value if</a:t>
            </a:r>
          </a:p>
          <a:p>
            <a:pPr>
              <a:spcBef>
                <a:spcPct val="0"/>
              </a:spcBef>
              <a:buClrTx/>
              <a:buSzTx/>
              <a:buFontTx/>
              <a:buNone/>
            </a:pPr>
            <a:r>
              <a:rPr lang="en-US" altLang="en-US" sz="1200" b="0" dirty="0">
                <a:solidFill>
                  <a:schemeClr val="tx1"/>
                </a:solidFill>
                <a:latin typeface="Liberation Sans" panose="020B0604020202020204" pitchFamily="34" charset="0"/>
              </a:rPr>
              <a:t>discounted for one period</a:t>
            </a:r>
            <a:endParaRPr lang="en-US" altLang="en-US" sz="1200" dirty="0">
              <a:solidFill>
                <a:schemeClr val="tx1"/>
              </a:solidFill>
              <a:latin typeface="Liberation Sans" panose="020B0604020202020204" pitchFamily="34" charset="0"/>
            </a:endParaRPr>
          </a:p>
        </p:txBody>
      </p:sp>
      <p:sp>
        <p:nvSpPr>
          <p:cNvPr id="26630"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6631"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pic>
        <p:nvPicPr>
          <p:cNvPr id="3" name="Picture 2"/>
          <p:cNvPicPr>
            <a:picLocks noChangeAspect="1"/>
          </p:cNvPicPr>
          <p:nvPr/>
        </p:nvPicPr>
        <p:blipFill>
          <a:blip r:embed="rId4"/>
          <a:stretch>
            <a:fillRect/>
          </a:stretch>
        </p:blipFill>
        <p:spPr>
          <a:xfrm>
            <a:off x="285558" y="4267200"/>
            <a:ext cx="8572882" cy="1877409"/>
          </a:xfrm>
          <a:prstGeom prst="rect">
            <a:avLst/>
          </a:prstGeom>
        </p:spPr>
      </p:pic>
    </p:spTree>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9"/>
          <p:cNvSpPr>
            <a:spLocks noChangeArrowheads="1"/>
          </p:cNvSpPr>
          <p:nvPr/>
        </p:nvSpPr>
        <p:spPr bwMode="auto">
          <a:xfrm>
            <a:off x="0" y="5422900"/>
            <a:ext cx="9144000" cy="673100"/>
          </a:xfrm>
          <a:prstGeom prst="rect">
            <a:avLst/>
          </a:prstGeom>
          <a:solidFill>
            <a:srgbClr val="FFFFC5"/>
          </a:solidFill>
          <a:ln w="12700">
            <a:solidFill>
              <a:schemeClr val="tx1"/>
            </a:solidFill>
            <a:miter lim="800000"/>
            <a:headEnd/>
            <a:tailEnd/>
          </a:ln>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dirty="0">
                <a:solidFill>
                  <a:schemeClr val="tx1"/>
                </a:solidFill>
                <a:latin typeface="Liberation Sans" panose="020B0604020202020204" pitchFamily="34" charset="0"/>
              </a:rPr>
              <a:t>What table do we use?</a:t>
            </a:r>
          </a:p>
        </p:txBody>
      </p:sp>
      <p:sp>
        <p:nvSpPr>
          <p:cNvPr id="27652" name="Text Box 4"/>
          <p:cNvSpPr txBox="1">
            <a:spLocks noChangeArrowheads="1"/>
          </p:cNvSpPr>
          <p:nvPr/>
        </p:nvSpPr>
        <p:spPr bwMode="auto">
          <a:xfrm>
            <a:off x="838200" y="3956050"/>
            <a:ext cx="7620000"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05000"/>
              </a:lnSpc>
              <a:spcBef>
                <a:spcPct val="70000"/>
              </a:spcBef>
              <a:buClrTx/>
              <a:buSzPct val="80000"/>
              <a:buFontTx/>
              <a:buNone/>
            </a:pPr>
            <a:r>
              <a:rPr lang="en-US" altLang="en-US" sz="2200" dirty="0">
                <a:solidFill>
                  <a:schemeClr val="tx1"/>
                </a:solidFill>
                <a:latin typeface="Liberation Sans" panose="020B0604020202020204" pitchFamily="34" charset="0"/>
              </a:rPr>
              <a:t>Illustration:  </a:t>
            </a:r>
            <a:r>
              <a:rPr lang="en-US" altLang="en-US" sz="2200" b="0" dirty="0">
                <a:solidFill>
                  <a:schemeClr val="tx1"/>
                </a:solidFill>
                <a:latin typeface="Liberation Sans" panose="020B0604020202020204" pitchFamily="34" charset="0"/>
              </a:rPr>
              <a:t>If you want a 10% rate of return, you can also compute the present value of $1,000 for one year by using a present value table.</a:t>
            </a:r>
          </a:p>
        </p:txBody>
      </p:sp>
      <p:sp>
        <p:nvSpPr>
          <p:cNvPr id="27653"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7654"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9" name="Rectangle 9"/>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PRESENT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
        <p:nvSpPr>
          <p:cNvPr id="10" name="Rectangle 7"/>
          <p:cNvSpPr>
            <a:spLocks noChangeArrowheads="1"/>
          </p:cNvSpPr>
          <p:nvPr/>
        </p:nvSpPr>
        <p:spPr bwMode="auto">
          <a:xfrm>
            <a:off x="7000875" y="1143000"/>
            <a:ext cx="1914525"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E-10</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Finding present value if</a:t>
            </a:r>
          </a:p>
          <a:p>
            <a:pPr>
              <a:spcBef>
                <a:spcPct val="0"/>
              </a:spcBef>
              <a:buClrTx/>
              <a:buSzTx/>
              <a:buFontTx/>
              <a:buNone/>
            </a:pPr>
            <a:r>
              <a:rPr lang="en-US" altLang="en-US" sz="1200" b="0" dirty="0">
                <a:solidFill>
                  <a:schemeClr val="tx1"/>
                </a:solidFill>
                <a:latin typeface="Liberation Sans" panose="020B0604020202020204" pitchFamily="34" charset="0"/>
              </a:rPr>
              <a:t>discounted for one period</a:t>
            </a:r>
            <a:endParaRPr lang="en-US" altLang="en-US" sz="1200" dirty="0">
              <a:solidFill>
                <a:schemeClr val="tx1"/>
              </a:solidFill>
              <a:latin typeface="Liberation Sans" panose="020B0604020202020204" pitchFamily="34" charset="0"/>
            </a:endParaRPr>
          </a:p>
        </p:txBody>
      </p:sp>
      <p:pic>
        <p:nvPicPr>
          <p:cNvPr id="11" name="Picture 10"/>
          <p:cNvPicPr>
            <a:picLocks noChangeAspect="1"/>
          </p:cNvPicPr>
          <p:nvPr/>
        </p:nvPicPr>
        <p:blipFill>
          <a:blip r:embed="rId3"/>
          <a:stretch>
            <a:fillRect/>
          </a:stretch>
        </p:blipFill>
        <p:spPr>
          <a:xfrm>
            <a:off x="285558" y="1828800"/>
            <a:ext cx="8572882" cy="1877409"/>
          </a:xfrm>
          <a:prstGeom prst="rect">
            <a:avLst/>
          </a:prstGeom>
        </p:spPr>
      </p:pic>
    </p:spTree>
  </p:cSld>
  <p:clrMapOvr>
    <a:masterClrMapping/>
  </p:clrMapOvr>
  <p:transition>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799" y="1295400"/>
            <a:ext cx="8534401" cy="2251214"/>
          </a:xfrm>
          <a:prstGeom prst="rect">
            <a:avLst/>
          </a:prstGeom>
        </p:spPr>
      </p:pic>
      <p:sp>
        <p:nvSpPr>
          <p:cNvPr id="370700" name="Rectangle 9"/>
          <p:cNvSpPr>
            <a:spLocks noChangeArrowheads="1"/>
          </p:cNvSpPr>
          <p:nvPr/>
        </p:nvSpPr>
        <p:spPr bwMode="auto">
          <a:xfrm>
            <a:off x="838200" y="4953000"/>
            <a:ext cx="2133600" cy="533400"/>
          </a:xfrm>
          <a:prstGeom prst="rect">
            <a:avLst/>
          </a:prstGeom>
          <a:solidFill>
            <a:schemeClr val="bg1"/>
          </a:solidFill>
          <a:ln>
            <a:noFill/>
          </a:ln>
          <a:extLs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400" dirty="0">
                <a:solidFill>
                  <a:schemeClr val="tx1"/>
                </a:solidFill>
                <a:latin typeface="Liberation Sans" panose="020B0604020202020204" pitchFamily="34" charset="0"/>
              </a:rPr>
              <a:t>$1,000</a:t>
            </a:r>
            <a:endParaRPr lang="en-US" altLang="en-US" sz="2400" dirty="0">
              <a:solidFill>
                <a:srgbClr val="800000"/>
              </a:solidFill>
              <a:latin typeface="Liberation Sans" panose="020B0604020202020204" pitchFamily="34" charset="0"/>
            </a:endParaRPr>
          </a:p>
        </p:txBody>
      </p:sp>
      <p:sp>
        <p:nvSpPr>
          <p:cNvPr id="370701" name="Rectangle 9"/>
          <p:cNvSpPr>
            <a:spLocks noChangeArrowheads="1"/>
          </p:cNvSpPr>
          <p:nvPr/>
        </p:nvSpPr>
        <p:spPr bwMode="auto">
          <a:xfrm>
            <a:off x="2971800" y="4953000"/>
            <a:ext cx="2819400" cy="533400"/>
          </a:xfrm>
          <a:prstGeom prst="rect">
            <a:avLst/>
          </a:prstGeom>
          <a:solidFill>
            <a:schemeClr val="bg1"/>
          </a:solidFill>
          <a:ln>
            <a:noFill/>
          </a:ln>
          <a:extLs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x       .90909</a:t>
            </a:r>
            <a:endParaRPr lang="en-US" altLang="en-US" sz="2400" dirty="0">
              <a:solidFill>
                <a:srgbClr val="800000"/>
              </a:solidFill>
              <a:latin typeface="Liberation Sans" panose="020B0604020202020204" pitchFamily="34" charset="0"/>
            </a:endParaRPr>
          </a:p>
        </p:txBody>
      </p:sp>
      <p:sp>
        <p:nvSpPr>
          <p:cNvPr id="370702" name="Rectangle 9"/>
          <p:cNvSpPr>
            <a:spLocks noChangeArrowheads="1"/>
          </p:cNvSpPr>
          <p:nvPr/>
        </p:nvSpPr>
        <p:spPr bwMode="auto">
          <a:xfrm>
            <a:off x="5422900" y="4953000"/>
            <a:ext cx="2959100" cy="533400"/>
          </a:xfrm>
          <a:prstGeom prst="rect">
            <a:avLst/>
          </a:prstGeom>
          <a:solidFill>
            <a:schemeClr val="bg1"/>
          </a:solidFill>
          <a:ln>
            <a:noFill/>
          </a:ln>
          <a:extLs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      </a:t>
            </a:r>
            <a:r>
              <a:rPr lang="en-US" altLang="en-US" sz="2400" dirty="0">
                <a:solidFill>
                  <a:srgbClr val="CC0000"/>
                </a:solidFill>
                <a:latin typeface="Liberation Sans" panose="020B0604020202020204" pitchFamily="34" charset="0"/>
              </a:rPr>
              <a:t>$909.09</a:t>
            </a:r>
          </a:p>
        </p:txBody>
      </p:sp>
      <p:sp>
        <p:nvSpPr>
          <p:cNvPr id="28678" name="Rectangle 1029"/>
          <p:cNvSpPr>
            <a:spLocks noChangeArrowheads="1"/>
          </p:cNvSpPr>
          <p:nvPr/>
        </p:nvSpPr>
        <p:spPr bwMode="auto">
          <a:xfrm>
            <a:off x="0" y="3962400"/>
            <a:ext cx="9144000" cy="609600"/>
          </a:xfrm>
          <a:prstGeom prst="rect">
            <a:avLst/>
          </a:prstGeom>
          <a:solidFill>
            <a:srgbClr val="FFFFC5"/>
          </a:solidFill>
          <a:ln w="12700">
            <a:solidFill>
              <a:schemeClr val="tx1"/>
            </a:solidFill>
            <a:miter lim="800000"/>
            <a:headEnd/>
            <a:tailEnd/>
          </a:ln>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dirty="0">
                <a:solidFill>
                  <a:schemeClr val="tx1"/>
                </a:solidFill>
                <a:latin typeface="Liberation Sans" panose="020B0604020202020204" pitchFamily="34" charset="0"/>
              </a:rPr>
              <a:t>What factor do we use?</a:t>
            </a:r>
          </a:p>
        </p:txBody>
      </p:sp>
      <p:sp>
        <p:nvSpPr>
          <p:cNvPr id="28680" name="Text Box 10"/>
          <p:cNvSpPr txBox="1">
            <a:spLocks noChangeArrowheads="1"/>
          </p:cNvSpPr>
          <p:nvPr/>
        </p:nvSpPr>
        <p:spPr bwMode="auto">
          <a:xfrm>
            <a:off x="990600" y="5562600"/>
            <a:ext cx="2057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Future Value</a:t>
            </a:r>
          </a:p>
        </p:txBody>
      </p:sp>
      <p:sp>
        <p:nvSpPr>
          <p:cNvPr id="28681" name="Text Box 11"/>
          <p:cNvSpPr txBox="1">
            <a:spLocks noChangeArrowheads="1"/>
          </p:cNvSpPr>
          <p:nvPr/>
        </p:nvSpPr>
        <p:spPr bwMode="auto">
          <a:xfrm>
            <a:off x="3429000" y="5562600"/>
            <a:ext cx="1752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Factor</a:t>
            </a:r>
          </a:p>
        </p:txBody>
      </p:sp>
      <p:sp>
        <p:nvSpPr>
          <p:cNvPr id="28682" name="Text Box 12"/>
          <p:cNvSpPr txBox="1">
            <a:spLocks noChangeArrowheads="1"/>
          </p:cNvSpPr>
          <p:nvPr/>
        </p:nvSpPr>
        <p:spPr bwMode="auto">
          <a:xfrm>
            <a:off x="5867400" y="5562600"/>
            <a:ext cx="1905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Present Value</a:t>
            </a:r>
          </a:p>
        </p:txBody>
      </p:sp>
      <p:sp>
        <p:nvSpPr>
          <p:cNvPr id="28684"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8685"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14" name="Rectangle 13"/>
          <p:cNvSpPr/>
          <p:nvPr/>
        </p:nvSpPr>
        <p:spPr bwMode="auto">
          <a:xfrm>
            <a:off x="8001000" y="2250180"/>
            <a:ext cx="914400" cy="314876"/>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
        <p:nvSpPr>
          <p:cNvPr id="15" name="Rectangle 9"/>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PRESENT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0700"/>
                                        </p:tgtEl>
                                        <p:attrNameLst>
                                          <p:attrName>style.visibility</p:attrName>
                                        </p:attrNameLst>
                                      </p:cBhvr>
                                      <p:to>
                                        <p:strVal val="visible"/>
                                      </p:to>
                                    </p:set>
                                    <p:animEffect transition="in" filter="wipe(left)">
                                      <p:cBhvr>
                                        <p:cTn id="12" dur="500"/>
                                        <p:tgtEl>
                                          <p:spTgt spid="37070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70701"/>
                                        </p:tgtEl>
                                        <p:attrNameLst>
                                          <p:attrName>style.visibility</p:attrName>
                                        </p:attrNameLst>
                                      </p:cBhvr>
                                      <p:to>
                                        <p:strVal val="visible"/>
                                      </p:to>
                                    </p:set>
                                    <p:animEffect transition="in" filter="wipe(left)">
                                      <p:cBhvr>
                                        <p:cTn id="17" dur="500"/>
                                        <p:tgtEl>
                                          <p:spTgt spid="37070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70702"/>
                                        </p:tgtEl>
                                        <p:attrNameLst>
                                          <p:attrName>style.visibility</p:attrName>
                                        </p:attrNameLst>
                                      </p:cBhvr>
                                      <p:to>
                                        <p:strVal val="visible"/>
                                      </p:to>
                                    </p:set>
                                    <p:animEffect transition="in" filter="wipe(left)">
                                      <p:cBhvr>
                                        <p:cTn id="22" dur="500"/>
                                        <p:tgtEl>
                                          <p:spTgt spid="3707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700" grpId="0" animBg="1"/>
      <p:bldP spid="370701" grpId="0" animBg="1"/>
      <p:bldP spid="370702"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89276" y="1828800"/>
            <a:ext cx="8565447" cy="2119056"/>
          </a:xfrm>
          <a:prstGeom prst="rect">
            <a:avLst/>
          </a:prstGeom>
        </p:spPr>
      </p:pic>
      <p:sp>
        <p:nvSpPr>
          <p:cNvPr id="12" name="Rectangle 7"/>
          <p:cNvSpPr>
            <a:spLocks noChangeArrowheads="1"/>
          </p:cNvSpPr>
          <p:nvPr/>
        </p:nvSpPr>
        <p:spPr bwMode="auto">
          <a:xfrm>
            <a:off x="7016750" y="1143000"/>
            <a:ext cx="1898650"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E-11</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Finding present value if</a:t>
            </a:r>
          </a:p>
          <a:p>
            <a:pPr>
              <a:spcBef>
                <a:spcPct val="0"/>
              </a:spcBef>
              <a:buClrTx/>
              <a:buSzTx/>
              <a:buFontTx/>
              <a:buNone/>
            </a:pPr>
            <a:r>
              <a:rPr lang="en-US" altLang="en-US" sz="1200" b="0" dirty="0">
                <a:solidFill>
                  <a:schemeClr val="tx1"/>
                </a:solidFill>
                <a:latin typeface="Liberation Sans" panose="020B0604020202020204" pitchFamily="34" charset="0"/>
              </a:rPr>
              <a:t>discounted for two period</a:t>
            </a:r>
            <a:endParaRPr lang="en-US" altLang="en-US" sz="1200" dirty="0">
              <a:solidFill>
                <a:schemeClr val="tx1"/>
              </a:solidFill>
              <a:latin typeface="Liberation Sans" panose="020B0604020202020204" pitchFamily="34" charset="0"/>
            </a:endParaRPr>
          </a:p>
        </p:txBody>
      </p:sp>
      <p:sp>
        <p:nvSpPr>
          <p:cNvPr id="29699" name="Rectangle 19"/>
          <p:cNvSpPr>
            <a:spLocks noChangeArrowheads="1"/>
          </p:cNvSpPr>
          <p:nvPr/>
        </p:nvSpPr>
        <p:spPr bwMode="auto">
          <a:xfrm>
            <a:off x="0" y="5638800"/>
            <a:ext cx="9144000" cy="673100"/>
          </a:xfrm>
          <a:prstGeom prst="rect">
            <a:avLst/>
          </a:prstGeom>
          <a:solidFill>
            <a:srgbClr val="FFFFC5"/>
          </a:solidFill>
          <a:ln w="12700">
            <a:solidFill>
              <a:schemeClr val="tx1"/>
            </a:solidFill>
            <a:miter lim="800000"/>
            <a:headEnd/>
            <a:tailEnd/>
          </a:ln>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dirty="0">
                <a:solidFill>
                  <a:schemeClr val="tx1"/>
                </a:solidFill>
                <a:latin typeface="Liberation Sans" panose="020B0604020202020204" pitchFamily="34" charset="0"/>
              </a:rPr>
              <a:t>What table do we use?</a:t>
            </a:r>
          </a:p>
        </p:txBody>
      </p:sp>
      <p:sp>
        <p:nvSpPr>
          <p:cNvPr id="29701" name="Text Box 4"/>
          <p:cNvSpPr txBox="1">
            <a:spLocks noChangeArrowheads="1"/>
          </p:cNvSpPr>
          <p:nvPr/>
        </p:nvSpPr>
        <p:spPr bwMode="auto">
          <a:xfrm>
            <a:off x="533400" y="4191000"/>
            <a:ext cx="8153400" cy="120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0"/>
              </a:spcBef>
              <a:buClrTx/>
              <a:buSzTx/>
              <a:buFontTx/>
              <a:buNone/>
            </a:pPr>
            <a:r>
              <a:rPr lang="en-US" altLang="en-US" sz="2200" dirty="0">
                <a:solidFill>
                  <a:schemeClr val="tx1"/>
                </a:solidFill>
                <a:latin typeface="Liberation Sans" panose="020B0604020202020204" pitchFamily="34" charset="0"/>
              </a:rPr>
              <a:t>Illustration:  </a:t>
            </a:r>
            <a:r>
              <a:rPr lang="en-US" altLang="en-US" sz="2200" b="0" dirty="0">
                <a:solidFill>
                  <a:schemeClr val="tx1"/>
                </a:solidFill>
                <a:latin typeface="Liberation Sans" panose="020B0604020202020204" pitchFamily="34" charset="0"/>
              </a:rPr>
              <a:t>If the single amount of $1,000 is to be received </a:t>
            </a:r>
            <a:r>
              <a:rPr lang="en-US" altLang="en-US" sz="2200" dirty="0">
                <a:solidFill>
                  <a:schemeClr val="tx1"/>
                </a:solidFill>
                <a:latin typeface="Liberation Sans" panose="020B0604020202020204" pitchFamily="34" charset="0"/>
              </a:rPr>
              <a:t>in two years</a:t>
            </a:r>
            <a:r>
              <a:rPr lang="en-US" altLang="en-US" sz="2200" b="0" dirty="0">
                <a:solidFill>
                  <a:schemeClr val="tx1"/>
                </a:solidFill>
                <a:latin typeface="Liberation Sans" panose="020B0604020202020204" pitchFamily="34" charset="0"/>
              </a:rPr>
              <a:t> and discounted at 10% [</a:t>
            </a:r>
            <a:r>
              <a:rPr lang="en-US" altLang="en-US" sz="2200" b="0" i="1" dirty="0">
                <a:solidFill>
                  <a:schemeClr val="tx1"/>
                </a:solidFill>
                <a:latin typeface="Liberation Sans" panose="020B0604020202020204" pitchFamily="34" charset="0"/>
              </a:rPr>
              <a:t>PV</a:t>
            </a:r>
            <a:r>
              <a:rPr lang="en-US" altLang="en-US" sz="2200" b="0" dirty="0">
                <a:solidFill>
                  <a:schemeClr val="tx1"/>
                </a:solidFill>
                <a:latin typeface="Liberation Sans" panose="020B0604020202020204" pitchFamily="34" charset="0"/>
              </a:rPr>
              <a:t> = $1,000 ÷ (1 + .10</a:t>
            </a:r>
            <a:r>
              <a:rPr lang="en-US" altLang="en-US" sz="1800" b="0" baseline="42000" dirty="0">
                <a:solidFill>
                  <a:schemeClr val="tx1"/>
                </a:solidFill>
                <a:latin typeface="Liberation Sans" panose="020B0604020202020204" pitchFamily="34" charset="0"/>
              </a:rPr>
              <a:t>2</a:t>
            </a:r>
            <a:r>
              <a:rPr lang="en-US" altLang="en-US" sz="2200" b="0" dirty="0">
                <a:solidFill>
                  <a:schemeClr val="tx1"/>
                </a:solidFill>
                <a:latin typeface="Liberation Sans" panose="020B0604020202020204" pitchFamily="34" charset="0"/>
              </a:rPr>
              <a:t>], its present value is $826.45 [($1,000 ÷ 1.21).</a:t>
            </a:r>
          </a:p>
        </p:txBody>
      </p:sp>
      <p:sp>
        <p:nvSpPr>
          <p:cNvPr id="29702"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9703"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9" name="Rectangle 9"/>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PRESENT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stretch>
            <a:fillRect/>
          </a:stretch>
        </p:blipFill>
        <p:spPr>
          <a:xfrm>
            <a:off x="304799" y="1295400"/>
            <a:ext cx="8534401" cy="2251214"/>
          </a:xfrm>
          <a:prstGeom prst="rect">
            <a:avLst/>
          </a:prstGeom>
        </p:spPr>
      </p:pic>
      <p:sp>
        <p:nvSpPr>
          <p:cNvPr id="374796" name="Rectangle 9"/>
          <p:cNvSpPr>
            <a:spLocks noChangeArrowheads="1"/>
          </p:cNvSpPr>
          <p:nvPr/>
        </p:nvSpPr>
        <p:spPr bwMode="auto">
          <a:xfrm>
            <a:off x="838200" y="4953000"/>
            <a:ext cx="2133600" cy="533400"/>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400" dirty="0">
                <a:solidFill>
                  <a:schemeClr val="tx1"/>
                </a:solidFill>
                <a:latin typeface="Liberation Sans" panose="020B0604020202020204" pitchFamily="34" charset="0"/>
              </a:rPr>
              <a:t>$1,000</a:t>
            </a:r>
            <a:endParaRPr lang="en-US" altLang="en-US" sz="2400" dirty="0">
              <a:solidFill>
                <a:srgbClr val="800000"/>
              </a:solidFill>
              <a:latin typeface="Liberation Sans" panose="020B0604020202020204" pitchFamily="34" charset="0"/>
            </a:endParaRPr>
          </a:p>
        </p:txBody>
      </p:sp>
      <p:sp>
        <p:nvSpPr>
          <p:cNvPr id="374797" name="Rectangle 9"/>
          <p:cNvSpPr>
            <a:spLocks noChangeArrowheads="1"/>
          </p:cNvSpPr>
          <p:nvPr/>
        </p:nvSpPr>
        <p:spPr bwMode="auto">
          <a:xfrm>
            <a:off x="2971800" y="4953000"/>
            <a:ext cx="2819400" cy="533400"/>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x       .82645</a:t>
            </a:r>
            <a:endParaRPr lang="en-US" altLang="en-US" sz="2400" dirty="0">
              <a:solidFill>
                <a:srgbClr val="800000"/>
              </a:solidFill>
              <a:latin typeface="Liberation Sans" panose="020B0604020202020204" pitchFamily="34" charset="0"/>
            </a:endParaRPr>
          </a:p>
        </p:txBody>
      </p:sp>
      <p:sp>
        <p:nvSpPr>
          <p:cNvPr id="374798" name="Rectangle 9"/>
          <p:cNvSpPr>
            <a:spLocks noChangeArrowheads="1"/>
          </p:cNvSpPr>
          <p:nvPr/>
        </p:nvSpPr>
        <p:spPr bwMode="auto">
          <a:xfrm>
            <a:off x="5422900" y="4953000"/>
            <a:ext cx="2959100" cy="533400"/>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      </a:t>
            </a:r>
            <a:r>
              <a:rPr lang="en-US" altLang="en-US" sz="2400" dirty="0">
                <a:solidFill>
                  <a:srgbClr val="CC0000"/>
                </a:solidFill>
                <a:latin typeface="Liberation Sans" panose="020B0604020202020204" pitchFamily="34" charset="0"/>
              </a:rPr>
              <a:t>$826.45</a:t>
            </a:r>
          </a:p>
        </p:txBody>
      </p:sp>
      <p:sp>
        <p:nvSpPr>
          <p:cNvPr id="30725" name="Text Box 10"/>
          <p:cNvSpPr txBox="1">
            <a:spLocks noChangeArrowheads="1"/>
          </p:cNvSpPr>
          <p:nvPr/>
        </p:nvSpPr>
        <p:spPr bwMode="auto">
          <a:xfrm>
            <a:off x="990600" y="5562600"/>
            <a:ext cx="2057400" cy="396875"/>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Future Value</a:t>
            </a:r>
          </a:p>
        </p:txBody>
      </p:sp>
      <p:sp>
        <p:nvSpPr>
          <p:cNvPr id="30726" name="Text Box 11"/>
          <p:cNvSpPr txBox="1">
            <a:spLocks noChangeArrowheads="1"/>
          </p:cNvSpPr>
          <p:nvPr/>
        </p:nvSpPr>
        <p:spPr bwMode="auto">
          <a:xfrm>
            <a:off x="3429000" y="5562600"/>
            <a:ext cx="1752600" cy="396875"/>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Factor</a:t>
            </a:r>
          </a:p>
        </p:txBody>
      </p:sp>
      <p:sp>
        <p:nvSpPr>
          <p:cNvPr id="30727" name="Text Box 12"/>
          <p:cNvSpPr txBox="1">
            <a:spLocks noChangeArrowheads="1"/>
          </p:cNvSpPr>
          <p:nvPr/>
        </p:nvSpPr>
        <p:spPr bwMode="auto">
          <a:xfrm>
            <a:off x="5867400" y="5562600"/>
            <a:ext cx="1905000" cy="396875"/>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Present Value</a:t>
            </a:r>
          </a:p>
        </p:txBody>
      </p:sp>
      <p:sp>
        <p:nvSpPr>
          <p:cNvPr id="30729" name="Rectangle 1029"/>
          <p:cNvSpPr>
            <a:spLocks noChangeArrowheads="1"/>
          </p:cNvSpPr>
          <p:nvPr/>
        </p:nvSpPr>
        <p:spPr bwMode="auto">
          <a:xfrm>
            <a:off x="0" y="3962400"/>
            <a:ext cx="9144000" cy="673100"/>
          </a:xfrm>
          <a:prstGeom prst="rect">
            <a:avLst/>
          </a:prstGeom>
          <a:solidFill>
            <a:srgbClr val="FFFFC5"/>
          </a:solidFill>
          <a:ln w="12700">
            <a:solidFill>
              <a:schemeClr val="tx1"/>
            </a:solidFill>
            <a:miter lim="800000"/>
            <a:headEnd/>
            <a:tailEnd/>
          </a:ln>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dirty="0">
                <a:solidFill>
                  <a:schemeClr val="tx1"/>
                </a:solidFill>
                <a:latin typeface="Liberation Sans" panose="020B0604020202020204" pitchFamily="34" charset="0"/>
              </a:rPr>
              <a:t>What factor do we use?</a:t>
            </a:r>
          </a:p>
        </p:txBody>
      </p:sp>
      <p:sp>
        <p:nvSpPr>
          <p:cNvPr id="30732"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0733"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14" name="Rectangle 13"/>
          <p:cNvSpPr/>
          <p:nvPr/>
        </p:nvSpPr>
        <p:spPr bwMode="auto">
          <a:xfrm>
            <a:off x="8006976" y="2496940"/>
            <a:ext cx="914400" cy="346364"/>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
        <p:nvSpPr>
          <p:cNvPr id="15" name="Rectangle 9"/>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PRESENT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4796"/>
                                        </p:tgtEl>
                                        <p:attrNameLst>
                                          <p:attrName>style.visibility</p:attrName>
                                        </p:attrNameLst>
                                      </p:cBhvr>
                                      <p:to>
                                        <p:strVal val="visible"/>
                                      </p:to>
                                    </p:set>
                                    <p:animEffect transition="in" filter="wipe(left)">
                                      <p:cBhvr>
                                        <p:cTn id="12" dur="500"/>
                                        <p:tgtEl>
                                          <p:spTgt spid="37479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74797"/>
                                        </p:tgtEl>
                                        <p:attrNameLst>
                                          <p:attrName>style.visibility</p:attrName>
                                        </p:attrNameLst>
                                      </p:cBhvr>
                                      <p:to>
                                        <p:strVal val="visible"/>
                                      </p:to>
                                    </p:set>
                                    <p:animEffect transition="in" filter="wipe(left)">
                                      <p:cBhvr>
                                        <p:cTn id="17" dur="500"/>
                                        <p:tgtEl>
                                          <p:spTgt spid="37479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74798"/>
                                        </p:tgtEl>
                                        <p:attrNameLst>
                                          <p:attrName>style.visibility</p:attrName>
                                        </p:attrNameLst>
                                      </p:cBhvr>
                                      <p:to>
                                        <p:strVal val="visible"/>
                                      </p:to>
                                    </p:set>
                                    <p:animEffect transition="in" filter="wipe(left)">
                                      <p:cBhvr>
                                        <p:cTn id="22" dur="500"/>
                                        <p:tgtEl>
                                          <p:spTgt spid="374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96" grpId="0"/>
      <p:bldP spid="374797" grpId="0"/>
      <p:bldP spid="374798" grpId="0"/>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stretch>
            <a:fillRect/>
          </a:stretch>
        </p:blipFill>
        <p:spPr>
          <a:xfrm>
            <a:off x="304799" y="1295400"/>
            <a:ext cx="8534401" cy="2251214"/>
          </a:xfrm>
          <a:prstGeom prst="rect">
            <a:avLst/>
          </a:prstGeom>
        </p:spPr>
      </p:pic>
      <p:sp>
        <p:nvSpPr>
          <p:cNvPr id="376844" name="Rectangle 9"/>
          <p:cNvSpPr>
            <a:spLocks noChangeArrowheads="1"/>
          </p:cNvSpPr>
          <p:nvPr/>
        </p:nvSpPr>
        <p:spPr bwMode="auto">
          <a:xfrm>
            <a:off x="838200" y="5394325"/>
            <a:ext cx="2133600" cy="533400"/>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400" dirty="0">
                <a:solidFill>
                  <a:schemeClr val="tx1"/>
                </a:solidFill>
                <a:latin typeface="Liberation Sans" panose="020B0604020202020204" pitchFamily="34" charset="0"/>
              </a:rPr>
              <a:t>$10,000</a:t>
            </a:r>
            <a:endParaRPr lang="en-US" altLang="en-US" sz="2400" dirty="0">
              <a:solidFill>
                <a:srgbClr val="800000"/>
              </a:solidFill>
              <a:latin typeface="Liberation Sans" panose="020B0604020202020204" pitchFamily="34" charset="0"/>
            </a:endParaRPr>
          </a:p>
        </p:txBody>
      </p:sp>
      <p:sp>
        <p:nvSpPr>
          <p:cNvPr id="376845" name="Rectangle 9"/>
          <p:cNvSpPr>
            <a:spLocks noChangeArrowheads="1"/>
          </p:cNvSpPr>
          <p:nvPr/>
        </p:nvSpPr>
        <p:spPr bwMode="auto">
          <a:xfrm>
            <a:off x="2971800" y="5394325"/>
            <a:ext cx="2819400" cy="533400"/>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x       .79383</a:t>
            </a:r>
            <a:endParaRPr lang="en-US" altLang="en-US" sz="2400" dirty="0">
              <a:solidFill>
                <a:srgbClr val="800000"/>
              </a:solidFill>
              <a:latin typeface="Liberation Sans" panose="020B0604020202020204" pitchFamily="34" charset="0"/>
            </a:endParaRPr>
          </a:p>
        </p:txBody>
      </p:sp>
      <p:sp>
        <p:nvSpPr>
          <p:cNvPr id="376846" name="Rectangle 9"/>
          <p:cNvSpPr>
            <a:spLocks noChangeArrowheads="1"/>
          </p:cNvSpPr>
          <p:nvPr/>
        </p:nvSpPr>
        <p:spPr bwMode="auto">
          <a:xfrm>
            <a:off x="5422900" y="5394325"/>
            <a:ext cx="2959100" cy="533400"/>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       </a:t>
            </a:r>
            <a:r>
              <a:rPr lang="en-US" altLang="en-US" sz="2400" dirty="0">
                <a:solidFill>
                  <a:srgbClr val="CC0000"/>
                </a:solidFill>
                <a:latin typeface="Liberation Sans" panose="020B0604020202020204" pitchFamily="34" charset="0"/>
              </a:rPr>
              <a:t>$7,938.30</a:t>
            </a:r>
          </a:p>
        </p:txBody>
      </p:sp>
      <p:sp>
        <p:nvSpPr>
          <p:cNvPr id="31751" name="Rectangle 6"/>
          <p:cNvSpPr>
            <a:spLocks noChangeArrowheads="1"/>
          </p:cNvSpPr>
          <p:nvPr/>
        </p:nvSpPr>
        <p:spPr bwMode="auto">
          <a:xfrm>
            <a:off x="457200" y="3733800"/>
            <a:ext cx="8382000" cy="1535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0000"/>
              </a:lnSpc>
              <a:spcBef>
                <a:spcPct val="0"/>
              </a:spcBef>
              <a:buClrTx/>
              <a:buSzTx/>
              <a:buFontTx/>
              <a:buNone/>
            </a:pPr>
            <a:r>
              <a:rPr lang="en-US" altLang="en-US" sz="2000" dirty="0">
                <a:solidFill>
                  <a:schemeClr val="tx1"/>
                </a:solidFill>
                <a:latin typeface="Liberation Sans" panose="020B0604020202020204" pitchFamily="34" charset="0"/>
              </a:rPr>
              <a:t>Illustration:</a:t>
            </a:r>
            <a:r>
              <a:rPr lang="en-US" altLang="en-US" sz="2000" b="0" dirty="0">
                <a:solidFill>
                  <a:schemeClr val="tx1"/>
                </a:solidFill>
                <a:latin typeface="Liberation Sans" panose="020B0604020202020204" pitchFamily="34" charset="0"/>
              </a:rPr>
              <a:t>  Suppose you have a winning lottery ticket and the state gives you the option of taking $10,000 three years from now or taking the present value of $10,000 now. The state uses an 8% rate in discounting. How much will you receive if you accept your winnings now?</a:t>
            </a:r>
          </a:p>
        </p:txBody>
      </p:sp>
      <p:sp>
        <p:nvSpPr>
          <p:cNvPr id="31752" name="Text Box 10"/>
          <p:cNvSpPr txBox="1">
            <a:spLocks noChangeArrowheads="1"/>
          </p:cNvSpPr>
          <p:nvPr/>
        </p:nvSpPr>
        <p:spPr bwMode="auto">
          <a:xfrm>
            <a:off x="914400" y="6003925"/>
            <a:ext cx="2057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Future Value</a:t>
            </a:r>
          </a:p>
        </p:txBody>
      </p:sp>
      <p:sp>
        <p:nvSpPr>
          <p:cNvPr id="31753" name="Text Box 11"/>
          <p:cNvSpPr txBox="1">
            <a:spLocks noChangeArrowheads="1"/>
          </p:cNvSpPr>
          <p:nvPr/>
        </p:nvSpPr>
        <p:spPr bwMode="auto">
          <a:xfrm>
            <a:off x="3429000" y="6003925"/>
            <a:ext cx="1752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Factor</a:t>
            </a:r>
          </a:p>
        </p:txBody>
      </p:sp>
      <p:sp>
        <p:nvSpPr>
          <p:cNvPr id="31754" name="Text Box 12"/>
          <p:cNvSpPr txBox="1">
            <a:spLocks noChangeArrowheads="1"/>
          </p:cNvSpPr>
          <p:nvPr/>
        </p:nvSpPr>
        <p:spPr bwMode="auto">
          <a:xfrm>
            <a:off x="5943600" y="6003925"/>
            <a:ext cx="220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Present Value</a:t>
            </a:r>
          </a:p>
        </p:txBody>
      </p:sp>
      <p:sp>
        <p:nvSpPr>
          <p:cNvPr id="31755"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31757"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4" name="Rectangle 13"/>
          <p:cNvSpPr/>
          <p:nvPr/>
        </p:nvSpPr>
        <p:spPr bwMode="auto">
          <a:xfrm>
            <a:off x="5815104" y="2761128"/>
            <a:ext cx="914400" cy="314876"/>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
        <p:nvSpPr>
          <p:cNvPr id="15" name="Rectangle 9"/>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PRESENT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6844"/>
                                        </p:tgtEl>
                                        <p:attrNameLst>
                                          <p:attrName>style.visibility</p:attrName>
                                        </p:attrNameLst>
                                      </p:cBhvr>
                                      <p:to>
                                        <p:strVal val="visible"/>
                                      </p:to>
                                    </p:set>
                                    <p:animEffect transition="in" filter="wipe(left)">
                                      <p:cBhvr>
                                        <p:cTn id="12" dur="500"/>
                                        <p:tgtEl>
                                          <p:spTgt spid="3768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76845"/>
                                        </p:tgtEl>
                                        <p:attrNameLst>
                                          <p:attrName>style.visibility</p:attrName>
                                        </p:attrNameLst>
                                      </p:cBhvr>
                                      <p:to>
                                        <p:strVal val="visible"/>
                                      </p:to>
                                    </p:set>
                                    <p:animEffect transition="in" filter="wipe(left)">
                                      <p:cBhvr>
                                        <p:cTn id="17" dur="500"/>
                                        <p:tgtEl>
                                          <p:spTgt spid="37684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76846"/>
                                        </p:tgtEl>
                                        <p:attrNameLst>
                                          <p:attrName>style.visibility</p:attrName>
                                        </p:attrNameLst>
                                      </p:cBhvr>
                                      <p:to>
                                        <p:strVal val="visible"/>
                                      </p:to>
                                    </p:set>
                                    <p:animEffect transition="in" filter="wipe(left)">
                                      <p:cBhvr>
                                        <p:cTn id="22" dur="500"/>
                                        <p:tgtEl>
                                          <p:spTgt spid="3768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6844" grpId="0"/>
      <p:bldP spid="376845" grpId="0"/>
      <p:bldP spid="376846" grpId="0"/>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stretch>
            <a:fillRect/>
          </a:stretch>
        </p:blipFill>
        <p:spPr>
          <a:xfrm>
            <a:off x="304799" y="1295400"/>
            <a:ext cx="8534401" cy="2251214"/>
          </a:xfrm>
          <a:prstGeom prst="rect">
            <a:avLst/>
          </a:prstGeom>
        </p:spPr>
      </p:pic>
      <p:sp>
        <p:nvSpPr>
          <p:cNvPr id="32772" name="Rectangle 6"/>
          <p:cNvSpPr>
            <a:spLocks noChangeArrowheads="1"/>
          </p:cNvSpPr>
          <p:nvPr/>
        </p:nvSpPr>
        <p:spPr bwMode="auto">
          <a:xfrm>
            <a:off x="457200" y="3729877"/>
            <a:ext cx="8305800" cy="1166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en-US" sz="2000" b="1" dirty="0">
                <a:latin typeface="Liberation Sans" panose="020B0604020202020204" pitchFamily="34" charset="0"/>
              </a:rPr>
              <a:t>Illustration:  </a:t>
            </a:r>
            <a:r>
              <a:rPr lang="en-US" altLang="en-US" sz="2000" dirty="0">
                <a:latin typeface="Liberation Sans" panose="020B0604020202020204" pitchFamily="34" charset="0"/>
              </a:rPr>
              <a:t>Determine the amount you must deposit today in your SUPER savings account, paying 9% interest, in order to accumulate $5,000 for a down payment 4 years from now on a new car.</a:t>
            </a:r>
          </a:p>
        </p:txBody>
      </p:sp>
      <p:sp>
        <p:nvSpPr>
          <p:cNvPr id="32773" name="Text Box 10"/>
          <p:cNvSpPr txBox="1">
            <a:spLocks noChangeArrowheads="1"/>
          </p:cNvSpPr>
          <p:nvPr/>
        </p:nvSpPr>
        <p:spPr bwMode="auto">
          <a:xfrm>
            <a:off x="914400" y="5683250"/>
            <a:ext cx="2057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Future Value</a:t>
            </a:r>
          </a:p>
        </p:txBody>
      </p:sp>
      <p:sp>
        <p:nvSpPr>
          <p:cNvPr id="32774" name="Text Box 11"/>
          <p:cNvSpPr txBox="1">
            <a:spLocks noChangeArrowheads="1"/>
          </p:cNvSpPr>
          <p:nvPr/>
        </p:nvSpPr>
        <p:spPr bwMode="auto">
          <a:xfrm>
            <a:off x="3429000" y="5683250"/>
            <a:ext cx="1752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Factor</a:t>
            </a:r>
          </a:p>
        </p:txBody>
      </p:sp>
      <p:sp>
        <p:nvSpPr>
          <p:cNvPr id="32775" name="Text Box 12"/>
          <p:cNvSpPr txBox="1">
            <a:spLocks noChangeArrowheads="1"/>
          </p:cNvSpPr>
          <p:nvPr/>
        </p:nvSpPr>
        <p:spPr bwMode="auto">
          <a:xfrm>
            <a:off x="5638800" y="5699125"/>
            <a:ext cx="220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Present Value</a:t>
            </a:r>
          </a:p>
        </p:txBody>
      </p:sp>
      <p:sp>
        <p:nvSpPr>
          <p:cNvPr id="378892" name="Rectangle 9"/>
          <p:cNvSpPr>
            <a:spLocks noChangeArrowheads="1"/>
          </p:cNvSpPr>
          <p:nvPr/>
        </p:nvSpPr>
        <p:spPr bwMode="auto">
          <a:xfrm>
            <a:off x="838200" y="5089525"/>
            <a:ext cx="2133600" cy="533400"/>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400" dirty="0">
                <a:solidFill>
                  <a:schemeClr val="tx1"/>
                </a:solidFill>
                <a:latin typeface="Liberation Sans" panose="020B0604020202020204" pitchFamily="34" charset="0"/>
              </a:rPr>
              <a:t>$5,000</a:t>
            </a:r>
            <a:endParaRPr lang="en-US" altLang="en-US" sz="2400" dirty="0">
              <a:solidFill>
                <a:srgbClr val="800000"/>
              </a:solidFill>
              <a:latin typeface="Liberation Sans" panose="020B0604020202020204" pitchFamily="34" charset="0"/>
            </a:endParaRPr>
          </a:p>
        </p:txBody>
      </p:sp>
      <p:sp>
        <p:nvSpPr>
          <p:cNvPr id="378893" name="Rectangle 9"/>
          <p:cNvSpPr>
            <a:spLocks noChangeArrowheads="1"/>
          </p:cNvSpPr>
          <p:nvPr/>
        </p:nvSpPr>
        <p:spPr bwMode="auto">
          <a:xfrm>
            <a:off x="3200400" y="5089525"/>
            <a:ext cx="2819400" cy="533400"/>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x    .70843</a:t>
            </a:r>
            <a:endParaRPr lang="en-US" altLang="en-US" sz="2400" dirty="0">
              <a:solidFill>
                <a:srgbClr val="800000"/>
              </a:solidFill>
              <a:latin typeface="Liberation Sans" panose="020B0604020202020204" pitchFamily="34" charset="0"/>
            </a:endParaRPr>
          </a:p>
        </p:txBody>
      </p:sp>
      <p:sp>
        <p:nvSpPr>
          <p:cNvPr id="378894" name="Rectangle 9"/>
          <p:cNvSpPr>
            <a:spLocks noChangeArrowheads="1"/>
          </p:cNvSpPr>
          <p:nvPr/>
        </p:nvSpPr>
        <p:spPr bwMode="auto">
          <a:xfrm>
            <a:off x="5422900" y="5089525"/>
            <a:ext cx="2959100" cy="533400"/>
          </a:xfrm>
          <a:prstGeom prst="rect">
            <a:avLst/>
          </a:prstGeom>
          <a:noFill/>
          <a:ln>
            <a:noFill/>
          </a:ln>
          <a:extLst>
            <a:ext uri="{909E8E84-426E-40DD-AFC4-6F175D3DCCD1}">
              <a14:hiddenFill xmlns:a14="http://schemas.microsoft.com/office/drawing/2010/main">
                <a:solidFill>
                  <a:srgbClr val="E1F0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2400" dirty="0">
                <a:solidFill>
                  <a:schemeClr val="tx1"/>
                </a:solidFill>
                <a:latin typeface="Liberation Sans" panose="020B0604020202020204" pitchFamily="34" charset="0"/>
              </a:rPr>
              <a:t>=    </a:t>
            </a:r>
            <a:r>
              <a:rPr lang="en-US" altLang="en-US" sz="2400" dirty="0">
                <a:solidFill>
                  <a:srgbClr val="CC0000"/>
                </a:solidFill>
                <a:latin typeface="Liberation Sans" panose="020B0604020202020204" pitchFamily="34" charset="0"/>
              </a:rPr>
              <a:t>$3,542.15</a:t>
            </a:r>
          </a:p>
        </p:txBody>
      </p:sp>
      <p:sp>
        <p:nvSpPr>
          <p:cNvPr id="32779"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32781"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4" name="Rectangle 13"/>
          <p:cNvSpPr/>
          <p:nvPr/>
        </p:nvSpPr>
        <p:spPr bwMode="auto">
          <a:xfrm>
            <a:off x="6922248" y="3000460"/>
            <a:ext cx="914400" cy="346364"/>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
        <p:nvSpPr>
          <p:cNvPr id="15" name="Rectangle 9"/>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PRESENT VALUE OF A SINGLE AMOUNT</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8892"/>
                                        </p:tgtEl>
                                        <p:attrNameLst>
                                          <p:attrName>style.visibility</p:attrName>
                                        </p:attrNameLst>
                                      </p:cBhvr>
                                      <p:to>
                                        <p:strVal val="visible"/>
                                      </p:to>
                                    </p:set>
                                    <p:animEffect transition="in" filter="wipe(left)">
                                      <p:cBhvr>
                                        <p:cTn id="12" dur="500"/>
                                        <p:tgtEl>
                                          <p:spTgt spid="37889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78893"/>
                                        </p:tgtEl>
                                        <p:attrNameLst>
                                          <p:attrName>style.visibility</p:attrName>
                                        </p:attrNameLst>
                                      </p:cBhvr>
                                      <p:to>
                                        <p:strVal val="visible"/>
                                      </p:to>
                                    </p:set>
                                    <p:animEffect transition="in" filter="wipe(left)">
                                      <p:cBhvr>
                                        <p:cTn id="17" dur="500"/>
                                        <p:tgtEl>
                                          <p:spTgt spid="37889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78894"/>
                                        </p:tgtEl>
                                        <p:attrNameLst>
                                          <p:attrName>style.visibility</p:attrName>
                                        </p:attrNameLst>
                                      </p:cBhvr>
                                      <p:to>
                                        <p:strVal val="visible"/>
                                      </p:to>
                                    </p:set>
                                    <p:animEffect transition="in" filter="wipe(left)">
                                      <p:cBhvr>
                                        <p:cTn id="22" dur="500"/>
                                        <p:tgtEl>
                                          <p:spTgt spid="378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892" grpId="0"/>
      <p:bldP spid="378893" grpId="0"/>
      <p:bldP spid="378894" grpId="0"/>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4"/>
          <p:cNvSpPr txBox="1">
            <a:spLocks noChangeArrowheads="1"/>
          </p:cNvSpPr>
          <p:nvPr/>
        </p:nvSpPr>
        <p:spPr bwMode="auto">
          <a:xfrm>
            <a:off x="533400" y="1295400"/>
            <a:ext cx="7924800" cy="324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defRPr sz="3000">
                <a:solidFill>
                  <a:schemeClr val="tx1"/>
                </a:solidFill>
                <a:latin typeface="Times New Roman" pitchFamily="18" charset="0"/>
              </a:defRPr>
            </a:lvl1pPr>
            <a:lvl2pPr marL="685800" indent="-457200">
              <a:defRPr sz="3000">
                <a:solidFill>
                  <a:schemeClr val="tx1"/>
                </a:solidFill>
                <a:latin typeface="Times New Roman" pitchFamily="18" charset="0"/>
              </a:defRPr>
            </a:lvl2pPr>
            <a:lvl3pPr marL="1809750" indent="-533400">
              <a:defRPr sz="3000">
                <a:solidFill>
                  <a:schemeClr val="tx1"/>
                </a:solidFill>
                <a:latin typeface="Times New Roman" pitchFamily="18" charset="0"/>
              </a:defRPr>
            </a:lvl3pPr>
            <a:lvl4pPr marL="2457450" indent="-533400">
              <a:defRPr sz="3000">
                <a:solidFill>
                  <a:schemeClr val="tx1"/>
                </a:solidFill>
                <a:latin typeface="Times New Roman" pitchFamily="18" charset="0"/>
              </a:defRPr>
            </a:lvl4pPr>
            <a:lvl5pPr marL="3105150" indent="-533400">
              <a:defRPr sz="3000">
                <a:solidFill>
                  <a:schemeClr val="tx1"/>
                </a:solidFill>
                <a:latin typeface="Times New Roman" pitchFamily="18" charset="0"/>
              </a:defRPr>
            </a:lvl5pPr>
            <a:lvl6pPr marL="3562350" indent="-533400" eaLnBrk="0" fontAlgn="base" hangingPunct="0">
              <a:spcBef>
                <a:spcPct val="0"/>
              </a:spcBef>
              <a:spcAft>
                <a:spcPct val="0"/>
              </a:spcAft>
              <a:defRPr sz="3000">
                <a:solidFill>
                  <a:schemeClr val="tx1"/>
                </a:solidFill>
                <a:latin typeface="Times New Roman" pitchFamily="18" charset="0"/>
              </a:defRPr>
            </a:lvl6pPr>
            <a:lvl7pPr marL="4019550" indent="-533400" eaLnBrk="0" fontAlgn="base" hangingPunct="0">
              <a:spcBef>
                <a:spcPct val="0"/>
              </a:spcBef>
              <a:spcAft>
                <a:spcPct val="0"/>
              </a:spcAft>
              <a:defRPr sz="3000">
                <a:solidFill>
                  <a:schemeClr val="tx1"/>
                </a:solidFill>
                <a:latin typeface="Times New Roman" pitchFamily="18" charset="0"/>
              </a:defRPr>
            </a:lvl7pPr>
            <a:lvl8pPr marL="4476750" indent="-533400" eaLnBrk="0" fontAlgn="base" hangingPunct="0">
              <a:spcBef>
                <a:spcPct val="0"/>
              </a:spcBef>
              <a:spcAft>
                <a:spcPct val="0"/>
              </a:spcAft>
              <a:defRPr sz="3000">
                <a:solidFill>
                  <a:schemeClr val="tx1"/>
                </a:solidFill>
                <a:latin typeface="Times New Roman" pitchFamily="18" charset="0"/>
              </a:defRPr>
            </a:lvl8pPr>
            <a:lvl9pPr marL="4933950" indent="-533400" eaLnBrk="0" fontAlgn="base" hangingPunct="0">
              <a:spcBef>
                <a:spcPct val="0"/>
              </a:spcBef>
              <a:spcAft>
                <a:spcPct val="0"/>
              </a:spcAft>
              <a:defRPr sz="3000">
                <a:solidFill>
                  <a:schemeClr val="tx1"/>
                </a:solidFill>
                <a:latin typeface="Times New Roman" pitchFamily="18" charset="0"/>
              </a:defRPr>
            </a:lvl9pPr>
          </a:lstStyle>
          <a:p>
            <a:pPr>
              <a:lnSpc>
                <a:spcPct val="125000"/>
              </a:lnSpc>
              <a:spcBef>
                <a:spcPts val="1200"/>
              </a:spcBef>
            </a:pPr>
            <a:r>
              <a:rPr lang="en-US" altLang="en-US" sz="2300" dirty="0">
                <a:latin typeface="Liberation Sans" panose="020B0604020202020204" pitchFamily="34" charset="0"/>
              </a:rPr>
              <a:t>The value now of a series of future receipts or payments, discounted assuming compound interest.</a:t>
            </a:r>
          </a:p>
          <a:p>
            <a:pPr>
              <a:lnSpc>
                <a:spcPct val="125000"/>
              </a:lnSpc>
              <a:spcBef>
                <a:spcPts val="1200"/>
              </a:spcBef>
            </a:pPr>
            <a:r>
              <a:rPr lang="en-US" altLang="en-US" sz="2300" dirty="0">
                <a:latin typeface="Liberation Sans" panose="020B0604020202020204" pitchFamily="34" charset="0"/>
              </a:rPr>
              <a:t>Necessary to know the:</a:t>
            </a:r>
          </a:p>
          <a:p>
            <a:pPr lvl="1">
              <a:lnSpc>
                <a:spcPct val="125000"/>
              </a:lnSpc>
              <a:spcBef>
                <a:spcPts val="1200"/>
              </a:spcBef>
              <a:buFontTx/>
              <a:buAutoNum type="arabicPeriod"/>
            </a:pPr>
            <a:r>
              <a:rPr lang="en-US" altLang="en-US" sz="2100" dirty="0">
                <a:latin typeface="Liberation Sans" panose="020B0604020202020204" pitchFamily="34" charset="0"/>
              </a:rPr>
              <a:t>Discount rate, </a:t>
            </a:r>
          </a:p>
          <a:p>
            <a:pPr lvl="1">
              <a:lnSpc>
                <a:spcPct val="125000"/>
              </a:lnSpc>
              <a:spcBef>
                <a:spcPts val="1200"/>
              </a:spcBef>
              <a:buFontTx/>
              <a:buAutoNum type="arabicPeriod"/>
            </a:pPr>
            <a:r>
              <a:rPr lang="en-US" altLang="en-US" sz="2100" dirty="0">
                <a:latin typeface="Liberation Sans" panose="020B0604020202020204" pitchFamily="34" charset="0"/>
              </a:rPr>
              <a:t>Number of payments (receipts).</a:t>
            </a:r>
          </a:p>
          <a:p>
            <a:pPr lvl="1">
              <a:lnSpc>
                <a:spcPct val="125000"/>
              </a:lnSpc>
              <a:spcBef>
                <a:spcPts val="1200"/>
              </a:spcBef>
              <a:buFontTx/>
              <a:buAutoNum type="arabicPeriod"/>
            </a:pPr>
            <a:r>
              <a:rPr lang="en-US" altLang="en-US" sz="2100" dirty="0">
                <a:latin typeface="Liberation Sans" panose="020B0604020202020204" pitchFamily="34" charset="0"/>
              </a:rPr>
              <a:t>Amount of the periodic payments or receipts.</a:t>
            </a:r>
          </a:p>
        </p:txBody>
      </p:sp>
      <p:sp>
        <p:nvSpPr>
          <p:cNvPr id="34819"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defRPr sz="3200" b="1" i="0">
                <a:solidFill>
                  <a:schemeClr val="tx2">
                    <a:lumMod val="75000"/>
                  </a:schemeClr>
                </a:solidFill>
                <a:effectLst/>
                <a:latin typeface="Liberation Sans" panose="020B0604020202020204" pitchFamily="34" charset="0"/>
              </a:defRPr>
            </a:lvl1pPr>
            <a:lvl2pPr marL="109538" indent="-109538" algn="ctr">
              <a:defRPr b="1" i="1">
                <a:solidFill>
                  <a:srgbClr val="FFFF00"/>
                </a:solidFill>
                <a:effectLst>
                  <a:outerShdw blurRad="38100" dist="38100" dir="2700000" algn="tl">
                    <a:srgbClr val="000000"/>
                  </a:outerShdw>
                </a:effectLst>
                <a:latin typeface="Comic Sans MS" pitchFamily="66" charset="0"/>
              </a:defRPr>
            </a:lvl2pPr>
            <a:lvl3pPr marL="109538" indent="-109538" algn="ctr">
              <a:defRPr b="1" i="1">
                <a:solidFill>
                  <a:srgbClr val="FFFF00"/>
                </a:solidFill>
                <a:effectLst>
                  <a:outerShdw blurRad="38100" dist="38100" dir="2700000" algn="tl">
                    <a:srgbClr val="000000"/>
                  </a:outerShdw>
                </a:effectLst>
                <a:latin typeface="Comic Sans MS" pitchFamily="66" charset="0"/>
              </a:defRPr>
            </a:lvl3pPr>
            <a:lvl4pPr marL="109538" indent="-109538" algn="ctr">
              <a:defRPr b="1" i="1">
                <a:solidFill>
                  <a:srgbClr val="FFFF00"/>
                </a:solidFill>
                <a:effectLst>
                  <a:outerShdw blurRad="38100" dist="38100" dir="2700000" algn="tl">
                    <a:srgbClr val="000000"/>
                  </a:outerShdw>
                </a:effectLst>
                <a:latin typeface="Comic Sans MS" pitchFamily="66" charset="0"/>
              </a:defRPr>
            </a:lvl4pPr>
            <a:lvl5pPr marL="109538" indent="-109538" algn="ctr">
              <a:defRPr b="1" i="1">
                <a:solidFill>
                  <a:srgbClr val="FFFF00"/>
                </a:solidFill>
                <a:effectLst>
                  <a:outerShdw blurRad="38100" dist="38100" dir="2700000" algn="tl">
                    <a:srgbClr val="000000"/>
                  </a:outerShdw>
                </a:effectLst>
                <a:latin typeface="Comic Sans MS" pitchFamily="66" charset="0"/>
              </a:defRPr>
            </a:lvl5pPr>
            <a:lvl6pPr marL="5667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6pPr>
            <a:lvl7pPr marL="10239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7pPr>
            <a:lvl8pPr marL="14811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8pPr>
            <a:lvl9pPr marL="19383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9pPr>
          </a:lstStyle>
          <a:p>
            <a:r>
              <a:rPr lang="en-US" altLang="en-US" dirty="0" smtClean="0">
                <a:solidFill>
                  <a:schemeClr val="tx2">
                    <a:lumMod val="50000"/>
                  </a:schemeClr>
                </a:solidFill>
              </a:rPr>
              <a:t>PRESENT VALUE OF AN ANNUITY</a:t>
            </a:r>
            <a:endParaRPr lang="en-US" altLang="en-US" dirty="0">
              <a:solidFill>
                <a:schemeClr val="tx2">
                  <a:lumMod val="50000"/>
                </a:schemeClr>
              </a:solidFill>
            </a:endParaRPr>
          </a:p>
        </p:txBody>
      </p:sp>
      <p:sp>
        <p:nvSpPr>
          <p:cNvPr id="34822"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85558" y="1828800"/>
            <a:ext cx="8572882" cy="1609740"/>
          </a:xfrm>
          <a:prstGeom prst="rect">
            <a:avLst/>
          </a:prstGeom>
        </p:spPr>
      </p:pic>
      <p:sp>
        <p:nvSpPr>
          <p:cNvPr id="35842" name="Rectangle 3"/>
          <p:cNvSpPr>
            <a:spLocks noChangeArrowheads="1"/>
          </p:cNvSpPr>
          <p:nvPr/>
        </p:nvSpPr>
        <p:spPr bwMode="auto">
          <a:xfrm>
            <a:off x="752475" y="3733800"/>
            <a:ext cx="80867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0000"/>
              </a:lnSpc>
              <a:spcBef>
                <a:spcPct val="0"/>
              </a:spcBef>
              <a:buClrTx/>
              <a:buSzTx/>
              <a:buFontTx/>
              <a:buNone/>
            </a:pPr>
            <a:r>
              <a:rPr lang="en-US" altLang="en-US" sz="2200" dirty="0">
                <a:solidFill>
                  <a:schemeClr val="tx1"/>
                </a:solidFill>
                <a:latin typeface="Liberation Sans" panose="020B0604020202020204" pitchFamily="34" charset="0"/>
              </a:rPr>
              <a:t>Illustration:</a:t>
            </a:r>
            <a:r>
              <a:rPr lang="en-US" altLang="en-US" sz="2200" b="0" dirty="0">
                <a:solidFill>
                  <a:schemeClr val="tx1"/>
                </a:solidFill>
                <a:latin typeface="Liberation Sans" panose="020B0604020202020204" pitchFamily="34" charset="0"/>
              </a:rPr>
              <a:t>  Assume that you will receive $1,000 cash annually for three years at a time when the discount rate is 10%. Calculate the present value in this situation.</a:t>
            </a:r>
          </a:p>
        </p:txBody>
      </p:sp>
      <p:sp>
        <p:nvSpPr>
          <p:cNvPr id="35843" name="Rectangle 9"/>
          <p:cNvSpPr>
            <a:spLocks noChangeArrowheads="1"/>
          </p:cNvSpPr>
          <p:nvPr/>
        </p:nvSpPr>
        <p:spPr bwMode="auto">
          <a:xfrm>
            <a:off x="0" y="5334000"/>
            <a:ext cx="9144000" cy="609600"/>
          </a:xfrm>
          <a:prstGeom prst="rect">
            <a:avLst/>
          </a:prstGeom>
          <a:solidFill>
            <a:srgbClr val="FFFFC5"/>
          </a:solidFill>
          <a:ln w="12700">
            <a:solidFill>
              <a:schemeClr val="tx1"/>
            </a:solidFill>
            <a:miter lim="800000"/>
            <a:headEnd/>
            <a:tailEnd/>
          </a:ln>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dirty="0">
                <a:solidFill>
                  <a:schemeClr val="tx1"/>
                </a:solidFill>
                <a:latin typeface="Liberation Sans" panose="020B0604020202020204" pitchFamily="34" charset="0"/>
              </a:rPr>
              <a:t>What table do we use?</a:t>
            </a:r>
          </a:p>
        </p:txBody>
      </p:sp>
      <p:sp>
        <p:nvSpPr>
          <p:cNvPr id="31750" name="Rectangle 7"/>
          <p:cNvSpPr>
            <a:spLocks noChangeArrowheads="1"/>
          </p:cNvSpPr>
          <p:nvPr/>
        </p:nvSpPr>
        <p:spPr bwMode="auto">
          <a:xfrm>
            <a:off x="6172200" y="1295400"/>
            <a:ext cx="28098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E-14</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Time diagram for a three-year annuity</a:t>
            </a:r>
            <a:endParaRPr lang="en-US" altLang="en-US" sz="1200" dirty="0">
              <a:solidFill>
                <a:schemeClr val="tx1"/>
              </a:solidFill>
              <a:latin typeface="Liberation Sans" panose="020B0604020202020204" pitchFamily="34" charset="0"/>
            </a:endParaRPr>
          </a:p>
        </p:txBody>
      </p:sp>
      <p:sp>
        <p:nvSpPr>
          <p:cNvPr id="35847"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5848"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9" name="Rectangle 7"/>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defRPr sz="3200" b="1" i="0">
                <a:solidFill>
                  <a:schemeClr val="tx2">
                    <a:lumMod val="75000"/>
                  </a:schemeClr>
                </a:solidFill>
                <a:effectLst/>
                <a:latin typeface="Liberation Sans" panose="020B0604020202020204" pitchFamily="34" charset="0"/>
              </a:defRPr>
            </a:lvl1pPr>
            <a:lvl2pPr marL="109538" indent="-109538" algn="ctr">
              <a:defRPr b="1" i="1">
                <a:solidFill>
                  <a:srgbClr val="FFFF00"/>
                </a:solidFill>
                <a:effectLst>
                  <a:outerShdw blurRad="38100" dist="38100" dir="2700000" algn="tl">
                    <a:srgbClr val="000000"/>
                  </a:outerShdw>
                </a:effectLst>
                <a:latin typeface="Comic Sans MS" pitchFamily="66" charset="0"/>
              </a:defRPr>
            </a:lvl2pPr>
            <a:lvl3pPr marL="109538" indent="-109538" algn="ctr">
              <a:defRPr b="1" i="1">
                <a:solidFill>
                  <a:srgbClr val="FFFF00"/>
                </a:solidFill>
                <a:effectLst>
                  <a:outerShdw blurRad="38100" dist="38100" dir="2700000" algn="tl">
                    <a:srgbClr val="000000"/>
                  </a:outerShdw>
                </a:effectLst>
                <a:latin typeface="Comic Sans MS" pitchFamily="66" charset="0"/>
              </a:defRPr>
            </a:lvl3pPr>
            <a:lvl4pPr marL="109538" indent="-109538" algn="ctr">
              <a:defRPr b="1" i="1">
                <a:solidFill>
                  <a:srgbClr val="FFFF00"/>
                </a:solidFill>
                <a:effectLst>
                  <a:outerShdw blurRad="38100" dist="38100" dir="2700000" algn="tl">
                    <a:srgbClr val="000000"/>
                  </a:outerShdw>
                </a:effectLst>
                <a:latin typeface="Comic Sans MS" pitchFamily="66" charset="0"/>
              </a:defRPr>
            </a:lvl4pPr>
            <a:lvl5pPr marL="109538" indent="-109538" algn="ctr">
              <a:defRPr b="1" i="1">
                <a:solidFill>
                  <a:srgbClr val="FFFF00"/>
                </a:solidFill>
                <a:effectLst>
                  <a:outerShdw blurRad="38100" dist="38100" dir="2700000" algn="tl">
                    <a:srgbClr val="000000"/>
                  </a:outerShdw>
                </a:effectLst>
                <a:latin typeface="Comic Sans MS" pitchFamily="66" charset="0"/>
              </a:defRPr>
            </a:lvl5pPr>
            <a:lvl6pPr marL="5667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6pPr>
            <a:lvl7pPr marL="10239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7pPr>
            <a:lvl8pPr marL="14811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8pPr>
            <a:lvl9pPr marL="19383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9pPr>
          </a:lstStyle>
          <a:p>
            <a:r>
              <a:rPr lang="en-US" altLang="en-US" dirty="0" smtClean="0">
                <a:solidFill>
                  <a:schemeClr val="tx2">
                    <a:lumMod val="50000"/>
                  </a:schemeClr>
                </a:solidFill>
              </a:rPr>
              <a:t>PRESENT VALUE OF AN ANNUITY</a:t>
            </a:r>
            <a:endParaRPr lang="en-US" altLang="en-US" dirty="0">
              <a:solidFill>
                <a:schemeClr val="tx2">
                  <a:lumMod val="50000"/>
                </a:schemeClr>
              </a:solidFill>
            </a:endParaRPr>
          </a:p>
        </p:txBody>
      </p:sp>
    </p:spTree>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800" y="1295400"/>
            <a:ext cx="8534400" cy="2211865"/>
          </a:xfrm>
          <a:prstGeom prst="rect">
            <a:avLst/>
          </a:prstGeom>
        </p:spPr>
      </p:pic>
      <p:sp>
        <p:nvSpPr>
          <p:cNvPr id="36867" name="Rectangle 5"/>
          <p:cNvSpPr>
            <a:spLocks noChangeArrowheads="1"/>
          </p:cNvSpPr>
          <p:nvPr/>
        </p:nvSpPr>
        <p:spPr bwMode="auto">
          <a:xfrm>
            <a:off x="0" y="3886200"/>
            <a:ext cx="9144000" cy="533400"/>
          </a:xfrm>
          <a:prstGeom prst="rect">
            <a:avLst/>
          </a:prstGeom>
          <a:solidFill>
            <a:srgbClr val="FFFFC5"/>
          </a:solidFill>
          <a:ln w="12700" algn="ctr">
            <a:solidFill>
              <a:schemeClr val="tx1"/>
            </a:solidFill>
            <a:miter lim="800000"/>
            <a:headEnd/>
            <a:tailEnd/>
          </a:ln>
          <a:effectLs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dirty="0">
                <a:solidFill>
                  <a:schemeClr val="tx1"/>
                </a:solidFill>
                <a:latin typeface="Liberation Sans" panose="020B0604020202020204" pitchFamily="34" charset="0"/>
              </a:rPr>
              <a:t>What factor do we use?</a:t>
            </a:r>
          </a:p>
        </p:txBody>
      </p:sp>
      <p:sp>
        <p:nvSpPr>
          <p:cNvPr id="385029" name="Rectangle 9"/>
          <p:cNvSpPr>
            <a:spLocks noChangeArrowheads="1"/>
          </p:cNvSpPr>
          <p:nvPr/>
        </p:nvSpPr>
        <p:spPr bwMode="auto">
          <a:xfrm>
            <a:off x="914400" y="4724400"/>
            <a:ext cx="7302500" cy="533400"/>
          </a:xfrm>
          <a:prstGeom prst="rect">
            <a:avLst/>
          </a:prstGeom>
          <a:noFill/>
          <a:ln>
            <a:noFill/>
          </a:ln>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200" dirty="0">
                <a:solidFill>
                  <a:schemeClr val="tx1"/>
                </a:solidFill>
                <a:latin typeface="Liberation Sans" panose="020B0604020202020204" pitchFamily="34" charset="0"/>
              </a:rPr>
              <a:t>$1,000        x       2.48685       =      </a:t>
            </a:r>
            <a:r>
              <a:rPr lang="en-US" altLang="en-US" sz="2200" dirty="0">
                <a:solidFill>
                  <a:srgbClr val="CC0000"/>
                </a:solidFill>
                <a:latin typeface="Liberation Sans" panose="020B0604020202020204" pitchFamily="34" charset="0"/>
              </a:rPr>
              <a:t>$2,486.85</a:t>
            </a:r>
          </a:p>
        </p:txBody>
      </p:sp>
      <p:sp>
        <p:nvSpPr>
          <p:cNvPr id="36870" name="Text Box 10"/>
          <p:cNvSpPr txBox="1">
            <a:spLocks noChangeArrowheads="1"/>
          </p:cNvSpPr>
          <p:nvPr/>
        </p:nvSpPr>
        <p:spPr bwMode="auto">
          <a:xfrm>
            <a:off x="1091824" y="5394325"/>
            <a:ext cx="2286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smtClean="0">
                <a:solidFill>
                  <a:schemeClr val="tx1"/>
                </a:solidFill>
                <a:latin typeface="Liberation Sans" panose="020B0604020202020204" pitchFamily="34" charset="0"/>
              </a:rPr>
              <a:t>Annual Receipts</a:t>
            </a:r>
            <a:endParaRPr lang="en-US" altLang="en-US" sz="2000" dirty="0">
              <a:solidFill>
                <a:schemeClr val="tx1"/>
              </a:solidFill>
              <a:latin typeface="Liberation Sans" panose="020B0604020202020204" pitchFamily="34" charset="0"/>
            </a:endParaRPr>
          </a:p>
        </p:txBody>
      </p:sp>
      <p:sp>
        <p:nvSpPr>
          <p:cNvPr id="36871" name="Text Box 11"/>
          <p:cNvSpPr txBox="1">
            <a:spLocks noChangeArrowheads="1"/>
          </p:cNvSpPr>
          <p:nvPr/>
        </p:nvSpPr>
        <p:spPr bwMode="auto">
          <a:xfrm>
            <a:off x="3581400" y="5394325"/>
            <a:ext cx="1752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Factor</a:t>
            </a:r>
          </a:p>
        </p:txBody>
      </p:sp>
      <p:sp>
        <p:nvSpPr>
          <p:cNvPr id="36872" name="Text Box 12"/>
          <p:cNvSpPr txBox="1">
            <a:spLocks noChangeArrowheads="1"/>
          </p:cNvSpPr>
          <p:nvPr/>
        </p:nvSpPr>
        <p:spPr bwMode="auto">
          <a:xfrm>
            <a:off x="5638800" y="5394325"/>
            <a:ext cx="220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Present Value</a:t>
            </a:r>
          </a:p>
        </p:txBody>
      </p:sp>
      <p:sp>
        <p:nvSpPr>
          <p:cNvPr id="36874"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6875"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12" name="Rectangle 11"/>
          <p:cNvSpPr/>
          <p:nvPr/>
        </p:nvSpPr>
        <p:spPr bwMode="auto">
          <a:xfrm>
            <a:off x="7915536" y="2739333"/>
            <a:ext cx="1005840" cy="286251"/>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
        <p:nvSpPr>
          <p:cNvPr id="13" name="Rectangle 7"/>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defRPr sz="3200" b="1" i="0">
                <a:solidFill>
                  <a:schemeClr val="tx2">
                    <a:lumMod val="75000"/>
                  </a:schemeClr>
                </a:solidFill>
                <a:effectLst/>
                <a:latin typeface="Liberation Sans" panose="020B0604020202020204" pitchFamily="34" charset="0"/>
              </a:defRPr>
            </a:lvl1pPr>
            <a:lvl2pPr marL="109538" indent="-109538" algn="ctr">
              <a:defRPr b="1" i="1">
                <a:solidFill>
                  <a:srgbClr val="FFFF00"/>
                </a:solidFill>
                <a:effectLst>
                  <a:outerShdw blurRad="38100" dist="38100" dir="2700000" algn="tl">
                    <a:srgbClr val="000000"/>
                  </a:outerShdw>
                </a:effectLst>
                <a:latin typeface="Comic Sans MS" pitchFamily="66" charset="0"/>
              </a:defRPr>
            </a:lvl2pPr>
            <a:lvl3pPr marL="109538" indent="-109538" algn="ctr">
              <a:defRPr b="1" i="1">
                <a:solidFill>
                  <a:srgbClr val="FFFF00"/>
                </a:solidFill>
                <a:effectLst>
                  <a:outerShdw blurRad="38100" dist="38100" dir="2700000" algn="tl">
                    <a:srgbClr val="000000"/>
                  </a:outerShdw>
                </a:effectLst>
                <a:latin typeface="Comic Sans MS" pitchFamily="66" charset="0"/>
              </a:defRPr>
            </a:lvl3pPr>
            <a:lvl4pPr marL="109538" indent="-109538" algn="ctr">
              <a:defRPr b="1" i="1">
                <a:solidFill>
                  <a:srgbClr val="FFFF00"/>
                </a:solidFill>
                <a:effectLst>
                  <a:outerShdw blurRad="38100" dist="38100" dir="2700000" algn="tl">
                    <a:srgbClr val="000000"/>
                  </a:outerShdw>
                </a:effectLst>
                <a:latin typeface="Comic Sans MS" pitchFamily="66" charset="0"/>
              </a:defRPr>
            </a:lvl4pPr>
            <a:lvl5pPr marL="109538" indent="-109538" algn="ctr">
              <a:defRPr b="1" i="1">
                <a:solidFill>
                  <a:srgbClr val="FFFF00"/>
                </a:solidFill>
                <a:effectLst>
                  <a:outerShdw blurRad="38100" dist="38100" dir="2700000" algn="tl">
                    <a:srgbClr val="000000"/>
                  </a:outerShdw>
                </a:effectLst>
                <a:latin typeface="Comic Sans MS" pitchFamily="66" charset="0"/>
              </a:defRPr>
            </a:lvl5pPr>
            <a:lvl6pPr marL="5667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6pPr>
            <a:lvl7pPr marL="10239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7pPr>
            <a:lvl8pPr marL="14811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8pPr>
            <a:lvl9pPr marL="19383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9pPr>
          </a:lstStyle>
          <a:p>
            <a:r>
              <a:rPr lang="en-US" altLang="en-US" dirty="0" smtClean="0">
                <a:solidFill>
                  <a:schemeClr val="tx2">
                    <a:lumMod val="50000"/>
                  </a:schemeClr>
                </a:solidFill>
              </a:rPr>
              <a:t>PRESENT VALUE OF AN ANNUITY</a:t>
            </a:r>
            <a:endParaRPr lang="en-US" altLang="en-US" dirty="0">
              <a:solidFill>
                <a:schemeClr val="tx2">
                  <a:lumMod val="50000"/>
                </a:schemeClr>
              </a:solidFill>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85029"/>
                                        </p:tgtEl>
                                        <p:attrNameLst>
                                          <p:attrName>style.visibility</p:attrName>
                                        </p:attrNameLst>
                                      </p:cBhvr>
                                      <p:to>
                                        <p:strVal val="visible"/>
                                      </p:to>
                                    </p:set>
                                    <p:animEffect transition="in" filter="wipe(left)">
                                      <p:cBhvr>
                                        <p:cTn id="12" dur="500"/>
                                        <p:tgtEl>
                                          <p:spTgt spid="385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5029" grpId="0"/>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ChangeArrowheads="1"/>
          </p:cNvSpPr>
          <p:nvPr/>
        </p:nvSpPr>
        <p:spPr bwMode="auto">
          <a:xfrm>
            <a:off x="533400" y="3429000"/>
            <a:ext cx="8382000" cy="19189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5000"/>
              </a:lnSpc>
              <a:spcBef>
                <a:spcPct val="0"/>
              </a:spcBef>
              <a:buClrTx/>
              <a:buSzTx/>
              <a:buFontTx/>
              <a:buNone/>
            </a:pPr>
            <a:r>
              <a:rPr lang="en-US" altLang="en-US" sz="2100" dirty="0">
                <a:solidFill>
                  <a:schemeClr val="tx1"/>
                </a:solidFill>
                <a:latin typeface="Liberation Sans" panose="020B0604020202020204" pitchFamily="34" charset="0"/>
              </a:rPr>
              <a:t>Illustration:</a:t>
            </a:r>
            <a:r>
              <a:rPr lang="en-US" altLang="en-US" sz="2100" b="0" dirty="0">
                <a:solidFill>
                  <a:schemeClr val="tx1"/>
                </a:solidFill>
                <a:latin typeface="Liberation Sans" panose="020B0604020202020204" pitchFamily="34" charset="0"/>
              </a:rPr>
              <a:t>  Kildare Company has just signed a capitalizable lease contract for equipment that requires rental payments of $6,000 each, to be paid at the end of each of the next 5 years. The appropriate discount rate is 12%. What is the amount used to capitalize the leased equipment?</a:t>
            </a:r>
          </a:p>
        </p:txBody>
      </p:sp>
      <p:sp>
        <p:nvSpPr>
          <p:cNvPr id="387075" name="Rectangle 9"/>
          <p:cNvSpPr>
            <a:spLocks noChangeArrowheads="1"/>
          </p:cNvSpPr>
          <p:nvPr/>
        </p:nvSpPr>
        <p:spPr bwMode="auto">
          <a:xfrm>
            <a:off x="838200" y="5468606"/>
            <a:ext cx="7302500" cy="533400"/>
          </a:xfrm>
          <a:prstGeom prst="rect">
            <a:avLst/>
          </a:prstGeom>
          <a:noFill/>
          <a:ln>
            <a:noFill/>
          </a:ln>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200" dirty="0">
                <a:solidFill>
                  <a:schemeClr val="tx1"/>
                </a:solidFill>
                <a:latin typeface="Liberation Sans" panose="020B0604020202020204" pitchFamily="34" charset="0"/>
              </a:rPr>
              <a:t>$6,000    x    3.60478   =   </a:t>
            </a:r>
            <a:r>
              <a:rPr lang="en-US" altLang="en-US" sz="2200" dirty="0">
                <a:solidFill>
                  <a:srgbClr val="CC0000"/>
                </a:solidFill>
                <a:latin typeface="Liberation Sans" panose="020B0604020202020204" pitchFamily="34" charset="0"/>
              </a:rPr>
              <a:t>$21,628.68</a:t>
            </a:r>
          </a:p>
        </p:txBody>
      </p:sp>
      <p:sp>
        <p:nvSpPr>
          <p:cNvPr id="37895"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7896"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10" name="Rectangle 7"/>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defRPr sz="3200" b="1" i="0">
                <a:solidFill>
                  <a:schemeClr val="tx2">
                    <a:lumMod val="75000"/>
                  </a:schemeClr>
                </a:solidFill>
                <a:effectLst/>
                <a:latin typeface="Liberation Sans" panose="020B0604020202020204" pitchFamily="34" charset="0"/>
              </a:defRPr>
            </a:lvl1pPr>
            <a:lvl2pPr marL="109538" indent="-109538" algn="ctr">
              <a:defRPr b="1" i="1">
                <a:solidFill>
                  <a:srgbClr val="FFFF00"/>
                </a:solidFill>
                <a:effectLst>
                  <a:outerShdw blurRad="38100" dist="38100" dir="2700000" algn="tl">
                    <a:srgbClr val="000000"/>
                  </a:outerShdw>
                </a:effectLst>
                <a:latin typeface="Comic Sans MS" pitchFamily="66" charset="0"/>
              </a:defRPr>
            </a:lvl2pPr>
            <a:lvl3pPr marL="109538" indent="-109538" algn="ctr">
              <a:defRPr b="1" i="1">
                <a:solidFill>
                  <a:srgbClr val="FFFF00"/>
                </a:solidFill>
                <a:effectLst>
                  <a:outerShdw blurRad="38100" dist="38100" dir="2700000" algn="tl">
                    <a:srgbClr val="000000"/>
                  </a:outerShdw>
                </a:effectLst>
                <a:latin typeface="Comic Sans MS" pitchFamily="66" charset="0"/>
              </a:defRPr>
            </a:lvl3pPr>
            <a:lvl4pPr marL="109538" indent="-109538" algn="ctr">
              <a:defRPr b="1" i="1">
                <a:solidFill>
                  <a:srgbClr val="FFFF00"/>
                </a:solidFill>
                <a:effectLst>
                  <a:outerShdw blurRad="38100" dist="38100" dir="2700000" algn="tl">
                    <a:srgbClr val="000000"/>
                  </a:outerShdw>
                </a:effectLst>
                <a:latin typeface="Comic Sans MS" pitchFamily="66" charset="0"/>
              </a:defRPr>
            </a:lvl4pPr>
            <a:lvl5pPr marL="109538" indent="-109538" algn="ctr">
              <a:defRPr b="1" i="1">
                <a:solidFill>
                  <a:srgbClr val="FFFF00"/>
                </a:solidFill>
                <a:effectLst>
                  <a:outerShdw blurRad="38100" dist="38100" dir="2700000" algn="tl">
                    <a:srgbClr val="000000"/>
                  </a:outerShdw>
                </a:effectLst>
                <a:latin typeface="Comic Sans MS" pitchFamily="66" charset="0"/>
              </a:defRPr>
            </a:lvl5pPr>
            <a:lvl6pPr marL="5667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6pPr>
            <a:lvl7pPr marL="10239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7pPr>
            <a:lvl8pPr marL="14811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8pPr>
            <a:lvl9pPr marL="19383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9pPr>
          </a:lstStyle>
          <a:p>
            <a:r>
              <a:rPr lang="en-US" altLang="en-US" dirty="0" smtClean="0">
                <a:solidFill>
                  <a:schemeClr val="tx2">
                    <a:lumMod val="50000"/>
                  </a:schemeClr>
                </a:solidFill>
              </a:rPr>
              <a:t>PRESENT VALUE OF AN ANNUITY</a:t>
            </a:r>
            <a:endParaRPr lang="en-US" altLang="en-US" dirty="0">
              <a:solidFill>
                <a:schemeClr val="tx2">
                  <a:lumMod val="50000"/>
                </a:schemeClr>
              </a:solidFill>
            </a:endParaRPr>
          </a:p>
        </p:txBody>
      </p:sp>
      <p:pic>
        <p:nvPicPr>
          <p:cNvPr id="2" name="Picture 1"/>
          <p:cNvPicPr>
            <a:picLocks noChangeAspect="1"/>
          </p:cNvPicPr>
          <p:nvPr/>
        </p:nvPicPr>
        <p:blipFill>
          <a:blip r:embed="rId3"/>
          <a:stretch>
            <a:fillRect/>
          </a:stretch>
        </p:blipFill>
        <p:spPr>
          <a:xfrm>
            <a:off x="304799" y="1295400"/>
            <a:ext cx="8534401" cy="1809911"/>
          </a:xfrm>
          <a:prstGeom prst="rect">
            <a:avLst/>
          </a:prstGeom>
        </p:spPr>
      </p:pic>
      <p:sp>
        <p:nvSpPr>
          <p:cNvPr id="9" name="Rectangle 8"/>
          <p:cNvSpPr/>
          <p:nvPr/>
        </p:nvSpPr>
        <p:spPr bwMode="auto">
          <a:xfrm>
            <a:off x="8081688" y="2855877"/>
            <a:ext cx="831273" cy="286251"/>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87075"/>
                                        </p:tgtEl>
                                        <p:attrNameLst>
                                          <p:attrName>style.visibility</p:attrName>
                                        </p:attrNameLst>
                                      </p:cBhvr>
                                      <p:to>
                                        <p:strVal val="visible"/>
                                      </p:to>
                                    </p:set>
                                    <p:animEffect transition="in" filter="wipe(left)">
                                      <p:cBhvr>
                                        <p:cTn id="12" dur="500"/>
                                        <p:tgtEl>
                                          <p:spTgt spid="387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7075" grpId="0"/>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799" y="2713410"/>
            <a:ext cx="8534401" cy="3001590"/>
          </a:xfrm>
          <a:prstGeom prst="rect">
            <a:avLst/>
          </a:prstGeom>
        </p:spPr>
      </p:pic>
      <p:sp>
        <p:nvSpPr>
          <p:cNvPr id="38915" name="Rectangle 2"/>
          <p:cNvSpPr>
            <a:spLocks noChangeArrowheads="1"/>
          </p:cNvSpPr>
          <p:nvPr/>
        </p:nvSpPr>
        <p:spPr bwMode="auto">
          <a:xfrm>
            <a:off x="533400" y="1295400"/>
            <a:ext cx="8229600" cy="1255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0000"/>
              </a:lnSpc>
              <a:spcBef>
                <a:spcPct val="0"/>
              </a:spcBef>
              <a:buClrTx/>
              <a:buSzTx/>
              <a:buFontTx/>
              <a:buNone/>
            </a:pPr>
            <a:r>
              <a:rPr lang="en-US" altLang="en-US" sz="2100" dirty="0">
                <a:solidFill>
                  <a:schemeClr val="tx1"/>
                </a:solidFill>
                <a:latin typeface="Liberation Sans" panose="020B0604020202020204" pitchFamily="34" charset="0"/>
              </a:rPr>
              <a:t>Illustration:</a:t>
            </a:r>
            <a:r>
              <a:rPr lang="en-US" altLang="en-US" sz="2100" b="0" dirty="0">
                <a:solidFill>
                  <a:schemeClr val="tx1"/>
                </a:solidFill>
                <a:latin typeface="Liberation Sans" panose="020B0604020202020204" pitchFamily="34" charset="0"/>
              </a:rPr>
              <a:t>  Assume that the investor received $500 </a:t>
            </a:r>
            <a:r>
              <a:rPr lang="en-US" altLang="en-US" sz="2100" dirty="0">
                <a:solidFill>
                  <a:schemeClr val="tx1"/>
                </a:solidFill>
                <a:latin typeface="Liberation Sans" panose="020B0604020202020204" pitchFamily="34" charset="0"/>
              </a:rPr>
              <a:t>semiannually </a:t>
            </a:r>
            <a:r>
              <a:rPr lang="en-US" altLang="en-US" sz="2100" b="0" dirty="0">
                <a:solidFill>
                  <a:schemeClr val="tx1"/>
                </a:solidFill>
                <a:latin typeface="Liberation Sans" panose="020B0604020202020204" pitchFamily="34" charset="0"/>
              </a:rPr>
              <a:t>for three years instead of $1,000 annually when the discount rate was 10%.  Calculate the present value of this annuity.</a:t>
            </a:r>
          </a:p>
        </p:txBody>
      </p:sp>
      <p:sp>
        <p:nvSpPr>
          <p:cNvPr id="389123" name="Rectangle 9"/>
          <p:cNvSpPr>
            <a:spLocks noChangeArrowheads="1"/>
          </p:cNvSpPr>
          <p:nvPr/>
        </p:nvSpPr>
        <p:spPr bwMode="auto">
          <a:xfrm>
            <a:off x="914400" y="5943600"/>
            <a:ext cx="7302500" cy="533400"/>
          </a:xfrm>
          <a:prstGeom prst="rect">
            <a:avLst/>
          </a:prstGeom>
          <a:noFill/>
          <a:ln>
            <a:noFill/>
          </a:ln>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0"/>
              </a:spcBef>
              <a:buClrTx/>
              <a:buSzTx/>
              <a:buFontTx/>
              <a:buNone/>
            </a:pPr>
            <a:r>
              <a:rPr lang="en-US" altLang="en-US" sz="2200" dirty="0">
                <a:solidFill>
                  <a:schemeClr val="tx1"/>
                </a:solidFill>
                <a:latin typeface="Liberation Sans" panose="020B0604020202020204" pitchFamily="34" charset="0"/>
              </a:rPr>
              <a:t>$500    x    5.07569  =   </a:t>
            </a:r>
            <a:r>
              <a:rPr lang="en-US" altLang="en-US" sz="2200" dirty="0">
                <a:solidFill>
                  <a:srgbClr val="CC0000"/>
                </a:solidFill>
                <a:latin typeface="Liberation Sans" panose="020B0604020202020204" pitchFamily="34" charset="0"/>
              </a:rPr>
              <a:t>$2,537.85</a:t>
            </a:r>
          </a:p>
        </p:txBody>
      </p:sp>
      <p:sp>
        <p:nvSpPr>
          <p:cNvPr id="38919"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8920"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9" name="Rectangle 8"/>
          <p:cNvSpPr/>
          <p:nvPr/>
        </p:nvSpPr>
        <p:spPr bwMode="auto">
          <a:xfrm>
            <a:off x="2693800" y="4948900"/>
            <a:ext cx="1005840" cy="314876"/>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
        <p:nvSpPr>
          <p:cNvPr id="10" name="Rectangle 7"/>
          <p:cNvSpPr txBox="1">
            <a:spLocks noChangeArrowheads="1"/>
          </p:cNvSpPr>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defRPr sz="3200" b="1" i="0">
                <a:solidFill>
                  <a:schemeClr val="tx2">
                    <a:lumMod val="75000"/>
                  </a:schemeClr>
                </a:solidFill>
                <a:effectLst/>
                <a:latin typeface="Liberation Sans" panose="020B0604020202020204" pitchFamily="34" charset="0"/>
              </a:defRPr>
            </a:lvl1pPr>
            <a:lvl2pPr marL="109538" indent="-109538" algn="ctr">
              <a:defRPr b="1" i="1">
                <a:solidFill>
                  <a:srgbClr val="FFFF00"/>
                </a:solidFill>
                <a:effectLst>
                  <a:outerShdw blurRad="38100" dist="38100" dir="2700000" algn="tl">
                    <a:srgbClr val="000000"/>
                  </a:outerShdw>
                </a:effectLst>
                <a:latin typeface="Comic Sans MS" pitchFamily="66" charset="0"/>
              </a:defRPr>
            </a:lvl2pPr>
            <a:lvl3pPr marL="109538" indent="-109538" algn="ctr">
              <a:defRPr b="1" i="1">
                <a:solidFill>
                  <a:srgbClr val="FFFF00"/>
                </a:solidFill>
                <a:effectLst>
                  <a:outerShdw blurRad="38100" dist="38100" dir="2700000" algn="tl">
                    <a:srgbClr val="000000"/>
                  </a:outerShdw>
                </a:effectLst>
                <a:latin typeface="Comic Sans MS" pitchFamily="66" charset="0"/>
              </a:defRPr>
            </a:lvl3pPr>
            <a:lvl4pPr marL="109538" indent="-109538" algn="ctr">
              <a:defRPr b="1" i="1">
                <a:solidFill>
                  <a:srgbClr val="FFFF00"/>
                </a:solidFill>
                <a:effectLst>
                  <a:outerShdw blurRad="38100" dist="38100" dir="2700000" algn="tl">
                    <a:srgbClr val="000000"/>
                  </a:outerShdw>
                </a:effectLst>
                <a:latin typeface="Comic Sans MS" pitchFamily="66" charset="0"/>
              </a:defRPr>
            </a:lvl4pPr>
            <a:lvl5pPr marL="109538" indent="-109538" algn="ctr">
              <a:defRPr b="1" i="1">
                <a:solidFill>
                  <a:srgbClr val="FFFF00"/>
                </a:solidFill>
                <a:effectLst>
                  <a:outerShdw blurRad="38100" dist="38100" dir="2700000" algn="tl">
                    <a:srgbClr val="000000"/>
                  </a:outerShdw>
                </a:effectLst>
                <a:latin typeface="Comic Sans MS" pitchFamily="66" charset="0"/>
              </a:defRPr>
            </a:lvl5pPr>
            <a:lvl6pPr marL="5667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6pPr>
            <a:lvl7pPr marL="10239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7pPr>
            <a:lvl8pPr marL="14811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8pPr>
            <a:lvl9pPr marL="1938338" algn="ctr" eaLnBrk="0" fontAlgn="base" hangingPunct="0">
              <a:spcBef>
                <a:spcPct val="0"/>
              </a:spcBef>
              <a:spcAft>
                <a:spcPct val="0"/>
              </a:spcAft>
              <a:defRPr b="1" i="1">
                <a:solidFill>
                  <a:srgbClr val="FFFF00"/>
                </a:solidFill>
                <a:effectLst>
                  <a:outerShdw blurRad="38100" dist="38100" dir="2700000" algn="tl">
                    <a:srgbClr val="000000"/>
                  </a:outerShdw>
                </a:effectLst>
                <a:latin typeface="Comic Sans MS" pitchFamily="66" charset="0"/>
              </a:defRPr>
            </a:lvl9pPr>
          </a:lstStyle>
          <a:p>
            <a:r>
              <a:rPr lang="en-US" altLang="en-US" dirty="0" smtClean="0">
                <a:solidFill>
                  <a:schemeClr val="tx2">
                    <a:lumMod val="50000"/>
                  </a:schemeClr>
                </a:solidFill>
              </a:rPr>
              <a:t>PRESENT VALUE OF AN ANNUITY</a:t>
            </a:r>
            <a:endParaRPr lang="en-US" altLang="en-US" dirty="0">
              <a:solidFill>
                <a:schemeClr val="tx2">
                  <a:lumMod val="50000"/>
                </a:schemeClr>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89123"/>
                                        </p:tgtEl>
                                        <p:attrNameLst>
                                          <p:attrName>style.visibility</p:attrName>
                                        </p:attrNameLst>
                                      </p:cBhvr>
                                      <p:to>
                                        <p:strVal val="visible"/>
                                      </p:to>
                                    </p:set>
                                    <p:animEffect transition="in" filter="wipe(left)">
                                      <p:cBhvr>
                                        <p:cTn id="12" dur="500"/>
                                        <p:tgtEl>
                                          <p:spTgt spid="389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23" grpId="0"/>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3"/>
          <p:cNvSpPr txBox="1">
            <a:spLocks noChangeArrowheads="1"/>
          </p:cNvSpPr>
          <p:nvPr/>
        </p:nvSpPr>
        <p:spPr bwMode="auto">
          <a:xfrm>
            <a:off x="533400" y="1295400"/>
            <a:ext cx="7620000" cy="182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685800" indent="-400050">
              <a:spcBef>
                <a:spcPct val="20000"/>
              </a:spcBef>
              <a:buClr>
                <a:schemeClr val="accent2"/>
              </a:buClr>
              <a:buSzPct val="75000"/>
              <a:buFont typeface="Wingdings" pitchFamily="2" charset="2"/>
              <a:buChar char="l"/>
              <a:defRPr sz="2400" b="1">
                <a:solidFill>
                  <a:schemeClr val="bg2"/>
                </a:solidFill>
                <a:latin typeface="Arial" charset="0"/>
              </a:defRPr>
            </a:lvl2pPr>
            <a:lvl3pPr marL="12573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5000"/>
              </a:lnSpc>
              <a:spcBef>
                <a:spcPts val="1200"/>
              </a:spcBef>
              <a:buClrTx/>
              <a:buSzPct val="80000"/>
              <a:buFontTx/>
              <a:buNone/>
            </a:pPr>
            <a:r>
              <a:rPr lang="en-US" altLang="en-US" sz="2600" dirty="0">
                <a:solidFill>
                  <a:schemeClr val="tx1"/>
                </a:solidFill>
                <a:latin typeface="Liberation Sans" panose="020B0604020202020204" pitchFamily="34" charset="0"/>
              </a:rPr>
              <a:t>Two Cash Flows</a:t>
            </a:r>
            <a:r>
              <a:rPr lang="en-US" altLang="en-US" sz="2400" b="0" dirty="0">
                <a:solidFill>
                  <a:schemeClr val="tx1"/>
                </a:solidFill>
                <a:latin typeface="Liberation Sans" panose="020B0604020202020204" pitchFamily="34" charset="0"/>
              </a:rPr>
              <a:t>:</a:t>
            </a:r>
          </a:p>
          <a:p>
            <a:pPr lvl="1">
              <a:lnSpc>
                <a:spcPct val="125000"/>
              </a:lnSpc>
              <a:spcBef>
                <a:spcPts val="1200"/>
              </a:spcBef>
              <a:buClr>
                <a:srgbClr val="CC0000"/>
              </a:buClr>
              <a:buSzPct val="80000"/>
              <a:buFont typeface="Wingdings" pitchFamily="2" charset="2"/>
              <a:buChar char="u"/>
            </a:pPr>
            <a:r>
              <a:rPr lang="en-US" altLang="en-US" sz="2300" b="0" dirty="0">
                <a:solidFill>
                  <a:schemeClr val="tx1"/>
                </a:solidFill>
                <a:latin typeface="Liberation Sans" panose="020B0604020202020204" pitchFamily="34" charset="0"/>
              </a:rPr>
              <a:t>Periodic interest payments (annuity). </a:t>
            </a:r>
          </a:p>
          <a:p>
            <a:pPr lvl="1">
              <a:lnSpc>
                <a:spcPct val="125000"/>
              </a:lnSpc>
              <a:spcBef>
                <a:spcPts val="1200"/>
              </a:spcBef>
              <a:buClr>
                <a:srgbClr val="CC0000"/>
              </a:buClr>
              <a:buSzPct val="80000"/>
              <a:buFont typeface="Wingdings" pitchFamily="2" charset="2"/>
              <a:buChar char="u"/>
            </a:pPr>
            <a:r>
              <a:rPr lang="en-US" altLang="en-US" sz="2300" b="0" dirty="0">
                <a:solidFill>
                  <a:schemeClr val="tx1"/>
                </a:solidFill>
                <a:latin typeface="Liberation Sans" panose="020B0604020202020204" pitchFamily="34" charset="0"/>
              </a:rPr>
              <a:t>Principal paid at maturity (single sum).</a:t>
            </a:r>
          </a:p>
        </p:txBody>
      </p:sp>
      <p:sp>
        <p:nvSpPr>
          <p:cNvPr id="653378" name="Rectangle 66"/>
          <p:cNvSpPr>
            <a:spLocks noGrp="1" noChangeArrowheads="1"/>
          </p:cNvSpPr>
          <p:nvPr>
            <p:ph type="title" idx="4294967295"/>
          </p:nvPr>
        </p:nvSpPr>
        <p:spPr bwMode="auto">
          <a:xfrm>
            <a:off x="533400" y="304800"/>
            <a:ext cx="8610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PV OF A LONG-TERM NOTE OR BOND</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
        <p:nvSpPr>
          <p:cNvPr id="40964" name="Freeform 28"/>
          <p:cNvSpPr>
            <a:spLocks/>
          </p:cNvSpPr>
          <p:nvPr/>
        </p:nvSpPr>
        <p:spPr bwMode="auto">
          <a:xfrm>
            <a:off x="792163" y="4918075"/>
            <a:ext cx="7715250" cy="4763"/>
          </a:xfrm>
          <a:custGeom>
            <a:avLst/>
            <a:gdLst>
              <a:gd name="T0" fmla="*/ 0 w 4860"/>
              <a:gd name="T1" fmla="*/ 0 h 3"/>
              <a:gd name="T2" fmla="*/ 2147483647 w 4860"/>
              <a:gd name="T3" fmla="*/ 2147483647 h 3"/>
              <a:gd name="T4" fmla="*/ 0 60000 65536"/>
              <a:gd name="T5" fmla="*/ 0 60000 65536"/>
              <a:gd name="T6" fmla="*/ 0 w 4860"/>
              <a:gd name="T7" fmla="*/ 0 h 3"/>
              <a:gd name="T8" fmla="*/ 4860 w 4860"/>
              <a:gd name="T9" fmla="*/ 3 h 3"/>
            </a:gdLst>
            <a:ahLst/>
            <a:cxnLst>
              <a:cxn ang="T4">
                <a:pos x="T0" y="T1"/>
              </a:cxn>
              <a:cxn ang="T5">
                <a:pos x="T2" y="T3"/>
              </a:cxn>
            </a:cxnLst>
            <a:rect l="T6" t="T7" r="T8" b="T9"/>
            <a:pathLst>
              <a:path w="4860" h="3">
                <a:moveTo>
                  <a:pt x="0" y="0"/>
                </a:moveTo>
                <a:lnTo>
                  <a:pt x="4860" y="3"/>
                </a:lnTo>
              </a:path>
            </a:pathLst>
          </a:custGeom>
          <a:noFill/>
          <a:ln w="508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Liberation Sans" panose="020B0604020202020204" pitchFamily="34" charset="0"/>
            </a:endParaRPr>
          </a:p>
        </p:txBody>
      </p:sp>
      <p:sp>
        <p:nvSpPr>
          <p:cNvPr id="40965" name="Line 29"/>
          <p:cNvSpPr>
            <a:spLocks noChangeShapeType="1"/>
          </p:cNvSpPr>
          <p:nvPr/>
        </p:nvSpPr>
        <p:spPr bwMode="auto">
          <a:xfrm>
            <a:off x="766763"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66" name="Line 30"/>
          <p:cNvSpPr>
            <a:spLocks noChangeShapeType="1"/>
          </p:cNvSpPr>
          <p:nvPr/>
        </p:nvSpPr>
        <p:spPr bwMode="auto">
          <a:xfrm>
            <a:off x="1905000"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67" name="Rectangle 31"/>
          <p:cNvSpPr>
            <a:spLocks noChangeArrowheads="1"/>
          </p:cNvSpPr>
          <p:nvPr/>
        </p:nvSpPr>
        <p:spPr bwMode="auto">
          <a:xfrm>
            <a:off x="304800" y="5141913"/>
            <a:ext cx="9239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0</a:t>
            </a:r>
          </a:p>
        </p:txBody>
      </p:sp>
      <p:sp>
        <p:nvSpPr>
          <p:cNvPr id="40968" name="Rectangle 32"/>
          <p:cNvSpPr>
            <a:spLocks noChangeArrowheads="1"/>
          </p:cNvSpPr>
          <p:nvPr/>
        </p:nvSpPr>
        <p:spPr bwMode="auto">
          <a:xfrm>
            <a:off x="1514475"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1</a:t>
            </a:r>
          </a:p>
        </p:txBody>
      </p:sp>
      <p:sp>
        <p:nvSpPr>
          <p:cNvPr id="40969" name="Rectangle 34"/>
          <p:cNvSpPr>
            <a:spLocks noChangeArrowheads="1"/>
          </p:cNvSpPr>
          <p:nvPr/>
        </p:nvSpPr>
        <p:spPr bwMode="auto">
          <a:xfrm>
            <a:off x="2657475"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2</a:t>
            </a:r>
          </a:p>
        </p:txBody>
      </p:sp>
      <p:sp>
        <p:nvSpPr>
          <p:cNvPr id="40970" name="Rectangle 35"/>
          <p:cNvSpPr>
            <a:spLocks noChangeArrowheads="1"/>
          </p:cNvSpPr>
          <p:nvPr/>
        </p:nvSpPr>
        <p:spPr bwMode="auto">
          <a:xfrm>
            <a:off x="3800475"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3</a:t>
            </a:r>
          </a:p>
        </p:txBody>
      </p:sp>
      <p:sp>
        <p:nvSpPr>
          <p:cNvPr id="40971" name="Rectangle 36"/>
          <p:cNvSpPr>
            <a:spLocks noChangeArrowheads="1"/>
          </p:cNvSpPr>
          <p:nvPr/>
        </p:nvSpPr>
        <p:spPr bwMode="auto">
          <a:xfrm>
            <a:off x="4943475"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4</a:t>
            </a:r>
          </a:p>
        </p:txBody>
      </p:sp>
      <p:sp>
        <p:nvSpPr>
          <p:cNvPr id="40972" name="Line 37"/>
          <p:cNvSpPr>
            <a:spLocks noChangeShapeType="1"/>
          </p:cNvSpPr>
          <p:nvPr/>
        </p:nvSpPr>
        <p:spPr bwMode="auto">
          <a:xfrm>
            <a:off x="5324475"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73" name="Rectangle 38"/>
          <p:cNvSpPr>
            <a:spLocks noChangeArrowheads="1"/>
          </p:cNvSpPr>
          <p:nvPr/>
        </p:nvSpPr>
        <p:spPr bwMode="auto">
          <a:xfrm>
            <a:off x="6553200"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9</a:t>
            </a:r>
          </a:p>
        </p:txBody>
      </p:sp>
      <p:sp>
        <p:nvSpPr>
          <p:cNvPr id="40974" name="Line 39"/>
          <p:cNvSpPr>
            <a:spLocks noChangeShapeType="1"/>
          </p:cNvSpPr>
          <p:nvPr/>
        </p:nvSpPr>
        <p:spPr bwMode="auto">
          <a:xfrm>
            <a:off x="8067675"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75" name="Rectangle 40"/>
          <p:cNvSpPr>
            <a:spLocks noChangeArrowheads="1"/>
          </p:cNvSpPr>
          <p:nvPr/>
        </p:nvSpPr>
        <p:spPr bwMode="auto">
          <a:xfrm>
            <a:off x="7686675"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10</a:t>
            </a:r>
          </a:p>
        </p:txBody>
      </p:sp>
      <p:sp>
        <p:nvSpPr>
          <p:cNvPr id="40976" name="Text Box 41"/>
          <p:cNvSpPr txBox="1">
            <a:spLocks noChangeArrowheads="1"/>
          </p:cNvSpPr>
          <p:nvPr/>
        </p:nvSpPr>
        <p:spPr bwMode="auto">
          <a:xfrm>
            <a:off x="3657600" y="4333875"/>
            <a:ext cx="1143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a:solidFill>
                  <a:schemeClr val="tx1"/>
                </a:solidFill>
                <a:latin typeface="Liberation Sans" panose="020B0604020202020204" pitchFamily="34" charset="0"/>
              </a:rPr>
              <a:t>5,000</a:t>
            </a:r>
          </a:p>
        </p:txBody>
      </p:sp>
      <p:sp>
        <p:nvSpPr>
          <p:cNvPr id="40977" name="Text Box 42"/>
          <p:cNvSpPr txBox="1">
            <a:spLocks noChangeArrowheads="1"/>
          </p:cNvSpPr>
          <p:nvPr/>
        </p:nvSpPr>
        <p:spPr bwMode="auto">
          <a:xfrm>
            <a:off x="4800600" y="4333875"/>
            <a:ext cx="1143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a:solidFill>
                  <a:schemeClr val="tx1"/>
                </a:solidFill>
                <a:latin typeface="Liberation Sans" panose="020B0604020202020204" pitchFamily="34" charset="0"/>
              </a:rPr>
              <a:t>5,000</a:t>
            </a:r>
          </a:p>
        </p:txBody>
      </p:sp>
      <p:sp>
        <p:nvSpPr>
          <p:cNvPr id="40978" name="Text Box 43"/>
          <p:cNvSpPr txBox="1">
            <a:spLocks noChangeArrowheads="1"/>
          </p:cNvSpPr>
          <p:nvPr/>
        </p:nvSpPr>
        <p:spPr bwMode="auto">
          <a:xfrm>
            <a:off x="6400800" y="4333875"/>
            <a:ext cx="1143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a:solidFill>
                  <a:schemeClr val="tx1"/>
                </a:solidFill>
                <a:latin typeface="Liberation Sans" panose="020B0604020202020204" pitchFamily="34" charset="0"/>
              </a:rPr>
              <a:t>5,000</a:t>
            </a:r>
          </a:p>
        </p:txBody>
      </p:sp>
      <p:sp>
        <p:nvSpPr>
          <p:cNvPr id="40979" name="Text Box 44"/>
          <p:cNvSpPr txBox="1">
            <a:spLocks noChangeArrowheads="1"/>
          </p:cNvSpPr>
          <p:nvPr/>
        </p:nvSpPr>
        <p:spPr bwMode="auto">
          <a:xfrm>
            <a:off x="1371600" y="4333875"/>
            <a:ext cx="1143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a:solidFill>
                  <a:schemeClr val="tx1"/>
                </a:solidFill>
                <a:latin typeface="Liberation Sans" panose="020B0604020202020204" pitchFamily="34" charset="0"/>
              </a:rPr>
              <a:t>$5,000</a:t>
            </a:r>
          </a:p>
        </p:txBody>
      </p:sp>
      <p:sp>
        <p:nvSpPr>
          <p:cNvPr id="40980" name="Rectangle 46"/>
          <p:cNvSpPr>
            <a:spLocks noChangeArrowheads="1"/>
          </p:cNvSpPr>
          <p:nvPr/>
        </p:nvSpPr>
        <p:spPr bwMode="auto">
          <a:xfrm>
            <a:off x="5562600" y="4791075"/>
            <a:ext cx="1143000" cy="304800"/>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lnSpc>
                <a:spcPct val="15000"/>
              </a:lnSpc>
              <a:spcBef>
                <a:spcPct val="0"/>
              </a:spcBef>
              <a:buClrTx/>
              <a:buSzTx/>
              <a:buFontTx/>
              <a:buNone/>
            </a:pPr>
            <a:r>
              <a:rPr lang="en-US" altLang="en-US" dirty="0">
                <a:solidFill>
                  <a:schemeClr val="tx1"/>
                </a:solidFill>
                <a:latin typeface="Liberation Sans" panose="020B0604020202020204" pitchFamily="34" charset="0"/>
              </a:rPr>
              <a:t>. . . . .</a:t>
            </a:r>
          </a:p>
        </p:txBody>
      </p:sp>
      <p:sp>
        <p:nvSpPr>
          <p:cNvPr id="40981" name="Text Box 47"/>
          <p:cNvSpPr txBox="1">
            <a:spLocks noChangeArrowheads="1"/>
          </p:cNvSpPr>
          <p:nvPr/>
        </p:nvSpPr>
        <p:spPr bwMode="auto">
          <a:xfrm>
            <a:off x="2514600" y="4333875"/>
            <a:ext cx="1143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a:solidFill>
                  <a:schemeClr val="tx1"/>
                </a:solidFill>
                <a:latin typeface="Liberation Sans" panose="020B0604020202020204" pitchFamily="34" charset="0"/>
              </a:rPr>
              <a:t>5,000</a:t>
            </a:r>
          </a:p>
        </p:txBody>
      </p:sp>
      <p:sp>
        <p:nvSpPr>
          <p:cNvPr id="40982" name="Line 48"/>
          <p:cNvSpPr>
            <a:spLocks noChangeShapeType="1"/>
          </p:cNvSpPr>
          <p:nvPr/>
        </p:nvSpPr>
        <p:spPr bwMode="auto">
          <a:xfrm>
            <a:off x="3048000"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83" name="Line 49"/>
          <p:cNvSpPr>
            <a:spLocks noChangeShapeType="1"/>
          </p:cNvSpPr>
          <p:nvPr/>
        </p:nvSpPr>
        <p:spPr bwMode="auto">
          <a:xfrm>
            <a:off x="4191000"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84" name="Line 50"/>
          <p:cNvSpPr>
            <a:spLocks noChangeShapeType="1"/>
          </p:cNvSpPr>
          <p:nvPr/>
        </p:nvSpPr>
        <p:spPr bwMode="auto">
          <a:xfrm>
            <a:off x="6934200"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85" name="Text Box 51"/>
          <p:cNvSpPr txBox="1">
            <a:spLocks noChangeArrowheads="1"/>
          </p:cNvSpPr>
          <p:nvPr/>
        </p:nvSpPr>
        <p:spPr bwMode="auto">
          <a:xfrm>
            <a:off x="7391400" y="4333875"/>
            <a:ext cx="14478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a:solidFill>
                  <a:schemeClr val="tx1"/>
                </a:solidFill>
                <a:latin typeface="Liberation Sans" panose="020B0604020202020204" pitchFamily="34" charset="0"/>
              </a:rPr>
              <a:t>5,000</a:t>
            </a:r>
          </a:p>
        </p:txBody>
      </p:sp>
      <p:sp>
        <p:nvSpPr>
          <p:cNvPr id="40986" name="Freeform 52"/>
          <p:cNvSpPr>
            <a:spLocks/>
          </p:cNvSpPr>
          <p:nvPr/>
        </p:nvSpPr>
        <p:spPr bwMode="auto">
          <a:xfrm>
            <a:off x="762000" y="4087813"/>
            <a:ext cx="7323138" cy="1587"/>
          </a:xfrm>
          <a:custGeom>
            <a:avLst/>
            <a:gdLst>
              <a:gd name="T0" fmla="*/ 0 w 4613"/>
              <a:gd name="T1" fmla="*/ 0 h 1"/>
              <a:gd name="T2" fmla="*/ 2147483647 w 4613"/>
              <a:gd name="T3" fmla="*/ 0 h 1"/>
              <a:gd name="T4" fmla="*/ 0 60000 65536"/>
              <a:gd name="T5" fmla="*/ 0 60000 65536"/>
              <a:gd name="T6" fmla="*/ 0 w 4613"/>
              <a:gd name="T7" fmla="*/ 0 h 1"/>
              <a:gd name="T8" fmla="*/ 4613 w 4613"/>
              <a:gd name="T9" fmla="*/ 1 h 1"/>
            </a:gdLst>
            <a:ahLst/>
            <a:cxnLst>
              <a:cxn ang="T4">
                <a:pos x="T0" y="T1"/>
              </a:cxn>
              <a:cxn ang="T5">
                <a:pos x="T2" y="T3"/>
              </a:cxn>
            </a:cxnLst>
            <a:rect l="T6" t="T7" r="T8" b="T9"/>
            <a:pathLst>
              <a:path w="4613" h="1">
                <a:moveTo>
                  <a:pt x="0" y="0"/>
                </a:moveTo>
                <a:lnTo>
                  <a:pt x="4613" y="0"/>
                </a:lnTo>
              </a:path>
            </a:pathLst>
          </a:custGeom>
          <a:noFill/>
          <a:ln w="28575">
            <a:solidFill>
              <a:srgbClr val="800000"/>
            </a:solidFill>
            <a:round/>
            <a:headEnd type="arrow"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Liberation Sans" panose="020B0604020202020204" pitchFamily="34" charset="0"/>
            </a:endParaRPr>
          </a:p>
        </p:txBody>
      </p:sp>
      <p:sp>
        <p:nvSpPr>
          <p:cNvPr id="40987" name="Text Box 53"/>
          <p:cNvSpPr txBox="1">
            <a:spLocks noChangeArrowheads="1"/>
          </p:cNvSpPr>
          <p:nvPr/>
        </p:nvSpPr>
        <p:spPr bwMode="auto">
          <a:xfrm>
            <a:off x="7391400" y="3630613"/>
            <a:ext cx="14478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a:solidFill>
                  <a:schemeClr val="tx1"/>
                </a:solidFill>
                <a:latin typeface="Liberation Sans" panose="020B0604020202020204" pitchFamily="34" charset="0"/>
              </a:rPr>
              <a:t>100,000</a:t>
            </a:r>
          </a:p>
        </p:txBody>
      </p:sp>
      <p:sp>
        <p:nvSpPr>
          <p:cNvPr id="40988" name="Line 54"/>
          <p:cNvSpPr>
            <a:spLocks noChangeShapeType="1"/>
          </p:cNvSpPr>
          <p:nvPr/>
        </p:nvSpPr>
        <p:spPr bwMode="auto">
          <a:xfrm>
            <a:off x="1905000"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89" name="Line 55"/>
          <p:cNvSpPr>
            <a:spLocks noChangeShapeType="1"/>
          </p:cNvSpPr>
          <p:nvPr/>
        </p:nvSpPr>
        <p:spPr bwMode="auto">
          <a:xfrm>
            <a:off x="5324475"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90" name="Line 56"/>
          <p:cNvSpPr>
            <a:spLocks noChangeShapeType="1"/>
          </p:cNvSpPr>
          <p:nvPr/>
        </p:nvSpPr>
        <p:spPr bwMode="auto">
          <a:xfrm>
            <a:off x="8077200"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91" name="Line 57"/>
          <p:cNvSpPr>
            <a:spLocks noChangeShapeType="1"/>
          </p:cNvSpPr>
          <p:nvPr/>
        </p:nvSpPr>
        <p:spPr bwMode="auto">
          <a:xfrm>
            <a:off x="3048000"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92" name="Line 58"/>
          <p:cNvSpPr>
            <a:spLocks noChangeShapeType="1"/>
          </p:cNvSpPr>
          <p:nvPr/>
        </p:nvSpPr>
        <p:spPr bwMode="auto">
          <a:xfrm>
            <a:off x="4191000"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93" name="Line 59"/>
          <p:cNvSpPr>
            <a:spLocks noChangeShapeType="1"/>
          </p:cNvSpPr>
          <p:nvPr/>
        </p:nvSpPr>
        <p:spPr bwMode="auto">
          <a:xfrm>
            <a:off x="6934200"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0994" name="Line 61"/>
          <p:cNvSpPr>
            <a:spLocks noChangeShapeType="1"/>
          </p:cNvSpPr>
          <p:nvPr/>
        </p:nvSpPr>
        <p:spPr bwMode="auto">
          <a:xfrm flipV="1">
            <a:off x="762000" y="3402013"/>
            <a:ext cx="0" cy="1371600"/>
          </a:xfrm>
          <a:prstGeom prst="line">
            <a:avLst/>
          </a:prstGeom>
          <a:noFill/>
          <a:ln w="28575"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dirty="0">
              <a:latin typeface="Liberation Sans" panose="020B0604020202020204" pitchFamily="34" charset="0"/>
            </a:endParaRPr>
          </a:p>
        </p:txBody>
      </p:sp>
      <p:sp>
        <p:nvSpPr>
          <p:cNvPr id="40995" name="Freeform 62"/>
          <p:cNvSpPr>
            <a:spLocks/>
          </p:cNvSpPr>
          <p:nvPr/>
        </p:nvSpPr>
        <p:spPr bwMode="auto">
          <a:xfrm>
            <a:off x="762000" y="3783013"/>
            <a:ext cx="6678613" cy="1587"/>
          </a:xfrm>
          <a:custGeom>
            <a:avLst/>
            <a:gdLst>
              <a:gd name="T0" fmla="*/ 0 w 4207"/>
              <a:gd name="T1" fmla="*/ 0 h 1"/>
              <a:gd name="T2" fmla="*/ 2147483647 w 4207"/>
              <a:gd name="T3" fmla="*/ 0 h 1"/>
              <a:gd name="T4" fmla="*/ 0 60000 65536"/>
              <a:gd name="T5" fmla="*/ 0 60000 65536"/>
              <a:gd name="T6" fmla="*/ 0 w 4207"/>
              <a:gd name="T7" fmla="*/ 0 h 1"/>
              <a:gd name="T8" fmla="*/ 4207 w 4207"/>
              <a:gd name="T9" fmla="*/ 1 h 1"/>
            </a:gdLst>
            <a:ahLst/>
            <a:cxnLst>
              <a:cxn ang="T4">
                <a:pos x="T0" y="T1"/>
              </a:cxn>
              <a:cxn ang="T5">
                <a:pos x="T2" y="T3"/>
              </a:cxn>
            </a:cxnLst>
            <a:rect l="T6" t="T7" r="T8" b="T9"/>
            <a:pathLst>
              <a:path w="4207" h="1">
                <a:moveTo>
                  <a:pt x="0" y="0"/>
                </a:moveTo>
                <a:lnTo>
                  <a:pt x="4207" y="0"/>
                </a:lnTo>
              </a:path>
            </a:pathLst>
          </a:custGeom>
          <a:noFill/>
          <a:ln w="28575">
            <a:solidFill>
              <a:srgbClr val="800000"/>
            </a:solidFill>
            <a:round/>
            <a:headEnd type="arrow"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Liberation Sans" panose="020B0604020202020204" pitchFamily="34" charset="0"/>
            </a:endParaRPr>
          </a:p>
        </p:txBody>
      </p:sp>
      <p:sp>
        <p:nvSpPr>
          <p:cNvPr id="40996"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40997"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reeform 28"/>
          <p:cNvSpPr>
            <a:spLocks/>
          </p:cNvSpPr>
          <p:nvPr/>
        </p:nvSpPr>
        <p:spPr bwMode="auto">
          <a:xfrm>
            <a:off x="792163" y="4918075"/>
            <a:ext cx="7715250" cy="4763"/>
          </a:xfrm>
          <a:custGeom>
            <a:avLst/>
            <a:gdLst>
              <a:gd name="T0" fmla="*/ 0 w 4860"/>
              <a:gd name="T1" fmla="*/ 0 h 3"/>
              <a:gd name="T2" fmla="*/ 2147483647 w 4860"/>
              <a:gd name="T3" fmla="*/ 2147483647 h 3"/>
              <a:gd name="T4" fmla="*/ 0 60000 65536"/>
              <a:gd name="T5" fmla="*/ 0 60000 65536"/>
              <a:gd name="T6" fmla="*/ 0 w 4860"/>
              <a:gd name="T7" fmla="*/ 0 h 3"/>
              <a:gd name="T8" fmla="*/ 4860 w 4860"/>
              <a:gd name="T9" fmla="*/ 3 h 3"/>
            </a:gdLst>
            <a:ahLst/>
            <a:cxnLst>
              <a:cxn ang="T4">
                <a:pos x="T0" y="T1"/>
              </a:cxn>
              <a:cxn ang="T5">
                <a:pos x="T2" y="T3"/>
              </a:cxn>
            </a:cxnLst>
            <a:rect l="T6" t="T7" r="T8" b="T9"/>
            <a:pathLst>
              <a:path w="4860" h="3">
                <a:moveTo>
                  <a:pt x="0" y="0"/>
                </a:moveTo>
                <a:lnTo>
                  <a:pt x="4860" y="3"/>
                </a:lnTo>
              </a:path>
            </a:pathLst>
          </a:custGeom>
          <a:noFill/>
          <a:ln w="508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Liberation Sans" panose="020B0604020202020204" pitchFamily="34" charset="0"/>
            </a:endParaRPr>
          </a:p>
        </p:txBody>
      </p:sp>
      <p:sp>
        <p:nvSpPr>
          <p:cNvPr id="41987" name="Line 29"/>
          <p:cNvSpPr>
            <a:spLocks noChangeShapeType="1"/>
          </p:cNvSpPr>
          <p:nvPr/>
        </p:nvSpPr>
        <p:spPr bwMode="auto">
          <a:xfrm>
            <a:off x="766763"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1988" name="Line 30"/>
          <p:cNvSpPr>
            <a:spLocks noChangeShapeType="1"/>
          </p:cNvSpPr>
          <p:nvPr/>
        </p:nvSpPr>
        <p:spPr bwMode="auto">
          <a:xfrm>
            <a:off x="1905000"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1989" name="Rectangle 31"/>
          <p:cNvSpPr>
            <a:spLocks noChangeArrowheads="1"/>
          </p:cNvSpPr>
          <p:nvPr/>
        </p:nvSpPr>
        <p:spPr bwMode="auto">
          <a:xfrm>
            <a:off x="304800" y="5141913"/>
            <a:ext cx="9239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0</a:t>
            </a:r>
          </a:p>
        </p:txBody>
      </p:sp>
      <p:sp>
        <p:nvSpPr>
          <p:cNvPr id="41990" name="Rectangle 32"/>
          <p:cNvSpPr>
            <a:spLocks noChangeArrowheads="1"/>
          </p:cNvSpPr>
          <p:nvPr/>
        </p:nvSpPr>
        <p:spPr bwMode="auto">
          <a:xfrm>
            <a:off x="1514475"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1</a:t>
            </a:r>
          </a:p>
        </p:txBody>
      </p:sp>
      <p:sp>
        <p:nvSpPr>
          <p:cNvPr id="41991" name="Rectangle 34"/>
          <p:cNvSpPr>
            <a:spLocks noChangeArrowheads="1"/>
          </p:cNvSpPr>
          <p:nvPr/>
        </p:nvSpPr>
        <p:spPr bwMode="auto">
          <a:xfrm>
            <a:off x="2657475"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2</a:t>
            </a:r>
          </a:p>
        </p:txBody>
      </p:sp>
      <p:sp>
        <p:nvSpPr>
          <p:cNvPr id="41992" name="Rectangle 35"/>
          <p:cNvSpPr>
            <a:spLocks noChangeArrowheads="1"/>
          </p:cNvSpPr>
          <p:nvPr/>
        </p:nvSpPr>
        <p:spPr bwMode="auto">
          <a:xfrm>
            <a:off x="3800475"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3</a:t>
            </a:r>
          </a:p>
        </p:txBody>
      </p:sp>
      <p:sp>
        <p:nvSpPr>
          <p:cNvPr id="41993" name="Rectangle 36"/>
          <p:cNvSpPr>
            <a:spLocks noChangeArrowheads="1"/>
          </p:cNvSpPr>
          <p:nvPr/>
        </p:nvSpPr>
        <p:spPr bwMode="auto">
          <a:xfrm>
            <a:off x="4943475"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4</a:t>
            </a:r>
          </a:p>
        </p:txBody>
      </p:sp>
      <p:sp>
        <p:nvSpPr>
          <p:cNvPr id="41994" name="Line 37"/>
          <p:cNvSpPr>
            <a:spLocks noChangeShapeType="1"/>
          </p:cNvSpPr>
          <p:nvPr/>
        </p:nvSpPr>
        <p:spPr bwMode="auto">
          <a:xfrm>
            <a:off x="5324475"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1995" name="Rectangle 38"/>
          <p:cNvSpPr>
            <a:spLocks noChangeArrowheads="1"/>
          </p:cNvSpPr>
          <p:nvPr/>
        </p:nvSpPr>
        <p:spPr bwMode="auto">
          <a:xfrm>
            <a:off x="6553200"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9</a:t>
            </a:r>
          </a:p>
        </p:txBody>
      </p:sp>
      <p:sp>
        <p:nvSpPr>
          <p:cNvPr id="41996" name="Line 39"/>
          <p:cNvSpPr>
            <a:spLocks noChangeShapeType="1"/>
          </p:cNvSpPr>
          <p:nvPr/>
        </p:nvSpPr>
        <p:spPr bwMode="auto">
          <a:xfrm>
            <a:off x="8067675"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1997" name="Rectangle 40"/>
          <p:cNvSpPr>
            <a:spLocks noChangeArrowheads="1"/>
          </p:cNvSpPr>
          <p:nvPr/>
        </p:nvSpPr>
        <p:spPr bwMode="auto">
          <a:xfrm>
            <a:off x="7686675" y="5141913"/>
            <a:ext cx="7715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10</a:t>
            </a:r>
          </a:p>
        </p:txBody>
      </p:sp>
      <p:sp>
        <p:nvSpPr>
          <p:cNvPr id="41998" name="Text Box 41"/>
          <p:cNvSpPr txBox="1">
            <a:spLocks noChangeArrowheads="1"/>
          </p:cNvSpPr>
          <p:nvPr/>
        </p:nvSpPr>
        <p:spPr bwMode="auto">
          <a:xfrm>
            <a:off x="3617256" y="4333875"/>
            <a:ext cx="1143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smtClean="0">
                <a:solidFill>
                  <a:schemeClr val="tx1"/>
                </a:solidFill>
                <a:latin typeface="Liberation Sans" panose="020B0604020202020204" pitchFamily="34" charset="0"/>
              </a:rPr>
              <a:t>$5,000</a:t>
            </a:r>
            <a:endParaRPr lang="en-US" altLang="en-US" sz="1700" dirty="0">
              <a:solidFill>
                <a:schemeClr val="tx1"/>
              </a:solidFill>
              <a:latin typeface="Liberation Sans" panose="020B0604020202020204" pitchFamily="34" charset="0"/>
            </a:endParaRPr>
          </a:p>
        </p:txBody>
      </p:sp>
      <p:sp>
        <p:nvSpPr>
          <p:cNvPr id="41999" name="Text Box 42"/>
          <p:cNvSpPr txBox="1">
            <a:spLocks noChangeArrowheads="1"/>
          </p:cNvSpPr>
          <p:nvPr/>
        </p:nvSpPr>
        <p:spPr bwMode="auto">
          <a:xfrm>
            <a:off x="4760256" y="4333875"/>
            <a:ext cx="1143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smtClean="0">
                <a:solidFill>
                  <a:schemeClr val="tx1"/>
                </a:solidFill>
                <a:latin typeface="Liberation Sans" panose="020B0604020202020204" pitchFamily="34" charset="0"/>
              </a:rPr>
              <a:t>$5,000</a:t>
            </a:r>
            <a:endParaRPr lang="en-US" altLang="en-US" sz="1700" dirty="0">
              <a:solidFill>
                <a:schemeClr val="tx1"/>
              </a:solidFill>
              <a:latin typeface="Liberation Sans" panose="020B0604020202020204" pitchFamily="34" charset="0"/>
            </a:endParaRPr>
          </a:p>
        </p:txBody>
      </p:sp>
      <p:sp>
        <p:nvSpPr>
          <p:cNvPr id="42000" name="Text Box 43"/>
          <p:cNvSpPr txBox="1">
            <a:spLocks noChangeArrowheads="1"/>
          </p:cNvSpPr>
          <p:nvPr/>
        </p:nvSpPr>
        <p:spPr bwMode="auto">
          <a:xfrm>
            <a:off x="6360456" y="4333875"/>
            <a:ext cx="1143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smtClean="0">
                <a:solidFill>
                  <a:schemeClr val="tx1"/>
                </a:solidFill>
                <a:latin typeface="Liberation Sans" panose="020B0604020202020204" pitchFamily="34" charset="0"/>
              </a:rPr>
              <a:t>$5,000</a:t>
            </a:r>
            <a:endParaRPr lang="en-US" altLang="en-US" sz="1700" dirty="0">
              <a:solidFill>
                <a:schemeClr val="tx1"/>
              </a:solidFill>
              <a:latin typeface="Liberation Sans" panose="020B0604020202020204" pitchFamily="34" charset="0"/>
            </a:endParaRPr>
          </a:p>
        </p:txBody>
      </p:sp>
      <p:sp>
        <p:nvSpPr>
          <p:cNvPr id="42001" name="Text Box 44"/>
          <p:cNvSpPr txBox="1">
            <a:spLocks noChangeArrowheads="1"/>
          </p:cNvSpPr>
          <p:nvPr/>
        </p:nvSpPr>
        <p:spPr bwMode="auto">
          <a:xfrm>
            <a:off x="1331256" y="4333875"/>
            <a:ext cx="1143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a:solidFill>
                  <a:schemeClr val="tx1"/>
                </a:solidFill>
                <a:latin typeface="Liberation Sans" panose="020B0604020202020204" pitchFamily="34" charset="0"/>
              </a:rPr>
              <a:t>$5,000</a:t>
            </a:r>
          </a:p>
        </p:txBody>
      </p:sp>
      <p:sp>
        <p:nvSpPr>
          <p:cNvPr id="42002" name="Rectangle 46"/>
          <p:cNvSpPr>
            <a:spLocks noChangeArrowheads="1"/>
          </p:cNvSpPr>
          <p:nvPr/>
        </p:nvSpPr>
        <p:spPr bwMode="auto">
          <a:xfrm>
            <a:off x="5562600" y="4791075"/>
            <a:ext cx="1143000" cy="304800"/>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lnSpc>
                <a:spcPct val="15000"/>
              </a:lnSpc>
              <a:spcBef>
                <a:spcPct val="0"/>
              </a:spcBef>
              <a:buClrTx/>
              <a:buSzTx/>
              <a:buFontTx/>
              <a:buNone/>
            </a:pPr>
            <a:r>
              <a:rPr lang="en-US" altLang="en-US" dirty="0">
                <a:solidFill>
                  <a:schemeClr val="tx1"/>
                </a:solidFill>
                <a:latin typeface="Liberation Sans" panose="020B0604020202020204" pitchFamily="34" charset="0"/>
              </a:rPr>
              <a:t>. . . . .</a:t>
            </a:r>
          </a:p>
        </p:txBody>
      </p:sp>
      <p:sp>
        <p:nvSpPr>
          <p:cNvPr id="42003" name="Text Box 47"/>
          <p:cNvSpPr txBox="1">
            <a:spLocks noChangeArrowheads="1"/>
          </p:cNvSpPr>
          <p:nvPr/>
        </p:nvSpPr>
        <p:spPr bwMode="auto">
          <a:xfrm>
            <a:off x="2474256" y="4333875"/>
            <a:ext cx="11430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smtClean="0">
                <a:solidFill>
                  <a:schemeClr val="tx1"/>
                </a:solidFill>
                <a:latin typeface="Liberation Sans" panose="020B0604020202020204" pitchFamily="34" charset="0"/>
              </a:rPr>
              <a:t>$5,000</a:t>
            </a:r>
            <a:endParaRPr lang="en-US" altLang="en-US" sz="1700" dirty="0">
              <a:solidFill>
                <a:schemeClr val="tx1"/>
              </a:solidFill>
              <a:latin typeface="Liberation Sans" panose="020B0604020202020204" pitchFamily="34" charset="0"/>
            </a:endParaRPr>
          </a:p>
        </p:txBody>
      </p:sp>
      <p:sp>
        <p:nvSpPr>
          <p:cNvPr id="42004" name="Line 48"/>
          <p:cNvSpPr>
            <a:spLocks noChangeShapeType="1"/>
          </p:cNvSpPr>
          <p:nvPr/>
        </p:nvSpPr>
        <p:spPr bwMode="auto">
          <a:xfrm>
            <a:off x="3048000"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2005" name="Line 49"/>
          <p:cNvSpPr>
            <a:spLocks noChangeShapeType="1"/>
          </p:cNvSpPr>
          <p:nvPr/>
        </p:nvSpPr>
        <p:spPr bwMode="auto">
          <a:xfrm>
            <a:off x="4191000"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2006" name="Line 50"/>
          <p:cNvSpPr>
            <a:spLocks noChangeShapeType="1"/>
          </p:cNvSpPr>
          <p:nvPr/>
        </p:nvSpPr>
        <p:spPr bwMode="auto">
          <a:xfrm>
            <a:off x="6934200" y="4791075"/>
            <a:ext cx="0" cy="254000"/>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2007" name="Text Box 51"/>
          <p:cNvSpPr txBox="1">
            <a:spLocks noChangeArrowheads="1"/>
          </p:cNvSpPr>
          <p:nvPr/>
        </p:nvSpPr>
        <p:spPr bwMode="auto">
          <a:xfrm>
            <a:off x="7351056" y="4333875"/>
            <a:ext cx="14478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smtClean="0">
                <a:solidFill>
                  <a:schemeClr val="tx1"/>
                </a:solidFill>
                <a:latin typeface="Liberation Sans" panose="020B0604020202020204" pitchFamily="34" charset="0"/>
              </a:rPr>
              <a:t>$5,000</a:t>
            </a:r>
            <a:endParaRPr lang="en-US" altLang="en-US" sz="1700" dirty="0">
              <a:solidFill>
                <a:schemeClr val="tx1"/>
              </a:solidFill>
              <a:latin typeface="Liberation Sans" panose="020B0604020202020204" pitchFamily="34" charset="0"/>
            </a:endParaRPr>
          </a:p>
        </p:txBody>
      </p:sp>
      <p:sp>
        <p:nvSpPr>
          <p:cNvPr id="42008" name="Freeform 52"/>
          <p:cNvSpPr>
            <a:spLocks/>
          </p:cNvSpPr>
          <p:nvPr/>
        </p:nvSpPr>
        <p:spPr bwMode="auto">
          <a:xfrm>
            <a:off x="762000" y="4087813"/>
            <a:ext cx="7323138" cy="1587"/>
          </a:xfrm>
          <a:custGeom>
            <a:avLst/>
            <a:gdLst>
              <a:gd name="T0" fmla="*/ 0 w 4613"/>
              <a:gd name="T1" fmla="*/ 0 h 1"/>
              <a:gd name="T2" fmla="*/ 2147483647 w 4613"/>
              <a:gd name="T3" fmla="*/ 0 h 1"/>
              <a:gd name="T4" fmla="*/ 0 60000 65536"/>
              <a:gd name="T5" fmla="*/ 0 60000 65536"/>
              <a:gd name="T6" fmla="*/ 0 w 4613"/>
              <a:gd name="T7" fmla="*/ 0 h 1"/>
              <a:gd name="T8" fmla="*/ 4613 w 4613"/>
              <a:gd name="T9" fmla="*/ 1 h 1"/>
            </a:gdLst>
            <a:ahLst/>
            <a:cxnLst>
              <a:cxn ang="T4">
                <a:pos x="T0" y="T1"/>
              </a:cxn>
              <a:cxn ang="T5">
                <a:pos x="T2" y="T3"/>
              </a:cxn>
            </a:cxnLst>
            <a:rect l="T6" t="T7" r="T8" b="T9"/>
            <a:pathLst>
              <a:path w="4613" h="1">
                <a:moveTo>
                  <a:pt x="0" y="0"/>
                </a:moveTo>
                <a:lnTo>
                  <a:pt x="4613" y="0"/>
                </a:lnTo>
              </a:path>
            </a:pathLst>
          </a:custGeom>
          <a:noFill/>
          <a:ln w="28575">
            <a:solidFill>
              <a:srgbClr val="800000"/>
            </a:solidFill>
            <a:round/>
            <a:headEnd type="arrow"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Liberation Sans" panose="020B0604020202020204" pitchFamily="34" charset="0"/>
            </a:endParaRPr>
          </a:p>
        </p:txBody>
      </p:sp>
      <p:sp>
        <p:nvSpPr>
          <p:cNvPr id="42009" name="Text Box 53"/>
          <p:cNvSpPr txBox="1">
            <a:spLocks noChangeArrowheads="1"/>
          </p:cNvSpPr>
          <p:nvPr/>
        </p:nvSpPr>
        <p:spPr bwMode="auto">
          <a:xfrm>
            <a:off x="7337616" y="3606709"/>
            <a:ext cx="144780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1700" dirty="0" smtClean="0">
                <a:solidFill>
                  <a:schemeClr val="tx1"/>
                </a:solidFill>
                <a:latin typeface="Liberation Sans" panose="020B0604020202020204" pitchFamily="34" charset="0"/>
              </a:rPr>
              <a:t>$100,000</a:t>
            </a:r>
            <a:endParaRPr lang="en-US" altLang="en-US" sz="1700" dirty="0">
              <a:solidFill>
                <a:schemeClr val="tx1"/>
              </a:solidFill>
              <a:latin typeface="Liberation Sans" panose="020B0604020202020204" pitchFamily="34" charset="0"/>
            </a:endParaRPr>
          </a:p>
        </p:txBody>
      </p:sp>
      <p:sp>
        <p:nvSpPr>
          <p:cNvPr id="42010" name="Line 54"/>
          <p:cNvSpPr>
            <a:spLocks noChangeShapeType="1"/>
          </p:cNvSpPr>
          <p:nvPr/>
        </p:nvSpPr>
        <p:spPr bwMode="auto">
          <a:xfrm>
            <a:off x="1905000"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2011" name="Line 55"/>
          <p:cNvSpPr>
            <a:spLocks noChangeShapeType="1"/>
          </p:cNvSpPr>
          <p:nvPr/>
        </p:nvSpPr>
        <p:spPr bwMode="auto">
          <a:xfrm>
            <a:off x="5324475"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2012" name="Line 56"/>
          <p:cNvSpPr>
            <a:spLocks noChangeShapeType="1"/>
          </p:cNvSpPr>
          <p:nvPr/>
        </p:nvSpPr>
        <p:spPr bwMode="auto">
          <a:xfrm>
            <a:off x="8077200"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2013" name="Line 57"/>
          <p:cNvSpPr>
            <a:spLocks noChangeShapeType="1"/>
          </p:cNvSpPr>
          <p:nvPr/>
        </p:nvSpPr>
        <p:spPr bwMode="auto">
          <a:xfrm>
            <a:off x="3048000"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2014" name="Line 58"/>
          <p:cNvSpPr>
            <a:spLocks noChangeShapeType="1"/>
          </p:cNvSpPr>
          <p:nvPr/>
        </p:nvSpPr>
        <p:spPr bwMode="auto">
          <a:xfrm>
            <a:off x="4191000"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2015" name="Line 59"/>
          <p:cNvSpPr>
            <a:spLocks noChangeShapeType="1"/>
          </p:cNvSpPr>
          <p:nvPr/>
        </p:nvSpPr>
        <p:spPr bwMode="auto">
          <a:xfrm>
            <a:off x="6934200" y="4087813"/>
            <a:ext cx="0" cy="254000"/>
          </a:xfrm>
          <a:prstGeom prst="line">
            <a:avLst/>
          </a:prstGeom>
          <a:noFill/>
          <a:ln w="28575">
            <a:solidFill>
              <a:srgbClr val="800000"/>
            </a:solidFill>
            <a:round/>
            <a:headEnd/>
            <a:tailEnd/>
          </a:ln>
          <a:extLst>
            <a:ext uri="{909E8E84-426E-40DD-AFC4-6F175D3DCCD1}">
              <a14:hiddenFill xmlns:a14="http://schemas.microsoft.com/office/drawing/2010/main">
                <a:noFill/>
              </a14:hiddenFill>
            </a:ext>
          </a:extLst>
        </p:spPr>
        <p:txBody>
          <a:bodyPr wrap="none" anchor="ctr"/>
          <a:lstStyle/>
          <a:p>
            <a:endParaRPr lang="en-US" dirty="0">
              <a:latin typeface="Liberation Sans" panose="020B0604020202020204" pitchFamily="34" charset="0"/>
            </a:endParaRPr>
          </a:p>
        </p:txBody>
      </p:sp>
      <p:sp>
        <p:nvSpPr>
          <p:cNvPr id="42016" name="Line 61"/>
          <p:cNvSpPr>
            <a:spLocks noChangeShapeType="1"/>
          </p:cNvSpPr>
          <p:nvPr/>
        </p:nvSpPr>
        <p:spPr bwMode="auto">
          <a:xfrm flipV="1">
            <a:off x="762000" y="3402013"/>
            <a:ext cx="0" cy="1371600"/>
          </a:xfrm>
          <a:prstGeom prst="line">
            <a:avLst/>
          </a:prstGeom>
          <a:noFill/>
          <a:ln w="28575"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dirty="0">
              <a:latin typeface="Liberation Sans" panose="020B0604020202020204" pitchFamily="34" charset="0"/>
            </a:endParaRPr>
          </a:p>
        </p:txBody>
      </p:sp>
      <p:sp>
        <p:nvSpPr>
          <p:cNvPr id="42017" name="Freeform 62"/>
          <p:cNvSpPr>
            <a:spLocks/>
          </p:cNvSpPr>
          <p:nvPr/>
        </p:nvSpPr>
        <p:spPr bwMode="auto">
          <a:xfrm>
            <a:off x="762000" y="3783013"/>
            <a:ext cx="6678613" cy="1587"/>
          </a:xfrm>
          <a:custGeom>
            <a:avLst/>
            <a:gdLst>
              <a:gd name="T0" fmla="*/ 0 w 4207"/>
              <a:gd name="T1" fmla="*/ 0 h 1"/>
              <a:gd name="T2" fmla="*/ 2147483647 w 4207"/>
              <a:gd name="T3" fmla="*/ 0 h 1"/>
              <a:gd name="T4" fmla="*/ 0 60000 65536"/>
              <a:gd name="T5" fmla="*/ 0 60000 65536"/>
              <a:gd name="T6" fmla="*/ 0 w 4207"/>
              <a:gd name="T7" fmla="*/ 0 h 1"/>
              <a:gd name="T8" fmla="*/ 4207 w 4207"/>
              <a:gd name="T9" fmla="*/ 1 h 1"/>
            </a:gdLst>
            <a:ahLst/>
            <a:cxnLst>
              <a:cxn ang="T4">
                <a:pos x="T0" y="T1"/>
              </a:cxn>
              <a:cxn ang="T5">
                <a:pos x="T2" y="T3"/>
              </a:cxn>
            </a:cxnLst>
            <a:rect l="T6" t="T7" r="T8" b="T9"/>
            <a:pathLst>
              <a:path w="4207" h="1">
                <a:moveTo>
                  <a:pt x="0" y="0"/>
                </a:moveTo>
                <a:lnTo>
                  <a:pt x="4207" y="0"/>
                </a:lnTo>
              </a:path>
            </a:pathLst>
          </a:custGeom>
          <a:noFill/>
          <a:ln w="28575">
            <a:solidFill>
              <a:srgbClr val="800000"/>
            </a:solidFill>
            <a:round/>
            <a:headEnd type="arrow"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latin typeface="Liberation Sans" panose="020B0604020202020204" pitchFamily="34" charset="0"/>
            </a:endParaRPr>
          </a:p>
        </p:txBody>
      </p:sp>
      <p:sp>
        <p:nvSpPr>
          <p:cNvPr id="42018" name="Rectangle 1027"/>
          <p:cNvSpPr>
            <a:spLocks noChangeArrowheads="1"/>
          </p:cNvSpPr>
          <p:nvPr/>
        </p:nvSpPr>
        <p:spPr bwMode="auto">
          <a:xfrm>
            <a:off x="533400" y="1295400"/>
            <a:ext cx="8229600" cy="163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5000"/>
              </a:lnSpc>
              <a:spcBef>
                <a:spcPct val="0"/>
              </a:spcBef>
              <a:buClrTx/>
              <a:buSzTx/>
              <a:buFontTx/>
              <a:buNone/>
            </a:pPr>
            <a:r>
              <a:rPr lang="en-US" altLang="en-US" sz="2200" dirty="0">
                <a:solidFill>
                  <a:schemeClr val="tx1"/>
                </a:solidFill>
                <a:latin typeface="Liberation Sans" panose="020B0604020202020204" pitchFamily="34" charset="0"/>
              </a:rPr>
              <a:t>Illustration:</a:t>
            </a:r>
            <a:r>
              <a:rPr lang="en-US" altLang="en-US" sz="2200" b="0" dirty="0">
                <a:solidFill>
                  <a:schemeClr val="tx1"/>
                </a:solidFill>
                <a:latin typeface="Liberation Sans" panose="020B0604020202020204" pitchFamily="34" charset="0"/>
              </a:rPr>
              <a:t>  Assume a bond issue of 10%, five-year bonds with a face value of $100,000 with interest payable </a:t>
            </a:r>
            <a:r>
              <a:rPr lang="en-US" altLang="en-US" sz="2200" dirty="0">
                <a:solidFill>
                  <a:schemeClr val="tx1"/>
                </a:solidFill>
                <a:latin typeface="Liberation Sans" panose="020B0604020202020204" pitchFamily="34" charset="0"/>
              </a:rPr>
              <a:t>semiannually</a:t>
            </a:r>
            <a:r>
              <a:rPr lang="en-US" altLang="en-US" sz="2200" b="0" dirty="0">
                <a:solidFill>
                  <a:schemeClr val="tx1"/>
                </a:solidFill>
                <a:latin typeface="Liberation Sans" panose="020B0604020202020204" pitchFamily="34" charset="0"/>
              </a:rPr>
              <a:t> on January 1 and July 1.  Calculate the present value of the </a:t>
            </a:r>
            <a:r>
              <a:rPr lang="en-US" altLang="en-US" sz="2200" dirty="0">
                <a:solidFill>
                  <a:schemeClr val="tx1"/>
                </a:solidFill>
                <a:latin typeface="Liberation Sans" panose="020B0604020202020204" pitchFamily="34" charset="0"/>
              </a:rPr>
              <a:t>principal</a:t>
            </a:r>
            <a:r>
              <a:rPr lang="en-US" altLang="en-US" sz="2200" b="0" dirty="0">
                <a:solidFill>
                  <a:schemeClr val="tx1"/>
                </a:solidFill>
                <a:latin typeface="Liberation Sans" panose="020B0604020202020204" pitchFamily="34" charset="0"/>
              </a:rPr>
              <a:t> and </a:t>
            </a:r>
            <a:r>
              <a:rPr lang="en-US" altLang="en-US" sz="2200" dirty="0">
                <a:solidFill>
                  <a:schemeClr val="tx1"/>
                </a:solidFill>
                <a:latin typeface="Liberation Sans" panose="020B0604020202020204" pitchFamily="34" charset="0"/>
              </a:rPr>
              <a:t>interest payments</a:t>
            </a:r>
            <a:r>
              <a:rPr lang="en-US" altLang="en-US" sz="2200" b="0" dirty="0">
                <a:solidFill>
                  <a:schemeClr val="tx1"/>
                </a:solidFill>
                <a:latin typeface="Liberation Sans" panose="020B0604020202020204" pitchFamily="34" charset="0"/>
              </a:rPr>
              <a:t>.</a:t>
            </a:r>
          </a:p>
        </p:txBody>
      </p:sp>
      <p:sp>
        <p:nvSpPr>
          <p:cNvPr id="42019"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42021"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8" name="Rectangle 66"/>
          <p:cNvSpPr txBox="1">
            <a:spLocks noChangeArrowheads="1"/>
          </p:cNvSpPr>
          <p:nvPr/>
        </p:nvSpPr>
        <p:spPr bwMode="auto">
          <a:xfrm>
            <a:off x="533400" y="304800"/>
            <a:ext cx="8610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PV OF A LONG-TERM NOTE OR BOND</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10672" y="1295400"/>
            <a:ext cx="8686800" cy="3680286"/>
          </a:xfrm>
          <a:prstGeom prst="rect">
            <a:avLst/>
          </a:prstGeom>
        </p:spPr>
      </p:pic>
      <p:sp>
        <p:nvSpPr>
          <p:cNvPr id="43011" name="Text Box 11"/>
          <p:cNvSpPr txBox="1">
            <a:spLocks noChangeArrowheads="1"/>
          </p:cNvSpPr>
          <p:nvPr/>
        </p:nvSpPr>
        <p:spPr bwMode="auto">
          <a:xfrm>
            <a:off x="5715000" y="1395321"/>
            <a:ext cx="2971800" cy="461665"/>
          </a:xfrm>
          <a:prstGeom prst="rect">
            <a:avLst/>
          </a:prstGeom>
          <a:solidFill>
            <a:srgbClr val="FFFFC5"/>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400" b="0" dirty="0">
                <a:solidFill>
                  <a:schemeClr val="tx1"/>
                </a:solidFill>
                <a:latin typeface="Liberation Sans" panose="020B0604020202020204" pitchFamily="34" charset="0"/>
              </a:rPr>
              <a:t>PV of Principal</a:t>
            </a:r>
          </a:p>
        </p:txBody>
      </p:sp>
      <p:sp>
        <p:nvSpPr>
          <p:cNvPr id="43013"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43015"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5" name="Rectangle 10"/>
          <p:cNvSpPr>
            <a:spLocks noChangeArrowheads="1"/>
          </p:cNvSpPr>
          <p:nvPr/>
        </p:nvSpPr>
        <p:spPr bwMode="auto">
          <a:xfrm>
            <a:off x="927100" y="5181600"/>
            <a:ext cx="7302500" cy="533400"/>
          </a:xfrm>
          <a:prstGeom prst="rect">
            <a:avLst/>
          </a:prstGeom>
          <a:noFill/>
          <a:ln>
            <a:noFill/>
          </a:ln>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defRPr/>
            </a:pPr>
            <a:r>
              <a:rPr lang="en-US" altLang="en-US" sz="2400" dirty="0" smtClean="0">
                <a:solidFill>
                  <a:schemeClr val="tx1"/>
                </a:solidFill>
                <a:latin typeface="Liberation Sans" panose="020B0604020202020204" pitchFamily="34" charset="0"/>
              </a:rPr>
              <a:t>         $100,000     x    .61391      =     </a:t>
            </a:r>
            <a:r>
              <a:rPr lang="en-US" altLang="en-US" sz="2400" dirty="0" smtClean="0">
                <a:solidFill>
                  <a:srgbClr val="CC0000"/>
                </a:solidFill>
                <a:latin typeface="Liberation Sans" panose="020B0604020202020204" pitchFamily="34" charset="0"/>
              </a:rPr>
              <a:t>$61,391</a:t>
            </a:r>
          </a:p>
        </p:txBody>
      </p:sp>
      <p:sp>
        <p:nvSpPr>
          <p:cNvPr id="43017" name="Text Box 11"/>
          <p:cNvSpPr txBox="1">
            <a:spLocks noChangeArrowheads="1"/>
          </p:cNvSpPr>
          <p:nvPr/>
        </p:nvSpPr>
        <p:spPr bwMode="auto">
          <a:xfrm>
            <a:off x="1219200" y="5699125"/>
            <a:ext cx="2438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Principal</a:t>
            </a:r>
          </a:p>
        </p:txBody>
      </p:sp>
      <p:sp>
        <p:nvSpPr>
          <p:cNvPr id="43018" name="Text Box 12"/>
          <p:cNvSpPr txBox="1">
            <a:spLocks noChangeArrowheads="1"/>
          </p:cNvSpPr>
          <p:nvPr/>
        </p:nvSpPr>
        <p:spPr bwMode="auto">
          <a:xfrm>
            <a:off x="3837567" y="5699125"/>
            <a:ext cx="11970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Factor</a:t>
            </a:r>
          </a:p>
        </p:txBody>
      </p:sp>
      <p:sp>
        <p:nvSpPr>
          <p:cNvPr id="43019" name="Text Box 13"/>
          <p:cNvSpPr txBox="1">
            <a:spLocks noChangeArrowheads="1"/>
          </p:cNvSpPr>
          <p:nvPr/>
        </p:nvSpPr>
        <p:spPr bwMode="auto">
          <a:xfrm>
            <a:off x="5715000" y="5699125"/>
            <a:ext cx="1905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Present Value</a:t>
            </a:r>
          </a:p>
        </p:txBody>
      </p:sp>
      <p:sp>
        <p:nvSpPr>
          <p:cNvPr id="12" name="Rectangle 11"/>
          <p:cNvSpPr/>
          <p:nvPr/>
        </p:nvSpPr>
        <p:spPr bwMode="auto">
          <a:xfrm>
            <a:off x="2508086" y="4678468"/>
            <a:ext cx="1005840" cy="314876"/>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
        <p:nvSpPr>
          <p:cNvPr id="14" name="Rectangle 66"/>
          <p:cNvSpPr txBox="1">
            <a:spLocks noChangeArrowheads="1"/>
          </p:cNvSpPr>
          <p:nvPr/>
        </p:nvSpPr>
        <p:spPr bwMode="auto">
          <a:xfrm>
            <a:off x="533400" y="304800"/>
            <a:ext cx="8610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PV OF A LONG-TERM NOTE OR BOND</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10672" y="1319007"/>
            <a:ext cx="8686800" cy="3587673"/>
          </a:xfrm>
          <a:prstGeom prst="rect">
            <a:avLst/>
          </a:prstGeom>
        </p:spPr>
      </p:pic>
      <p:sp>
        <p:nvSpPr>
          <p:cNvPr id="397315" name="Rectangle 10"/>
          <p:cNvSpPr>
            <a:spLocks noChangeArrowheads="1"/>
          </p:cNvSpPr>
          <p:nvPr/>
        </p:nvSpPr>
        <p:spPr bwMode="auto">
          <a:xfrm>
            <a:off x="927100" y="5181600"/>
            <a:ext cx="7302500" cy="533400"/>
          </a:xfrm>
          <a:prstGeom prst="rect">
            <a:avLst/>
          </a:prstGeom>
          <a:noFill/>
          <a:ln>
            <a:noFill/>
          </a:ln>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90488" tIns="44450" rIns="90488" bIns="44450" anchor="ct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defRPr/>
            </a:pPr>
            <a:r>
              <a:rPr lang="en-US" altLang="en-US" sz="2400" dirty="0" smtClean="0">
                <a:solidFill>
                  <a:schemeClr val="tx1"/>
                </a:solidFill>
                <a:latin typeface="Liberation Sans" panose="020B0604020202020204" pitchFamily="34" charset="0"/>
              </a:rPr>
              <a:t>           $5,000     x    7.72173      =     </a:t>
            </a:r>
            <a:r>
              <a:rPr lang="en-US" altLang="en-US" sz="2400" dirty="0" smtClean="0">
                <a:solidFill>
                  <a:srgbClr val="CC0000"/>
                </a:solidFill>
                <a:latin typeface="Liberation Sans" panose="020B0604020202020204" pitchFamily="34" charset="0"/>
              </a:rPr>
              <a:t>$38,609</a:t>
            </a:r>
          </a:p>
        </p:txBody>
      </p:sp>
      <p:sp>
        <p:nvSpPr>
          <p:cNvPr id="44036" name="Text Box 11"/>
          <p:cNvSpPr txBox="1">
            <a:spLocks noChangeArrowheads="1"/>
          </p:cNvSpPr>
          <p:nvPr/>
        </p:nvSpPr>
        <p:spPr bwMode="auto">
          <a:xfrm>
            <a:off x="1219200" y="5699125"/>
            <a:ext cx="2438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Payment</a:t>
            </a:r>
          </a:p>
        </p:txBody>
      </p:sp>
      <p:sp>
        <p:nvSpPr>
          <p:cNvPr id="44037" name="Text Box 12"/>
          <p:cNvSpPr txBox="1">
            <a:spLocks noChangeArrowheads="1"/>
          </p:cNvSpPr>
          <p:nvPr/>
        </p:nvSpPr>
        <p:spPr bwMode="auto">
          <a:xfrm>
            <a:off x="3505200" y="5699125"/>
            <a:ext cx="1752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Factor</a:t>
            </a:r>
          </a:p>
        </p:txBody>
      </p:sp>
      <p:sp>
        <p:nvSpPr>
          <p:cNvPr id="44038" name="Text Box 13"/>
          <p:cNvSpPr txBox="1">
            <a:spLocks noChangeArrowheads="1"/>
          </p:cNvSpPr>
          <p:nvPr/>
        </p:nvSpPr>
        <p:spPr bwMode="auto">
          <a:xfrm>
            <a:off x="5715000" y="5699125"/>
            <a:ext cx="1905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000" dirty="0">
                <a:solidFill>
                  <a:schemeClr val="tx1"/>
                </a:solidFill>
                <a:latin typeface="Liberation Sans" panose="020B0604020202020204" pitchFamily="34" charset="0"/>
              </a:rPr>
              <a:t>Present Value</a:t>
            </a:r>
          </a:p>
        </p:txBody>
      </p:sp>
      <p:sp>
        <p:nvSpPr>
          <p:cNvPr id="44041"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44043"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2" name="Rectangle 11"/>
          <p:cNvSpPr/>
          <p:nvPr/>
        </p:nvSpPr>
        <p:spPr bwMode="auto">
          <a:xfrm>
            <a:off x="2664425" y="4614737"/>
            <a:ext cx="1005840" cy="314876"/>
          </a:xfrm>
          <a:prstGeom prst="rect">
            <a:avLst/>
          </a:prstGeom>
          <a:noFill/>
          <a:ln w="38100" cap="sq" cmpd="sng" algn="ctr">
            <a:solidFill>
              <a:srgbClr val="CC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Liberation Sans" panose="020B0604020202020204" pitchFamily="34" charset="0"/>
            </a:endParaRPr>
          </a:p>
        </p:txBody>
      </p:sp>
      <p:sp>
        <p:nvSpPr>
          <p:cNvPr id="14" name="Rectangle 66"/>
          <p:cNvSpPr txBox="1">
            <a:spLocks noChangeArrowheads="1"/>
          </p:cNvSpPr>
          <p:nvPr/>
        </p:nvSpPr>
        <p:spPr bwMode="auto">
          <a:xfrm>
            <a:off x="533400" y="304800"/>
            <a:ext cx="8610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PV OF A LONG-TERM NOTE OR BOND</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
        <p:nvSpPr>
          <p:cNvPr id="13" name="Text Box 11"/>
          <p:cNvSpPr txBox="1">
            <a:spLocks noChangeArrowheads="1"/>
          </p:cNvSpPr>
          <p:nvPr/>
        </p:nvSpPr>
        <p:spPr bwMode="auto">
          <a:xfrm>
            <a:off x="5715000" y="1395321"/>
            <a:ext cx="2971800" cy="461665"/>
          </a:xfrm>
          <a:prstGeom prst="rect">
            <a:avLst/>
          </a:prstGeom>
          <a:solidFill>
            <a:srgbClr val="FFFFC5"/>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ctr">
              <a:spcBef>
                <a:spcPct val="50000"/>
              </a:spcBef>
              <a:buClrTx/>
              <a:buSzTx/>
              <a:buFontTx/>
              <a:buNone/>
            </a:pPr>
            <a:r>
              <a:rPr lang="en-US" altLang="en-US" sz="2400" b="0" dirty="0">
                <a:solidFill>
                  <a:schemeClr val="tx1"/>
                </a:solidFill>
                <a:latin typeface="Liberation Sans" panose="020B0604020202020204" pitchFamily="34" charset="0"/>
              </a:rPr>
              <a:t>PV of </a:t>
            </a:r>
            <a:r>
              <a:rPr lang="en-US" altLang="en-US" sz="2400" b="0" dirty="0" smtClean="0">
                <a:solidFill>
                  <a:schemeClr val="tx1"/>
                </a:solidFill>
                <a:latin typeface="Liberation Sans" panose="020B0604020202020204" pitchFamily="34" charset="0"/>
              </a:rPr>
              <a:t>Interest</a:t>
            </a:r>
            <a:endParaRPr lang="en-US" altLang="en-US" sz="2400" b="0"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97315"/>
                                        </p:tgtEl>
                                        <p:attrNameLst>
                                          <p:attrName>style.visibility</p:attrName>
                                        </p:attrNameLst>
                                      </p:cBhvr>
                                      <p:to>
                                        <p:strVal val="visible"/>
                                      </p:to>
                                    </p:set>
                                    <p:animEffect transition="in" filter="wipe(left)">
                                      <p:cBhvr>
                                        <p:cTn id="12" dur="500"/>
                                        <p:tgtEl>
                                          <p:spTgt spid="397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15" grpId="0"/>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ChangeArrowheads="1"/>
          </p:cNvSpPr>
          <p:nvPr/>
        </p:nvSpPr>
        <p:spPr bwMode="auto">
          <a:xfrm>
            <a:off x="533400" y="1295400"/>
            <a:ext cx="8315325" cy="1255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0000"/>
              </a:lnSpc>
              <a:spcBef>
                <a:spcPct val="0"/>
              </a:spcBef>
              <a:buClrTx/>
              <a:buSzTx/>
              <a:buFontTx/>
              <a:buNone/>
            </a:pPr>
            <a:r>
              <a:rPr lang="en-US" altLang="en-US" sz="2100" dirty="0">
                <a:solidFill>
                  <a:schemeClr val="tx1"/>
                </a:solidFill>
                <a:latin typeface="Liberation Sans" panose="020B0604020202020204" pitchFamily="34" charset="0"/>
              </a:rPr>
              <a:t>Illustration:  </a:t>
            </a:r>
            <a:r>
              <a:rPr lang="en-US" altLang="en-US" sz="2100" b="0" dirty="0">
                <a:solidFill>
                  <a:schemeClr val="tx1"/>
                </a:solidFill>
                <a:latin typeface="Liberation Sans" panose="020B0604020202020204" pitchFamily="34" charset="0"/>
              </a:rPr>
              <a:t>Assume a bond issue of 10%, five-year bonds with a face value of $100,000 with interest payable semiannually on January 1 and July 1. </a:t>
            </a:r>
          </a:p>
        </p:txBody>
      </p:sp>
      <p:sp>
        <p:nvSpPr>
          <p:cNvPr id="45059" name="Rectangle 29"/>
          <p:cNvSpPr>
            <a:spLocks noChangeArrowheads="1"/>
          </p:cNvSpPr>
          <p:nvPr/>
        </p:nvSpPr>
        <p:spPr bwMode="auto">
          <a:xfrm>
            <a:off x="1143000" y="2727325"/>
            <a:ext cx="59436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ct val="20000"/>
              </a:spcBef>
              <a:buClr>
                <a:schemeClr val="accent2"/>
              </a:buClr>
              <a:buSzPct val="75000"/>
              <a:buFont typeface="Wingdings" pitchFamily="2" charset="2"/>
              <a:buChar char="l"/>
              <a:tabLst>
                <a:tab pos="5721350" algn="r"/>
                <a:tab pos="7315200" algn="r"/>
              </a:tabLst>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tabLst>
                <a:tab pos="5721350" algn="r"/>
                <a:tab pos="7315200" algn="r"/>
              </a:tabLst>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tabLst>
                <a:tab pos="5721350" algn="r"/>
                <a:tab pos="7315200" algn="r"/>
              </a:tabLst>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tabLst>
                <a:tab pos="5721350" algn="r"/>
                <a:tab pos="7315200" algn="r"/>
              </a:tabLst>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tabLst>
                <a:tab pos="5721350" algn="r"/>
                <a:tab pos="7315200" algn="r"/>
              </a:tabLst>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tabLst>
                <a:tab pos="5721350" algn="r"/>
                <a:tab pos="7315200" algn="r"/>
              </a:tabLst>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tabLst>
                <a:tab pos="5721350" algn="r"/>
                <a:tab pos="7315200" algn="r"/>
              </a:tabLst>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tabLst>
                <a:tab pos="5721350" algn="r"/>
                <a:tab pos="7315200" algn="r"/>
              </a:tabLst>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tabLst>
                <a:tab pos="5721350" algn="r"/>
                <a:tab pos="7315200" algn="r"/>
              </a:tabLst>
              <a:defRPr sz="2000" b="1">
                <a:solidFill>
                  <a:schemeClr val="bg2"/>
                </a:solidFill>
                <a:latin typeface="Arial" charset="0"/>
              </a:defRPr>
            </a:lvl9pPr>
          </a:lstStyle>
          <a:p>
            <a:pPr>
              <a:lnSpc>
                <a:spcPct val="105000"/>
              </a:lnSpc>
              <a:spcBef>
                <a:spcPct val="30000"/>
              </a:spcBef>
              <a:buClrTx/>
              <a:buSzPct val="80000"/>
              <a:buFontTx/>
              <a:buNone/>
            </a:pPr>
            <a:r>
              <a:rPr lang="en-US" altLang="en-US" sz="2200" b="0" dirty="0">
                <a:solidFill>
                  <a:schemeClr val="tx1"/>
                </a:solidFill>
                <a:latin typeface="Liberation Sans" panose="020B0604020202020204" pitchFamily="34" charset="0"/>
              </a:rPr>
              <a:t>Present value of Principal 	$61,391</a:t>
            </a:r>
          </a:p>
          <a:p>
            <a:pPr>
              <a:lnSpc>
                <a:spcPct val="105000"/>
              </a:lnSpc>
              <a:spcBef>
                <a:spcPct val="30000"/>
              </a:spcBef>
              <a:buClrTx/>
              <a:buSzPct val="80000"/>
              <a:buFontTx/>
              <a:buNone/>
            </a:pPr>
            <a:r>
              <a:rPr lang="en-US" altLang="en-US" sz="2200" b="0" dirty="0">
                <a:solidFill>
                  <a:schemeClr val="tx1"/>
                </a:solidFill>
                <a:latin typeface="Liberation Sans" panose="020B0604020202020204" pitchFamily="34" charset="0"/>
              </a:rPr>
              <a:t>Present value of Interest 	38,609	</a:t>
            </a:r>
          </a:p>
          <a:p>
            <a:pPr>
              <a:lnSpc>
                <a:spcPct val="105000"/>
              </a:lnSpc>
              <a:spcBef>
                <a:spcPct val="30000"/>
              </a:spcBef>
              <a:buClrTx/>
              <a:buSzPct val="80000"/>
              <a:buFontTx/>
              <a:buNone/>
            </a:pPr>
            <a:r>
              <a:rPr lang="en-US" altLang="en-US" sz="2200" b="0" dirty="0">
                <a:solidFill>
                  <a:schemeClr val="tx1"/>
                </a:solidFill>
                <a:latin typeface="Liberation Sans" panose="020B0604020202020204" pitchFamily="34" charset="0"/>
              </a:rPr>
              <a:t>Bond current market value 	</a:t>
            </a:r>
            <a:r>
              <a:rPr lang="en-US" altLang="en-US" sz="2200" dirty="0">
                <a:solidFill>
                  <a:srgbClr val="CC0000"/>
                </a:solidFill>
                <a:latin typeface="Liberation Sans" panose="020B0604020202020204" pitchFamily="34" charset="0"/>
              </a:rPr>
              <a:t>$100,000 </a:t>
            </a:r>
          </a:p>
        </p:txBody>
      </p:sp>
      <p:sp>
        <p:nvSpPr>
          <p:cNvPr id="45060" name="Line 31"/>
          <p:cNvSpPr>
            <a:spLocks noChangeShapeType="1"/>
          </p:cNvSpPr>
          <p:nvPr/>
        </p:nvSpPr>
        <p:spPr bwMode="auto">
          <a:xfrm>
            <a:off x="5410200" y="3630304"/>
            <a:ext cx="16764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dirty="0">
              <a:latin typeface="Liberation Sans" panose="020B0604020202020204" pitchFamily="34" charset="0"/>
            </a:endParaRPr>
          </a:p>
        </p:txBody>
      </p:sp>
      <p:sp>
        <p:nvSpPr>
          <p:cNvPr id="45061" name="Line 32"/>
          <p:cNvSpPr>
            <a:spLocks noChangeShapeType="1"/>
          </p:cNvSpPr>
          <p:nvPr/>
        </p:nvSpPr>
        <p:spPr bwMode="auto">
          <a:xfrm>
            <a:off x="5410200" y="4114800"/>
            <a:ext cx="16764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dirty="0">
              <a:latin typeface="Liberation Sans" panose="020B0604020202020204" pitchFamily="34" charset="0"/>
            </a:endParaRPr>
          </a:p>
        </p:txBody>
      </p:sp>
      <p:sp>
        <p:nvSpPr>
          <p:cNvPr id="45062" name="Line 33"/>
          <p:cNvSpPr>
            <a:spLocks noChangeShapeType="1"/>
          </p:cNvSpPr>
          <p:nvPr/>
        </p:nvSpPr>
        <p:spPr bwMode="auto">
          <a:xfrm>
            <a:off x="5410200" y="4038600"/>
            <a:ext cx="16764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dirty="0">
              <a:latin typeface="Liberation Sans" panose="020B0604020202020204" pitchFamily="34" charset="0"/>
            </a:endParaRPr>
          </a:p>
        </p:txBody>
      </p:sp>
      <p:sp>
        <p:nvSpPr>
          <p:cNvPr id="45064"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45066"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1" name="Rectangle 66"/>
          <p:cNvSpPr txBox="1">
            <a:spLocks noChangeArrowheads="1"/>
          </p:cNvSpPr>
          <p:nvPr/>
        </p:nvSpPr>
        <p:spPr bwMode="auto">
          <a:xfrm>
            <a:off x="533400" y="304800"/>
            <a:ext cx="8610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PV OF A LONG-TERM NOTE OR BOND</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54335" y="3200400"/>
            <a:ext cx="8435330" cy="2249174"/>
          </a:xfrm>
          <a:prstGeom prst="rect">
            <a:avLst/>
          </a:prstGeom>
          <a:noFill/>
          <a:ln w="19050" cap="sq">
            <a:solidFill>
              <a:schemeClr val="tx1"/>
            </a:solidFill>
            <a:miter lim="800000"/>
            <a:headEnd type="none" w="sm" len="sm"/>
            <a:tailEnd type="none" w="sm" len="sm"/>
          </a:ln>
        </p:spPr>
      </p:pic>
      <p:sp>
        <p:nvSpPr>
          <p:cNvPr id="46082" name="Rectangle 1027"/>
          <p:cNvSpPr>
            <a:spLocks noChangeArrowheads="1"/>
          </p:cNvSpPr>
          <p:nvPr/>
        </p:nvSpPr>
        <p:spPr bwMode="auto">
          <a:xfrm>
            <a:off x="533400" y="1295400"/>
            <a:ext cx="8315325" cy="2031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0000"/>
              </a:lnSpc>
              <a:spcBef>
                <a:spcPct val="0"/>
              </a:spcBef>
              <a:buClrTx/>
              <a:buSzTx/>
              <a:buFontTx/>
              <a:buNone/>
            </a:pPr>
            <a:r>
              <a:rPr lang="en-US" altLang="en-US" sz="2100" dirty="0">
                <a:solidFill>
                  <a:schemeClr val="tx1"/>
                </a:solidFill>
                <a:latin typeface="Liberation Sans" panose="020B0604020202020204" pitchFamily="34" charset="0"/>
              </a:rPr>
              <a:t>Illustration:</a:t>
            </a:r>
            <a:r>
              <a:rPr lang="en-US" altLang="en-US" sz="2100" b="0" dirty="0">
                <a:solidFill>
                  <a:schemeClr val="tx1"/>
                </a:solidFill>
                <a:latin typeface="Liberation Sans" panose="020B0604020202020204" pitchFamily="34" charset="0"/>
              </a:rPr>
              <a:t>  Now assume that the investor’s required rate of return is 12%, not 10%. The future amounts are again $100,000 and $5,000, respectively, but now a discount rate of 6% (12% ÷ 2) must be used. Calculate the present value of the </a:t>
            </a:r>
            <a:r>
              <a:rPr lang="en-US" altLang="en-US" sz="2100" dirty="0">
                <a:solidFill>
                  <a:schemeClr val="tx1"/>
                </a:solidFill>
                <a:latin typeface="Liberation Sans" panose="020B0604020202020204" pitchFamily="34" charset="0"/>
              </a:rPr>
              <a:t>principal</a:t>
            </a:r>
            <a:r>
              <a:rPr lang="en-US" altLang="en-US" sz="2100" b="0" dirty="0">
                <a:solidFill>
                  <a:schemeClr val="tx1"/>
                </a:solidFill>
                <a:latin typeface="Liberation Sans" panose="020B0604020202020204" pitchFamily="34" charset="0"/>
              </a:rPr>
              <a:t> and </a:t>
            </a:r>
            <a:r>
              <a:rPr lang="en-US" altLang="en-US" sz="2100" dirty="0">
                <a:solidFill>
                  <a:schemeClr val="tx1"/>
                </a:solidFill>
                <a:latin typeface="Liberation Sans" panose="020B0604020202020204" pitchFamily="34" charset="0"/>
              </a:rPr>
              <a:t>interest payments</a:t>
            </a:r>
            <a:r>
              <a:rPr lang="en-US" altLang="en-US" sz="2100" b="0" dirty="0">
                <a:solidFill>
                  <a:schemeClr val="tx1"/>
                </a:solidFill>
                <a:latin typeface="Liberation Sans" panose="020B0604020202020204" pitchFamily="34" charset="0"/>
              </a:rPr>
              <a:t>.</a:t>
            </a:r>
          </a:p>
        </p:txBody>
      </p:sp>
      <p:sp>
        <p:nvSpPr>
          <p:cNvPr id="40965" name="Rectangle 5"/>
          <p:cNvSpPr>
            <a:spLocks noChangeArrowheads="1"/>
          </p:cNvSpPr>
          <p:nvPr/>
        </p:nvSpPr>
        <p:spPr bwMode="auto">
          <a:xfrm>
            <a:off x="258480" y="5518595"/>
            <a:ext cx="378012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E-20</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Present value of </a:t>
            </a:r>
            <a:r>
              <a:rPr lang="en-US" altLang="en-US" sz="1200" b="0" dirty="0" smtClean="0">
                <a:solidFill>
                  <a:schemeClr val="tx1"/>
                </a:solidFill>
                <a:latin typeface="Liberation Sans" panose="020B0604020202020204" pitchFamily="34" charset="0"/>
              </a:rPr>
              <a:t>principal and </a:t>
            </a:r>
            <a:r>
              <a:rPr lang="en-US" altLang="en-US" sz="1200" b="0" dirty="0">
                <a:solidFill>
                  <a:schemeClr val="tx1"/>
                </a:solidFill>
                <a:latin typeface="Liberation Sans" panose="020B0604020202020204" pitchFamily="34" charset="0"/>
              </a:rPr>
              <a:t>interest—discount</a:t>
            </a:r>
            <a:endParaRPr lang="en-US" altLang="en-US" sz="1200" dirty="0">
              <a:solidFill>
                <a:schemeClr val="tx1"/>
              </a:solidFill>
              <a:latin typeface="Liberation Sans" panose="020B0604020202020204" pitchFamily="34" charset="0"/>
            </a:endParaRPr>
          </a:p>
        </p:txBody>
      </p:sp>
      <p:sp>
        <p:nvSpPr>
          <p:cNvPr id="46084"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46086"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Rectangle 66"/>
          <p:cNvSpPr txBox="1">
            <a:spLocks noChangeArrowheads="1"/>
          </p:cNvSpPr>
          <p:nvPr/>
        </p:nvSpPr>
        <p:spPr bwMode="auto">
          <a:xfrm>
            <a:off x="533400" y="304800"/>
            <a:ext cx="8610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PV OF A LONG-TERM NOTE OR BOND</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spTree>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027"/>
          <p:cNvSpPr>
            <a:spLocks noChangeArrowheads="1"/>
          </p:cNvSpPr>
          <p:nvPr/>
        </p:nvSpPr>
        <p:spPr bwMode="auto">
          <a:xfrm>
            <a:off x="533400" y="1295400"/>
            <a:ext cx="8086725" cy="203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0000"/>
              </a:lnSpc>
              <a:spcBef>
                <a:spcPct val="0"/>
              </a:spcBef>
              <a:buClrTx/>
              <a:buSzTx/>
              <a:buFontTx/>
              <a:buNone/>
            </a:pPr>
            <a:r>
              <a:rPr lang="en-US" altLang="en-US" sz="2100" dirty="0">
                <a:solidFill>
                  <a:schemeClr val="tx1"/>
                </a:solidFill>
                <a:latin typeface="Liberation Sans" panose="020B0604020202020204" pitchFamily="34" charset="0"/>
              </a:rPr>
              <a:t>Illustration:  </a:t>
            </a:r>
            <a:r>
              <a:rPr lang="en-US" altLang="en-US" sz="2100" b="0" dirty="0">
                <a:solidFill>
                  <a:schemeClr val="tx1"/>
                </a:solidFill>
                <a:latin typeface="Liberation Sans" panose="020B0604020202020204" pitchFamily="34" charset="0"/>
              </a:rPr>
              <a:t>Now assume that the investor’s required rate of return is 8%. The future amounts are again $100,000 and $5,000, respectively, but now a discount rate of 4% (8% ÷ 2) must be used. Calculate the present value of the </a:t>
            </a:r>
            <a:r>
              <a:rPr lang="en-US" altLang="en-US" sz="2100" dirty="0">
                <a:solidFill>
                  <a:schemeClr val="tx1"/>
                </a:solidFill>
                <a:latin typeface="Liberation Sans" panose="020B0604020202020204" pitchFamily="34" charset="0"/>
              </a:rPr>
              <a:t>principal</a:t>
            </a:r>
            <a:r>
              <a:rPr lang="en-US" altLang="en-US" sz="2100" b="0" dirty="0">
                <a:solidFill>
                  <a:schemeClr val="tx1"/>
                </a:solidFill>
                <a:latin typeface="Liberation Sans" panose="020B0604020202020204" pitchFamily="34" charset="0"/>
              </a:rPr>
              <a:t> and </a:t>
            </a:r>
            <a:r>
              <a:rPr lang="en-US" altLang="en-US" sz="2100" dirty="0">
                <a:solidFill>
                  <a:schemeClr val="tx1"/>
                </a:solidFill>
                <a:latin typeface="Liberation Sans" panose="020B0604020202020204" pitchFamily="34" charset="0"/>
              </a:rPr>
              <a:t>interest</a:t>
            </a:r>
            <a:r>
              <a:rPr lang="en-US" altLang="en-US" sz="2100" b="0" dirty="0">
                <a:solidFill>
                  <a:schemeClr val="tx1"/>
                </a:solidFill>
                <a:latin typeface="Liberation Sans" panose="020B0604020202020204" pitchFamily="34" charset="0"/>
              </a:rPr>
              <a:t> </a:t>
            </a:r>
            <a:r>
              <a:rPr lang="en-US" altLang="en-US" sz="2100" dirty="0">
                <a:solidFill>
                  <a:schemeClr val="tx1"/>
                </a:solidFill>
                <a:latin typeface="Liberation Sans" panose="020B0604020202020204" pitchFamily="34" charset="0"/>
              </a:rPr>
              <a:t>payments</a:t>
            </a:r>
            <a:r>
              <a:rPr lang="en-US" altLang="en-US" sz="2100" b="0" dirty="0">
                <a:solidFill>
                  <a:schemeClr val="tx1"/>
                </a:solidFill>
                <a:latin typeface="Liberation Sans" panose="020B0604020202020204" pitchFamily="34" charset="0"/>
              </a:rPr>
              <a:t>.</a:t>
            </a:r>
          </a:p>
        </p:txBody>
      </p:sp>
      <p:sp>
        <p:nvSpPr>
          <p:cNvPr id="47107"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2</a:t>
            </a:r>
            <a:endParaRPr lang="en-US" altLang="en-US" sz="1600" i="1" dirty="0">
              <a:latin typeface="Liberation Sans" panose="020B0604020202020204" pitchFamily="34" charset="0"/>
            </a:endParaRPr>
          </a:p>
        </p:txBody>
      </p:sp>
      <p:sp>
        <p:nvSpPr>
          <p:cNvPr id="47109"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1" name="Rectangle 5"/>
          <p:cNvSpPr>
            <a:spLocks noChangeArrowheads="1"/>
          </p:cNvSpPr>
          <p:nvPr/>
        </p:nvSpPr>
        <p:spPr bwMode="auto">
          <a:xfrm>
            <a:off x="381000" y="5486400"/>
            <a:ext cx="5105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E-21</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Present value of </a:t>
            </a:r>
            <a:r>
              <a:rPr lang="en-US" altLang="en-US" sz="1200" b="0" dirty="0" smtClean="0">
                <a:solidFill>
                  <a:schemeClr val="tx1"/>
                </a:solidFill>
                <a:latin typeface="Liberation Sans" panose="020B0604020202020204" pitchFamily="34" charset="0"/>
              </a:rPr>
              <a:t>principal and </a:t>
            </a:r>
            <a:r>
              <a:rPr lang="en-US" altLang="en-US" sz="1200" b="0" dirty="0">
                <a:solidFill>
                  <a:schemeClr val="tx1"/>
                </a:solidFill>
                <a:latin typeface="Liberation Sans" panose="020B0604020202020204" pitchFamily="34" charset="0"/>
              </a:rPr>
              <a:t>interest—premium</a:t>
            </a:r>
            <a:endParaRPr lang="en-US" altLang="en-US" sz="1200" dirty="0">
              <a:solidFill>
                <a:schemeClr val="tx1"/>
              </a:solidFill>
              <a:latin typeface="Liberation Sans" panose="020B0604020202020204" pitchFamily="34" charset="0"/>
            </a:endParaRPr>
          </a:p>
        </p:txBody>
      </p:sp>
      <p:sp>
        <p:nvSpPr>
          <p:cNvPr id="8" name="Rectangle 66"/>
          <p:cNvSpPr txBox="1">
            <a:spLocks noChangeArrowheads="1"/>
          </p:cNvSpPr>
          <p:nvPr/>
        </p:nvSpPr>
        <p:spPr bwMode="auto">
          <a:xfrm>
            <a:off x="533400" y="304800"/>
            <a:ext cx="8610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lvl1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mj-lt"/>
                <a:ea typeface="+mj-ea"/>
                <a:cs typeface="+mj-cs"/>
              </a:defRPr>
            </a:lvl1pPr>
            <a:lvl2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2pPr>
            <a:lvl3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3pPr>
            <a:lvl4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4pPr>
            <a:lvl5pPr marL="109538" indent="-1095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5pPr>
            <a:lvl6pPr marL="5667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6pPr>
            <a:lvl7pPr marL="10239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7pPr>
            <a:lvl8pPr marL="14811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8pPr>
            <a:lvl9pPr marL="1938338" algn="ctr" rtl="0" eaLnBrk="0" fontAlgn="base" hangingPunct="0">
              <a:spcBef>
                <a:spcPct val="0"/>
              </a:spcBef>
              <a:spcAft>
                <a:spcPct val="0"/>
              </a:spcAft>
              <a:defRPr sz="3000" b="1" i="1">
                <a:solidFill>
                  <a:srgbClr val="FFFF00"/>
                </a:solidFill>
                <a:effectLst>
                  <a:outerShdw blurRad="38100" dist="38100" dir="2700000" algn="tl">
                    <a:srgbClr val="000000"/>
                  </a:outerShdw>
                </a:effectLst>
                <a:latin typeface="Comic Sans MS" pitchFamily="66" charset="0"/>
              </a:defRPr>
            </a:lvl9pPr>
          </a:lstStyle>
          <a:p>
            <a:pPr algn="l"/>
            <a:r>
              <a:rPr lang="en-US" altLang="en-US" sz="3200" i="0" kern="1200" dirty="0" smtClean="0">
                <a:solidFill>
                  <a:schemeClr val="tx2">
                    <a:lumMod val="50000"/>
                  </a:schemeClr>
                </a:solidFill>
                <a:effectLst/>
                <a:latin typeface="Liberation Sans" panose="020B0604020202020204" pitchFamily="34" charset="0"/>
                <a:ea typeface="+mn-ea"/>
                <a:cs typeface="+mn-cs"/>
              </a:rPr>
              <a:t>PV OF A LONG-TERM NOTE OR BOND</a:t>
            </a:r>
            <a:endParaRPr lang="en-US" altLang="en-US" sz="3200" i="0" kern="1200" dirty="0">
              <a:solidFill>
                <a:schemeClr val="tx2">
                  <a:lumMod val="50000"/>
                </a:schemeClr>
              </a:solidFill>
              <a:effectLst/>
              <a:latin typeface="Liberation Sans" panose="020B0604020202020204" pitchFamily="34" charset="0"/>
              <a:ea typeface="+mn-ea"/>
              <a:cs typeface="+mn-cs"/>
            </a:endParaRPr>
          </a:p>
        </p:txBody>
      </p:sp>
      <p:pic>
        <p:nvPicPr>
          <p:cNvPr id="2" name="Picture 1"/>
          <p:cNvPicPr>
            <a:picLocks noChangeAspect="1"/>
          </p:cNvPicPr>
          <p:nvPr/>
        </p:nvPicPr>
        <p:blipFill>
          <a:blip r:embed="rId3"/>
          <a:stretch>
            <a:fillRect/>
          </a:stretch>
        </p:blipFill>
        <p:spPr>
          <a:xfrm>
            <a:off x="457200" y="3200668"/>
            <a:ext cx="8332465" cy="2209532"/>
          </a:xfrm>
          <a:prstGeom prst="rect">
            <a:avLst/>
          </a:prstGeom>
          <a:noFill/>
          <a:ln w="19050" cap="sq">
            <a:solidFill>
              <a:schemeClr val="tx1"/>
            </a:solidFill>
            <a:miter lim="800000"/>
            <a:headEnd type="none" w="sm" len="sm"/>
            <a:tailEnd type="none" w="sm" len="sm"/>
          </a:ln>
        </p:spPr>
      </p:pic>
    </p:spTree>
  </p:cSld>
  <p:clrMapOvr>
    <a:masterClrMapping/>
  </p:clrMapOvr>
  <p:transition>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6"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3</a:t>
            </a:r>
            <a:endParaRPr lang="en-US" altLang="en-US" sz="1600" i="1" dirty="0">
              <a:latin typeface="Liberation Sans" panose="020B0604020202020204" pitchFamily="34" charset="0"/>
            </a:endParaRPr>
          </a:p>
        </p:txBody>
      </p:sp>
      <p:sp>
        <p:nvSpPr>
          <p:cNvPr id="15" name="Rectangle 5"/>
          <p:cNvSpPr>
            <a:spLocks noChangeArrowheads="1"/>
          </p:cNvSpPr>
          <p:nvPr/>
        </p:nvSpPr>
        <p:spPr bwMode="auto">
          <a:xfrm>
            <a:off x="7021776" y="3040616"/>
            <a:ext cx="1872016" cy="45720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9050" cap="sq">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E-22</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Financial calculator keys</a:t>
            </a:r>
          </a:p>
        </p:txBody>
      </p:sp>
      <p:sp>
        <p:nvSpPr>
          <p:cNvPr id="16" name="Text Box 6"/>
          <p:cNvSpPr txBox="1">
            <a:spLocks noChangeArrowheads="1"/>
          </p:cNvSpPr>
          <p:nvPr/>
        </p:nvSpPr>
        <p:spPr bwMode="auto">
          <a:xfrm>
            <a:off x="1066800" y="3275013"/>
            <a:ext cx="4953000" cy="2516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tabLst>
                <a:tab pos="736600" algn="l"/>
                <a:tab pos="1146175" algn="l"/>
              </a:tabLst>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tabLst>
                <a:tab pos="736600" algn="l"/>
                <a:tab pos="1146175" algn="l"/>
              </a:tabLst>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tabLst>
                <a:tab pos="736600" algn="l"/>
                <a:tab pos="1146175" algn="l"/>
              </a:tabLst>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tabLst>
                <a:tab pos="736600" algn="l"/>
                <a:tab pos="1146175" algn="l"/>
              </a:tabLst>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tabLst>
                <a:tab pos="736600" algn="l"/>
                <a:tab pos="1146175" algn="l"/>
              </a:tabLst>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tabLst>
                <a:tab pos="736600" algn="l"/>
                <a:tab pos="1146175" algn="l"/>
              </a:tabLst>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tabLst>
                <a:tab pos="736600" algn="l"/>
                <a:tab pos="1146175" algn="l"/>
              </a:tabLst>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tabLst>
                <a:tab pos="736600" algn="l"/>
                <a:tab pos="1146175" algn="l"/>
              </a:tabLst>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tabLst>
                <a:tab pos="736600" algn="l"/>
                <a:tab pos="1146175" algn="l"/>
              </a:tabLst>
              <a:defRPr sz="2000" b="1">
                <a:solidFill>
                  <a:schemeClr val="bg2"/>
                </a:solidFill>
                <a:latin typeface="Arial" charset="0"/>
              </a:defRPr>
            </a:lvl9pPr>
          </a:lstStyle>
          <a:p>
            <a:pPr>
              <a:lnSpc>
                <a:spcPct val="125000"/>
              </a:lnSpc>
              <a:spcBef>
                <a:spcPct val="50000"/>
              </a:spcBef>
              <a:buClrTx/>
              <a:buSzTx/>
              <a:buFontTx/>
              <a:buNone/>
            </a:pPr>
            <a:r>
              <a:rPr lang="en-US" altLang="en-US" sz="2300" b="0" dirty="0">
                <a:solidFill>
                  <a:schemeClr val="tx1"/>
                </a:solidFill>
                <a:latin typeface="Liberation Sans" panose="020B0604020202020204" pitchFamily="34" charset="0"/>
              </a:rPr>
              <a:t>N 	= 	number of periods</a:t>
            </a:r>
          </a:p>
          <a:p>
            <a:pPr>
              <a:lnSpc>
                <a:spcPct val="125000"/>
              </a:lnSpc>
              <a:spcBef>
                <a:spcPct val="15000"/>
              </a:spcBef>
              <a:buClrTx/>
              <a:buSzTx/>
              <a:buFontTx/>
              <a:buNone/>
            </a:pPr>
            <a:r>
              <a:rPr lang="en-US" altLang="en-US" sz="2300" b="0" dirty="0">
                <a:solidFill>
                  <a:schemeClr val="tx1"/>
                </a:solidFill>
                <a:latin typeface="Liberation Sans" panose="020B0604020202020204" pitchFamily="34" charset="0"/>
              </a:rPr>
              <a:t>I 	= 	interest rate per period</a:t>
            </a:r>
          </a:p>
          <a:p>
            <a:pPr>
              <a:lnSpc>
                <a:spcPct val="125000"/>
              </a:lnSpc>
              <a:spcBef>
                <a:spcPct val="15000"/>
              </a:spcBef>
              <a:buClrTx/>
              <a:buSzTx/>
              <a:buFontTx/>
              <a:buNone/>
            </a:pPr>
            <a:r>
              <a:rPr lang="en-US" altLang="en-US" sz="2300" b="0" dirty="0">
                <a:solidFill>
                  <a:schemeClr val="tx1"/>
                </a:solidFill>
                <a:latin typeface="Liberation Sans" panose="020B0604020202020204" pitchFamily="34" charset="0"/>
              </a:rPr>
              <a:t>PV 	= 	present value</a:t>
            </a:r>
          </a:p>
          <a:p>
            <a:pPr>
              <a:lnSpc>
                <a:spcPct val="125000"/>
              </a:lnSpc>
              <a:spcBef>
                <a:spcPct val="15000"/>
              </a:spcBef>
              <a:buClrTx/>
              <a:buSzTx/>
              <a:buFontTx/>
              <a:buNone/>
            </a:pPr>
            <a:r>
              <a:rPr lang="en-US" altLang="en-US" sz="2300" b="0" dirty="0">
                <a:solidFill>
                  <a:schemeClr val="tx1"/>
                </a:solidFill>
                <a:latin typeface="Liberation Sans" panose="020B0604020202020204" pitchFamily="34" charset="0"/>
              </a:rPr>
              <a:t>PMT 	=	payment</a:t>
            </a:r>
          </a:p>
          <a:p>
            <a:pPr>
              <a:lnSpc>
                <a:spcPct val="125000"/>
              </a:lnSpc>
              <a:spcBef>
                <a:spcPct val="15000"/>
              </a:spcBef>
              <a:buClrTx/>
              <a:buSzTx/>
              <a:buFontTx/>
              <a:buNone/>
            </a:pPr>
            <a:r>
              <a:rPr lang="en-US" altLang="en-US" sz="2300" b="0" dirty="0">
                <a:solidFill>
                  <a:schemeClr val="tx1"/>
                </a:solidFill>
                <a:latin typeface="Liberation Sans" panose="020B0604020202020204" pitchFamily="34" charset="0"/>
              </a:rPr>
              <a:t>FV 	= 	future value</a:t>
            </a:r>
          </a:p>
        </p:txBody>
      </p:sp>
      <p:sp>
        <p:nvSpPr>
          <p:cNvPr id="9" name="Isosceles Triangle 8"/>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1" name="TextBox 10"/>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solidFill>
                  <a:srgbClr val="CC0000"/>
                </a:solidFill>
                <a:latin typeface="Liberation Sans" panose="020B0604020202020204" pitchFamily="34" charset="0"/>
              </a:rPr>
              <a:t>LEARNING OBJECTIVE</a:t>
            </a:r>
          </a:p>
        </p:txBody>
      </p:sp>
      <p:sp>
        <p:nvSpPr>
          <p:cNvPr id="12" name="Rounded Rectangle 11"/>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lgn="l"/>
            <a:r>
              <a:rPr lang="en-US" sz="2500" b="1" dirty="0" smtClean="0">
                <a:solidFill>
                  <a:schemeClr val="accent3"/>
                </a:solidFill>
                <a:effectLst>
                  <a:outerShdw blurRad="38100" dist="38100" dir="2700000" algn="tl">
                    <a:srgbClr val="000000">
                      <a:alpha val="43137"/>
                    </a:srgbClr>
                  </a:outerShdw>
                </a:effectLst>
                <a:latin typeface="Liberation Sans" panose="020B0604020202020204" pitchFamily="34" charset="0"/>
              </a:rPr>
              <a:t>Use a financial calculator to solve time value of money problems.</a:t>
            </a:r>
            <a:endParaRPr lang="en-US" sz="2500" b="1" dirty="0">
              <a:solidFill>
                <a:schemeClr val="accent3"/>
              </a:solidFill>
              <a:effectLst>
                <a:outerShdw blurRad="38100" dist="38100" dir="2700000" algn="tl">
                  <a:srgbClr val="000000">
                    <a:alpha val="43137"/>
                  </a:srgbClr>
                </a:outerShdw>
              </a:effectLst>
              <a:latin typeface="Liberation Sans" panose="020B0604020202020204" pitchFamily="34" charset="0"/>
            </a:endParaRPr>
          </a:p>
        </p:txBody>
      </p:sp>
      <p:sp>
        <p:nvSpPr>
          <p:cNvPr id="18" name="TextBox 17"/>
          <p:cNvSpPr txBox="1"/>
          <p:nvPr/>
        </p:nvSpPr>
        <p:spPr>
          <a:xfrm>
            <a:off x="2169682" y="426570"/>
            <a:ext cx="554182" cy="707886"/>
          </a:xfrm>
          <a:prstGeom prst="rect">
            <a:avLst/>
          </a:prstGeom>
          <a:noFill/>
        </p:spPr>
        <p:txBody>
          <a:bodyPr wrap="square" rtlCol="0">
            <a:spAutoFit/>
          </a:bodyPr>
          <a:lstStyle/>
          <a:p>
            <a:pPr algn="ctr"/>
            <a:r>
              <a:rPr lang="en-US" sz="4000" b="1" i="0" dirty="0" smtClean="0">
                <a:solidFill>
                  <a:srgbClr val="CC0000"/>
                </a:solidFill>
                <a:effectLst/>
                <a:latin typeface="Liberation Sans" panose="020B0604020202020204" pitchFamily="34" charset="0"/>
              </a:rPr>
              <a:t>3</a:t>
            </a:r>
            <a:endParaRPr lang="en-US" sz="4000" b="1" i="0" dirty="0">
              <a:solidFill>
                <a:srgbClr val="CC0000"/>
              </a:solidFill>
              <a:effectLst/>
              <a:latin typeface="Liberation Sans" panose="020B0604020202020204" pitchFamily="34" charset="0"/>
            </a:endParaRPr>
          </a:p>
        </p:txBody>
      </p:sp>
      <p:cxnSp>
        <p:nvCxnSpPr>
          <p:cNvPr id="19" name="Straight Connector 18"/>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pic>
        <p:nvPicPr>
          <p:cNvPr id="2" name="Picture 1"/>
          <p:cNvPicPr>
            <a:picLocks noChangeAspect="1"/>
          </p:cNvPicPr>
          <p:nvPr/>
        </p:nvPicPr>
        <p:blipFill>
          <a:blip r:embed="rId3"/>
          <a:stretch>
            <a:fillRect/>
          </a:stretch>
        </p:blipFill>
        <p:spPr>
          <a:xfrm>
            <a:off x="304801" y="1676400"/>
            <a:ext cx="8534400" cy="1317415"/>
          </a:xfrm>
          <a:prstGeom prst="rect">
            <a:avLst/>
          </a:prstGeom>
        </p:spPr>
      </p:pic>
    </p:spTree>
    <p:extLst>
      <p:ext uri="{BB962C8B-B14F-4D97-AF65-F5344CB8AC3E}">
        <p14:creationId xmlns:p14="http://schemas.microsoft.com/office/powerpoint/2010/main" val="1583854496"/>
      </p:ext>
    </p:extLst>
  </p:cSld>
  <p:clrMapOvr>
    <a:masterClrMapping/>
  </p:clrMapOvr>
  <p:transition>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531" name="Rectangle 3"/>
          <p:cNvSpPr>
            <a:spLocks noGrp="1" noChangeArrowheads="1"/>
          </p:cNvSpPr>
          <p:nvPr>
            <p:ph type="title"/>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a:solidFill>
                  <a:schemeClr val="tx1"/>
                </a:solidFill>
                <a:effectLst/>
                <a:latin typeface="Liberation Sans" panose="020B0604020202020204" pitchFamily="34" charset="0"/>
                <a:ea typeface="+mn-ea"/>
                <a:cs typeface="+mn-cs"/>
              </a:rPr>
              <a:t>Using Financial Calculators</a:t>
            </a:r>
          </a:p>
        </p:txBody>
      </p:sp>
      <p:sp>
        <p:nvSpPr>
          <p:cNvPr id="56323" name="Rectangle 4"/>
          <p:cNvSpPr>
            <a:spLocks noChangeArrowheads="1"/>
          </p:cNvSpPr>
          <p:nvPr/>
        </p:nvSpPr>
        <p:spPr bwMode="auto">
          <a:xfrm>
            <a:off x="246528" y="5331470"/>
            <a:ext cx="4858872" cy="46166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9050" cap="sq" algn="ctr">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E-23</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Calculator solution </a:t>
            </a:r>
            <a:r>
              <a:rPr lang="en-US" altLang="en-US" sz="1200" b="0" dirty="0" smtClean="0">
                <a:solidFill>
                  <a:schemeClr val="tx1"/>
                </a:solidFill>
                <a:latin typeface="Liberation Sans" panose="020B0604020202020204" pitchFamily="34" charset="0"/>
              </a:rPr>
              <a:t>for present </a:t>
            </a:r>
            <a:r>
              <a:rPr lang="en-US" altLang="en-US" sz="1200" b="0" dirty="0">
                <a:solidFill>
                  <a:schemeClr val="tx1"/>
                </a:solidFill>
                <a:latin typeface="Liberation Sans" panose="020B0604020202020204" pitchFamily="34" charset="0"/>
              </a:rPr>
              <a:t>value of a single sum</a:t>
            </a:r>
          </a:p>
        </p:txBody>
      </p:sp>
      <p:sp>
        <p:nvSpPr>
          <p:cNvPr id="56324" name="Text Box 5"/>
          <p:cNvSpPr txBox="1">
            <a:spLocks noChangeArrowheads="1"/>
          </p:cNvSpPr>
          <p:nvPr/>
        </p:nvSpPr>
        <p:spPr bwMode="auto">
          <a:xfrm>
            <a:off x="533400" y="1295400"/>
            <a:ext cx="6705600" cy="5134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05000"/>
              </a:lnSpc>
              <a:spcBef>
                <a:spcPct val="30000"/>
              </a:spcBef>
              <a:buClrTx/>
              <a:buSzPct val="80000"/>
              <a:buFontTx/>
              <a:buNone/>
            </a:pPr>
            <a:r>
              <a:rPr lang="en-US" altLang="en-US" dirty="0" smtClean="0">
                <a:solidFill>
                  <a:schemeClr val="tx2">
                    <a:lumMod val="50000"/>
                  </a:schemeClr>
                </a:solidFill>
                <a:latin typeface="Liberation Sans" panose="020B0604020202020204" pitchFamily="34" charset="0"/>
              </a:rPr>
              <a:t>PRESENT VALUE OF A SINGLE SUM</a:t>
            </a:r>
            <a:endParaRPr lang="en-US" altLang="en-US" dirty="0">
              <a:solidFill>
                <a:schemeClr val="tx2">
                  <a:lumMod val="50000"/>
                </a:schemeClr>
              </a:solidFill>
              <a:latin typeface="Liberation Sans" panose="020B0604020202020204" pitchFamily="34" charset="0"/>
            </a:endParaRPr>
          </a:p>
        </p:txBody>
      </p:sp>
      <p:sp>
        <p:nvSpPr>
          <p:cNvPr id="56325" name="Rectangle 7"/>
          <p:cNvSpPr>
            <a:spLocks noChangeArrowheads="1"/>
          </p:cNvSpPr>
          <p:nvPr/>
        </p:nvSpPr>
        <p:spPr bwMode="auto">
          <a:xfrm>
            <a:off x="533400" y="1905000"/>
            <a:ext cx="7772400" cy="1311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0000"/>
              </a:lnSpc>
              <a:spcBef>
                <a:spcPct val="0"/>
              </a:spcBef>
              <a:buClrTx/>
              <a:buSzTx/>
              <a:buFontTx/>
              <a:buNone/>
            </a:pPr>
            <a:r>
              <a:rPr lang="en-US" altLang="en-US" sz="2200" b="0" dirty="0">
                <a:solidFill>
                  <a:schemeClr val="tx1"/>
                </a:solidFill>
                <a:latin typeface="Liberation Sans" panose="020B0604020202020204" pitchFamily="34" charset="0"/>
              </a:rPr>
              <a:t>Assume that you want to know the present value of $84,253 to be received in five years, discounted at 11% compounded annually.</a:t>
            </a:r>
          </a:p>
        </p:txBody>
      </p:sp>
      <p:sp>
        <p:nvSpPr>
          <p:cNvPr id="56326"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6327"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3</a:t>
            </a:r>
            <a:endParaRPr lang="en-US" altLang="en-US" sz="1600" i="1" dirty="0">
              <a:latin typeface="Liberation Sans" panose="020B0604020202020204" pitchFamily="34" charset="0"/>
            </a:endParaRPr>
          </a:p>
        </p:txBody>
      </p:sp>
      <p:pic>
        <p:nvPicPr>
          <p:cNvPr id="2" name="Picture 1"/>
          <p:cNvPicPr>
            <a:picLocks noChangeAspect="1"/>
          </p:cNvPicPr>
          <p:nvPr/>
        </p:nvPicPr>
        <p:blipFill>
          <a:blip r:embed="rId2"/>
          <a:stretch>
            <a:fillRect/>
          </a:stretch>
        </p:blipFill>
        <p:spPr>
          <a:xfrm>
            <a:off x="304801" y="3429000"/>
            <a:ext cx="8534400" cy="1849360"/>
          </a:xfrm>
          <a:prstGeom prst="rect">
            <a:avLst/>
          </a:prstGeom>
        </p:spPr>
      </p:pic>
    </p:spTree>
  </p:cSld>
  <p:clrMapOvr>
    <a:masterClrMapping/>
  </p:clrMapOvr>
  <p:transition>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5" name="Rectangle 3"/>
          <p:cNvSpPr>
            <a:spLocks noGrp="1" noChangeArrowheads="1"/>
          </p:cNvSpPr>
          <p:nvPr>
            <p:ph type="title"/>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a:solidFill>
                  <a:schemeClr val="tx1"/>
                </a:solidFill>
                <a:effectLst/>
                <a:latin typeface="Liberation Sans" panose="020B0604020202020204" pitchFamily="34" charset="0"/>
                <a:ea typeface="+mn-ea"/>
                <a:cs typeface="+mn-cs"/>
              </a:rPr>
              <a:t>Using Financial Calculators</a:t>
            </a:r>
          </a:p>
        </p:txBody>
      </p:sp>
      <p:sp>
        <p:nvSpPr>
          <p:cNvPr id="57348" name="Text Box 5"/>
          <p:cNvSpPr txBox="1">
            <a:spLocks noChangeArrowheads="1"/>
          </p:cNvSpPr>
          <p:nvPr/>
        </p:nvSpPr>
        <p:spPr bwMode="auto">
          <a:xfrm>
            <a:off x="533400" y="1295400"/>
            <a:ext cx="6705600" cy="5134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05000"/>
              </a:lnSpc>
              <a:spcBef>
                <a:spcPct val="30000"/>
              </a:spcBef>
              <a:buClrTx/>
              <a:buSzPct val="80000"/>
              <a:buFontTx/>
              <a:buNone/>
            </a:pPr>
            <a:r>
              <a:rPr lang="en-US" altLang="en-US" dirty="0" smtClean="0">
                <a:solidFill>
                  <a:schemeClr val="tx2">
                    <a:lumMod val="50000"/>
                  </a:schemeClr>
                </a:solidFill>
                <a:latin typeface="Liberation Sans" panose="020B0604020202020204" pitchFamily="34" charset="0"/>
              </a:rPr>
              <a:t>PRESENT VALUE OF AN ANNUITY</a:t>
            </a:r>
            <a:endParaRPr lang="en-US" altLang="en-US" dirty="0">
              <a:solidFill>
                <a:schemeClr val="tx2">
                  <a:lumMod val="50000"/>
                </a:schemeClr>
              </a:solidFill>
              <a:latin typeface="Liberation Sans" panose="020B0604020202020204" pitchFamily="34" charset="0"/>
            </a:endParaRPr>
          </a:p>
        </p:txBody>
      </p:sp>
      <p:sp>
        <p:nvSpPr>
          <p:cNvPr id="57349" name="Rectangle 6"/>
          <p:cNvSpPr>
            <a:spLocks noChangeArrowheads="1"/>
          </p:cNvSpPr>
          <p:nvPr/>
        </p:nvSpPr>
        <p:spPr bwMode="auto">
          <a:xfrm>
            <a:off x="533400" y="1905000"/>
            <a:ext cx="7772400" cy="1311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0000"/>
              </a:lnSpc>
              <a:spcBef>
                <a:spcPct val="0"/>
              </a:spcBef>
              <a:buClrTx/>
              <a:buSzTx/>
              <a:buFontTx/>
              <a:buNone/>
            </a:pPr>
            <a:r>
              <a:rPr lang="en-US" altLang="en-US" sz="2200" b="0" dirty="0">
                <a:solidFill>
                  <a:schemeClr val="tx1"/>
                </a:solidFill>
                <a:latin typeface="Liberation Sans" panose="020B0604020202020204" pitchFamily="34" charset="0"/>
              </a:rPr>
              <a:t>Assume that you are asked to determine the present value of rental receipts of $6,000 each to be received at the end of each of the next five years, when discounted at 12%.</a:t>
            </a:r>
          </a:p>
        </p:txBody>
      </p:sp>
      <p:sp>
        <p:nvSpPr>
          <p:cNvPr id="57350"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7351"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3</a:t>
            </a:r>
            <a:endParaRPr lang="en-US" altLang="en-US" sz="1600" i="1" dirty="0">
              <a:latin typeface="Liberation Sans" panose="020B0604020202020204" pitchFamily="34" charset="0"/>
            </a:endParaRPr>
          </a:p>
        </p:txBody>
      </p:sp>
      <p:pic>
        <p:nvPicPr>
          <p:cNvPr id="2" name="Picture 1"/>
          <p:cNvPicPr>
            <a:picLocks noChangeAspect="1"/>
          </p:cNvPicPr>
          <p:nvPr/>
        </p:nvPicPr>
        <p:blipFill>
          <a:blip r:embed="rId2"/>
          <a:stretch>
            <a:fillRect/>
          </a:stretch>
        </p:blipFill>
        <p:spPr>
          <a:xfrm>
            <a:off x="304801" y="3434976"/>
            <a:ext cx="8534400" cy="1842164"/>
          </a:xfrm>
          <a:prstGeom prst="rect">
            <a:avLst/>
          </a:prstGeom>
        </p:spPr>
      </p:pic>
      <p:sp>
        <p:nvSpPr>
          <p:cNvPr id="11" name="Rectangle 4"/>
          <p:cNvSpPr>
            <a:spLocks noChangeArrowheads="1"/>
          </p:cNvSpPr>
          <p:nvPr/>
        </p:nvSpPr>
        <p:spPr bwMode="auto">
          <a:xfrm>
            <a:off x="246528" y="5331470"/>
            <a:ext cx="4858872" cy="46166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9050" cap="sq" algn="ctr">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E-24</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Calculator solution </a:t>
            </a:r>
            <a:r>
              <a:rPr lang="en-US" altLang="en-US" sz="1200" b="0" dirty="0" smtClean="0">
                <a:solidFill>
                  <a:schemeClr val="tx1"/>
                </a:solidFill>
                <a:latin typeface="Liberation Sans" panose="020B0604020202020204" pitchFamily="34" charset="0"/>
              </a:rPr>
              <a:t>for present </a:t>
            </a:r>
            <a:r>
              <a:rPr lang="en-US" altLang="en-US" sz="1200" b="0" dirty="0">
                <a:solidFill>
                  <a:schemeClr val="tx1"/>
                </a:solidFill>
                <a:latin typeface="Liberation Sans" panose="020B0604020202020204" pitchFamily="34" charset="0"/>
              </a:rPr>
              <a:t>value of </a:t>
            </a:r>
            <a:r>
              <a:rPr lang="en-US" altLang="en-US" sz="1200" b="0" dirty="0" smtClean="0">
                <a:solidFill>
                  <a:schemeClr val="tx1"/>
                </a:solidFill>
                <a:latin typeface="Liberation Sans" panose="020B0604020202020204" pitchFamily="34" charset="0"/>
              </a:rPr>
              <a:t>an annuity</a:t>
            </a:r>
            <a:endParaRPr lang="en-US" altLang="en-US" sz="1200" b="0"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04800" y="3870793"/>
            <a:ext cx="8534400" cy="1844207"/>
          </a:xfrm>
          <a:prstGeom prst="rect">
            <a:avLst/>
          </a:prstGeom>
        </p:spPr>
      </p:pic>
      <p:sp>
        <p:nvSpPr>
          <p:cNvPr id="408579" name="Rectangle 3"/>
          <p:cNvSpPr>
            <a:spLocks noGrp="1" noChangeArrowheads="1"/>
          </p:cNvSpPr>
          <p:nvPr>
            <p:ph type="title"/>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a:solidFill>
                  <a:schemeClr val="tx1"/>
                </a:solidFill>
                <a:effectLst/>
                <a:latin typeface="Liberation Sans" panose="020B0604020202020204" pitchFamily="34" charset="0"/>
                <a:ea typeface="+mn-ea"/>
                <a:cs typeface="+mn-cs"/>
              </a:rPr>
              <a:t>Using Financial Calculators</a:t>
            </a:r>
          </a:p>
        </p:txBody>
      </p:sp>
      <p:sp>
        <p:nvSpPr>
          <p:cNvPr id="58371" name="Text Box 5"/>
          <p:cNvSpPr txBox="1">
            <a:spLocks noChangeArrowheads="1"/>
          </p:cNvSpPr>
          <p:nvPr/>
        </p:nvSpPr>
        <p:spPr bwMode="auto">
          <a:xfrm>
            <a:off x="533400" y="1295400"/>
            <a:ext cx="7467600" cy="5134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05000"/>
              </a:lnSpc>
              <a:spcBef>
                <a:spcPct val="30000"/>
              </a:spcBef>
              <a:buClrTx/>
              <a:buSzPct val="80000"/>
              <a:buFontTx/>
              <a:buNone/>
            </a:pPr>
            <a:r>
              <a:rPr lang="en-US" altLang="en-US" dirty="0" smtClean="0">
                <a:solidFill>
                  <a:schemeClr val="tx2">
                    <a:lumMod val="50000"/>
                  </a:schemeClr>
                </a:solidFill>
                <a:latin typeface="Liberation Sans" panose="020B0604020202020204" pitchFamily="34" charset="0"/>
              </a:rPr>
              <a:t>USEFUL APPLICATIONS – </a:t>
            </a:r>
            <a:r>
              <a:rPr lang="en-US" altLang="en-US" dirty="0" smtClean="0">
                <a:solidFill>
                  <a:srgbClr val="CC0000"/>
                </a:solidFill>
                <a:latin typeface="Liberation Sans" panose="020B0604020202020204" pitchFamily="34" charset="0"/>
              </a:rPr>
              <a:t>Auto Loan</a:t>
            </a:r>
            <a:endParaRPr lang="en-US" altLang="en-US" dirty="0">
              <a:solidFill>
                <a:srgbClr val="CC0000"/>
              </a:solidFill>
              <a:latin typeface="Liberation Sans" panose="020B0604020202020204" pitchFamily="34" charset="0"/>
            </a:endParaRPr>
          </a:p>
        </p:txBody>
      </p:sp>
      <p:sp>
        <p:nvSpPr>
          <p:cNvPr id="58372" name="Rectangle 6"/>
          <p:cNvSpPr>
            <a:spLocks noChangeArrowheads="1"/>
          </p:cNvSpPr>
          <p:nvPr/>
        </p:nvSpPr>
        <p:spPr bwMode="auto">
          <a:xfrm>
            <a:off x="533400" y="1905000"/>
            <a:ext cx="7772400" cy="1717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20000"/>
              </a:lnSpc>
              <a:spcBef>
                <a:spcPct val="0"/>
              </a:spcBef>
              <a:buClrTx/>
              <a:buSzTx/>
              <a:buFontTx/>
              <a:buNone/>
            </a:pPr>
            <a:r>
              <a:rPr lang="en-US" altLang="en-US" sz="2200" b="0" dirty="0">
                <a:solidFill>
                  <a:schemeClr val="tx1"/>
                </a:solidFill>
                <a:latin typeface="Liberation Sans" panose="020B0604020202020204" pitchFamily="34" charset="0"/>
              </a:rPr>
              <a:t>The loan has a 9.5% nominal annual interest rate, compounded monthly. The price of the car is $6,000, and you want to determine the monthly payments, assuming that the payments start one month after the purchase.</a:t>
            </a:r>
          </a:p>
        </p:txBody>
      </p:sp>
      <p:sp>
        <p:nvSpPr>
          <p:cNvPr id="58373"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8374"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3</a:t>
            </a:r>
            <a:endParaRPr lang="en-US" altLang="en-US" sz="1600" i="1" dirty="0">
              <a:latin typeface="Liberation Sans" panose="020B0604020202020204" pitchFamily="34" charset="0"/>
            </a:endParaRPr>
          </a:p>
        </p:txBody>
      </p:sp>
      <p:sp>
        <p:nvSpPr>
          <p:cNvPr id="12" name="Rectangle 4"/>
          <p:cNvSpPr>
            <a:spLocks noChangeArrowheads="1"/>
          </p:cNvSpPr>
          <p:nvPr/>
        </p:nvSpPr>
        <p:spPr bwMode="auto">
          <a:xfrm>
            <a:off x="259978" y="5754687"/>
            <a:ext cx="4388222" cy="46166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9050" cap="sq" algn="ctr">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E-25</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Calculator solution for auto loan payments</a:t>
            </a:r>
          </a:p>
        </p:txBody>
      </p:sp>
    </p:spTree>
  </p:cSld>
  <p:clrMapOvr>
    <a:masterClrMapping/>
  </p:clrMapOvr>
  <p:transition>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3" name="Rectangle 3"/>
          <p:cNvSpPr>
            <a:spLocks noGrp="1" noChangeArrowheads="1"/>
          </p:cNvSpPr>
          <p:nvPr>
            <p:ph type="title"/>
          </p:nvPr>
        </p:nvSpPr>
        <p:spPr bwMode="auto">
          <a:xfrm>
            <a:off x="533400" y="304800"/>
            <a:ext cx="8229600" cy="560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488" tIns="44450" rIns="90488" bIns="44450"/>
          <a:lstStyle/>
          <a:p>
            <a:pPr algn="l"/>
            <a:r>
              <a:rPr lang="en-US" altLang="en-US" sz="3200" i="0" kern="1200" dirty="0">
                <a:solidFill>
                  <a:schemeClr val="tx1"/>
                </a:solidFill>
                <a:effectLst/>
                <a:latin typeface="Liberation Sans" panose="020B0604020202020204" pitchFamily="34" charset="0"/>
                <a:ea typeface="+mn-ea"/>
                <a:cs typeface="+mn-cs"/>
              </a:rPr>
              <a:t>Using Financial Calculators</a:t>
            </a:r>
          </a:p>
        </p:txBody>
      </p:sp>
      <p:sp>
        <p:nvSpPr>
          <p:cNvPr id="59395" name="Text Box 4"/>
          <p:cNvSpPr txBox="1">
            <a:spLocks noChangeArrowheads="1"/>
          </p:cNvSpPr>
          <p:nvPr/>
        </p:nvSpPr>
        <p:spPr bwMode="auto">
          <a:xfrm>
            <a:off x="533400" y="1295400"/>
            <a:ext cx="8077200" cy="5447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05000"/>
              </a:lnSpc>
              <a:spcBef>
                <a:spcPct val="30000"/>
              </a:spcBef>
              <a:buClrTx/>
              <a:buSzPct val="80000"/>
              <a:buFontTx/>
              <a:buNone/>
            </a:pPr>
            <a:r>
              <a:rPr lang="en-US" altLang="en-US" dirty="0" smtClean="0">
                <a:solidFill>
                  <a:schemeClr val="tx2">
                    <a:lumMod val="50000"/>
                  </a:schemeClr>
                </a:solidFill>
                <a:latin typeface="Liberation Sans" panose="020B0604020202020204" pitchFamily="34" charset="0"/>
              </a:rPr>
              <a:t>USEFUL APPLICATIONS – </a:t>
            </a:r>
            <a:r>
              <a:rPr lang="en-US" altLang="en-US" dirty="0" smtClean="0">
                <a:solidFill>
                  <a:srgbClr val="CC0000"/>
                </a:solidFill>
                <a:latin typeface="Liberation Sans" panose="020B0604020202020204" pitchFamily="34" charset="0"/>
              </a:rPr>
              <a:t>Mortgage Loan</a:t>
            </a:r>
            <a:endParaRPr lang="en-US" altLang="en-US" dirty="0">
              <a:solidFill>
                <a:srgbClr val="CC0000"/>
              </a:solidFill>
              <a:latin typeface="Liberation Sans" panose="020B0604020202020204" pitchFamily="34" charset="0"/>
            </a:endParaRPr>
          </a:p>
        </p:txBody>
      </p:sp>
      <p:sp>
        <p:nvSpPr>
          <p:cNvPr id="59396" name="Rectangle 5"/>
          <p:cNvSpPr>
            <a:spLocks noChangeArrowheads="1"/>
          </p:cNvSpPr>
          <p:nvPr/>
        </p:nvSpPr>
        <p:spPr bwMode="auto">
          <a:xfrm>
            <a:off x="533400" y="1905000"/>
            <a:ext cx="7772400" cy="1954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0"/>
              </a:spcBef>
              <a:buClrTx/>
              <a:buSzTx/>
              <a:buFontTx/>
              <a:buNone/>
            </a:pPr>
            <a:r>
              <a:rPr lang="en-US" altLang="en-US" sz="2200" b="0" dirty="0">
                <a:solidFill>
                  <a:schemeClr val="tx1"/>
                </a:solidFill>
                <a:latin typeface="Liberation Sans" panose="020B0604020202020204" pitchFamily="34" charset="0"/>
              </a:rPr>
              <a:t>You decide that the maximum mortgage payment you can afford is $700 per month. The annual interest rate is 8.4%. If you get a mortgage that requires you to make monthly payments over a 15-year period, what is the maximum purchase price you can afford?</a:t>
            </a:r>
          </a:p>
        </p:txBody>
      </p:sp>
      <p:sp>
        <p:nvSpPr>
          <p:cNvPr id="59397" name="Line 6"/>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9398" name="Text Box 1037"/>
          <p:cNvSpPr txBox="1">
            <a:spLocks noChangeArrowheads="1"/>
          </p:cNvSpPr>
          <p:nvPr/>
        </p:nvSpPr>
        <p:spPr bwMode="auto">
          <a:xfrm>
            <a:off x="8229600" y="6369050"/>
            <a:ext cx="762000" cy="33655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marL="457200" indent="-457200">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gn="r">
              <a:spcBef>
                <a:spcPct val="50000"/>
              </a:spcBef>
              <a:buClrTx/>
              <a:buSzTx/>
              <a:buFontTx/>
              <a:buNone/>
            </a:pPr>
            <a:r>
              <a:rPr lang="en-US" altLang="en-US" sz="1600" i="1" dirty="0" smtClean="0">
                <a:latin typeface="Liberation Sans" panose="020B0604020202020204" pitchFamily="34" charset="0"/>
              </a:rPr>
              <a:t>LO 3</a:t>
            </a:r>
            <a:endParaRPr lang="en-US" altLang="en-US" sz="1600" i="1" dirty="0">
              <a:latin typeface="Liberation Sans" panose="020B0604020202020204" pitchFamily="34" charset="0"/>
            </a:endParaRPr>
          </a:p>
        </p:txBody>
      </p:sp>
      <p:sp>
        <p:nvSpPr>
          <p:cNvPr id="12" name="Rectangle 4"/>
          <p:cNvSpPr>
            <a:spLocks noChangeArrowheads="1"/>
          </p:cNvSpPr>
          <p:nvPr/>
        </p:nvSpPr>
        <p:spPr bwMode="auto">
          <a:xfrm>
            <a:off x="838200" y="5991431"/>
            <a:ext cx="5105400" cy="46166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19050" cap="sq" algn="ctr">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spcBef>
                <a:spcPct val="0"/>
              </a:spcBef>
              <a:buClrTx/>
              <a:buSzTx/>
              <a:buFontTx/>
              <a:buNone/>
            </a:pPr>
            <a:r>
              <a:rPr lang="en-US" altLang="en-US" sz="1200" dirty="0" smtClean="0">
                <a:solidFill>
                  <a:schemeClr val="tx1"/>
                </a:solidFill>
                <a:latin typeface="Liberation Sans" panose="020B0604020202020204" pitchFamily="34" charset="0"/>
              </a:rPr>
              <a:t>ILLUSTRATION E-26</a:t>
            </a:r>
            <a:endParaRPr lang="en-US" altLang="en-US" sz="1200" dirty="0">
              <a:solidFill>
                <a:schemeClr val="tx1"/>
              </a:solidFill>
              <a:latin typeface="Liberation Sans" panose="020B0604020202020204" pitchFamily="34" charset="0"/>
            </a:endParaRPr>
          </a:p>
          <a:p>
            <a:pPr>
              <a:spcBef>
                <a:spcPct val="0"/>
              </a:spcBef>
              <a:buClrTx/>
              <a:buSzTx/>
              <a:buFontTx/>
              <a:buNone/>
            </a:pPr>
            <a:r>
              <a:rPr lang="en-US" altLang="en-US" sz="1200" b="0" dirty="0">
                <a:solidFill>
                  <a:schemeClr val="tx1"/>
                </a:solidFill>
                <a:latin typeface="Liberation Sans" panose="020B0604020202020204" pitchFamily="34" charset="0"/>
              </a:rPr>
              <a:t>Calculator solution for mortgage amount</a:t>
            </a:r>
          </a:p>
        </p:txBody>
      </p:sp>
      <p:pic>
        <p:nvPicPr>
          <p:cNvPr id="5940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4419600"/>
            <a:ext cx="841375" cy="323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p:cNvPicPr>
          <p:nvPr/>
        </p:nvPicPr>
        <p:blipFill>
          <a:blip r:embed="rId3"/>
          <a:stretch>
            <a:fillRect/>
          </a:stretch>
        </p:blipFill>
        <p:spPr>
          <a:xfrm>
            <a:off x="304799" y="4091898"/>
            <a:ext cx="8534401" cy="1851702"/>
          </a:xfrm>
          <a:prstGeom prst="rect">
            <a:avLst/>
          </a:prstGeom>
        </p:spPr>
      </p:pic>
    </p:spTree>
  </p:cSld>
  <p:clrMapOvr>
    <a:masterClrMapping/>
  </p:clrMapOvr>
  <p:transition>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Rectangle 2"/>
          <p:cNvSpPr>
            <a:spLocks noChangeArrowheads="1"/>
          </p:cNvSpPr>
          <p:nvPr/>
        </p:nvSpPr>
        <p:spPr bwMode="auto">
          <a:xfrm>
            <a:off x="609600" y="1371600"/>
            <a:ext cx="8001000" cy="406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75" tIns="46038" rIns="92075" bIns="46038">
            <a:spAutoFit/>
          </a:bodyPr>
          <a:lstStyle>
            <a:lvl1pPr algn="ctr">
              <a:defRPr sz="2400">
                <a:solidFill>
                  <a:schemeClr val="tx1"/>
                </a:solidFill>
                <a:latin typeface="Times New Roman" pitchFamily="18"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just">
              <a:lnSpc>
                <a:spcPct val="130000"/>
              </a:lnSpc>
            </a:pPr>
            <a:r>
              <a:rPr lang="en-US" altLang="en-US" sz="2000" b="0" i="0" dirty="0">
                <a:effectLst/>
                <a:latin typeface="Liberation Sans" panose="020B0604020202020204" pitchFamily="34" charset="0"/>
              </a:rPr>
              <a:t>“Copyright © </a:t>
            </a:r>
            <a:r>
              <a:rPr lang="en-US" altLang="en-US" sz="2000" b="0" i="0" dirty="0" smtClean="0">
                <a:effectLst/>
                <a:latin typeface="Liberation Sans" panose="020B0604020202020204" pitchFamily="34" charset="0"/>
              </a:rPr>
              <a:t>2017 </a:t>
            </a:r>
            <a:r>
              <a:rPr lang="en-US" altLang="en-US" sz="2000" b="0" i="0" dirty="0" smtClean="0">
                <a:effectLst/>
                <a:latin typeface="Liberation Sans" panose="020B0604020202020204" pitchFamily="34" charset="0"/>
              </a:rPr>
              <a:t>John </a:t>
            </a:r>
            <a:r>
              <a:rPr lang="en-US" altLang="en-US" sz="2000" b="0" i="0" dirty="0">
                <a:effectLst/>
                <a:latin typeface="Liberation Sans" panose="020B0604020202020204" pitchFamily="34" charset="0"/>
              </a:rPr>
              <a:t>Wiley &amp; Sons, Inc. All rights reserved. Reproduction or translation of this work beyond that permitted in Section 117 of the 1976 United States Copyright Act without the express written permission of the copyright owner is unlawful. Request for further information should be addressed to the Permissions Department, John Wiley &amp; Sons, Inc. The purchaser may make back-up copies for his/her own use only and not for distribution or resale. The Publisher assumes no responsibility for errors, omissions, or damages, caused by the use of these programs or from the use of the information contained herein.”</a:t>
            </a:r>
          </a:p>
        </p:txBody>
      </p:sp>
      <p:sp>
        <p:nvSpPr>
          <p:cNvPr id="4" name="Rectangle 2"/>
          <p:cNvSpPr>
            <a:spLocks noChangeArrowheads="1"/>
          </p:cNvSpPr>
          <p:nvPr/>
        </p:nvSpPr>
        <p:spPr bwMode="auto">
          <a:xfrm>
            <a:off x="609600" y="304800"/>
            <a:ext cx="82296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i="0" dirty="0" smtClean="0">
                <a:solidFill>
                  <a:schemeClr val="tx2">
                    <a:lumMod val="50000"/>
                  </a:schemeClr>
                </a:solidFill>
                <a:effectLst/>
                <a:latin typeface="Liberation Sans" panose="020B0604020202020204" pitchFamily="34" charset="0"/>
              </a:rPr>
              <a:t>COPYRIGHT</a:t>
            </a:r>
            <a:endParaRPr lang="en-US" altLang="en-US" sz="3200" b="1" i="0" dirty="0">
              <a:solidFill>
                <a:schemeClr val="tx2">
                  <a:lumMod val="50000"/>
                </a:schemeClr>
              </a:solidFill>
              <a:effectLst/>
              <a:latin typeface="Liberation Sans" panose="020B0604020202020204" pitchFamily="34" charset="0"/>
            </a:endParaRPr>
          </a:p>
        </p:txBody>
      </p:sp>
      <p:sp>
        <p:nvSpPr>
          <p:cNvPr id="5" name="Line 12"/>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Tree>
    <p:extLst>
      <p:ext uri="{BB962C8B-B14F-4D97-AF65-F5344CB8AC3E}">
        <p14:creationId xmlns:p14="http://schemas.microsoft.com/office/powerpoint/2010/main" val="1815987644"/>
      </p:ext>
    </p:extLst>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movnglnc">
  <a:themeElements>
    <a:clrScheme name="">
      <a:dk1>
        <a:srgbClr val="000000"/>
      </a:dk1>
      <a:lt1>
        <a:srgbClr val="FFFFFF"/>
      </a:lt1>
      <a:dk2>
        <a:srgbClr val="0000FF"/>
      </a:dk2>
      <a:lt2>
        <a:srgbClr val="000000"/>
      </a:lt2>
      <a:accent1>
        <a:srgbClr val="00FFFF"/>
      </a:accent1>
      <a:accent2>
        <a:srgbClr val="FF0000"/>
      </a:accent2>
      <a:accent3>
        <a:srgbClr val="FFFFFF"/>
      </a:accent3>
      <a:accent4>
        <a:srgbClr val="000000"/>
      </a:accent4>
      <a:accent5>
        <a:srgbClr val="AAFFFF"/>
      </a:accent5>
      <a:accent6>
        <a:srgbClr val="E70000"/>
      </a:accent6>
      <a:hlink>
        <a:srgbClr val="000099"/>
      </a:hlink>
      <a:folHlink>
        <a:srgbClr val="000000"/>
      </a:folHlink>
    </a:clrScheme>
    <a:fontScheme name="movnglnc">
      <a:majorFont>
        <a:latin typeface="Comic Sans MS"/>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ovngln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vngln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vngln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vngln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vngln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vngln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vngln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6DF764A6F52B49968E4AB0C4C5012D" ma:contentTypeVersion="4" ma:contentTypeDescription="Create a new document." ma:contentTypeScope="" ma:versionID="22cb981c9d44129059961b4d133faea1">
  <xsd:schema xmlns:xsd="http://www.w3.org/2001/XMLSchema" xmlns:xs="http://www.w3.org/2001/XMLSchema" xmlns:p="http://schemas.microsoft.com/office/2006/metadata/properties" xmlns:ns2="0b03a2af-f498-433c-8776-97d3c032a002" targetNamespace="http://schemas.microsoft.com/office/2006/metadata/properties" ma:root="true" ma:fieldsID="d4d589f5c29b6c89fd8900c759efc40b" ns2:_="">
    <xsd:import namespace="0b03a2af-f498-433c-8776-97d3c032a00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03a2af-f498-433c-8776-97d3c032a0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885BFC1-599D-4D76-B481-F6391B287036}"/>
</file>

<file path=customXml/itemProps2.xml><?xml version="1.0" encoding="utf-8"?>
<ds:datastoreItem xmlns:ds="http://schemas.openxmlformats.org/officeDocument/2006/customXml" ds:itemID="{7FD34773-A3A8-47A4-B195-8DB368D97417}"/>
</file>

<file path=customXml/itemProps3.xml><?xml version="1.0" encoding="utf-8"?>
<ds:datastoreItem xmlns:ds="http://schemas.openxmlformats.org/officeDocument/2006/customXml" ds:itemID="{88E560D1-0FE6-45C7-8E07-6A430905507D}"/>
</file>

<file path=docProps/app.xml><?xml version="1.0" encoding="utf-8"?>
<Properties xmlns="http://schemas.openxmlformats.org/officeDocument/2006/extended-properties" xmlns:vt="http://schemas.openxmlformats.org/officeDocument/2006/docPropsVTypes">
  <Template>C:\Program Files\Microsoft Office\Templates\1033\Company Handbook.pot</Template>
  <TotalTime>11934</TotalTime>
  <Pages>43</Pages>
  <Words>2188</Words>
  <Application>Microsoft Office PowerPoint</Application>
  <PresentationFormat>On-screen Show (4:3)</PresentationFormat>
  <Paragraphs>344</Paragraphs>
  <Slides>45</Slides>
  <Notes>40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Comic Sans MS</vt:lpstr>
      <vt:lpstr>Constantia</vt:lpstr>
      <vt:lpstr>Liberation Sans</vt:lpstr>
      <vt:lpstr>Times New Roman</vt:lpstr>
      <vt:lpstr>Wingdings</vt:lpstr>
      <vt:lpstr>movnglnc</vt:lpstr>
      <vt:lpstr>PowerPoint Presentation</vt:lpstr>
      <vt:lpstr>PowerPoint Presentation</vt:lpstr>
      <vt:lpstr>CHAPTER OUTLINE</vt:lpstr>
      <vt:lpstr>PowerPoint Presentation</vt:lpstr>
      <vt:lpstr>NATURE OF INTEREST</vt:lpstr>
      <vt:lpstr>NATURE OF INTEREST</vt:lpstr>
      <vt:lpstr>Compound Interest</vt:lpstr>
      <vt:lpstr>Compound Interest</vt:lpstr>
      <vt:lpstr>FUTURE VALUE OF A SINGLE AMOUNT</vt:lpstr>
      <vt:lpstr>FUTURE VALUE OF A SINGLE AMOUNT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PRESENT VALUE OF A SINGLE AMOUNT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PV OF A LONG-TERM NOTE OR BOND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Financial Calculators</vt:lpstr>
      <vt:lpstr>Using Financial Calculators</vt:lpstr>
      <vt:lpstr>Using Financial Calculators</vt:lpstr>
      <vt:lpstr>Using Financial Calculators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Financial Accounting and Accounting Standards</dc:title>
  <dc:creator>Coby Harmon</dc:creator>
  <cp:lastModifiedBy>Coby Harmon</cp:lastModifiedBy>
  <cp:revision>1670</cp:revision>
  <cp:lastPrinted>1999-09-16T17:08:20Z</cp:lastPrinted>
  <dcterms:created xsi:type="dcterms:W3CDTF">1997-03-28T18:03:02Z</dcterms:created>
  <dcterms:modified xsi:type="dcterms:W3CDTF">2016-09-14T21:55:44Z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0x0101005B6DF764A6F52B49968E4AB0C4C5012D</vt:lpwstr>
  </property>
</Properties>
</file>