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3" r:id="rId1"/>
  </p:sldMasterIdLst>
  <p:notesMasterIdLst>
    <p:notesMasterId r:id="rId36"/>
  </p:notesMasterIdLst>
  <p:sldIdLst>
    <p:sldId id="265" r:id="rId2"/>
    <p:sldId id="266" r:id="rId3"/>
    <p:sldId id="267" r:id="rId4"/>
    <p:sldId id="264" r:id="rId5"/>
    <p:sldId id="302" r:id="rId6"/>
    <p:sldId id="303" r:id="rId7"/>
    <p:sldId id="304" r:id="rId8"/>
    <p:sldId id="305" r:id="rId9"/>
    <p:sldId id="278" r:id="rId10"/>
    <p:sldId id="284" r:id="rId11"/>
    <p:sldId id="296" r:id="rId12"/>
    <p:sldId id="257" r:id="rId13"/>
    <p:sldId id="279" r:id="rId14"/>
    <p:sldId id="285" r:id="rId15"/>
    <p:sldId id="297" r:id="rId16"/>
    <p:sldId id="258" r:id="rId17"/>
    <p:sldId id="280" r:id="rId18"/>
    <p:sldId id="286" r:id="rId19"/>
    <p:sldId id="298" r:id="rId20"/>
    <p:sldId id="259" r:id="rId21"/>
    <p:sldId id="281" r:id="rId22"/>
    <p:sldId id="287" r:id="rId23"/>
    <p:sldId id="299" r:id="rId24"/>
    <p:sldId id="260" r:id="rId25"/>
    <p:sldId id="282" r:id="rId26"/>
    <p:sldId id="288" r:id="rId27"/>
    <p:sldId id="300" r:id="rId28"/>
    <p:sldId id="290" r:id="rId29"/>
    <p:sldId id="291" r:id="rId30"/>
    <p:sldId id="292" r:id="rId31"/>
    <p:sldId id="295" r:id="rId32"/>
    <p:sldId id="301" r:id="rId33"/>
    <p:sldId id="293" r:id="rId34"/>
    <p:sldId id="277"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varScale="1">
        <p:scale>
          <a:sx n="104" d="100"/>
          <a:sy n="104" d="100"/>
        </p:scale>
        <p:origin x="756"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 Id="rId14" Type="http://schemas.openxmlformats.org/officeDocument/2006/relationships/image" Target="../media/image2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 Id="rId1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data1.xml><?xml version="1.0" encoding="utf-8"?>
<dgm:dataModel xmlns:dgm="http://schemas.openxmlformats.org/drawingml/2006/diagram" xmlns:a="http://schemas.openxmlformats.org/drawingml/2006/main">
  <dgm:ptLst>
    <dgm:pt modelId="{51B415E0-83CF-4DB8-89E1-D97FF79A96ED}" type="doc">
      <dgm:prSet loTypeId="urn:microsoft.com/office/officeart/2018/2/layout/IconCircleList" loCatId="icon" qsTypeId="urn:microsoft.com/office/officeart/2005/8/quickstyle/simple4" qsCatId="simple" csTypeId="urn:microsoft.com/office/officeart/2018/5/colors/Iconchunking_coloredtext_colorful1" csCatId="colorful" phldr="1"/>
      <dgm:spPr/>
      <dgm:t>
        <a:bodyPr/>
        <a:lstStyle/>
        <a:p>
          <a:endParaRPr lang="en-US"/>
        </a:p>
      </dgm:t>
    </dgm:pt>
    <dgm:pt modelId="{FB03983A-9015-4045-8F5F-4CF009DCF0D6}">
      <dgm:prSet custT="1"/>
      <dgm:spPr/>
      <dgm:t>
        <a:bodyPr/>
        <a:lstStyle/>
        <a:p>
          <a:r>
            <a:rPr lang="en-US" sz="1400" dirty="0"/>
            <a:t>Visual Elements:</a:t>
          </a:r>
        </a:p>
      </dgm:t>
    </dgm:pt>
    <dgm:pt modelId="{F4A79A73-8839-4A6C-B6B0-B5292901E16D}" type="parTrans" cxnId="{26385496-D2FA-4A0F-82E8-98DD536AB6F8}">
      <dgm:prSet/>
      <dgm:spPr/>
      <dgm:t>
        <a:bodyPr/>
        <a:lstStyle/>
        <a:p>
          <a:endParaRPr lang="en-US"/>
        </a:p>
      </dgm:t>
    </dgm:pt>
    <dgm:pt modelId="{F351B935-7ED6-441A-B387-C5F2D7A7C175}" type="sibTrans" cxnId="{26385496-D2FA-4A0F-82E8-98DD536AB6F8}">
      <dgm:prSet/>
      <dgm:spPr/>
      <dgm:t>
        <a:bodyPr/>
        <a:lstStyle/>
        <a:p>
          <a:endParaRPr lang="en-US"/>
        </a:p>
      </dgm:t>
    </dgm:pt>
    <dgm:pt modelId="{2B0DB644-E51D-4167-A134-D898D330748E}">
      <dgm:prSet custT="1"/>
      <dgm:spPr/>
      <dgm:t>
        <a:bodyPr/>
        <a:lstStyle/>
        <a:p>
          <a:r>
            <a:rPr lang="en-US" sz="1400"/>
            <a:t>Line: There are a combination of thick and thin lines horizontal and vertical on the stairway, scaffold, and balconies portrayed in the mural</a:t>
          </a:r>
          <a:endParaRPr lang="en-US" sz="1400" dirty="0"/>
        </a:p>
      </dgm:t>
    </dgm:pt>
    <dgm:pt modelId="{6E54F34B-377D-424E-BE1F-1F634EC93B30}" type="parTrans" cxnId="{3F5F3C4D-EA6F-4BAE-B5FE-CAAF3B033019}">
      <dgm:prSet/>
      <dgm:spPr/>
      <dgm:t>
        <a:bodyPr/>
        <a:lstStyle/>
        <a:p>
          <a:endParaRPr lang="en-US"/>
        </a:p>
      </dgm:t>
    </dgm:pt>
    <dgm:pt modelId="{A252B329-6673-4B44-A825-B0734A04C737}" type="sibTrans" cxnId="{3F5F3C4D-EA6F-4BAE-B5FE-CAAF3B033019}">
      <dgm:prSet/>
      <dgm:spPr/>
      <dgm:t>
        <a:bodyPr/>
        <a:lstStyle/>
        <a:p>
          <a:endParaRPr lang="en-US"/>
        </a:p>
      </dgm:t>
    </dgm:pt>
    <dgm:pt modelId="{3CB646D8-EACF-4DD2-AD32-0522E422B2CF}">
      <dgm:prSet custT="1"/>
      <dgm:spPr/>
      <dgm:t>
        <a:bodyPr/>
        <a:lstStyle/>
        <a:p>
          <a:r>
            <a:rPr lang="en-US" sz="1400"/>
            <a:t>Shape: You will notice rectangle shapes in the scaffold, circular shape in the face of Johnny Cash and more square shapes in the windows </a:t>
          </a:r>
          <a:endParaRPr lang="en-US" sz="1400" dirty="0"/>
        </a:p>
      </dgm:t>
    </dgm:pt>
    <dgm:pt modelId="{3DF36900-DE04-44BB-9EA7-39721104D239}" type="parTrans" cxnId="{ED0C52DD-8BF8-48E1-A615-543752468657}">
      <dgm:prSet/>
      <dgm:spPr/>
      <dgm:t>
        <a:bodyPr/>
        <a:lstStyle/>
        <a:p>
          <a:endParaRPr lang="en-US"/>
        </a:p>
      </dgm:t>
    </dgm:pt>
    <dgm:pt modelId="{C7F36BE0-8A11-4FD8-BD54-13AB4759A429}" type="sibTrans" cxnId="{ED0C52DD-8BF8-48E1-A615-543752468657}">
      <dgm:prSet/>
      <dgm:spPr/>
      <dgm:t>
        <a:bodyPr/>
        <a:lstStyle/>
        <a:p>
          <a:endParaRPr lang="en-US"/>
        </a:p>
      </dgm:t>
    </dgm:pt>
    <dgm:pt modelId="{9CB079E7-4089-478E-83EE-A9CA9E9B5E26}">
      <dgm:prSet custT="1"/>
      <dgm:spPr/>
      <dgm:t>
        <a:bodyPr/>
        <a:lstStyle/>
        <a:p>
          <a:r>
            <a:rPr lang="en-US" sz="1400"/>
            <a:t>Light: light is coming from the backdrop on the building with Johnny cash painted in a darker tone in the front of the mural </a:t>
          </a:r>
          <a:endParaRPr lang="en-US" sz="1400" dirty="0"/>
        </a:p>
      </dgm:t>
    </dgm:pt>
    <dgm:pt modelId="{356D3012-F35C-48E7-B7DD-7564BEC32DA4}" type="parTrans" cxnId="{40CA162C-768B-453D-8180-3775D4A28098}">
      <dgm:prSet/>
      <dgm:spPr/>
      <dgm:t>
        <a:bodyPr/>
        <a:lstStyle/>
        <a:p>
          <a:endParaRPr lang="en-US"/>
        </a:p>
      </dgm:t>
    </dgm:pt>
    <dgm:pt modelId="{97EB5031-382A-4F02-8548-E22FEBAA5837}" type="sibTrans" cxnId="{40CA162C-768B-453D-8180-3775D4A28098}">
      <dgm:prSet/>
      <dgm:spPr/>
      <dgm:t>
        <a:bodyPr/>
        <a:lstStyle/>
        <a:p>
          <a:endParaRPr lang="en-US"/>
        </a:p>
      </dgm:t>
    </dgm:pt>
    <dgm:pt modelId="{6D8A4A37-3E70-4E7D-B406-78EAFDEF695E}">
      <dgm:prSet custT="1"/>
      <dgm:spPr/>
      <dgm:t>
        <a:bodyPr/>
        <a:lstStyle/>
        <a:p>
          <a:r>
            <a:rPr lang="en-US" sz="1400"/>
            <a:t>Color: You will see a combination of orange &amp; red hue fades along with black and a yellowish tan color which can also be a shade of orange. </a:t>
          </a:r>
          <a:endParaRPr lang="en-US" sz="1400" dirty="0"/>
        </a:p>
      </dgm:t>
    </dgm:pt>
    <dgm:pt modelId="{AAFE2107-FFCA-475F-B252-C3DCF2EE576E}" type="parTrans" cxnId="{DA81DDB2-8042-4631-8B59-83CC20064548}">
      <dgm:prSet/>
      <dgm:spPr/>
      <dgm:t>
        <a:bodyPr/>
        <a:lstStyle/>
        <a:p>
          <a:endParaRPr lang="en-US"/>
        </a:p>
      </dgm:t>
    </dgm:pt>
    <dgm:pt modelId="{33B8A351-B023-4EEA-B4E3-716DD6367853}" type="sibTrans" cxnId="{DA81DDB2-8042-4631-8B59-83CC20064548}">
      <dgm:prSet/>
      <dgm:spPr/>
      <dgm:t>
        <a:bodyPr/>
        <a:lstStyle/>
        <a:p>
          <a:endParaRPr lang="en-US"/>
        </a:p>
      </dgm:t>
    </dgm:pt>
    <dgm:pt modelId="{2AD90187-3F99-4E55-8FEE-AF55F9556D9B}">
      <dgm:prSet custT="1"/>
      <dgm:spPr/>
      <dgm:t>
        <a:bodyPr/>
        <a:lstStyle/>
        <a:p>
          <a:r>
            <a:rPr lang="en-US" sz="1400"/>
            <a:t>Texture: no noticeable pattern, but possibly an impasto application due to the application on ta building wall. </a:t>
          </a:r>
          <a:endParaRPr lang="en-US" sz="1400" dirty="0"/>
        </a:p>
      </dgm:t>
    </dgm:pt>
    <dgm:pt modelId="{D33CDDFA-D3FA-4FB0-BF2C-CDDBD5015342}" type="parTrans" cxnId="{2606E39A-0CF3-4412-AE93-52A398035479}">
      <dgm:prSet/>
      <dgm:spPr/>
      <dgm:t>
        <a:bodyPr/>
        <a:lstStyle/>
        <a:p>
          <a:endParaRPr lang="en-US"/>
        </a:p>
      </dgm:t>
    </dgm:pt>
    <dgm:pt modelId="{417A380D-A071-4C38-8F3B-FE5398018419}" type="sibTrans" cxnId="{2606E39A-0CF3-4412-AE93-52A398035479}">
      <dgm:prSet/>
      <dgm:spPr/>
      <dgm:t>
        <a:bodyPr/>
        <a:lstStyle/>
        <a:p>
          <a:endParaRPr lang="en-US"/>
        </a:p>
      </dgm:t>
    </dgm:pt>
    <dgm:pt modelId="{3615087C-8B54-4687-B8FB-A768773AA181}">
      <dgm:prSet custT="1"/>
      <dgm:spPr/>
      <dgm:t>
        <a:bodyPr/>
        <a:lstStyle/>
        <a:p>
          <a:r>
            <a:rPr lang="en-US" sz="1400"/>
            <a:t>Mass: The artwork is heavier with the noticeable black on Johnny cash </a:t>
          </a:r>
          <a:endParaRPr lang="en-US" sz="1400" dirty="0"/>
        </a:p>
      </dgm:t>
    </dgm:pt>
    <dgm:pt modelId="{20B9D885-BEDE-4BA7-A105-D7E79D1FE907}" type="parTrans" cxnId="{1AC7D9CA-DA9C-4B6D-9179-73B507B1CCFF}">
      <dgm:prSet/>
      <dgm:spPr/>
      <dgm:t>
        <a:bodyPr/>
        <a:lstStyle/>
        <a:p>
          <a:endParaRPr lang="en-US"/>
        </a:p>
      </dgm:t>
    </dgm:pt>
    <dgm:pt modelId="{3BA9C83B-C241-4D4F-BC2F-BF619DA65AB1}" type="sibTrans" cxnId="{1AC7D9CA-DA9C-4B6D-9179-73B507B1CCFF}">
      <dgm:prSet/>
      <dgm:spPr/>
      <dgm:t>
        <a:bodyPr/>
        <a:lstStyle/>
        <a:p>
          <a:endParaRPr lang="en-US"/>
        </a:p>
      </dgm:t>
    </dgm:pt>
    <dgm:pt modelId="{65B9174F-20AA-4CAC-958B-C4957040DE19}" type="pres">
      <dgm:prSet presAssocID="{51B415E0-83CF-4DB8-89E1-D97FF79A96ED}" presName="root" presStyleCnt="0">
        <dgm:presLayoutVars>
          <dgm:dir/>
          <dgm:resizeHandles val="exact"/>
        </dgm:presLayoutVars>
      </dgm:prSet>
      <dgm:spPr/>
    </dgm:pt>
    <dgm:pt modelId="{B43F907A-94A9-4479-957E-761DFB116C79}" type="pres">
      <dgm:prSet presAssocID="{51B415E0-83CF-4DB8-89E1-D97FF79A96ED}" presName="container" presStyleCnt="0">
        <dgm:presLayoutVars>
          <dgm:dir/>
          <dgm:resizeHandles val="exact"/>
        </dgm:presLayoutVars>
      </dgm:prSet>
      <dgm:spPr/>
    </dgm:pt>
    <dgm:pt modelId="{4E9CB43D-E9BA-40C1-93CD-B236A1BBC1F5}" type="pres">
      <dgm:prSet presAssocID="{FB03983A-9015-4045-8F5F-4CF009DCF0D6}" presName="compNode" presStyleCnt="0"/>
      <dgm:spPr/>
    </dgm:pt>
    <dgm:pt modelId="{5465C1E8-1BEB-4701-A9F1-33048C7B3526}" type="pres">
      <dgm:prSet presAssocID="{FB03983A-9015-4045-8F5F-4CF009DCF0D6}" presName="iconBgRect" presStyleLbl="bgShp" presStyleIdx="0" presStyleCnt="7"/>
      <dgm:spPr/>
    </dgm:pt>
    <dgm:pt modelId="{DFB223DA-037A-4A39-BC92-871AEBF6C64D}" type="pres">
      <dgm:prSet presAssocID="{FB03983A-9015-4045-8F5F-4CF009DCF0D6}" presName="iconRect" presStyleLbl="node1" presStyleIdx="0" presStyleCnt="7"/>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ye"/>
        </a:ext>
      </dgm:extLst>
    </dgm:pt>
    <dgm:pt modelId="{D8737E7E-EC69-49C8-8F83-4FDF1F37CBB9}" type="pres">
      <dgm:prSet presAssocID="{FB03983A-9015-4045-8F5F-4CF009DCF0D6}" presName="spaceRect" presStyleCnt="0"/>
      <dgm:spPr/>
    </dgm:pt>
    <dgm:pt modelId="{5072D59C-0684-4101-8CE0-F9001644E687}" type="pres">
      <dgm:prSet presAssocID="{FB03983A-9015-4045-8F5F-4CF009DCF0D6}" presName="textRect" presStyleLbl="revTx" presStyleIdx="0" presStyleCnt="7">
        <dgm:presLayoutVars>
          <dgm:chMax val="1"/>
          <dgm:chPref val="1"/>
        </dgm:presLayoutVars>
      </dgm:prSet>
      <dgm:spPr/>
    </dgm:pt>
    <dgm:pt modelId="{B591BF89-069B-4214-9DBD-8043CDA4365A}" type="pres">
      <dgm:prSet presAssocID="{F351B935-7ED6-441A-B387-C5F2D7A7C175}" presName="sibTrans" presStyleLbl="sibTrans2D1" presStyleIdx="0" presStyleCnt="0"/>
      <dgm:spPr/>
    </dgm:pt>
    <dgm:pt modelId="{BB3B5E7E-692D-48B6-8458-6A876C24D38D}" type="pres">
      <dgm:prSet presAssocID="{2B0DB644-E51D-4167-A134-D898D330748E}" presName="compNode" presStyleCnt="0"/>
      <dgm:spPr/>
    </dgm:pt>
    <dgm:pt modelId="{324B23A1-92D4-48B2-99EC-BA1E4ED97E37}" type="pres">
      <dgm:prSet presAssocID="{2B0DB644-E51D-4167-A134-D898D330748E}" presName="iconBgRect" presStyleLbl="bgShp" presStyleIdx="1" presStyleCnt="7"/>
      <dgm:spPr/>
    </dgm:pt>
    <dgm:pt modelId="{84AC7FFB-00DA-44A2-9CFA-F33AD5266F73}" type="pres">
      <dgm:prSet presAssocID="{2B0DB644-E51D-4167-A134-D898D330748E}" presName="iconRect" presStyleLbl="node1" presStyleIdx="1" presStyleCnt="7"/>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E6F4E4A3-91F0-4743-8DB7-6C148359A408}" type="pres">
      <dgm:prSet presAssocID="{2B0DB644-E51D-4167-A134-D898D330748E}" presName="spaceRect" presStyleCnt="0"/>
      <dgm:spPr/>
    </dgm:pt>
    <dgm:pt modelId="{529AD2DD-879C-42D7-87A1-E85440FBAF86}" type="pres">
      <dgm:prSet presAssocID="{2B0DB644-E51D-4167-A134-D898D330748E}" presName="textRect" presStyleLbl="revTx" presStyleIdx="1" presStyleCnt="7" custLinFactNeighborX="0" custLinFactNeighborY="36725">
        <dgm:presLayoutVars>
          <dgm:chMax val="1"/>
          <dgm:chPref val="1"/>
        </dgm:presLayoutVars>
      </dgm:prSet>
      <dgm:spPr/>
    </dgm:pt>
    <dgm:pt modelId="{47238595-BB38-42EC-A183-823D0029F697}" type="pres">
      <dgm:prSet presAssocID="{A252B329-6673-4B44-A825-B0734A04C737}" presName="sibTrans" presStyleLbl="sibTrans2D1" presStyleIdx="0" presStyleCnt="0"/>
      <dgm:spPr/>
    </dgm:pt>
    <dgm:pt modelId="{B9DF8354-8D48-4193-B6E7-8FA2904BA3C0}" type="pres">
      <dgm:prSet presAssocID="{3CB646D8-EACF-4DD2-AD32-0522E422B2CF}" presName="compNode" presStyleCnt="0"/>
      <dgm:spPr/>
    </dgm:pt>
    <dgm:pt modelId="{8172D0AE-1906-4DD5-B484-A2B9806DCF39}" type="pres">
      <dgm:prSet presAssocID="{3CB646D8-EACF-4DD2-AD32-0522E422B2CF}" presName="iconBgRect" presStyleLbl="bgShp" presStyleIdx="2" presStyleCnt="7" custLinFactNeighborX="3935" custLinFactNeighborY="56399"/>
      <dgm:spPr/>
    </dgm:pt>
    <dgm:pt modelId="{12849D5F-E68B-4D20-BEA8-8CD719A5F4F2}" type="pres">
      <dgm:prSet presAssocID="{3CB646D8-EACF-4DD2-AD32-0522E422B2CF}" presName="iconRect" presStyleLbl="node1" presStyleIdx="2" presStyleCnt="7" custLinFactNeighborX="6784" custLinFactNeighborY="85933"/>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ouse"/>
        </a:ext>
      </dgm:extLst>
    </dgm:pt>
    <dgm:pt modelId="{9D1AADD7-C4F5-415E-80D1-FA80BE72E9B8}" type="pres">
      <dgm:prSet presAssocID="{3CB646D8-EACF-4DD2-AD32-0522E422B2CF}" presName="spaceRect" presStyleCnt="0"/>
      <dgm:spPr/>
    </dgm:pt>
    <dgm:pt modelId="{AB4B9B8C-0B49-4E8A-A56A-3A8CA95BA526}" type="pres">
      <dgm:prSet presAssocID="{3CB646D8-EACF-4DD2-AD32-0522E422B2CF}" presName="textRect" presStyleLbl="revTx" presStyleIdx="2" presStyleCnt="7" custLinFactNeighborX="3895" custLinFactNeighborY="61645">
        <dgm:presLayoutVars>
          <dgm:chMax val="1"/>
          <dgm:chPref val="1"/>
        </dgm:presLayoutVars>
      </dgm:prSet>
      <dgm:spPr/>
    </dgm:pt>
    <dgm:pt modelId="{BD01C012-BD23-4D98-BE04-DE302CD19B72}" type="pres">
      <dgm:prSet presAssocID="{C7F36BE0-8A11-4FD8-BD54-13AB4759A429}" presName="sibTrans" presStyleLbl="sibTrans2D1" presStyleIdx="0" presStyleCnt="0"/>
      <dgm:spPr/>
    </dgm:pt>
    <dgm:pt modelId="{8032431B-6878-447B-8AAF-19693A1293D9}" type="pres">
      <dgm:prSet presAssocID="{9CB079E7-4089-478E-83EE-A9CA9E9B5E26}" presName="compNode" presStyleCnt="0"/>
      <dgm:spPr/>
    </dgm:pt>
    <dgm:pt modelId="{D02D206F-7082-4BFC-90F0-D9C38D23C51D}" type="pres">
      <dgm:prSet presAssocID="{9CB079E7-4089-478E-83EE-A9CA9E9B5E26}" presName="iconBgRect" presStyleLbl="bgShp" presStyleIdx="3" presStyleCnt="7"/>
      <dgm:spPr/>
    </dgm:pt>
    <dgm:pt modelId="{AFD4A670-9A96-4A2F-883B-E4C6A8766796}" type="pres">
      <dgm:prSet presAssocID="{9CB079E7-4089-478E-83EE-A9CA9E9B5E26}" presName="iconRect" presStyleLbl="node1" presStyleIdx="3" presStyleCnt="7"/>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ightbulb"/>
        </a:ext>
      </dgm:extLst>
    </dgm:pt>
    <dgm:pt modelId="{048EDB87-7AF4-456D-9B23-4B8B5C3FB5A2}" type="pres">
      <dgm:prSet presAssocID="{9CB079E7-4089-478E-83EE-A9CA9E9B5E26}" presName="spaceRect" presStyleCnt="0"/>
      <dgm:spPr/>
    </dgm:pt>
    <dgm:pt modelId="{6E13ECAA-AAAE-4236-9C8A-1A7ECBF31947}" type="pres">
      <dgm:prSet presAssocID="{9CB079E7-4089-478E-83EE-A9CA9E9B5E26}" presName="textRect" presStyleLbl="revTx" presStyleIdx="3" presStyleCnt="7">
        <dgm:presLayoutVars>
          <dgm:chMax val="1"/>
          <dgm:chPref val="1"/>
        </dgm:presLayoutVars>
      </dgm:prSet>
      <dgm:spPr/>
    </dgm:pt>
    <dgm:pt modelId="{E84729C6-E73A-4979-AA3D-C0B4146577F5}" type="pres">
      <dgm:prSet presAssocID="{97EB5031-382A-4F02-8548-E22FEBAA5837}" presName="sibTrans" presStyleLbl="sibTrans2D1" presStyleIdx="0" presStyleCnt="0"/>
      <dgm:spPr/>
    </dgm:pt>
    <dgm:pt modelId="{B3FD0258-AE81-447B-B6D9-411798344198}" type="pres">
      <dgm:prSet presAssocID="{6D8A4A37-3E70-4E7D-B406-78EAFDEF695E}" presName="compNode" presStyleCnt="0"/>
      <dgm:spPr/>
    </dgm:pt>
    <dgm:pt modelId="{CB68F674-01E8-44C3-A242-FA08643DC039}" type="pres">
      <dgm:prSet presAssocID="{6D8A4A37-3E70-4E7D-B406-78EAFDEF695E}" presName="iconBgRect" presStyleLbl="bgShp" presStyleIdx="4" presStyleCnt="7" custLinFactY="21979" custLinFactNeighborX="1312" custLinFactNeighborY="100000"/>
      <dgm:spPr/>
    </dgm:pt>
    <dgm:pt modelId="{E38E2DB7-7FEA-4EF1-AD47-6C90B09775B0}" type="pres">
      <dgm:prSet presAssocID="{6D8A4A37-3E70-4E7D-B406-78EAFDEF695E}" presName="iconRect" presStyleLbl="node1" presStyleIdx="4" presStyleCnt="7" custLinFactY="100000" custLinFactNeighborX="4522" custLinFactNeighborY="110309"/>
      <dgm:spPr>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Right Pointing Backhand Index "/>
        </a:ext>
      </dgm:extLst>
    </dgm:pt>
    <dgm:pt modelId="{819C94FB-1B48-4EFB-AC67-86FFE3B2E19E}" type="pres">
      <dgm:prSet presAssocID="{6D8A4A37-3E70-4E7D-B406-78EAFDEF695E}" presName="spaceRect" presStyleCnt="0"/>
      <dgm:spPr/>
    </dgm:pt>
    <dgm:pt modelId="{7399AF27-7065-4C7F-ABAB-7BDD778B81E3}" type="pres">
      <dgm:prSet presAssocID="{6D8A4A37-3E70-4E7D-B406-78EAFDEF695E}" presName="textRect" presStyleLbl="revTx" presStyleIdx="4" presStyleCnt="7" custLinFactY="18044" custLinFactNeighborX="-1113" custLinFactNeighborY="100000">
        <dgm:presLayoutVars>
          <dgm:chMax val="1"/>
          <dgm:chPref val="1"/>
        </dgm:presLayoutVars>
      </dgm:prSet>
      <dgm:spPr/>
    </dgm:pt>
    <dgm:pt modelId="{61AA6D15-45F0-4F9D-A6AB-FE925375E447}" type="pres">
      <dgm:prSet presAssocID="{33B8A351-B023-4EEA-B4E3-716DD6367853}" presName="sibTrans" presStyleLbl="sibTrans2D1" presStyleIdx="0" presStyleCnt="0"/>
      <dgm:spPr/>
    </dgm:pt>
    <dgm:pt modelId="{442EF903-B8A7-4DD7-B93A-E66B033A6002}" type="pres">
      <dgm:prSet presAssocID="{2AD90187-3F99-4E55-8FEE-AF55F9556D9B}" presName="compNode" presStyleCnt="0"/>
      <dgm:spPr/>
    </dgm:pt>
    <dgm:pt modelId="{B3AFE432-183C-458F-9F52-C0F0754CFF1E}" type="pres">
      <dgm:prSet presAssocID="{2AD90187-3F99-4E55-8FEE-AF55F9556D9B}" presName="iconBgRect" presStyleLbl="bgShp" presStyleIdx="5" presStyleCnt="7" custLinFactY="16733" custLinFactNeighborX="-3935" custLinFactNeighborY="100000"/>
      <dgm:spPr/>
    </dgm:pt>
    <dgm:pt modelId="{2E2508CD-46D8-4BD8-ACB5-18B23F2BA705}" type="pres">
      <dgm:prSet presAssocID="{2AD90187-3F99-4E55-8FEE-AF55F9556D9B}" presName="iconRect" presStyleLbl="node1" presStyleIdx="5" presStyleCnt="7" custLinFactY="87695" custLinFactNeighborX="-9045" custLinFactNeighborY="100000"/>
      <dgm:spPr>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Warning"/>
        </a:ext>
      </dgm:extLst>
    </dgm:pt>
    <dgm:pt modelId="{24482AC8-9C3D-464B-AF2F-643AC9707705}" type="pres">
      <dgm:prSet presAssocID="{2AD90187-3F99-4E55-8FEE-AF55F9556D9B}" presName="spaceRect" presStyleCnt="0"/>
      <dgm:spPr/>
    </dgm:pt>
    <dgm:pt modelId="{5A8A1679-8A15-4438-AC49-C8A27640B348}" type="pres">
      <dgm:prSet presAssocID="{2AD90187-3F99-4E55-8FEE-AF55F9556D9B}" presName="textRect" presStyleLbl="revTx" presStyleIdx="5" presStyleCnt="7" custLinFactY="6240" custLinFactNeighborX="1669" custLinFactNeighborY="100000">
        <dgm:presLayoutVars>
          <dgm:chMax val="1"/>
          <dgm:chPref val="1"/>
        </dgm:presLayoutVars>
      </dgm:prSet>
      <dgm:spPr/>
    </dgm:pt>
    <dgm:pt modelId="{7A641768-3DB3-4761-8E68-B2DE8341CA24}" type="pres">
      <dgm:prSet presAssocID="{417A380D-A071-4C38-8F3B-FE5398018419}" presName="sibTrans" presStyleLbl="sibTrans2D1" presStyleIdx="0" presStyleCnt="0"/>
      <dgm:spPr/>
    </dgm:pt>
    <dgm:pt modelId="{43B486E7-45E7-4063-B252-AE29C8109E43}" type="pres">
      <dgm:prSet presAssocID="{3615087C-8B54-4687-B8FB-A768773AA181}" presName="compNode" presStyleCnt="0"/>
      <dgm:spPr/>
    </dgm:pt>
    <dgm:pt modelId="{4C12CA71-FEC1-4C24-8F61-DFFF3E618B12}" type="pres">
      <dgm:prSet presAssocID="{3615087C-8B54-4687-B8FB-A768773AA181}" presName="iconBgRect" presStyleLbl="bgShp" presStyleIdx="6" presStyleCnt="7"/>
      <dgm:spPr/>
    </dgm:pt>
    <dgm:pt modelId="{7A873843-8B2F-46CC-B564-0DB55DB26B7B}" type="pres">
      <dgm:prSet presAssocID="{3615087C-8B54-4687-B8FB-A768773AA181}" presName="iconRect" presStyleLbl="node1" presStyleIdx="6" presStyleCnt="7"/>
      <dgm:spPr>
        <a:blipFill>
          <a:blip xmlns:r="http://schemas.openxmlformats.org/officeDocument/2006/relationships"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Arrow: Slight curve"/>
        </a:ext>
      </dgm:extLst>
    </dgm:pt>
    <dgm:pt modelId="{5DD9D8AD-58A3-4427-921D-457CD3F838E3}" type="pres">
      <dgm:prSet presAssocID="{3615087C-8B54-4687-B8FB-A768773AA181}" presName="spaceRect" presStyleCnt="0"/>
      <dgm:spPr/>
    </dgm:pt>
    <dgm:pt modelId="{BC8932D5-9FD2-48BF-A19A-2DE3DA5422E2}" type="pres">
      <dgm:prSet presAssocID="{3615087C-8B54-4687-B8FB-A768773AA181}" presName="textRect" presStyleLbl="revTx" presStyleIdx="6" presStyleCnt="7">
        <dgm:presLayoutVars>
          <dgm:chMax val="1"/>
          <dgm:chPref val="1"/>
        </dgm:presLayoutVars>
      </dgm:prSet>
      <dgm:spPr/>
    </dgm:pt>
  </dgm:ptLst>
  <dgm:cxnLst>
    <dgm:cxn modelId="{EFC78F2B-2A3D-4686-8BDE-BAB991D11F3E}" type="presOf" srcId="{C7F36BE0-8A11-4FD8-BD54-13AB4759A429}" destId="{BD01C012-BD23-4D98-BE04-DE302CD19B72}" srcOrd="0" destOrd="0" presId="urn:microsoft.com/office/officeart/2018/2/layout/IconCircleList"/>
    <dgm:cxn modelId="{40CA162C-768B-453D-8180-3775D4A28098}" srcId="{51B415E0-83CF-4DB8-89E1-D97FF79A96ED}" destId="{9CB079E7-4089-478E-83EE-A9CA9E9B5E26}" srcOrd="3" destOrd="0" parTransId="{356D3012-F35C-48E7-B7DD-7564BEC32DA4}" sibTransId="{97EB5031-382A-4F02-8548-E22FEBAA5837}"/>
    <dgm:cxn modelId="{A176A73E-05C1-446B-827C-0002627EA973}" type="presOf" srcId="{6D8A4A37-3E70-4E7D-B406-78EAFDEF695E}" destId="{7399AF27-7065-4C7F-ABAB-7BDD778B81E3}" srcOrd="0" destOrd="0" presId="urn:microsoft.com/office/officeart/2018/2/layout/IconCircleList"/>
    <dgm:cxn modelId="{B605CB61-2645-452F-B67F-34F5D7E451E9}" type="presOf" srcId="{F351B935-7ED6-441A-B387-C5F2D7A7C175}" destId="{B591BF89-069B-4214-9DBD-8043CDA4365A}" srcOrd="0" destOrd="0" presId="urn:microsoft.com/office/officeart/2018/2/layout/IconCircleList"/>
    <dgm:cxn modelId="{0E801A66-7E35-4A08-AD7E-909F625EA7DD}" type="presOf" srcId="{2AD90187-3F99-4E55-8FEE-AF55F9556D9B}" destId="{5A8A1679-8A15-4438-AC49-C8A27640B348}" srcOrd="0" destOrd="0" presId="urn:microsoft.com/office/officeart/2018/2/layout/IconCircleList"/>
    <dgm:cxn modelId="{3F5F3C4D-EA6F-4BAE-B5FE-CAAF3B033019}" srcId="{51B415E0-83CF-4DB8-89E1-D97FF79A96ED}" destId="{2B0DB644-E51D-4167-A134-D898D330748E}" srcOrd="1" destOrd="0" parTransId="{6E54F34B-377D-424E-BE1F-1F634EC93B30}" sibTransId="{A252B329-6673-4B44-A825-B0734A04C737}"/>
    <dgm:cxn modelId="{A14FBE59-1A8D-4E9B-911E-3A58FD86BBCB}" type="presOf" srcId="{51B415E0-83CF-4DB8-89E1-D97FF79A96ED}" destId="{65B9174F-20AA-4CAC-958B-C4957040DE19}" srcOrd="0" destOrd="0" presId="urn:microsoft.com/office/officeart/2018/2/layout/IconCircleList"/>
    <dgm:cxn modelId="{BB6CD286-7D4D-42F9-A646-A66D69B95332}" type="presOf" srcId="{33B8A351-B023-4EEA-B4E3-716DD6367853}" destId="{61AA6D15-45F0-4F9D-A6AB-FE925375E447}" srcOrd="0" destOrd="0" presId="urn:microsoft.com/office/officeart/2018/2/layout/IconCircleList"/>
    <dgm:cxn modelId="{AE4A9089-8C83-4D7C-95CD-4C7E7C9C2118}" type="presOf" srcId="{417A380D-A071-4C38-8F3B-FE5398018419}" destId="{7A641768-3DB3-4761-8E68-B2DE8341CA24}" srcOrd="0" destOrd="0" presId="urn:microsoft.com/office/officeart/2018/2/layout/IconCircleList"/>
    <dgm:cxn modelId="{6A46EC8F-1D4A-4BF4-BF6F-B261D8D564F5}" type="presOf" srcId="{3CB646D8-EACF-4DD2-AD32-0522E422B2CF}" destId="{AB4B9B8C-0B49-4E8A-A56A-3A8CA95BA526}" srcOrd="0" destOrd="0" presId="urn:microsoft.com/office/officeart/2018/2/layout/IconCircleList"/>
    <dgm:cxn modelId="{26385496-D2FA-4A0F-82E8-98DD536AB6F8}" srcId="{51B415E0-83CF-4DB8-89E1-D97FF79A96ED}" destId="{FB03983A-9015-4045-8F5F-4CF009DCF0D6}" srcOrd="0" destOrd="0" parTransId="{F4A79A73-8839-4A6C-B6B0-B5292901E16D}" sibTransId="{F351B935-7ED6-441A-B387-C5F2D7A7C175}"/>
    <dgm:cxn modelId="{2606E39A-0CF3-4412-AE93-52A398035479}" srcId="{51B415E0-83CF-4DB8-89E1-D97FF79A96ED}" destId="{2AD90187-3F99-4E55-8FEE-AF55F9556D9B}" srcOrd="5" destOrd="0" parTransId="{D33CDDFA-D3FA-4FB0-BF2C-CDDBD5015342}" sibTransId="{417A380D-A071-4C38-8F3B-FE5398018419}"/>
    <dgm:cxn modelId="{410F42A7-3BD5-42F0-874A-7F1F19AB00F0}" type="presOf" srcId="{2B0DB644-E51D-4167-A134-D898D330748E}" destId="{529AD2DD-879C-42D7-87A1-E85440FBAF86}" srcOrd="0" destOrd="0" presId="urn:microsoft.com/office/officeart/2018/2/layout/IconCircleList"/>
    <dgm:cxn modelId="{ADA90BA9-DA16-48DF-80C4-D2B7A093B571}" type="presOf" srcId="{FB03983A-9015-4045-8F5F-4CF009DCF0D6}" destId="{5072D59C-0684-4101-8CE0-F9001644E687}" srcOrd="0" destOrd="0" presId="urn:microsoft.com/office/officeart/2018/2/layout/IconCircleList"/>
    <dgm:cxn modelId="{DA81DDB2-8042-4631-8B59-83CC20064548}" srcId="{51B415E0-83CF-4DB8-89E1-D97FF79A96ED}" destId="{6D8A4A37-3E70-4E7D-B406-78EAFDEF695E}" srcOrd="4" destOrd="0" parTransId="{AAFE2107-FFCA-475F-B252-C3DCF2EE576E}" sibTransId="{33B8A351-B023-4EEA-B4E3-716DD6367853}"/>
    <dgm:cxn modelId="{79B108BB-3597-4896-A8D6-15DE04645EB9}" type="presOf" srcId="{97EB5031-382A-4F02-8548-E22FEBAA5837}" destId="{E84729C6-E73A-4979-AA3D-C0B4146577F5}" srcOrd="0" destOrd="0" presId="urn:microsoft.com/office/officeart/2018/2/layout/IconCircleList"/>
    <dgm:cxn modelId="{1AC7D9CA-DA9C-4B6D-9179-73B507B1CCFF}" srcId="{51B415E0-83CF-4DB8-89E1-D97FF79A96ED}" destId="{3615087C-8B54-4687-B8FB-A768773AA181}" srcOrd="6" destOrd="0" parTransId="{20B9D885-BEDE-4BA7-A105-D7E79D1FE907}" sibTransId="{3BA9C83B-C241-4D4F-BC2F-BF619DA65AB1}"/>
    <dgm:cxn modelId="{4A5E96D0-77FA-4423-81E0-E8DC942B8766}" type="presOf" srcId="{3615087C-8B54-4687-B8FB-A768773AA181}" destId="{BC8932D5-9FD2-48BF-A19A-2DE3DA5422E2}" srcOrd="0" destOrd="0" presId="urn:microsoft.com/office/officeart/2018/2/layout/IconCircleList"/>
    <dgm:cxn modelId="{33D62CD7-EFB6-4E61-9107-262047E37341}" type="presOf" srcId="{9CB079E7-4089-478E-83EE-A9CA9E9B5E26}" destId="{6E13ECAA-AAAE-4236-9C8A-1A7ECBF31947}" srcOrd="0" destOrd="0" presId="urn:microsoft.com/office/officeart/2018/2/layout/IconCircleList"/>
    <dgm:cxn modelId="{ED0C52DD-8BF8-48E1-A615-543752468657}" srcId="{51B415E0-83CF-4DB8-89E1-D97FF79A96ED}" destId="{3CB646D8-EACF-4DD2-AD32-0522E422B2CF}" srcOrd="2" destOrd="0" parTransId="{3DF36900-DE04-44BB-9EA7-39721104D239}" sibTransId="{C7F36BE0-8A11-4FD8-BD54-13AB4759A429}"/>
    <dgm:cxn modelId="{473A82FD-AEDF-477E-8480-61946C41395F}" type="presOf" srcId="{A252B329-6673-4B44-A825-B0734A04C737}" destId="{47238595-BB38-42EC-A183-823D0029F697}" srcOrd="0" destOrd="0" presId="urn:microsoft.com/office/officeart/2018/2/layout/IconCircleList"/>
    <dgm:cxn modelId="{1887C8E7-16AB-453B-A99C-AB6F27950A8D}" type="presParOf" srcId="{65B9174F-20AA-4CAC-958B-C4957040DE19}" destId="{B43F907A-94A9-4479-957E-761DFB116C79}" srcOrd="0" destOrd="0" presId="urn:microsoft.com/office/officeart/2018/2/layout/IconCircleList"/>
    <dgm:cxn modelId="{1DB169F5-7F93-41BF-97DF-9FE76A581B16}" type="presParOf" srcId="{B43F907A-94A9-4479-957E-761DFB116C79}" destId="{4E9CB43D-E9BA-40C1-93CD-B236A1BBC1F5}" srcOrd="0" destOrd="0" presId="urn:microsoft.com/office/officeart/2018/2/layout/IconCircleList"/>
    <dgm:cxn modelId="{CA01C033-3AD5-417E-8758-AE070AA96F88}" type="presParOf" srcId="{4E9CB43D-E9BA-40C1-93CD-B236A1BBC1F5}" destId="{5465C1E8-1BEB-4701-A9F1-33048C7B3526}" srcOrd="0" destOrd="0" presId="urn:microsoft.com/office/officeart/2018/2/layout/IconCircleList"/>
    <dgm:cxn modelId="{C4E422F5-34F1-4879-8DF2-948FF16322DA}" type="presParOf" srcId="{4E9CB43D-E9BA-40C1-93CD-B236A1BBC1F5}" destId="{DFB223DA-037A-4A39-BC92-871AEBF6C64D}" srcOrd="1" destOrd="0" presId="urn:microsoft.com/office/officeart/2018/2/layout/IconCircleList"/>
    <dgm:cxn modelId="{57EC122C-AD08-44D9-84AB-94E08D81FDE2}" type="presParOf" srcId="{4E9CB43D-E9BA-40C1-93CD-B236A1BBC1F5}" destId="{D8737E7E-EC69-49C8-8F83-4FDF1F37CBB9}" srcOrd="2" destOrd="0" presId="urn:microsoft.com/office/officeart/2018/2/layout/IconCircleList"/>
    <dgm:cxn modelId="{05826E4A-2AB1-4AD2-99C3-C67CA80549AE}" type="presParOf" srcId="{4E9CB43D-E9BA-40C1-93CD-B236A1BBC1F5}" destId="{5072D59C-0684-4101-8CE0-F9001644E687}" srcOrd="3" destOrd="0" presId="urn:microsoft.com/office/officeart/2018/2/layout/IconCircleList"/>
    <dgm:cxn modelId="{F921FF50-83B8-4345-8981-9BF67F3D5F86}" type="presParOf" srcId="{B43F907A-94A9-4479-957E-761DFB116C79}" destId="{B591BF89-069B-4214-9DBD-8043CDA4365A}" srcOrd="1" destOrd="0" presId="urn:microsoft.com/office/officeart/2018/2/layout/IconCircleList"/>
    <dgm:cxn modelId="{E22563C7-E28D-4B4B-AB32-ED077E2FE60A}" type="presParOf" srcId="{B43F907A-94A9-4479-957E-761DFB116C79}" destId="{BB3B5E7E-692D-48B6-8458-6A876C24D38D}" srcOrd="2" destOrd="0" presId="urn:microsoft.com/office/officeart/2018/2/layout/IconCircleList"/>
    <dgm:cxn modelId="{5079FBD3-6853-4EA2-8C51-DA2BD7B8EDEB}" type="presParOf" srcId="{BB3B5E7E-692D-48B6-8458-6A876C24D38D}" destId="{324B23A1-92D4-48B2-99EC-BA1E4ED97E37}" srcOrd="0" destOrd="0" presId="urn:microsoft.com/office/officeart/2018/2/layout/IconCircleList"/>
    <dgm:cxn modelId="{30D36882-B800-494F-9B5A-8EEE41372B6F}" type="presParOf" srcId="{BB3B5E7E-692D-48B6-8458-6A876C24D38D}" destId="{84AC7FFB-00DA-44A2-9CFA-F33AD5266F73}" srcOrd="1" destOrd="0" presId="urn:microsoft.com/office/officeart/2018/2/layout/IconCircleList"/>
    <dgm:cxn modelId="{5317E307-2BFD-4E61-9449-9F9B00B38F12}" type="presParOf" srcId="{BB3B5E7E-692D-48B6-8458-6A876C24D38D}" destId="{E6F4E4A3-91F0-4743-8DB7-6C148359A408}" srcOrd="2" destOrd="0" presId="urn:microsoft.com/office/officeart/2018/2/layout/IconCircleList"/>
    <dgm:cxn modelId="{414DD2AC-B5D1-4EAB-9A8E-489AA65801F4}" type="presParOf" srcId="{BB3B5E7E-692D-48B6-8458-6A876C24D38D}" destId="{529AD2DD-879C-42D7-87A1-E85440FBAF86}" srcOrd="3" destOrd="0" presId="urn:microsoft.com/office/officeart/2018/2/layout/IconCircleList"/>
    <dgm:cxn modelId="{C6AAF815-8E8E-4A0F-A388-7697CBD1D057}" type="presParOf" srcId="{B43F907A-94A9-4479-957E-761DFB116C79}" destId="{47238595-BB38-42EC-A183-823D0029F697}" srcOrd="3" destOrd="0" presId="urn:microsoft.com/office/officeart/2018/2/layout/IconCircleList"/>
    <dgm:cxn modelId="{A42E0B19-C27B-45F8-99AA-4D8B794B0BBD}" type="presParOf" srcId="{B43F907A-94A9-4479-957E-761DFB116C79}" destId="{B9DF8354-8D48-4193-B6E7-8FA2904BA3C0}" srcOrd="4" destOrd="0" presId="urn:microsoft.com/office/officeart/2018/2/layout/IconCircleList"/>
    <dgm:cxn modelId="{B597AE57-74DE-441D-81B8-7CE3D2ACF060}" type="presParOf" srcId="{B9DF8354-8D48-4193-B6E7-8FA2904BA3C0}" destId="{8172D0AE-1906-4DD5-B484-A2B9806DCF39}" srcOrd="0" destOrd="0" presId="urn:microsoft.com/office/officeart/2018/2/layout/IconCircleList"/>
    <dgm:cxn modelId="{9DEE63AB-627A-4F7B-B97C-FDA20A8522DE}" type="presParOf" srcId="{B9DF8354-8D48-4193-B6E7-8FA2904BA3C0}" destId="{12849D5F-E68B-4D20-BEA8-8CD719A5F4F2}" srcOrd="1" destOrd="0" presId="urn:microsoft.com/office/officeart/2018/2/layout/IconCircleList"/>
    <dgm:cxn modelId="{05B41C9C-6507-4064-AF81-ADD294B2A0AD}" type="presParOf" srcId="{B9DF8354-8D48-4193-B6E7-8FA2904BA3C0}" destId="{9D1AADD7-C4F5-415E-80D1-FA80BE72E9B8}" srcOrd="2" destOrd="0" presId="urn:microsoft.com/office/officeart/2018/2/layout/IconCircleList"/>
    <dgm:cxn modelId="{80346A43-23E6-46E7-9338-E9EC9018C032}" type="presParOf" srcId="{B9DF8354-8D48-4193-B6E7-8FA2904BA3C0}" destId="{AB4B9B8C-0B49-4E8A-A56A-3A8CA95BA526}" srcOrd="3" destOrd="0" presId="urn:microsoft.com/office/officeart/2018/2/layout/IconCircleList"/>
    <dgm:cxn modelId="{2526481C-A950-428D-BE2E-637767668485}" type="presParOf" srcId="{B43F907A-94A9-4479-957E-761DFB116C79}" destId="{BD01C012-BD23-4D98-BE04-DE302CD19B72}" srcOrd="5" destOrd="0" presId="urn:microsoft.com/office/officeart/2018/2/layout/IconCircleList"/>
    <dgm:cxn modelId="{8ED4B08A-0E4E-442D-8339-7F0C5A710CB2}" type="presParOf" srcId="{B43F907A-94A9-4479-957E-761DFB116C79}" destId="{8032431B-6878-447B-8AAF-19693A1293D9}" srcOrd="6" destOrd="0" presId="urn:microsoft.com/office/officeart/2018/2/layout/IconCircleList"/>
    <dgm:cxn modelId="{CD92D43C-1C3A-4A36-9A3B-9D0ED5789B37}" type="presParOf" srcId="{8032431B-6878-447B-8AAF-19693A1293D9}" destId="{D02D206F-7082-4BFC-90F0-D9C38D23C51D}" srcOrd="0" destOrd="0" presId="urn:microsoft.com/office/officeart/2018/2/layout/IconCircleList"/>
    <dgm:cxn modelId="{8D132C07-19BC-468D-A6B1-07668C051562}" type="presParOf" srcId="{8032431B-6878-447B-8AAF-19693A1293D9}" destId="{AFD4A670-9A96-4A2F-883B-E4C6A8766796}" srcOrd="1" destOrd="0" presId="urn:microsoft.com/office/officeart/2018/2/layout/IconCircleList"/>
    <dgm:cxn modelId="{D9AC3279-B44C-4B7F-8EF0-0AC6208D7E3B}" type="presParOf" srcId="{8032431B-6878-447B-8AAF-19693A1293D9}" destId="{048EDB87-7AF4-456D-9B23-4B8B5C3FB5A2}" srcOrd="2" destOrd="0" presId="urn:microsoft.com/office/officeart/2018/2/layout/IconCircleList"/>
    <dgm:cxn modelId="{599D168D-9E00-4693-978F-D42782EC0A97}" type="presParOf" srcId="{8032431B-6878-447B-8AAF-19693A1293D9}" destId="{6E13ECAA-AAAE-4236-9C8A-1A7ECBF31947}" srcOrd="3" destOrd="0" presId="urn:microsoft.com/office/officeart/2018/2/layout/IconCircleList"/>
    <dgm:cxn modelId="{D0B5275A-B31C-40F2-A607-4AE24C87D619}" type="presParOf" srcId="{B43F907A-94A9-4479-957E-761DFB116C79}" destId="{E84729C6-E73A-4979-AA3D-C0B4146577F5}" srcOrd="7" destOrd="0" presId="urn:microsoft.com/office/officeart/2018/2/layout/IconCircleList"/>
    <dgm:cxn modelId="{BA8283A0-84C0-4204-ABDC-1797B4E0CCB3}" type="presParOf" srcId="{B43F907A-94A9-4479-957E-761DFB116C79}" destId="{B3FD0258-AE81-447B-B6D9-411798344198}" srcOrd="8" destOrd="0" presId="urn:microsoft.com/office/officeart/2018/2/layout/IconCircleList"/>
    <dgm:cxn modelId="{1509020A-C80F-4EAF-9044-BACE50BD9A96}" type="presParOf" srcId="{B3FD0258-AE81-447B-B6D9-411798344198}" destId="{CB68F674-01E8-44C3-A242-FA08643DC039}" srcOrd="0" destOrd="0" presId="urn:microsoft.com/office/officeart/2018/2/layout/IconCircleList"/>
    <dgm:cxn modelId="{A486FA90-E627-40D7-B913-AE56BB2AEAA6}" type="presParOf" srcId="{B3FD0258-AE81-447B-B6D9-411798344198}" destId="{E38E2DB7-7FEA-4EF1-AD47-6C90B09775B0}" srcOrd="1" destOrd="0" presId="urn:microsoft.com/office/officeart/2018/2/layout/IconCircleList"/>
    <dgm:cxn modelId="{580C5387-01EF-4E5C-84CA-BE4C709EB36E}" type="presParOf" srcId="{B3FD0258-AE81-447B-B6D9-411798344198}" destId="{819C94FB-1B48-4EFB-AC67-86FFE3B2E19E}" srcOrd="2" destOrd="0" presId="urn:microsoft.com/office/officeart/2018/2/layout/IconCircleList"/>
    <dgm:cxn modelId="{5CE9EA72-4F12-48EC-B62B-01562D9E8F1C}" type="presParOf" srcId="{B3FD0258-AE81-447B-B6D9-411798344198}" destId="{7399AF27-7065-4C7F-ABAB-7BDD778B81E3}" srcOrd="3" destOrd="0" presId="urn:microsoft.com/office/officeart/2018/2/layout/IconCircleList"/>
    <dgm:cxn modelId="{EE2E1625-1FFB-4FD3-B4AF-A031E9FCA194}" type="presParOf" srcId="{B43F907A-94A9-4479-957E-761DFB116C79}" destId="{61AA6D15-45F0-4F9D-A6AB-FE925375E447}" srcOrd="9" destOrd="0" presId="urn:microsoft.com/office/officeart/2018/2/layout/IconCircleList"/>
    <dgm:cxn modelId="{4A3C8691-6071-4472-96E4-F7823195CCDE}" type="presParOf" srcId="{B43F907A-94A9-4479-957E-761DFB116C79}" destId="{442EF903-B8A7-4DD7-B93A-E66B033A6002}" srcOrd="10" destOrd="0" presId="urn:microsoft.com/office/officeart/2018/2/layout/IconCircleList"/>
    <dgm:cxn modelId="{E5AD1F0A-CECE-4CB5-BF8D-7C991662E3E5}" type="presParOf" srcId="{442EF903-B8A7-4DD7-B93A-E66B033A6002}" destId="{B3AFE432-183C-458F-9F52-C0F0754CFF1E}" srcOrd="0" destOrd="0" presId="urn:microsoft.com/office/officeart/2018/2/layout/IconCircleList"/>
    <dgm:cxn modelId="{8E0C6965-9801-4F0A-93D1-54C8681745C0}" type="presParOf" srcId="{442EF903-B8A7-4DD7-B93A-E66B033A6002}" destId="{2E2508CD-46D8-4BD8-ACB5-18B23F2BA705}" srcOrd="1" destOrd="0" presId="urn:microsoft.com/office/officeart/2018/2/layout/IconCircleList"/>
    <dgm:cxn modelId="{A904992B-F9CB-42FF-A104-235DEE0E6AED}" type="presParOf" srcId="{442EF903-B8A7-4DD7-B93A-E66B033A6002}" destId="{24482AC8-9C3D-464B-AF2F-643AC9707705}" srcOrd="2" destOrd="0" presId="urn:microsoft.com/office/officeart/2018/2/layout/IconCircleList"/>
    <dgm:cxn modelId="{92565802-33B7-44B5-9A1C-633954C64A18}" type="presParOf" srcId="{442EF903-B8A7-4DD7-B93A-E66B033A6002}" destId="{5A8A1679-8A15-4438-AC49-C8A27640B348}" srcOrd="3" destOrd="0" presId="urn:microsoft.com/office/officeart/2018/2/layout/IconCircleList"/>
    <dgm:cxn modelId="{28BAE755-935B-4612-8255-1D2E350F9D0B}" type="presParOf" srcId="{B43F907A-94A9-4479-957E-761DFB116C79}" destId="{7A641768-3DB3-4761-8E68-B2DE8341CA24}" srcOrd="11" destOrd="0" presId="urn:microsoft.com/office/officeart/2018/2/layout/IconCircleList"/>
    <dgm:cxn modelId="{8C3679C1-6719-4322-9D76-5F658AE0BA18}" type="presParOf" srcId="{B43F907A-94A9-4479-957E-761DFB116C79}" destId="{43B486E7-45E7-4063-B252-AE29C8109E43}" srcOrd="12" destOrd="0" presId="urn:microsoft.com/office/officeart/2018/2/layout/IconCircleList"/>
    <dgm:cxn modelId="{6BC2330E-DD4F-478C-B2A7-E52AE34F19D4}" type="presParOf" srcId="{43B486E7-45E7-4063-B252-AE29C8109E43}" destId="{4C12CA71-FEC1-4C24-8F61-DFFF3E618B12}" srcOrd="0" destOrd="0" presId="urn:microsoft.com/office/officeart/2018/2/layout/IconCircleList"/>
    <dgm:cxn modelId="{C1E61670-362E-4388-AB6F-004996E3996F}" type="presParOf" srcId="{43B486E7-45E7-4063-B252-AE29C8109E43}" destId="{7A873843-8B2F-46CC-B564-0DB55DB26B7B}" srcOrd="1" destOrd="0" presId="urn:microsoft.com/office/officeart/2018/2/layout/IconCircleList"/>
    <dgm:cxn modelId="{1BC4C0D2-40E4-45B5-9C04-81F2D0CB7AF7}" type="presParOf" srcId="{43B486E7-45E7-4063-B252-AE29C8109E43}" destId="{5DD9D8AD-58A3-4427-921D-457CD3F838E3}" srcOrd="2" destOrd="0" presId="urn:microsoft.com/office/officeart/2018/2/layout/IconCircleList"/>
    <dgm:cxn modelId="{CC0E5BE9-5D11-4CB4-90E9-A6EE55DC3BCD}" type="presParOf" srcId="{43B486E7-45E7-4063-B252-AE29C8109E43}" destId="{BC8932D5-9FD2-48BF-A19A-2DE3DA5422E2}"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65C1E8-1BEB-4701-A9F1-33048C7B3526}">
      <dsp:nvSpPr>
        <dsp:cNvPr id="0" name=""/>
        <dsp:cNvSpPr/>
      </dsp:nvSpPr>
      <dsp:spPr>
        <a:xfrm>
          <a:off x="1293467" y="77519"/>
          <a:ext cx="676855" cy="67685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DFB223DA-037A-4A39-BC92-871AEBF6C64D}">
      <dsp:nvSpPr>
        <dsp:cNvPr id="0" name=""/>
        <dsp:cNvSpPr/>
      </dsp:nvSpPr>
      <dsp:spPr>
        <a:xfrm>
          <a:off x="1435607" y="219659"/>
          <a:ext cx="392576" cy="392576"/>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5072D59C-0684-4101-8CE0-F9001644E687}">
      <dsp:nvSpPr>
        <dsp:cNvPr id="0" name=""/>
        <dsp:cNvSpPr/>
      </dsp:nvSpPr>
      <dsp:spPr>
        <a:xfrm>
          <a:off x="2115363" y="77519"/>
          <a:ext cx="1595445" cy="676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r>
            <a:rPr lang="en-US" sz="1400" kern="1200" dirty="0"/>
            <a:t>Visual Elements:</a:t>
          </a:r>
        </a:p>
      </dsp:txBody>
      <dsp:txXfrm>
        <a:off x="2115363" y="77519"/>
        <a:ext cx="1595445" cy="676855"/>
      </dsp:txXfrm>
    </dsp:sp>
    <dsp:sp modelId="{324B23A1-92D4-48B2-99EC-BA1E4ED97E37}">
      <dsp:nvSpPr>
        <dsp:cNvPr id="0" name=""/>
        <dsp:cNvSpPr/>
      </dsp:nvSpPr>
      <dsp:spPr>
        <a:xfrm>
          <a:off x="3988803" y="77519"/>
          <a:ext cx="676855" cy="67685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84AC7FFB-00DA-44A2-9CFA-F33AD5266F73}">
      <dsp:nvSpPr>
        <dsp:cNvPr id="0" name=""/>
        <dsp:cNvSpPr/>
      </dsp:nvSpPr>
      <dsp:spPr>
        <a:xfrm>
          <a:off x="4130943" y="219659"/>
          <a:ext cx="392576" cy="392576"/>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529AD2DD-879C-42D7-87A1-E85440FBAF86}">
      <dsp:nvSpPr>
        <dsp:cNvPr id="0" name=""/>
        <dsp:cNvSpPr/>
      </dsp:nvSpPr>
      <dsp:spPr>
        <a:xfrm>
          <a:off x="4810700" y="326094"/>
          <a:ext cx="1595445" cy="676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r>
            <a:rPr lang="en-US" sz="1400" kern="1200"/>
            <a:t>Line: There are a combination of thick and thin lines horizontal and vertical on the stairway, scaffold, and balconies portrayed in the mural</a:t>
          </a:r>
          <a:endParaRPr lang="en-US" sz="1400" kern="1200" dirty="0"/>
        </a:p>
      </dsp:txBody>
      <dsp:txXfrm>
        <a:off x="4810700" y="326094"/>
        <a:ext cx="1595445" cy="676855"/>
      </dsp:txXfrm>
    </dsp:sp>
    <dsp:sp modelId="{8172D0AE-1906-4DD5-B484-A2B9806DCF39}">
      <dsp:nvSpPr>
        <dsp:cNvPr id="0" name=""/>
        <dsp:cNvSpPr/>
      </dsp:nvSpPr>
      <dsp:spPr>
        <a:xfrm>
          <a:off x="6710774" y="459259"/>
          <a:ext cx="676855" cy="67685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12849D5F-E68B-4D20-BEA8-8CD719A5F4F2}">
      <dsp:nvSpPr>
        <dsp:cNvPr id="0" name=""/>
        <dsp:cNvSpPr/>
      </dsp:nvSpPr>
      <dsp:spPr>
        <a:xfrm>
          <a:off x="6852912" y="557011"/>
          <a:ext cx="392576" cy="392576"/>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AB4B9B8C-0B49-4E8A-A56A-3A8CA95BA526}">
      <dsp:nvSpPr>
        <dsp:cNvPr id="0" name=""/>
        <dsp:cNvSpPr/>
      </dsp:nvSpPr>
      <dsp:spPr>
        <a:xfrm>
          <a:off x="7568179" y="494767"/>
          <a:ext cx="1595445" cy="676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r>
            <a:rPr lang="en-US" sz="1400" kern="1200"/>
            <a:t>Shape: You will notice rectangle shapes in the scaffold, circular shape in the face of Johnny Cash and more square shapes in the windows </a:t>
          </a:r>
          <a:endParaRPr lang="en-US" sz="1400" kern="1200" dirty="0"/>
        </a:p>
      </dsp:txBody>
      <dsp:txXfrm>
        <a:off x="7568179" y="494767"/>
        <a:ext cx="1595445" cy="676855"/>
      </dsp:txXfrm>
    </dsp:sp>
    <dsp:sp modelId="{D02D206F-7082-4BFC-90F0-D9C38D23C51D}">
      <dsp:nvSpPr>
        <dsp:cNvPr id="0" name=""/>
        <dsp:cNvSpPr/>
      </dsp:nvSpPr>
      <dsp:spPr>
        <a:xfrm>
          <a:off x="1293467" y="1317334"/>
          <a:ext cx="676855" cy="67685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AFD4A670-9A96-4A2F-883B-E4C6A8766796}">
      <dsp:nvSpPr>
        <dsp:cNvPr id="0" name=""/>
        <dsp:cNvSpPr/>
      </dsp:nvSpPr>
      <dsp:spPr>
        <a:xfrm>
          <a:off x="1435607" y="1459474"/>
          <a:ext cx="392576" cy="392576"/>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6E13ECAA-AAAE-4236-9C8A-1A7ECBF31947}">
      <dsp:nvSpPr>
        <dsp:cNvPr id="0" name=""/>
        <dsp:cNvSpPr/>
      </dsp:nvSpPr>
      <dsp:spPr>
        <a:xfrm>
          <a:off x="2115363" y="1317334"/>
          <a:ext cx="1595445" cy="676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r>
            <a:rPr lang="en-US" sz="1400" kern="1200"/>
            <a:t>Light: light is coming from the backdrop on the building with Johnny cash painted in a darker tone in the front of the mural </a:t>
          </a:r>
          <a:endParaRPr lang="en-US" sz="1400" kern="1200" dirty="0"/>
        </a:p>
      </dsp:txBody>
      <dsp:txXfrm>
        <a:off x="2115363" y="1317334"/>
        <a:ext cx="1595445" cy="676855"/>
      </dsp:txXfrm>
    </dsp:sp>
    <dsp:sp modelId="{CB68F674-01E8-44C3-A242-FA08643DC039}">
      <dsp:nvSpPr>
        <dsp:cNvPr id="0" name=""/>
        <dsp:cNvSpPr/>
      </dsp:nvSpPr>
      <dsp:spPr>
        <a:xfrm>
          <a:off x="3997684" y="2142956"/>
          <a:ext cx="676855" cy="676855"/>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E38E2DB7-7FEA-4EF1-AD47-6C90B09775B0}">
      <dsp:nvSpPr>
        <dsp:cNvPr id="0" name=""/>
        <dsp:cNvSpPr/>
      </dsp:nvSpPr>
      <dsp:spPr>
        <a:xfrm>
          <a:off x="4148695" y="2285097"/>
          <a:ext cx="392576" cy="392576"/>
        </a:xfrm>
        <a:prstGeom prst="rect">
          <a:avLst/>
        </a:prstGeom>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7399AF27-7065-4C7F-ABAB-7BDD778B81E3}">
      <dsp:nvSpPr>
        <dsp:cNvPr id="0" name=""/>
        <dsp:cNvSpPr/>
      </dsp:nvSpPr>
      <dsp:spPr>
        <a:xfrm>
          <a:off x="4792942" y="2116322"/>
          <a:ext cx="1595445" cy="676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r>
            <a:rPr lang="en-US" sz="1400" kern="1200"/>
            <a:t>Color: You will see a combination of orange &amp; red hue fades along with black and a yellowish tan color which can also be a shade of orange. </a:t>
          </a:r>
          <a:endParaRPr lang="en-US" sz="1400" kern="1200" dirty="0"/>
        </a:p>
      </dsp:txBody>
      <dsp:txXfrm>
        <a:off x="4792942" y="2116322"/>
        <a:ext cx="1595445" cy="676855"/>
      </dsp:txXfrm>
    </dsp:sp>
    <dsp:sp modelId="{B3AFE432-183C-458F-9F52-C0F0754CFF1E}">
      <dsp:nvSpPr>
        <dsp:cNvPr id="0" name=""/>
        <dsp:cNvSpPr/>
      </dsp:nvSpPr>
      <dsp:spPr>
        <a:xfrm>
          <a:off x="6657506" y="2107448"/>
          <a:ext cx="676855" cy="67685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2E2508CD-46D8-4BD8-ACB5-18B23F2BA705}">
      <dsp:nvSpPr>
        <dsp:cNvPr id="0" name=""/>
        <dsp:cNvSpPr/>
      </dsp:nvSpPr>
      <dsp:spPr>
        <a:xfrm>
          <a:off x="6790771" y="2196320"/>
          <a:ext cx="392576" cy="392576"/>
        </a:xfrm>
        <a:prstGeom prst="rect">
          <a:avLst/>
        </a:prstGeom>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5A8A1679-8A15-4438-AC49-C8A27640B348}">
      <dsp:nvSpPr>
        <dsp:cNvPr id="0" name=""/>
        <dsp:cNvSpPr/>
      </dsp:nvSpPr>
      <dsp:spPr>
        <a:xfrm>
          <a:off x="7532664" y="2036426"/>
          <a:ext cx="1595445" cy="676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r>
            <a:rPr lang="en-US" sz="1400" kern="1200"/>
            <a:t>Texture: no noticeable pattern, but possibly an impasto application due to the application on ta building wall. </a:t>
          </a:r>
          <a:endParaRPr lang="en-US" sz="1400" kern="1200" dirty="0"/>
        </a:p>
      </dsp:txBody>
      <dsp:txXfrm>
        <a:off x="7532664" y="2036426"/>
        <a:ext cx="1595445" cy="676855"/>
      </dsp:txXfrm>
    </dsp:sp>
    <dsp:sp modelId="{4C12CA71-FEC1-4C24-8F61-DFFF3E618B12}">
      <dsp:nvSpPr>
        <dsp:cNvPr id="0" name=""/>
        <dsp:cNvSpPr/>
      </dsp:nvSpPr>
      <dsp:spPr>
        <a:xfrm>
          <a:off x="1293467" y="2557149"/>
          <a:ext cx="676855" cy="67685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7A873843-8B2F-46CC-B564-0DB55DB26B7B}">
      <dsp:nvSpPr>
        <dsp:cNvPr id="0" name=""/>
        <dsp:cNvSpPr/>
      </dsp:nvSpPr>
      <dsp:spPr>
        <a:xfrm>
          <a:off x="1435607" y="2699289"/>
          <a:ext cx="392576" cy="392576"/>
        </a:xfrm>
        <a:prstGeom prst="rect">
          <a:avLst/>
        </a:prstGeom>
        <a:blipFill>
          <a:blip xmlns:r="http://schemas.openxmlformats.org/officeDocument/2006/relationships"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BC8932D5-9FD2-48BF-A19A-2DE3DA5422E2}">
      <dsp:nvSpPr>
        <dsp:cNvPr id="0" name=""/>
        <dsp:cNvSpPr/>
      </dsp:nvSpPr>
      <dsp:spPr>
        <a:xfrm>
          <a:off x="2115363" y="2557149"/>
          <a:ext cx="1595445" cy="676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r>
            <a:rPr lang="en-US" sz="1400" kern="1200"/>
            <a:t>Mass: The artwork is heavier with the noticeable black on Johnny cash </a:t>
          </a:r>
          <a:endParaRPr lang="en-US" sz="1400" kern="1200" dirty="0"/>
        </a:p>
      </dsp:txBody>
      <dsp:txXfrm>
        <a:off x="2115363" y="2557149"/>
        <a:ext cx="1595445" cy="676855"/>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8580B4-F29F-4A6D-90A5-2EB0FC9BBE55}" type="datetimeFigureOut">
              <a:rPr lang="en-US" smtClean="0"/>
              <a:t>11/20/2018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6D3BF9-23EF-4C1D-8C96-9C7FB4D9FE05}" type="slidenum">
              <a:rPr lang="en-US" smtClean="0"/>
              <a:t>‹#›</a:t>
            </a:fld>
            <a:endParaRPr lang="en-US"/>
          </a:p>
        </p:txBody>
      </p:sp>
    </p:spTree>
    <p:extLst>
      <p:ext uri="{BB962C8B-B14F-4D97-AF65-F5344CB8AC3E}">
        <p14:creationId xmlns:p14="http://schemas.microsoft.com/office/powerpoint/2010/main" val="1035956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Include citation</a:t>
            </a:r>
          </a:p>
        </p:txBody>
      </p:sp>
      <p:sp>
        <p:nvSpPr>
          <p:cNvPr id="4" name="Slide Number Placeholder 3"/>
          <p:cNvSpPr>
            <a:spLocks noGrp="1"/>
          </p:cNvSpPr>
          <p:nvPr>
            <p:ph type="sldNum" sz="quarter" idx="10"/>
          </p:nvPr>
        </p:nvSpPr>
        <p:spPr/>
        <p:txBody>
          <a:bodyPr/>
          <a:lstStyle/>
          <a:p>
            <a:fld id="{5B6D3BF9-23EF-4C1D-8C96-9C7FB4D9FE05}" type="slidenum">
              <a:rPr lang="en-US" smtClean="0"/>
              <a:t>4</a:t>
            </a:fld>
            <a:endParaRPr lang="en-US"/>
          </a:p>
        </p:txBody>
      </p:sp>
    </p:spTree>
    <p:extLst>
      <p:ext uri="{BB962C8B-B14F-4D97-AF65-F5344CB8AC3E}">
        <p14:creationId xmlns:p14="http://schemas.microsoft.com/office/powerpoint/2010/main" val="4169033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Include citation</a:t>
            </a:r>
          </a:p>
        </p:txBody>
      </p:sp>
      <p:sp>
        <p:nvSpPr>
          <p:cNvPr id="4" name="Slide Number Placeholder 3"/>
          <p:cNvSpPr>
            <a:spLocks noGrp="1"/>
          </p:cNvSpPr>
          <p:nvPr>
            <p:ph type="sldNum" sz="quarter" idx="10"/>
          </p:nvPr>
        </p:nvSpPr>
        <p:spPr/>
        <p:txBody>
          <a:bodyPr/>
          <a:lstStyle/>
          <a:p>
            <a:fld id="{5B6D3BF9-23EF-4C1D-8C96-9C7FB4D9FE05}" type="slidenum">
              <a:rPr lang="en-US" smtClean="0"/>
              <a:t>12</a:t>
            </a:fld>
            <a:endParaRPr lang="en-US"/>
          </a:p>
        </p:txBody>
      </p:sp>
    </p:spTree>
    <p:extLst>
      <p:ext uri="{BB962C8B-B14F-4D97-AF65-F5344CB8AC3E}">
        <p14:creationId xmlns:p14="http://schemas.microsoft.com/office/powerpoint/2010/main" val="2961197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Include citation</a:t>
            </a:r>
          </a:p>
        </p:txBody>
      </p:sp>
      <p:sp>
        <p:nvSpPr>
          <p:cNvPr id="4" name="Slide Number Placeholder 3"/>
          <p:cNvSpPr>
            <a:spLocks noGrp="1"/>
          </p:cNvSpPr>
          <p:nvPr>
            <p:ph type="sldNum" sz="quarter" idx="10"/>
          </p:nvPr>
        </p:nvSpPr>
        <p:spPr/>
        <p:txBody>
          <a:bodyPr/>
          <a:lstStyle/>
          <a:p>
            <a:fld id="{5B6D3BF9-23EF-4C1D-8C96-9C7FB4D9FE05}" type="slidenum">
              <a:rPr lang="en-US" smtClean="0"/>
              <a:t>16</a:t>
            </a:fld>
            <a:endParaRPr lang="en-US"/>
          </a:p>
        </p:txBody>
      </p:sp>
    </p:spTree>
    <p:extLst>
      <p:ext uri="{BB962C8B-B14F-4D97-AF65-F5344CB8AC3E}">
        <p14:creationId xmlns:p14="http://schemas.microsoft.com/office/powerpoint/2010/main" val="1504259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Include citation</a:t>
            </a:r>
          </a:p>
        </p:txBody>
      </p:sp>
      <p:sp>
        <p:nvSpPr>
          <p:cNvPr id="4" name="Slide Number Placeholder 3"/>
          <p:cNvSpPr>
            <a:spLocks noGrp="1"/>
          </p:cNvSpPr>
          <p:nvPr>
            <p:ph type="sldNum" sz="quarter" idx="10"/>
          </p:nvPr>
        </p:nvSpPr>
        <p:spPr/>
        <p:txBody>
          <a:bodyPr/>
          <a:lstStyle/>
          <a:p>
            <a:fld id="{5B6D3BF9-23EF-4C1D-8C96-9C7FB4D9FE05}" type="slidenum">
              <a:rPr lang="en-US" smtClean="0"/>
              <a:t>20</a:t>
            </a:fld>
            <a:endParaRPr lang="en-US"/>
          </a:p>
        </p:txBody>
      </p:sp>
    </p:spTree>
    <p:extLst>
      <p:ext uri="{BB962C8B-B14F-4D97-AF65-F5344CB8AC3E}">
        <p14:creationId xmlns:p14="http://schemas.microsoft.com/office/powerpoint/2010/main" val="1675844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Include citation</a:t>
            </a:r>
          </a:p>
        </p:txBody>
      </p:sp>
      <p:sp>
        <p:nvSpPr>
          <p:cNvPr id="4" name="Slide Number Placeholder 3"/>
          <p:cNvSpPr>
            <a:spLocks noGrp="1"/>
          </p:cNvSpPr>
          <p:nvPr>
            <p:ph type="sldNum" sz="quarter" idx="10"/>
          </p:nvPr>
        </p:nvSpPr>
        <p:spPr/>
        <p:txBody>
          <a:bodyPr/>
          <a:lstStyle/>
          <a:p>
            <a:fld id="{5B6D3BF9-23EF-4C1D-8C96-9C7FB4D9FE05}" type="slidenum">
              <a:rPr lang="en-US" smtClean="0"/>
              <a:t>24</a:t>
            </a:fld>
            <a:endParaRPr lang="en-US"/>
          </a:p>
        </p:txBody>
      </p:sp>
    </p:spTree>
    <p:extLst>
      <p:ext uri="{BB962C8B-B14F-4D97-AF65-F5344CB8AC3E}">
        <p14:creationId xmlns:p14="http://schemas.microsoft.com/office/powerpoint/2010/main" val="7873566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DB46B47B-929F-422F-A963-3E3F6964BE60}" type="datetimeFigureOut">
              <a:rPr lang="en-US" smtClean="0"/>
              <a:t>11/20/2018</a:t>
            </a:fld>
            <a:endParaRPr lang="en-US"/>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12BADF06-B5AF-47DF-B9EB-82C0F3832E01}" type="slidenum">
              <a:rPr lang="en-US" smtClean="0"/>
              <a:t>‹#›</a:t>
            </a:fld>
            <a:endParaRPr lang="en-US"/>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25997118"/>
      </p:ext>
    </p:extLst>
  </p:cSld>
  <p:clrMapOvr>
    <a:masterClrMapping/>
  </p:clrMapOvr>
  <p:transition spd="slow">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46B47B-929F-422F-A963-3E3F6964BE60}" type="datetimeFigureOut">
              <a:rPr lang="en-US" smtClean="0"/>
              <a:t>11/20/2018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3159045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B46B47B-929F-422F-A963-3E3F6964BE60}" type="datetimeFigureOut">
              <a:rPr lang="en-US" smtClean="0"/>
              <a:t>11/20/2018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317898823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46B47B-929F-422F-A963-3E3F6964BE60}" type="datetimeFigureOut">
              <a:rPr lang="en-US" smtClean="0"/>
              <a:t>11/20/2018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3285605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B46B47B-929F-422F-A963-3E3F6964BE60}" type="datetimeFigureOut">
              <a:rPr lang="en-US" smtClean="0"/>
              <a:t>11/20/2018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2884228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B46B47B-929F-422F-A963-3E3F6964BE60}" type="datetimeFigureOut">
              <a:rPr lang="en-US" smtClean="0"/>
              <a:t>11/20/2018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630760153"/>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46B47B-929F-422F-A963-3E3F6964BE60}" type="datetimeFigureOut">
              <a:rPr lang="en-US" smtClean="0"/>
              <a:t>11/20/2018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1403332272"/>
      </p:ext>
    </p:extLst>
  </p:cSld>
  <p:clrMapOvr>
    <a:masterClrMapping/>
  </p:clrMapOvr>
  <p:transition spd="slow">
    <p:fad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B46B47B-929F-422F-A963-3E3F6964BE60}" type="datetimeFigureOut">
              <a:rPr lang="en-US" smtClean="0"/>
              <a:t>11/20/2018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4281746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B46B47B-929F-422F-A963-3E3F6964BE60}" type="datetimeFigureOut">
              <a:rPr lang="en-US" smtClean="0"/>
              <a:t>11/20/2018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1920689375"/>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B46B47B-929F-422F-A963-3E3F6964BE60}" type="datetimeFigureOut">
              <a:rPr lang="en-US" smtClean="0"/>
              <a:t>11/20/2018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4081511310"/>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B46B47B-929F-422F-A963-3E3F6964BE60}" type="datetimeFigureOut">
              <a:rPr lang="en-US" smtClean="0"/>
              <a:t>11/20/2018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3438268611"/>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B46B47B-929F-422F-A963-3E3F6964BE60}" type="datetimeFigureOut">
              <a:rPr lang="en-US" smtClean="0"/>
              <a:t>11/20/2018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BADF06-B5AF-47DF-B9EB-82C0F3832E01}" type="slidenum">
              <a:rPr lang="en-US" smtClean="0"/>
              <a:t>‹#›</a:t>
            </a:fld>
            <a:endParaRPr lang="en-US"/>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55858600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B46B47B-929F-422F-A963-3E3F6964BE60}" type="datetimeFigureOut">
              <a:rPr lang="en-US" smtClean="0"/>
              <a:t>11/20/2018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4021606751"/>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B46B47B-929F-422F-A963-3E3F6964BE60}" type="datetimeFigureOut">
              <a:rPr lang="en-US" smtClean="0"/>
              <a:t>11/20/2018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2639157909"/>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B46B47B-929F-422F-A963-3E3F6964BE60}" type="datetimeFigureOut">
              <a:rPr lang="en-US" smtClean="0"/>
              <a:t>11/20/2018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1555003573"/>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46B47B-929F-422F-A963-3E3F6964BE60}" type="datetimeFigureOut">
              <a:rPr lang="en-US" smtClean="0"/>
              <a:t>11/20/2018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453594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46B47B-929F-422F-A963-3E3F6964BE60}" type="datetimeFigureOut">
              <a:rPr lang="en-US" smtClean="0"/>
              <a:t>11/20/2018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35936786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46B47B-929F-422F-A963-3E3F6964BE60}" type="datetimeFigureOut">
              <a:rPr lang="en-US" smtClean="0"/>
              <a:t>11/20/2018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128646031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DB46B47B-929F-422F-A963-3E3F6964BE60}" type="datetimeFigureOut">
              <a:rPr lang="en-US" smtClean="0"/>
              <a:t>11/20/2018</a:t>
            </a:fld>
            <a:endParaRPr lang="en-US"/>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12BADF06-B5AF-47DF-B9EB-82C0F3832E01}" type="slidenum">
              <a:rPr lang="en-US" smtClean="0"/>
              <a:t>‹#›</a:t>
            </a:fld>
            <a:endParaRPr lang="en-US"/>
          </a:p>
        </p:txBody>
      </p:sp>
    </p:spTree>
    <p:extLst>
      <p:ext uri="{BB962C8B-B14F-4D97-AF65-F5344CB8AC3E}">
        <p14:creationId xmlns:p14="http://schemas.microsoft.com/office/powerpoint/2010/main" val="4014884313"/>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 id="2147483866" r:id="rId13"/>
    <p:sldLayoutId id="2147483867" r:id="rId14"/>
    <p:sldLayoutId id="2147483868" r:id="rId15"/>
    <p:sldLayoutId id="2147483869" r:id="rId16"/>
    <p:sldLayoutId id="2147483870" r:id="rId17"/>
    <p:sldLayoutId id="2147483871" r:id="rId18"/>
  </p:sldLayoutIdLst>
  <p:transition spd="slow">
    <p:fade/>
  </p:transition>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8.pn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8.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8.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8.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pic>
        <p:nvPicPr>
          <p:cNvPr id="62" name="Picture 61">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64"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66"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68"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70"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72"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
        <p:nvSpPr>
          <p:cNvPr id="4" name="Title 3"/>
          <p:cNvSpPr>
            <a:spLocks noGrp="1"/>
          </p:cNvSpPr>
          <p:nvPr>
            <p:ph type="title"/>
          </p:nvPr>
        </p:nvSpPr>
        <p:spPr>
          <a:xfrm rot="21420000">
            <a:off x="562263" y="655592"/>
            <a:ext cx="5428489" cy="3278684"/>
          </a:xfrm>
        </p:spPr>
        <p:txBody>
          <a:bodyPr vert="horz" lIns="91440" tIns="45720" rIns="91440" bIns="45720" rtlCol="0" anchor="b">
            <a:normAutofit/>
          </a:bodyPr>
          <a:lstStyle/>
          <a:p>
            <a:pPr algn="r"/>
            <a:r>
              <a:rPr lang="en-US" sz="4400" dirty="0"/>
              <a:t>Am</a:t>
            </a:r>
            <a:r>
              <a:rPr lang="en-US" sz="4400" dirty="0">
                <a:solidFill>
                  <a:srgbClr val="002060"/>
                </a:solidFill>
              </a:rPr>
              <a:t>er</a:t>
            </a:r>
            <a:r>
              <a:rPr lang="en-US" sz="4400" dirty="0"/>
              <a:t>ic</a:t>
            </a:r>
            <a:r>
              <a:rPr lang="en-US" sz="4400" dirty="0">
                <a:solidFill>
                  <a:srgbClr val="002060"/>
                </a:solidFill>
              </a:rPr>
              <a:t>an</a:t>
            </a:r>
            <a:r>
              <a:rPr lang="en-US" sz="4400" dirty="0"/>
              <a:t> </a:t>
            </a:r>
            <a:r>
              <a:rPr lang="en-US" sz="4400" dirty="0">
                <a:solidFill>
                  <a:srgbClr val="C00000"/>
                </a:solidFill>
              </a:rPr>
              <a:t>St</a:t>
            </a:r>
            <a:r>
              <a:rPr lang="en-US" sz="4400" dirty="0">
                <a:solidFill>
                  <a:srgbClr val="002060"/>
                </a:solidFill>
              </a:rPr>
              <a:t>re</a:t>
            </a:r>
            <a:r>
              <a:rPr lang="en-US" sz="4400" dirty="0">
                <a:solidFill>
                  <a:srgbClr val="C00000"/>
                </a:solidFill>
              </a:rPr>
              <a:t>et</a:t>
            </a:r>
            <a:r>
              <a:rPr lang="en-US" sz="4400" dirty="0">
                <a:solidFill>
                  <a:srgbClr val="002060"/>
                </a:solidFill>
              </a:rPr>
              <a:t> ar</a:t>
            </a:r>
            <a:r>
              <a:rPr lang="en-US" sz="4400" dirty="0">
                <a:solidFill>
                  <a:srgbClr val="C00000"/>
                </a:solidFill>
              </a:rPr>
              <a:t>t</a:t>
            </a:r>
            <a:br>
              <a:rPr lang="en-US" sz="4400" dirty="0"/>
            </a:br>
            <a:r>
              <a:rPr lang="en-US" sz="4400" dirty="0"/>
              <a:t>Travis Mayo</a:t>
            </a:r>
            <a:br>
              <a:rPr lang="en-US" sz="4400" dirty="0"/>
            </a:br>
            <a:r>
              <a:rPr lang="en-US" sz="2800" dirty="0">
                <a:solidFill>
                  <a:srgbClr val="002060"/>
                </a:solidFill>
              </a:rPr>
              <a:t>Columbia Southern University</a:t>
            </a:r>
            <a:br>
              <a:rPr lang="en-US" sz="4400" dirty="0"/>
            </a:br>
            <a:r>
              <a:rPr lang="en-US" sz="4400" dirty="0"/>
              <a:t>10/16/2018</a:t>
            </a:r>
          </a:p>
        </p:txBody>
      </p:sp>
      <p:pic>
        <p:nvPicPr>
          <p:cNvPr id="2" name="Picture 1">
            <a:extLst>
              <a:ext uri="{FF2B5EF4-FFF2-40B4-BE49-F238E27FC236}">
                <a16:creationId xmlns:a16="http://schemas.microsoft.com/office/drawing/2014/main" id="{2BB4FFE4-6B94-4697-8A84-15F4635D805D}"/>
              </a:ext>
            </a:extLst>
          </p:cNvPr>
          <p:cNvPicPr>
            <a:picLocks noChangeAspect="1"/>
          </p:cNvPicPr>
          <p:nvPr/>
        </p:nvPicPr>
        <p:blipFill>
          <a:blip r:embed="rId4"/>
          <a:stretch>
            <a:fillRect/>
          </a:stretch>
        </p:blipFill>
        <p:spPr>
          <a:xfrm rot="21420000">
            <a:off x="7359688" y="373505"/>
            <a:ext cx="2364522" cy="3813745"/>
          </a:xfrm>
          <a:prstGeom prst="rect">
            <a:avLst/>
          </a:prstGeom>
        </p:spPr>
      </p:pic>
    </p:spTree>
    <p:extLst>
      <p:ext uri="{BB962C8B-B14F-4D97-AF65-F5344CB8AC3E}">
        <p14:creationId xmlns:p14="http://schemas.microsoft.com/office/powerpoint/2010/main" val="2593117154"/>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8992C9-3041-4E1E-819E-5052439B93A2}"/>
              </a:ext>
            </a:extLst>
          </p:cNvPr>
          <p:cNvPicPr>
            <a:picLocks noChangeAspect="1"/>
          </p:cNvPicPr>
          <p:nvPr/>
        </p:nvPicPr>
        <p:blipFill rotWithShape="1">
          <a:blip r:embed="rId3"/>
          <a:srcRect l="16257" r="13923"/>
          <a:stretch/>
        </p:blipFill>
        <p:spPr>
          <a:xfrm rot="21420000">
            <a:off x="4662034" y="-206568"/>
            <a:ext cx="7703959" cy="7254838"/>
          </a:xfrm>
          <a:custGeom>
            <a:avLst/>
            <a:gdLst>
              <a:gd name="connsiteX0" fmla="*/ 0 w 7703959"/>
              <a:gd name="connsiteY0" fmla="*/ 0 h 7254838"/>
              <a:gd name="connsiteX1" fmla="*/ 7703959 w 7703959"/>
              <a:gd name="connsiteY1" fmla="*/ 403747 h 7254838"/>
              <a:gd name="connsiteX2" fmla="*/ 7344909 w 7703959"/>
              <a:gd name="connsiteY2" fmla="*/ 7254838 h 7254838"/>
              <a:gd name="connsiteX3" fmla="*/ 0 w 7703959"/>
              <a:gd name="connsiteY3" fmla="*/ 6869908 h 7254838"/>
            </a:gdLst>
            <a:ahLst/>
            <a:cxnLst>
              <a:cxn ang="0">
                <a:pos x="connsiteX0" y="connsiteY0"/>
              </a:cxn>
              <a:cxn ang="0">
                <a:pos x="connsiteX1" y="connsiteY1"/>
              </a:cxn>
              <a:cxn ang="0">
                <a:pos x="connsiteX2" y="connsiteY2"/>
              </a:cxn>
              <a:cxn ang="0">
                <a:pos x="connsiteX3" y="connsiteY3"/>
              </a:cxn>
            </a:cxnLst>
            <a:rect l="l" t="t" r="r" b="b"/>
            <a:pathLst>
              <a:path w="7703959" h="7254838">
                <a:moveTo>
                  <a:pt x="0" y="0"/>
                </a:moveTo>
                <a:lnTo>
                  <a:pt x="7703959" y="403747"/>
                </a:lnTo>
                <a:lnTo>
                  <a:pt x="7344909" y="7254838"/>
                </a:lnTo>
                <a:lnTo>
                  <a:pt x="0" y="6869908"/>
                </a:lnTo>
                <a:close/>
              </a:path>
            </a:pathLst>
          </a:custGeom>
        </p:spPr>
      </p:pic>
      <p:sp>
        <p:nvSpPr>
          <p:cNvPr id="29" name="Freeform 22">
            <a:extLst>
              <a:ext uri="{FF2B5EF4-FFF2-40B4-BE49-F238E27FC236}">
                <a16:creationId xmlns:a16="http://schemas.microsoft.com/office/drawing/2014/main" id="{814A8E1E-D245-4042-A1CD-7C55799902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rot="21420000">
            <a:off x="4665278" y="615132"/>
            <a:ext cx="7679541" cy="5638801"/>
          </a:xfrm>
          <a:custGeom>
            <a:avLst/>
            <a:gdLst>
              <a:gd name="connsiteX0" fmla="*/ 7679541 w 7679541"/>
              <a:gd name="connsiteY0" fmla="*/ 0 h 5638801"/>
              <a:gd name="connsiteX1" fmla="*/ 7384024 w 7679541"/>
              <a:gd name="connsiteY1" fmla="*/ 5638801 h 5638801"/>
              <a:gd name="connsiteX2" fmla="*/ 0 w 7679541"/>
              <a:gd name="connsiteY2" fmla="*/ 5638800 h 5638801"/>
              <a:gd name="connsiteX3" fmla="*/ 0 w 7679541"/>
              <a:gd name="connsiteY3" fmla="*/ 0 h 5638801"/>
            </a:gdLst>
            <a:ahLst/>
            <a:cxnLst>
              <a:cxn ang="0">
                <a:pos x="connsiteX0" y="connsiteY0"/>
              </a:cxn>
              <a:cxn ang="0">
                <a:pos x="connsiteX1" y="connsiteY1"/>
              </a:cxn>
              <a:cxn ang="0">
                <a:pos x="connsiteX2" y="connsiteY2"/>
              </a:cxn>
              <a:cxn ang="0">
                <a:pos x="connsiteX3" y="connsiteY3"/>
              </a:cxn>
            </a:cxnLst>
            <a:rect l="l" t="t" r="r" b="b"/>
            <a:pathLst>
              <a:path w="7679541" h="5638801">
                <a:moveTo>
                  <a:pt x="7679541" y="0"/>
                </a:moveTo>
                <a:lnTo>
                  <a:pt x="7384024" y="5638801"/>
                </a:lnTo>
                <a:lnTo>
                  <a:pt x="0" y="5638800"/>
                </a:lnTo>
                <a:lnTo>
                  <a:pt x="0" y="0"/>
                </a:lnTo>
                <a:close/>
              </a:path>
            </a:pathLst>
          </a:custGeom>
          <a:solidFill>
            <a:schemeClr val="accent1">
              <a:alpha val="82000"/>
            </a:schemeClr>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rot="21420000">
            <a:off x="5077275" y="819231"/>
            <a:ext cx="6449873" cy="1122804"/>
          </a:xfrm>
        </p:spPr>
        <p:txBody>
          <a:bodyPr vert="horz" lIns="91440" tIns="45720" rIns="91440" bIns="45720" rtlCol="0">
            <a:normAutofit/>
          </a:bodyPr>
          <a:lstStyle/>
          <a:p>
            <a:r>
              <a:rPr lang="en-US" dirty="0">
                <a:solidFill>
                  <a:schemeClr val="bg1"/>
                </a:solidFill>
              </a:rPr>
              <a:t>American Street art</a:t>
            </a:r>
          </a:p>
        </p:txBody>
      </p:sp>
      <p:pic>
        <p:nvPicPr>
          <p:cNvPr id="5" name="Picture 4">
            <a:extLst>
              <a:ext uri="{FF2B5EF4-FFF2-40B4-BE49-F238E27FC236}">
                <a16:creationId xmlns:a16="http://schemas.microsoft.com/office/drawing/2014/main" id="{65B4ED37-C6A8-4EDC-9498-7639B2C98E93}"/>
              </a:ext>
            </a:extLst>
          </p:cNvPr>
          <p:cNvPicPr>
            <a:picLocks noChangeAspect="1"/>
          </p:cNvPicPr>
          <p:nvPr/>
        </p:nvPicPr>
        <p:blipFill rotWithShape="1">
          <a:blip r:embed="rId4"/>
          <a:srcRect l="43645" r="13780"/>
          <a:stretch/>
        </p:blipFill>
        <p:spPr>
          <a:xfrm rot="21420000">
            <a:off x="-175958" y="-112724"/>
            <a:ext cx="4839750" cy="7104732"/>
          </a:xfrm>
          <a:custGeom>
            <a:avLst/>
            <a:gdLst>
              <a:gd name="connsiteX0" fmla="*/ 359050 w 4839750"/>
              <a:gd name="connsiteY0" fmla="*/ 0 h 7104732"/>
              <a:gd name="connsiteX1" fmla="*/ 4839749 w 4839750"/>
              <a:gd name="connsiteY1" fmla="*/ 234824 h 7104732"/>
              <a:gd name="connsiteX2" fmla="*/ 4839750 w 4839750"/>
              <a:gd name="connsiteY2" fmla="*/ 7104732 h 7104732"/>
              <a:gd name="connsiteX3" fmla="*/ 0 w 4839750"/>
              <a:gd name="connsiteY3" fmla="*/ 6851091 h 7104732"/>
            </a:gdLst>
            <a:ahLst/>
            <a:cxnLst>
              <a:cxn ang="0">
                <a:pos x="connsiteX0" y="connsiteY0"/>
              </a:cxn>
              <a:cxn ang="0">
                <a:pos x="connsiteX1" y="connsiteY1"/>
              </a:cxn>
              <a:cxn ang="0">
                <a:pos x="connsiteX2" y="connsiteY2"/>
              </a:cxn>
              <a:cxn ang="0">
                <a:pos x="connsiteX3" y="connsiteY3"/>
              </a:cxn>
            </a:cxnLst>
            <a:rect l="l" t="t" r="r" b="b"/>
            <a:pathLst>
              <a:path w="4839750" h="7104732">
                <a:moveTo>
                  <a:pt x="359050" y="0"/>
                </a:moveTo>
                <a:lnTo>
                  <a:pt x="4839749" y="234824"/>
                </a:lnTo>
                <a:lnTo>
                  <a:pt x="4839750" y="7104732"/>
                </a:lnTo>
                <a:lnTo>
                  <a:pt x="0" y="6851091"/>
                </a:lnTo>
                <a:close/>
              </a:path>
            </a:pathLst>
          </a:custGeom>
        </p:spPr>
      </p:pic>
      <p:sp>
        <p:nvSpPr>
          <p:cNvPr id="3" name="Content Placeholder 2"/>
          <p:cNvSpPr>
            <a:spLocks noGrp="1"/>
          </p:cNvSpPr>
          <p:nvPr>
            <p:ph idx="1"/>
          </p:nvPr>
        </p:nvSpPr>
        <p:spPr>
          <a:xfrm rot="21420000">
            <a:off x="4967074" y="1800044"/>
            <a:ext cx="6995530" cy="4166428"/>
          </a:xfrm>
        </p:spPr>
        <p:txBody>
          <a:bodyPr vert="horz" lIns="91440" tIns="45720" rIns="91440" bIns="45720" rtlCol="0">
            <a:normAutofit fontScale="92500"/>
          </a:bodyPr>
          <a:lstStyle/>
          <a:p>
            <a:pPr marL="0" indent="0">
              <a:lnSpc>
                <a:spcPct val="110000"/>
              </a:lnSpc>
              <a:buNone/>
            </a:pPr>
            <a:r>
              <a:rPr lang="en-US" sz="2400" cap="none" dirty="0">
                <a:solidFill>
                  <a:schemeClr val="bg1"/>
                </a:solidFill>
                <a:cs typeface="Aharoni" panose="02010803020104030203" pitchFamily="2" charset="-79"/>
              </a:rPr>
              <a:t>I have always been fascinated with street art and graffiti.  It is my favorite form of artistic expression second to music. Now, I am no artist by any means, but to me graffiti is a rebellious form of making a statement or sending a message and street art brings life to plain walls, tunnels, and alleys. In my opinion graffiti and street art means a more colorful world, or more interesting scenery, and adds character to our country. It makes for a scenic ride to work or walk around the block. I Look forward to learning more about how artist do street art, what medium do they use, and how that challenges them in their work. </a:t>
            </a:r>
          </a:p>
        </p:txBody>
      </p:sp>
    </p:spTree>
    <p:extLst>
      <p:ext uri="{BB962C8B-B14F-4D97-AF65-F5344CB8AC3E}">
        <p14:creationId xmlns:p14="http://schemas.microsoft.com/office/powerpoint/2010/main" val="1356383944"/>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1D7BE49D-A34B-4F25-BC8C-CE9E2B37FAA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31" name="Rectangle 30">
            <a:extLst>
              <a:ext uri="{FF2B5EF4-FFF2-40B4-BE49-F238E27FC236}">
                <a16:creationId xmlns:a16="http://schemas.microsoft.com/office/drawing/2014/main" id="{66DFDEE3-F2F4-48C9-8222-CA273412CD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pic>
        <p:nvPicPr>
          <p:cNvPr id="6" name="Picture 5">
            <a:extLst>
              <a:ext uri="{FF2B5EF4-FFF2-40B4-BE49-F238E27FC236}">
                <a16:creationId xmlns:a16="http://schemas.microsoft.com/office/drawing/2014/main" id="{F233930A-6E61-41A0-912D-7C11D3EE53C4}"/>
              </a:ext>
            </a:extLst>
          </p:cNvPr>
          <p:cNvPicPr>
            <a:picLocks noChangeAspect="1"/>
          </p:cNvPicPr>
          <p:nvPr/>
        </p:nvPicPr>
        <p:blipFill rotWithShape="1">
          <a:blip r:embed="rId4"/>
          <a:srcRect t="4029" r="1" b="1"/>
          <a:stretch/>
        </p:blipFill>
        <p:spPr>
          <a:xfrm>
            <a:off x="6082229" y="38719"/>
            <a:ext cx="5558228" cy="6380796"/>
          </a:xfrm>
          <a:prstGeom prst="rect">
            <a:avLst/>
          </a:prstGeom>
          <a:ln>
            <a:noFill/>
          </a:ln>
        </p:spPr>
      </p:pic>
      <p:sp>
        <p:nvSpPr>
          <p:cNvPr id="33" name="Freeform 9">
            <a:extLst>
              <a:ext uri="{FF2B5EF4-FFF2-40B4-BE49-F238E27FC236}">
                <a16:creationId xmlns:a16="http://schemas.microsoft.com/office/drawing/2014/main" id="{95A09B00-70D2-4998-8FA5-3A8ED576D9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35" name="Rectangle 34">
            <a:extLst>
              <a:ext uri="{FF2B5EF4-FFF2-40B4-BE49-F238E27FC236}">
                <a16:creationId xmlns:a16="http://schemas.microsoft.com/office/drawing/2014/main" id="{4B5FB9F9-CCF5-4072-83C3-3B45E1409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094412" cy="6380796"/>
          </a:xfrm>
          <a:prstGeom prst="rect">
            <a:avLst/>
          </a:prstGeom>
          <a:gradFill flip="none" rotWithShape="1">
            <a:gsLst>
              <a:gs pos="34000">
                <a:schemeClr val="accent1"/>
              </a:gs>
              <a:gs pos="100000">
                <a:schemeClr val="accent1">
                  <a:lumMod val="60000"/>
                </a:schemeClr>
              </a:gs>
            </a:gsLst>
            <a:lin ang="8100000" scaled="1"/>
            <a:tileRect/>
          </a:gra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319359" y="216823"/>
            <a:ext cx="4957275" cy="1146825"/>
          </a:xfrm>
        </p:spPr>
        <p:txBody>
          <a:bodyPr vert="horz" lIns="91440" tIns="45720" rIns="91440" bIns="45720" rtlCol="0">
            <a:normAutofit/>
          </a:bodyPr>
          <a:lstStyle/>
          <a:p>
            <a:r>
              <a:rPr lang="en-US" sz="4200" dirty="0">
                <a:solidFill>
                  <a:schemeClr val="bg1"/>
                </a:solidFill>
              </a:rPr>
              <a:t>American Street art</a:t>
            </a:r>
          </a:p>
        </p:txBody>
      </p:sp>
      <p:sp>
        <p:nvSpPr>
          <p:cNvPr id="3" name="Content Placeholder 2"/>
          <p:cNvSpPr>
            <a:spLocks noGrp="1"/>
          </p:cNvSpPr>
          <p:nvPr>
            <p:ph idx="1"/>
          </p:nvPr>
        </p:nvSpPr>
        <p:spPr>
          <a:xfrm>
            <a:off x="212047" y="1223889"/>
            <a:ext cx="5762744" cy="4937760"/>
          </a:xfrm>
        </p:spPr>
        <p:txBody>
          <a:bodyPr vert="horz" lIns="91440" tIns="45720" rIns="91440" bIns="45720" rtlCol="0">
            <a:normAutofit lnSpcReduction="10000"/>
          </a:bodyPr>
          <a:lstStyle/>
          <a:p>
            <a:pPr marL="0" indent="0">
              <a:lnSpc>
                <a:spcPct val="110000"/>
              </a:lnSpc>
              <a:buNone/>
            </a:pPr>
            <a:r>
              <a:rPr lang="en-US" sz="2400" cap="none" dirty="0">
                <a:solidFill>
                  <a:schemeClr val="bg1"/>
                </a:solidFill>
                <a:cs typeface="Aharoni" panose="02010803020104030203" pitchFamily="2" charset="-79"/>
              </a:rPr>
              <a:t>Street art has been around for many years, as early as the time of our ancestors who’s form of street art was done on cave walls and with soot or charred wood/bone.  Evolution of street wall moved to graffiti and through to the 21st century evolved in to much more. The evolution of street art evolved into interdisciplinary forms of artistic expression from graffiti, stencils, prints, and murals. The movement of street art even includes large scale paintings and projects artist collaborating. (</a:t>
            </a:r>
            <a:r>
              <a:rPr lang="en-US" sz="2400" cap="none" dirty="0" err="1">
                <a:solidFill>
                  <a:schemeClr val="bg1"/>
                </a:solidFill>
                <a:cs typeface="Aharoni" panose="02010803020104030203" pitchFamily="2" charset="-79"/>
              </a:rPr>
              <a:t>Bojan</a:t>
            </a:r>
            <a:r>
              <a:rPr lang="en-US" sz="2400" cap="none" dirty="0">
                <a:solidFill>
                  <a:schemeClr val="bg1"/>
                </a:solidFill>
                <a:cs typeface="Aharoni" panose="02010803020104030203" pitchFamily="2" charset="-79"/>
              </a:rPr>
              <a:t>, </a:t>
            </a:r>
            <a:r>
              <a:rPr lang="en-US" sz="2400" cap="none" dirty="0" err="1">
                <a:solidFill>
                  <a:schemeClr val="bg1"/>
                </a:solidFill>
                <a:cs typeface="Aharoni" panose="02010803020104030203" pitchFamily="2" charset="-79"/>
              </a:rPr>
              <a:t>Maric</a:t>
            </a:r>
            <a:r>
              <a:rPr lang="en-US" sz="2400" cap="none" dirty="0">
                <a:solidFill>
                  <a:schemeClr val="bg1"/>
                </a:solidFill>
                <a:cs typeface="Aharoni" panose="02010803020104030203" pitchFamily="2" charset="-79"/>
              </a:rPr>
              <a:t>(2014). </a:t>
            </a:r>
          </a:p>
        </p:txBody>
      </p:sp>
    </p:spTree>
    <p:extLst>
      <p:ext uri="{BB962C8B-B14F-4D97-AF65-F5344CB8AC3E}">
        <p14:creationId xmlns:p14="http://schemas.microsoft.com/office/powerpoint/2010/main" val="350839191"/>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pic>
        <p:nvPicPr>
          <p:cNvPr id="85" name="Picture 84">
            <a:extLst>
              <a:ext uri="{FF2B5EF4-FFF2-40B4-BE49-F238E27FC236}">
                <a16:creationId xmlns:a16="http://schemas.microsoft.com/office/drawing/2014/main" id="{4C886762-16F0-4868-B83A-2617462141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87" name="Freeform 11">
            <a:extLst>
              <a:ext uri="{FF2B5EF4-FFF2-40B4-BE49-F238E27FC236}">
                <a16:creationId xmlns:a16="http://schemas.microsoft.com/office/drawing/2014/main" id="{D2B54B4E-3454-4B76-B85A-8512B77298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89" name="Freeform 13">
            <a:extLst>
              <a:ext uri="{FF2B5EF4-FFF2-40B4-BE49-F238E27FC236}">
                <a16:creationId xmlns:a16="http://schemas.microsoft.com/office/drawing/2014/main" id="{7EFFE965-5586-4889-A74D-3A6080D04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91" name="Freeform 25">
            <a:extLst>
              <a:ext uri="{FF2B5EF4-FFF2-40B4-BE49-F238E27FC236}">
                <a16:creationId xmlns:a16="http://schemas.microsoft.com/office/drawing/2014/main" id="{5BC4125D-18D9-4A65-82B6-C24FE9434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93" name="Freeform 14">
            <a:extLst>
              <a:ext uri="{FF2B5EF4-FFF2-40B4-BE49-F238E27FC236}">
                <a16:creationId xmlns:a16="http://schemas.microsoft.com/office/drawing/2014/main" id="{A86DE327-0F45-4F54-BB6C-68A093CE5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95" name="5-Point Star 24">
            <a:extLst>
              <a:ext uri="{FF2B5EF4-FFF2-40B4-BE49-F238E27FC236}">
                <a16:creationId xmlns:a16="http://schemas.microsoft.com/office/drawing/2014/main" id="{795857C2-E6E7-405A-B5A3-4DE3B50A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pic>
        <p:nvPicPr>
          <p:cNvPr id="97" name="Picture 96">
            <a:extLst>
              <a:ext uri="{FF2B5EF4-FFF2-40B4-BE49-F238E27FC236}">
                <a16:creationId xmlns:a16="http://schemas.microsoft.com/office/drawing/2014/main" id="{F793411C-A1D8-450D-9561-24C75D6D73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99" name="Rectangle 98">
            <a:extLst>
              <a:ext uri="{FF2B5EF4-FFF2-40B4-BE49-F238E27FC236}">
                <a16:creationId xmlns:a16="http://schemas.microsoft.com/office/drawing/2014/main" id="{CD4E68FE-D0E7-4AC4-9D37-BC9A10E710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0"/>
            <a:ext cx="4632997" cy="6858000"/>
          </a:xfrm>
          <a:prstGeom prst="rect">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Freeform 5">
            <a:extLst>
              <a:ext uri="{FF2B5EF4-FFF2-40B4-BE49-F238E27FC236}">
                <a16:creationId xmlns:a16="http://schemas.microsoft.com/office/drawing/2014/main" id="{9F958711-6F0F-4DAF-B6D7-38676273C0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93205" cy="6576643"/>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4" name="Title 3"/>
          <p:cNvSpPr>
            <a:spLocks noGrp="1"/>
          </p:cNvSpPr>
          <p:nvPr>
            <p:ph type="title"/>
          </p:nvPr>
        </p:nvSpPr>
        <p:spPr>
          <a:xfrm>
            <a:off x="226922" y="519364"/>
            <a:ext cx="3773313" cy="3968229"/>
          </a:xfrm>
        </p:spPr>
        <p:txBody>
          <a:bodyPr vert="horz" lIns="91440" tIns="45720" rIns="91440" bIns="45720" rtlCol="0" anchor="b">
            <a:normAutofit/>
          </a:bodyPr>
          <a:lstStyle/>
          <a:p>
            <a:pPr algn="dist"/>
            <a:r>
              <a:rPr lang="en-US" sz="3100" i="1" u="sng" dirty="0"/>
              <a:t>Tribute for the 50th anniversary of Johnny Cash’s Live at Folsom Prison album</a:t>
            </a:r>
            <a:br>
              <a:rPr lang="en-US" sz="2600" dirty="0"/>
            </a:br>
            <a:r>
              <a:rPr lang="en-US" sz="4000" i="1" baseline="8000" dirty="0">
                <a:solidFill>
                  <a:srgbClr val="002060"/>
                </a:solidFill>
              </a:rPr>
              <a:t>Shepard Fairey </a:t>
            </a:r>
            <a:br>
              <a:rPr lang="en-US" sz="2600" dirty="0"/>
            </a:br>
            <a:r>
              <a:rPr lang="en-US" sz="4400" b="1" dirty="0"/>
              <a:t>8/20/2018</a:t>
            </a:r>
            <a:br>
              <a:rPr lang="en-US" sz="4400" b="1" dirty="0"/>
            </a:br>
            <a:r>
              <a:rPr lang="en-US" i="1" dirty="0">
                <a:effectLst>
                  <a:outerShdw blurRad="38100" dist="38100" dir="2700000" algn="tl">
                    <a:srgbClr val="000000">
                      <a:alpha val="43137"/>
                    </a:srgbClr>
                  </a:outerShdw>
                </a:effectLst>
              </a:rPr>
              <a:t>Paint</a:t>
            </a:r>
            <a:endParaRPr lang="en-US" sz="2600" i="1" dirty="0">
              <a:effectLst>
                <a:outerShdw blurRad="38100" dist="38100" dir="2700000" algn="tl">
                  <a:srgbClr val="000000">
                    <a:alpha val="43137"/>
                  </a:srgbClr>
                </a:outerShdw>
              </a:effectLst>
            </a:endParaRPr>
          </a:p>
        </p:txBody>
      </p:sp>
      <p:sp>
        <p:nvSpPr>
          <p:cNvPr id="103" name="Rectangle 102">
            <a:extLst>
              <a:ext uri="{FF2B5EF4-FFF2-40B4-BE49-F238E27FC236}">
                <a16:creationId xmlns:a16="http://schemas.microsoft.com/office/drawing/2014/main" id="{2D43839F-D746-4BD2-AF83-A2D59C171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48871"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05" name="Rectangle 104">
            <a:extLst>
              <a:ext uri="{FF2B5EF4-FFF2-40B4-BE49-F238E27FC236}">
                <a16:creationId xmlns:a16="http://schemas.microsoft.com/office/drawing/2014/main" id="{A022DB94-BA9F-403F-85B2-FD0A22CAD1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37" y="5762147"/>
            <a:ext cx="4250216"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07" name="Rectangle 106">
            <a:extLst>
              <a:ext uri="{FF2B5EF4-FFF2-40B4-BE49-F238E27FC236}">
                <a16:creationId xmlns:a16="http://schemas.microsoft.com/office/drawing/2014/main" id="{1F0A5978-229F-41F1-B213-A2B43E442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1883" y="450792"/>
            <a:ext cx="6636823" cy="5950008"/>
          </a:xfrm>
          <a:prstGeom prst="rect">
            <a:avLst/>
          </a:prstGeom>
          <a:solidFill>
            <a:schemeClr val="bg1"/>
          </a:solidFill>
          <a:ln w="57150" cmpd="thinThick">
            <a:noFill/>
            <a:miter lim="800000"/>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AA28F46-7AD4-4F01-BEA4-EE3BF1DA2549}"/>
              </a:ext>
            </a:extLst>
          </p:cNvPr>
          <p:cNvPicPr>
            <a:picLocks noChangeAspect="1"/>
          </p:cNvPicPr>
          <p:nvPr/>
        </p:nvPicPr>
        <p:blipFill rotWithShape="1">
          <a:blip r:embed="rId5">
            <a:extLst/>
          </a:blip>
          <a:srcRect b="10763"/>
          <a:stretch/>
        </p:blipFill>
        <p:spPr>
          <a:xfrm>
            <a:off x="5321367" y="684680"/>
            <a:ext cx="6174771" cy="5482657"/>
          </a:xfrm>
          <a:prstGeom prst="rect">
            <a:avLst/>
          </a:prstGeom>
        </p:spPr>
      </p:pic>
      <p:sp>
        <p:nvSpPr>
          <p:cNvPr id="2" name="TextBox 1">
            <a:extLst>
              <a:ext uri="{FF2B5EF4-FFF2-40B4-BE49-F238E27FC236}">
                <a16:creationId xmlns:a16="http://schemas.microsoft.com/office/drawing/2014/main" id="{D40C94F4-2779-4617-A32B-F6BB6A52FC09}"/>
              </a:ext>
            </a:extLst>
          </p:cNvPr>
          <p:cNvSpPr txBox="1"/>
          <p:nvPr/>
        </p:nvSpPr>
        <p:spPr>
          <a:xfrm>
            <a:off x="6359203" y="6096029"/>
            <a:ext cx="3888509" cy="369332"/>
          </a:xfrm>
          <a:prstGeom prst="rect">
            <a:avLst/>
          </a:prstGeom>
          <a:noFill/>
        </p:spPr>
        <p:txBody>
          <a:bodyPr wrap="square" rtlCol="0">
            <a:spAutoFit/>
          </a:bodyPr>
          <a:lstStyle/>
          <a:p>
            <a:r>
              <a:rPr lang="en-US" dirty="0"/>
              <a:t>(Fairey, 2018)</a:t>
            </a:r>
          </a:p>
        </p:txBody>
      </p:sp>
    </p:spTree>
    <p:extLst>
      <p:ext uri="{BB962C8B-B14F-4D97-AF65-F5344CB8AC3E}">
        <p14:creationId xmlns:p14="http://schemas.microsoft.com/office/powerpoint/2010/main" val="192663330"/>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Shepard Fairey">
            <a:extLst>
              <a:ext uri="{FF2B5EF4-FFF2-40B4-BE49-F238E27FC236}">
                <a16:creationId xmlns:a16="http://schemas.microsoft.com/office/drawing/2014/main" id="{66C2A8D2-3A1B-4214-9A90-8B491D6CF00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1709048" cy="5571241"/>
          </a:xfrm>
          <a:prstGeom prst="rect">
            <a:avLst/>
          </a:prstGeom>
          <a:noFill/>
          <a:extLst>
            <a:ext uri="{909E8E84-426E-40DD-AFC4-6F175D3DCCD1}">
              <a14:hiddenFill xmlns:a14="http://schemas.microsoft.com/office/drawing/2010/main">
                <a:solidFill>
                  <a:srgbClr val="FFFFFF"/>
                </a:solidFill>
              </a14:hiddenFill>
            </a:ext>
          </a:extLst>
        </p:spPr>
      </p:pic>
      <p:sp>
        <p:nvSpPr>
          <p:cNvPr id="30" name="Title 1">
            <a:extLst>
              <a:ext uri="{FF2B5EF4-FFF2-40B4-BE49-F238E27FC236}">
                <a16:creationId xmlns:a16="http://schemas.microsoft.com/office/drawing/2014/main" id="{D980C660-715C-4D5B-B06E-156C262CAB2E}"/>
              </a:ext>
            </a:extLst>
          </p:cNvPr>
          <p:cNvSpPr txBox="1">
            <a:spLocks/>
          </p:cNvSpPr>
          <p:nvPr/>
        </p:nvSpPr>
        <p:spPr>
          <a:xfrm>
            <a:off x="5194168" y="75415"/>
            <a:ext cx="9998601" cy="2102177"/>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a:lstStyle>
          <a:p>
            <a:r>
              <a:rPr lang="en-US" i="1" dirty="0"/>
              <a:t>Tony </a:t>
            </a:r>
            <a:r>
              <a:rPr lang="en-US" i="1" dirty="0" err="1"/>
              <a:t>goldman</a:t>
            </a:r>
            <a:r>
              <a:rPr lang="en-US" i="1" dirty="0"/>
              <a:t> mural</a:t>
            </a:r>
            <a:br>
              <a:rPr lang="en-US" dirty="0"/>
            </a:br>
            <a:r>
              <a:rPr lang="en-US" dirty="0" err="1"/>
              <a:t>sheppard</a:t>
            </a:r>
            <a:r>
              <a:rPr lang="en-US" dirty="0"/>
              <a:t> </a:t>
            </a:r>
            <a:r>
              <a:rPr lang="en-US" dirty="0" err="1"/>
              <a:t>fairey</a:t>
            </a:r>
            <a:r>
              <a:rPr lang="en-US" dirty="0"/>
              <a:t> </a:t>
            </a:r>
            <a:br>
              <a:rPr lang="en-US" dirty="0"/>
            </a:br>
            <a:r>
              <a:rPr lang="en-US" dirty="0"/>
              <a:t>wheat paste – 12/03/2012</a:t>
            </a:r>
            <a:br>
              <a:rPr lang="en-US" dirty="0"/>
            </a:br>
            <a:endParaRPr lang="en-US" dirty="0"/>
          </a:p>
        </p:txBody>
      </p:sp>
      <p:sp>
        <p:nvSpPr>
          <p:cNvPr id="2" name="TextBox 1">
            <a:extLst>
              <a:ext uri="{FF2B5EF4-FFF2-40B4-BE49-F238E27FC236}">
                <a16:creationId xmlns:a16="http://schemas.microsoft.com/office/drawing/2014/main" id="{29CEA32E-EB28-436C-942C-1A42F7131343}"/>
              </a:ext>
            </a:extLst>
          </p:cNvPr>
          <p:cNvSpPr txBox="1"/>
          <p:nvPr/>
        </p:nvSpPr>
        <p:spPr>
          <a:xfrm rot="-300000">
            <a:off x="6958902" y="3912121"/>
            <a:ext cx="3139126" cy="369332"/>
          </a:xfrm>
          <a:prstGeom prst="rect">
            <a:avLst/>
          </a:prstGeom>
          <a:noFill/>
        </p:spPr>
        <p:txBody>
          <a:bodyPr wrap="square" rtlCol="0">
            <a:spAutoFit/>
          </a:bodyPr>
          <a:lstStyle/>
          <a:p>
            <a:r>
              <a:rPr lang="en-US" dirty="0">
                <a:solidFill>
                  <a:schemeClr val="bg1"/>
                </a:solidFill>
              </a:rPr>
              <a:t>(Fairey, 2012)</a:t>
            </a:r>
          </a:p>
        </p:txBody>
      </p:sp>
    </p:spTree>
    <p:extLst>
      <p:ext uri="{BB962C8B-B14F-4D97-AF65-F5344CB8AC3E}">
        <p14:creationId xmlns:p14="http://schemas.microsoft.com/office/powerpoint/2010/main" val="33003446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pic>
        <p:nvPicPr>
          <p:cNvPr id="2056" name="Picture 73">
            <a:extLst>
              <a:ext uri="{FF2B5EF4-FFF2-40B4-BE49-F238E27FC236}">
                <a16:creationId xmlns:a16="http://schemas.microsoft.com/office/drawing/2014/main" id="{4C886762-16F0-4868-B83A-2617462141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2057" name="Freeform 11">
            <a:extLst>
              <a:ext uri="{FF2B5EF4-FFF2-40B4-BE49-F238E27FC236}">
                <a16:creationId xmlns:a16="http://schemas.microsoft.com/office/drawing/2014/main" id="{D2B54B4E-3454-4B76-B85A-8512B77298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2058" name="Freeform 13">
            <a:extLst>
              <a:ext uri="{FF2B5EF4-FFF2-40B4-BE49-F238E27FC236}">
                <a16:creationId xmlns:a16="http://schemas.microsoft.com/office/drawing/2014/main" id="{7EFFE965-5586-4889-A74D-3A6080D04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059" name="Freeform 25">
            <a:extLst>
              <a:ext uri="{FF2B5EF4-FFF2-40B4-BE49-F238E27FC236}">
                <a16:creationId xmlns:a16="http://schemas.microsoft.com/office/drawing/2014/main" id="{5BC4125D-18D9-4A65-82B6-C24FE9434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060" name="Freeform 14">
            <a:extLst>
              <a:ext uri="{FF2B5EF4-FFF2-40B4-BE49-F238E27FC236}">
                <a16:creationId xmlns:a16="http://schemas.microsoft.com/office/drawing/2014/main" id="{A86DE327-0F45-4F54-BB6C-68A093CE5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061" name="5-Point Star 24">
            <a:extLst>
              <a:ext uri="{FF2B5EF4-FFF2-40B4-BE49-F238E27FC236}">
                <a16:creationId xmlns:a16="http://schemas.microsoft.com/office/drawing/2014/main" id="{795857C2-E6E7-405A-B5A3-4DE3B50A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pic>
        <p:nvPicPr>
          <p:cNvPr id="2062" name="Picture 85">
            <a:extLst>
              <a:ext uri="{FF2B5EF4-FFF2-40B4-BE49-F238E27FC236}">
                <a16:creationId xmlns:a16="http://schemas.microsoft.com/office/drawing/2014/main" id="{F793411C-A1D8-450D-9561-24C75D6D73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2063" name="Rectangle 87">
            <a:extLst>
              <a:ext uri="{FF2B5EF4-FFF2-40B4-BE49-F238E27FC236}">
                <a16:creationId xmlns:a16="http://schemas.microsoft.com/office/drawing/2014/main" id="{CD4E68FE-D0E7-4AC4-9D37-BC9A10E710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0"/>
            <a:ext cx="4632997" cy="6858000"/>
          </a:xfrm>
          <a:prstGeom prst="rect">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reeform 5">
            <a:extLst>
              <a:ext uri="{FF2B5EF4-FFF2-40B4-BE49-F238E27FC236}">
                <a16:creationId xmlns:a16="http://schemas.microsoft.com/office/drawing/2014/main" id="{9F958711-6F0F-4DAF-B6D7-38676273C0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93205" cy="6576643"/>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a:extLst>
              <a:ext uri="{FF2B5EF4-FFF2-40B4-BE49-F238E27FC236}">
                <a16:creationId xmlns:a16="http://schemas.microsoft.com/office/drawing/2014/main" id="{50F75F56-C526-40AD-A7C4-EF8666D05757}"/>
              </a:ext>
            </a:extLst>
          </p:cNvPr>
          <p:cNvSpPr>
            <a:spLocks noGrp="1"/>
          </p:cNvSpPr>
          <p:nvPr>
            <p:ph type="title"/>
          </p:nvPr>
        </p:nvSpPr>
        <p:spPr>
          <a:xfrm>
            <a:off x="65988" y="1304458"/>
            <a:ext cx="4142263" cy="2901781"/>
          </a:xfrm>
        </p:spPr>
        <p:txBody>
          <a:bodyPr vert="horz" lIns="91440" tIns="45720" rIns="91440" bIns="45720" rtlCol="0" anchor="b">
            <a:normAutofit/>
          </a:bodyPr>
          <a:lstStyle/>
          <a:p>
            <a:pPr algn="r"/>
            <a:r>
              <a:rPr lang="en-US" sz="3600" i="1" dirty="0"/>
              <a:t>Make art not war</a:t>
            </a:r>
            <a:br>
              <a:rPr lang="en-US" sz="3600" dirty="0"/>
            </a:br>
            <a:r>
              <a:rPr lang="en-US" sz="3600" dirty="0"/>
              <a:t>Shepard Fairey</a:t>
            </a:r>
            <a:br>
              <a:rPr lang="en-US" sz="3600" dirty="0"/>
            </a:br>
            <a:r>
              <a:rPr lang="en-US" sz="3600" dirty="0"/>
              <a:t>September 2014</a:t>
            </a:r>
            <a:br>
              <a:rPr lang="en-US" sz="3600" dirty="0"/>
            </a:br>
            <a:r>
              <a:rPr lang="en-US" sz="3600" dirty="0"/>
              <a:t>paint</a:t>
            </a:r>
          </a:p>
        </p:txBody>
      </p:sp>
      <p:sp>
        <p:nvSpPr>
          <p:cNvPr id="92" name="Rectangle 91">
            <a:extLst>
              <a:ext uri="{FF2B5EF4-FFF2-40B4-BE49-F238E27FC236}">
                <a16:creationId xmlns:a16="http://schemas.microsoft.com/office/drawing/2014/main" id="{2D43839F-D746-4BD2-AF83-A2D59C171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6" y="0"/>
            <a:ext cx="4248871"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94" name="Rectangle 93">
            <a:extLst>
              <a:ext uri="{FF2B5EF4-FFF2-40B4-BE49-F238E27FC236}">
                <a16:creationId xmlns:a16="http://schemas.microsoft.com/office/drawing/2014/main" id="{A022DB94-BA9F-403F-85B2-FD0A22CAD1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37" y="5762147"/>
            <a:ext cx="4250216"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96" name="Rectangle 95">
            <a:extLst>
              <a:ext uri="{FF2B5EF4-FFF2-40B4-BE49-F238E27FC236}">
                <a16:creationId xmlns:a16="http://schemas.microsoft.com/office/drawing/2014/main" id="{1F0A5978-229F-41F1-B213-A2B43E442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1883" y="450792"/>
            <a:ext cx="6636823" cy="5950008"/>
          </a:xfrm>
          <a:prstGeom prst="rect">
            <a:avLst/>
          </a:prstGeom>
          <a:solidFill>
            <a:schemeClr val="bg1"/>
          </a:solidFill>
          <a:ln w="57150" cmpd="thinThick">
            <a:noFill/>
            <a:miter lim="800000"/>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3" name="Picture 2" descr="Make Art Not War - Street Art by Shepard Fairey (Obey the Giant) in Berlin">
            <a:extLst>
              <a:ext uri="{FF2B5EF4-FFF2-40B4-BE49-F238E27FC236}">
                <a16:creationId xmlns:a16="http://schemas.microsoft.com/office/drawing/2014/main" id="{52BFB6A2-4008-4A9B-9520-7F77ACABA9F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798" r="15305" b="-2"/>
          <a:stretch/>
        </p:blipFill>
        <p:spPr bwMode="auto">
          <a:xfrm>
            <a:off x="5091883" y="457200"/>
            <a:ext cx="6598135" cy="59436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12233D9-5AD8-4FC6-A1D2-6FC12BFDE705}"/>
              </a:ext>
            </a:extLst>
          </p:cNvPr>
          <p:cNvSpPr txBox="1"/>
          <p:nvPr/>
        </p:nvSpPr>
        <p:spPr>
          <a:xfrm rot="16200000">
            <a:off x="4691161" y="2502048"/>
            <a:ext cx="2809678" cy="369332"/>
          </a:xfrm>
          <a:prstGeom prst="rect">
            <a:avLst/>
          </a:prstGeom>
          <a:noFill/>
        </p:spPr>
        <p:txBody>
          <a:bodyPr wrap="square" rtlCol="0">
            <a:spAutoFit/>
          </a:bodyPr>
          <a:lstStyle/>
          <a:p>
            <a:r>
              <a:rPr lang="en-US" dirty="0">
                <a:solidFill>
                  <a:schemeClr val="bg1"/>
                </a:solidFill>
              </a:rPr>
              <a:t>(Fairey, 2014)</a:t>
            </a:r>
            <a:endParaRPr lang="en-US" dirty="0"/>
          </a:p>
        </p:txBody>
      </p:sp>
    </p:spTree>
    <p:extLst>
      <p:ext uri="{BB962C8B-B14F-4D97-AF65-F5344CB8AC3E}">
        <p14:creationId xmlns:p14="http://schemas.microsoft.com/office/powerpoint/2010/main" val="3879532867"/>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shepard fairey in dumbo nyc">
            <a:extLst>
              <a:ext uri="{FF2B5EF4-FFF2-40B4-BE49-F238E27FC236}">
                <a16:creationId xmlns:a16="http://schemas.microsoft.com/office/drawing/2014/main" id="{42368EF9-0DF9-419D-B594-B12DC89F40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6118" y="0"/>
            <a:ext cx="8072546" cy="559952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9EBD4BD7-AB92-4198-94CF-A348EF5B3619}"/>
              </a:ext>
            </a:extLst>
          </p:cNvPr>
          <p:cNvSpPr txBox="1">
            <a:spLocks/>
          </p:cNvSpPr>
          <p:nvPr/>
        </p:nvSpPr>
        <p:spPr>
          <a:xfrm>
            <a:off x="84057" y="174907"/>
            <a:ext cx="10396882" cy="1151965"/>
          </a:xfrm>
          <a:prstGeom prst="rect">
            <a:avLst/>
          </a:prstGeom>
        </p:spPr>
        <p:txBody>
          <a:bodyPr vert="horz" lIns="91440" tIns="45720" rIns="91440" bIns="45720" rtlCol="0" anchor="ctr">
            <a:normAutofit fontScale="45000" lnSpcReduction="20000"/>
          </a:bodyPr>
          <a:lst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a:lstStyle>
          <a:p>
            <a:r>
              <a:rPr lang="en-US" i="1" dirty="0"/>
              <a:t>Dumbo </a:t>
            </a:r>
            <a:r>
              <a:rPr lang="en-US" i="1" dirty="0" err="1"/>
              <a:t>nyc</a:t>
            </a:r>
            <a:r>
              <a:rPr lang="en-US" i="1" dirty="0"/>
              <a:t> mural</a:t>
            </a:r>
            <a:br>
              <a:rPr lang="en-US" dirty="0"/>
            </a:br>
            <a:r>
              <a:rPr lang="en-US" dirty="0"/>
              <a:t>8-16-2013</a:t>
            </a:r>
            <a:br>
              <a:rPr lang="en-US" dirty="0"/>
            </a:br>
            <a:r>
              <a:rPr lang="en-US" dirty="0" err="1"/>
              <a:t>shepard</a:t>
            </a:r>
            <a:r>
              <a:rPr lang="en-US" dirty="0"/>
              <a:t> </a:t>
            </a:r>
            <a:r>
              <a:rPr lang="en-US" dirty="0" err="1"/>
              <a:t>fairey</a:t>
            </a:r>
            <a:br>
              <a:rPr lang="en-US" dirty="0"/>
            </a:br>
            <a:r>
              <a:rPr lang="en-US" dirty="0"/>
              <a:t>paint</a:t>
            </a:r>
          </a:p>
        </p:txBody>
      </p:sp>
      <p:sp>
        <p:nvSpPr>
          <p:cNvPr id="2" name="TextBox 1">
            <a:extLst>
              <a:ext uri="{FF2B5EF4-FFF2-40B4-BE49-F238E27FC236}">
                <a16:creationId xmlns:a16="http://schemas.microsoft.com/office/drawing/2014/main" id="{53EC5599-6DE4-48C0-85CA-18D0803AB9A9}"/>
              </a:ext>
            </a:extLst>
          </p:cNvPr>
          <p:cNvSpPr txBox="1"/>
          <p:nvPr/>
        </p:nvSpPr>
        <p:spPr>
          <a:xfrm rot="-180000">
            <a:off x="6259399" y="4849246"/>
            <a:ext cx="3572759" cy="369332"/>
          </a:xfrm>
          <a:prstGeom prst="rect">
            <a:avLst/>
          </a:prstGeom>
          <a:noFill/>
        </p:spPr>
        <p:txBody>
          <a:bodyPr wrap="square" rtlCol="0">
            <a:spAutoFit/>
          </a:bodyPr>
          <a:lstStyle/>
          <a:p>
            <a:r>
              <a:rPr lang="en-US" dirty="0"/>
              <a:t>(Fairey, 2013)</a:t>
            </a:r>
          </a:p>
        </p:txBody>
      </p:sp>
    </p:spTree>
    <p:extLst>
      <p:ext uri="{BB962C8B-B14F-4D97-AF65-F5344CB8AC3E}">
        <p14:creationId xmlns:p14="http://schemas.microsoft.com/office/powerpoint/2010/main" val="1293509504"/>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pic>
        <p:nvPicPr>
          <p:cNvPr id="73" name="Picture 72">
            <a:extLst>
              <a:ext uri="{FF2B5EF4-FFF2-40B4-BE49-F238E27FC236}">
                <a16:creationId xmlns:a16="http://schemas.microsoft.com/office/drawing/2014/main" id="{4C886762-16F0-4868-B83A-2617462141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75" name="Freeform 11">
            <a:extLst>
              <a:ext uri="{FF2B5EF4-FFF2-40B4-BE49-F238E27FC236}">
                <a16:creationId xmlns:a16="http://schemas.microsoft.com/office/drawing/2014/main" id="{D2B54B4E-3454-4B76-B85A-8512B77298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77" name="Freeform 13">
            <a:extLst>
              <a:ext uri="{FF2B5EF4-FFF2-40B4-BE49-F238E27FC236}">
                <a16:creationId xmlns:a16="http://schemas.microsoft.com/office/drawing/2014/main" id="{7EFFE965-5586-4889-A74D-3A6080D04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79" name="Freeform 25">
            <a:extLst>
              <a:ext uri="{FF2B5EF4-FFF2-40B4-BE49-F238E27FC236}">
                <a16:creationId xmlns:a16="http://schemas.microsoft.com/office/drawing/2014/main" id="{5BC4125D-18D9-4A65-82B6-C24FE9434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81" name="Freeform 14">
            <a:extLst>
              <a:ext uri="{FF2B5EF4-FFF2-40B4-BE49-F238E27FC236}">
                <a16:creationId xmlns:a16="http://schemas.microsoft.com/office/drawing/2014/main" id="{A86DE327-0F45-4F54-BB6C-68A093CE5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83" name="5-Point Star 24">
            <a:extLst>
              <a:ext uri="{FF2B5EF4-FFF2-40B4-BE49-F238E27FC236}">
                <a16:creationId xmlns:a16="http://schemas.microsoft.com/office/drawing/2014/main" id="{795857C2-E6E7-405A-B5A3-4DE3B50A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85E60C6C-2BE6-4599-9D5C-522C23CDC763}"/>
              </a:ext>
            </a:extLst>
          </p:cNvPr>
          <p:cNvSpPr>
            <a:spLocks noGrp="1"/>
          </p:cNvSpPr>
          <p:nvPr>
            <p:ph type="title"/>
          </p:nvPr>
        </p:nvSpPr>
        <p:spPr>
          <a:xfrm rot="21420000">
            <a:off x="5022885" y="253253"/>
            <a:ext cx="5683314" cy="3284924"/>
          </a:xfrm>
        </p:spPr>
        <p:txBody>
          <a:bodyPr vert="horz" lIns="91440" tIns="45720" rIns="91440" bIns="45720" rtlCol="0" anchor="b">
            <a:normAutofit/>
          </a:bodyPr>
          <a:lstStyle/>
          <a:p>
            <a:pPr algn="r"/>
            <a:r>
              <a:rPr lang="en-US" sz="4400" i="1" dirty="0"/>
              <a:t>Nelson mandela mural</a:t>
            </a:r>
            <a:br>
              <a:rPr lang="en-US" sz="4400" dirty="0"/>
            </a:br>
            <a:r>
              <a:rPr lang="en-US" sz="4400" dirty="0" err="1"/>
              <a:t>shepard</a:t>
            </a:r>
            <a:r>
              <a:rPr lang="en-US" sz="4400" dirty="0"/>
              <a:t> </a:t>
            </a:r>
            <a:r>
              <a:rPr lang="en-US" sz="4400" dirty="0" err="1"/>
              <a:t>fairey</a:t>
            </a:r>
            <a:br>
              <a:rPr lang="en-US" sz="4400" dirty="0"/>
            </a:br>
            <a:r>
              <a:rPr lang="en-US" sz="4400" dirty="0"/>
              <a:t>September 2014</a:t>
            </a:r>
            <a:br>
              <a:rPr lang="en-US" sz="4400" dirty="0"/>
            </a:br>
            <a:r>
              <a:rPr lang="en-US" sz="4400" dirty="0"/>
              <a:t>paint</a:t>
            </a:r>
            <a:br>
              <a:rPr lang="en-US" sz="4400" dirty="0"/>
            </a:br>
            <a:endParaRPr lang="en-US" sz="4400" dirty="0"/>
          </a:p>
        </p:txBody>
      </p:sp>
      <p:pic>
        <p:nvPicPr>
          <p:cNvPr id="4100" name="Picture 4" descr="http://theboombox.com/files/2014/11/mandel-by-fairey-500x500.jpg?w=630&amp;q=75">
            <a:extLst>
              <a:ext uri="{FF2B5EF4-FFF2-40B4-BE49-F238E27FC236}">
                <a16:creationId xmlns:a16="http://schemas.microsoft.com/office/drawing/2014/main" id="{B6C24C2F-271D-436A-BBEF-1CBF5C9D2BC6}"/>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r="-2" b="2481"/>
          <a:stretch/>
        </p:blipFill>
        <p:spPr bwMode="auto">
          <a:xfrm rot="21420000">
            <a:off x="-118751" y="231225"/>
            <a:ext cx="4873798" cy="4518254"/>
          </a:xfrm>
          <a:custGeom>
            <a:avLst/>
            <a:gdLst>
              <a:gd name="connsiteX0" fmla="*/ 4633277 w 4633277"/>
              <a:gd name="connsiteY0" fmla="*/ 0 h 4410442"/>
              <a:gd name="connsiteX1" fmla="*/ 4633277 w 4633277"/>
              <a:gd name="connsiteY1" fmla="*/ 4410442 h 4410442"/>
              <a:gd name="connsiteX2" fmla="*/ 0 w 4633277"/>
              <a:gd name="connsiteY2" fmla="*/ 4410442 h 4410442"/>
              <a:gd name="connsiteX3" fmla="*/ 231142 w 4633277"/>
              <a:gd name="connsiteY3" fmla="*/ 0 h 4410442"/>
            </a:gdLst>
            <a:ahLst/>
            <a:cxnLst>
              <a:cxn ang="0">
                <a:pos x="connsiteX0" y="connsiteY0"/>
              </a:cxn>
              <a:cxn ang="0">
                <a:pos x="connsiteX1" y="connsiteY1"/>
              </a:cxn>
              <a:cxn ang="0">
                <a:pos x="connsiteX2" y="connsiteY2"/>
              </a:cxn>
              <a:cxn ang="0">
                <a:pos x="connsiteX3" y="connsiteY3"/>
              </a:cxn>
            </a:cxnLst>
            <a:rect l="l" t="t" r="r" b="b"/>
            <a:pathLst>
              <a:path w="4633277" h="4410442">
                <a:moveTo>
                  <a:pt x="4633277" y="0"/>
                </a:moveTo>
                <a:lnTo>
                  <a:pt x="4633277" y="4410442"/>
                </a:lnTo>
                <a:lnTo>
                  <a:pt x="0" y="4410442"/>
                </a:lnTo>
                <a:lnTo>
                  <a:pt x="231142" y="0"/>
                </a:lnTo>
                <a:close/>
              </a:path>
            </a:pathLst>
          </a:custGeom>
          <a:noFill/>
          <a:extLst>
            <a:ext uri="{909E8E84-426E-40DD-AFC4-6F175D3DCCD1}">
              <a14:hiddenFill xmlns:a14="http://schemas.microsoft.com/office/drawing/2010/main">
                <a:solidFill>
                  <a:srgbClr val="FFFFFF"/>
                </a:solidFill>
              </a14:hiddenFill>
            </a:ext>
          </a:extLst>
        </p:spPr>
      </p:pic>
      <p:sp>
        <p:nvSpPr>
          <p:cNvPr id="85" name="Freeform 25">
            <a:extLst>
              <a:ext uri="{FF2B5EF4-FFF2-40B4-BE49-F238E27FC236}">
                <a16:creationId xmlns:a16="http://schemas.microsoft.com/office/drawing/2014/main" id="{07280DB5-560C-4CF6-A5D0-61550AAA6E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1" name="TextBox 10">
            <a:extLst>
              <a:ext uri="{FF2B5EF4-FFF2-40B4-BE49-F238E27FC236}">
                <a16:creationId xmlns:a16="http://schemas.microsoft.com/office/drawing/2014/main" id="{6BCDF6AF-3152-47B4-9AF3-1DAB4CE06E0C}"/>
              </a:ext>
            </a:extLst>
          </p:cNvPr>
          <p:cNvSpPr txBox="1"/>
          <p:nvPr/>
        </p:nvSpPr>
        <p:spPr>
          <a:xfrm rot="-180000">
            <a:off x="1027522" y="4286254"/>
            <a:ext cx="3572759" cy="369332"/>
          </a:xfrm>
          <a:prstGeom prst="rect">
            <a:avLst/>
          </a:prstGeom>
          <a:noFill/>
        </p:spPr>
        <p:txBody>
          <a:bodyPr wrap="square" rtlCol="0">
            <a:spAutoFit/>
          </a:bodyPr>
          <a:lstStyle/>
          <a:p>
            <a:r>
              <a:rPr lang="en-US" dirty="0"/>
              <a:t>(Fairey, 2014)</a:t>
            </a:r>
          </a:p>
        </p:txBody>
      </p:sp>
    </p:spTree>
    <p:extLst>
      <p:ext uri="{BB962C8B-B14F-4D97-AF65-F5344CB8AC3E}">
        <p14:creationId xmlns:p14="http://schemas.microsoft.com/office/powerpoint/2010/main" val="530952451"/>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882" cy="1151965"/>
          </a:xfrm>
        </p:spPr>
        <p:txBody>
          <a:bodyPr>
            <a:normAutofit/>
          </a:bodyPr>
          <a:lstStyle/>
          <a:p>
            <a:r>
              <a:rPr lang="en-US" sz="3800" kern="0" dirty="0"/>
              <a:t>Tribute for the 50th anniversary of Johnny Cash’s Live at Folsom Prison album</a:t>
            </a:r>
            <a:endParaRPr lang="en-US" sz="3800" i="1" kern="0" dirty="0"/>
          </a:p>
        </p:txBody>
      </p:sp>
      <p:graphicFrame>
        <p:nvGraphicFramePr>
          <p:cNvPr id="5" name="Content Placeholder 2">
            <a:extLst>
              <a:ext uri="{FF2B5EF4-FFF2-40B4-BE49-F238E27FC236}">
                <a16:creationId xmlns:a16="http://schemas.microsoft.com/office/drawing/2014/main" id="{A8831284-01AC-4935-8E96-6530DC28DEDE}"/>
              </a:ext>
            </a:extLst>
          </p:cNvPr>
          <p:cNvGraphicFramePr>
            <a:graphicFrameLocks noGrp="1"/>
          </p:cNvGraphicFramePr>
          <p:nvPr>
            <p:ph idx="1"/>
            <p:extLst>
              <p:ext uri="{D42A27DB-BD31-4B8C-83A1-F6EECF244321}">
                <p14:modId xmlns:p14="http://schemas.microsoft.com/office/powerpoint/2010/main" val="4035162356"/>
              </p:ext>
            </p:extLst>
          </p:nvPr>
        </p:nvGraphicFramePr>
        <p:xfrm>
          <a:off x="685800" y="2063750"/>
          <a:ext cx="10394950" cy="3311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69906894"/>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sp useBgFill="1">
        <p:nvSpPr>
          <p:cNvPr id="17" name="Freeform: Shape 16">
            <a:extLst>
              <a:ext uri="{FF2B5EF4-FFF2-40B4-BE49-F238E27FC236}">
                <a16:creationId xmlns:a16="http://schemas.microsoft.com/office/drawing/2014/main" id="{43B4841E-E6B6-48C3-BA02-F73659C6D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8"/>
          </a:xfrm>
          <a:custGeom>
            <a:avLst/>
            <a:gdLst>
              <a:gd name="connsiteX0" fmla="*/ 0 w 8130198"/>
              <a:gd name="connsiteY0" fmla="*/ 0 h 6857999"/>
              <a:gd name="connsiteX1" fmla="*/ 7241014 w 8130198"/>
              <a:gd name="connsiteY1" fmla="*/ 0 h 6857999"/>
              <a:gd name="connsiteX2" fmla="*/ 8130198 w 8130198"/>
              <a:gd name="connsiteY2" fmla="*/ 0 h 6857999"/>
              <a:gd name="connsiteX3" fmla="*/ 8130198 w 8130198"/>
              <a:gd name="connsiteY3" fmla="*/ 6857999 h 6857999"/>
              <a:gd name="connsiteX4" fmla="*/ 0 w 8130198"/>
              <a:gd name="connsiteY4" fmla="*/ 6857999 h 6857999"/>
              <a:gd name="connsiteX5" fmla="*/ 0 w 8130198"/>
              <a:gd name="connsiteY5" fmla="*/ 637536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0198" h="6857999">
                <a:moveTo>
                  <a:pt x="0" y="0"/>
                </a:moveTo>
                <a:lnTo>
                  <a:pt x="7241014" y="0"/>
                </a:lnTo>
                <a:lnTo>
                  <a:pt x="8130198" y="0"/>
                </a:lnTo>
                <a:lnTo>
                  <a:pt x="8130198" y="6857999"/>
                </a:lnTo>
                <a:lnTo>
                  <a:pt x="0" y="6857999"/>
                </a:lnTo>
                <a:lnTo>
                  <a:pt x="0" y="6375361"/>
                </a:lnTo>
                <a:close/>
              </a:path>
            </a:pathLst>
          </a:custGeom>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230086" y="1270907"/>
            <a:ext cx="3102475" cy="4316186"/>
          </a:xfrm>
        </p:spPr>
        <p:txBody>
          <a:bodyPr anchor="ctr">
            <a:normAutofit/>
          </a:bodyPr>
          <a:lstStyle/>
          <a:p>
            <a:pPr algn="r"/>
            <a:r>
              <a:rPr lang="en-US" sz="3700" kern="0"/>
              <a:t>Tribute for the 50th anniversary of Johnny Cash’s Live at Folsom Prison album</a:t>
            </a:r>
            <a:endParaRPr lang="en-US" sz="3700" i="1"/>
          </a:p>
        </p:txBody>
      </p:sp>
      <p:cxnSp>
        <p:nvCxnSpPr>
          <p:cNvPr id="19" name="Straight Connector 18">
            <a:extLst>
              <a:ext uri="{FF2B5EF4-FFF2-40B4-BE49-F238E27FC236}">
                <a16:creationId xmlns:a16="http://schemas.microsoft.com/office/drawing/2014/main" id="{9EBFCA9E-15A5-437B-9F71-6FA5091EF18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6015"/>
            <a:ext cx="0" cy="3145971"/>
          </a:xfrm>
          <a:prstGeom prst="line">
            <a:avLst/>
          </a:prstGeom>
        </p:spPr>
        <p:style>
          <a:lnRef idx="1">
            <a:schemeClr val="accent1"/>
          </a:lnRef>
          <a:fillRef idx="0">
            <a:schemeClr val="accent1"/>
          </a:fillRef>
          <a:effectRef idx="0">
            <a:schemeClr val="accent1"/>
          </a:effectRef>
          <a:fontRef idx="minor">
            <a:schemeClr val="tx1"/>
          </a:fontRef>
        </p:style>
      </p:cxnSp>
      <p:sp>
        <p:nvSpPr>
          <p:cNvPr id="7" name="Content Placeholder 2"/>
          <p:cNvSpPr>
            <a:spLocks noGrp="1"/>
          </p:cNvSpPr>
          <p:nvPr>
            <p:ph idx="1"/>
          </p:nvPr>
        </p:nvSpPr>
        <p:spPr>
          <a:xfrm>
            <a:off x="4976028" y="1270908"/>
            <a:ext cx="6104479" cy="4316186"/>
          </a:xfrm>
        </p:spPr>
        <p:txBody>
          <a:bodyPr anchor="ctr">
            <a:normAutofit/>
          </a:bodyPr>
          <a:lstStyle/>
          <a:p>
            <a:pPr lvl="0"/>
            <a:r>
              <a:rPr lang="en-US" sz="1600" dirty="0">
                <a:solidFill>
                  <a:schemeClr val="tx1">
                    <a:lumMod val="85000"/>
                    <a:lumOff val="15000"/>
                  </a:schemeClr>
                </a:solidFill>
              </a:rPr>
              <a:t>Unity: The picture of Johnny Cash captured at Folsom prison is integrated with a city background, this integration looks complete and natural.</a:t>
            </a:r>
          </a:p>
          <a:p>
            <a:pPr lvl="0"/>
            <a:r>
              <a:rPr lang="en-US" sz="1600" dirty="0">
                <a:solidFill>
                  <a:schemeClr val="tx1">
                    <a:lumMod val="85000"/>
                    <a:lumOff val="15000"/>
                  </a:schemeClr>
                </a:solidFill>
              </a:rPr>
              <a:t>Variety: Diversity is captured in the color tints and blacks applied to the mural</a:t>
            </a:r>
          </a:p>
          <a:p>
            <a:pPr lvl="0"/>
            <a:r>
              <a:rPr lang="en-US" sz="1600" dirty="0">
                <a:solidFill>
                  <a:schemeClr val="tx1">
                    <a:lumMod val="85000"/>
                    <a:lumOff val="15000"/>
                  </a:schemeClr>
                </a:solidFill>
              </a:rPr>
              <a:t>Balance: the mural asymmetrical because Johnny cash is offset and the background building covers the right side of the mural</a:t>
            </a:r>
          </a:p>
          <a:p>
            <a:pPr lvl="0"/>
            <a:r>
              <a:rPr lang="en-US" sz="1600" dirty="0">
                <a:solidFill>
                  <a:schemeClr val="tx1">
                    <a:lumMod val="85000"/>
                    <a:lumOff val="15000"/>
                  </a:schemeClr>
                </a:solidFill>
              </a:rPr>
              <a:t>Emphasis: focal point of the mural is Johnny cash </a:t>
            </a:r>
          </a:p>
          <a:p>
            <a:pPr lvl="0"/>
            <a:r>
              <a:rPr lang="en-US" sz="1600" dirty="0">
                <a:solidFill>
                  <a:schemeClr val="tx1">
                    <a:lumMod val="85000"/>
                    <a:lumOff val="15000"/>
                  </a:schemeClr>
                </a:solidFill>
              </a:rPr>
              <a:t>Directional forces:  paths of the mural lead to Johnny cash in the middle of the mural</a:t>
            </a:r>
          </a:p>
          <a:p>
            <a:pPr lvl="0"/>
            <a:r>
              <a:rPr lang="en-US" sz="1600" dirty="0">
                <a:solidFill>
                  <a:schemeClr val="tx1">
                    <a:lumMod val="85000"/>
                    <a:lumOff val="15000"/>
                  </a:schemeClr>
                </a:solidFill>
              </a:rPr>
              <a:t>Contrast: contrast is captured in the black of Johnny cash and yellowish orange of the building behind him</a:t>
            </a:r>
          </a:p>
          <a:p>
            <a:pPr marL="0" indent="0">
              <a:buNone/>
            </a:pPr>
            <a:endParaRPr lang="en-US" sz="1600" dirty="0">
              <a:solidFill>
                <a:schemeClr val="tx1">
                  <a:lumMod val="85000"/>
                  <a:lumOff val="15000"/>
                </a:schemeClr>
              </a:solidFill>
            </a:endParaRPr>
          </a:p>
          <a:p>
            <a:pPr marL="0" indent="0">
              <a:buNone/>
            </a:pPr>
            <a:endParaRPr lang="en-US" sz="1600" dirty="0">
              <a:solidFill>
                <a:schemeClr val="tx1">
                  <a:lumMod val="85000"/>
                  <a:lumOff val="15000"/>
                </a:schemeClr>
              </a:solidFill>
            </a:endParaRPr>
          </a:p>
        </p:txBody>
      </p:sp>
      <p:sp>
        <p:nvSpPr>
          <p:cNvPr id="21" name="Freeform: Shape 20">
            <a:extLst>
              <a:ext uri="{FF2B5EF4-FFF2-40B4-BE49-F238E27FC236}">
                <a16:creationId xmlns:a16="http://schemas.microsoft.com/office/drawing/2014/main" id="{3E5F7785-4545-4A24-9709-5B34B5748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64704"/>
            <a:ext cx="12192001" cy="493296"/>
          </a:xfrm>
          <a:custGeom>
            <a:avLst/>
            <a:gdLst>
              <a:gd name="connsiteX0" fmla="*/ 3 w 11647715"/>
              <a:gd name="connsiteY0" fmla="*/ 0 h 2634343"/>
              <a:gd name="connsiteX1" fmla="*/ 11647715 w 11647715"/>
              <a:gd name="connsiteY1" fmla="*/ 0 h 2634343"/>
              <a:gd name="connsiteX2" fmla="*/ 11647715 w 11647715"/>
              <a:gd name="connsiteY2" fmla="*/ 2634343 h 2634343"/>
              <a:gd name="connsiteX3" fmla="*/ 3 w 11647715"/>
              <a:gd name="connsiteY3" fmla="*/ 2634343 h 2634343"/>
              <a:gd name="connsiteX4" fmla="*/ 3 w 11647715"/>
              <a:gd name="connsiteY4" fmla="*/ 1533667 h 2634343"/>
              <a:gd name="connsiteX5" fmla="*/ 0 w 11647715"/>
              <a:gd name="connsiteY5" fmla="*/ 1533667 h 2634343"/>
              <a:gd name="connsiteX6" fmla="*/ 0 w 11647715"/>
              <a:gd name="connsiteY6" fmla="*/ 980400 h 2634343"/>
              <a:gd name="connsiteX7" fmla="*/ 3 w 11647715"/>
              <a:gd name="connsiteY7" fmla="*/ 980400 h 263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47715" h="2634343">
                <a:moveTo>
                  <a:pt x="3" y="0"/>
                </a:moveTo>
                <a:lnTo>
                  <a:pt x="11647715" y="0"/>
                </a:lnTo>
                <a:lnTo>
                  <a:pt x="11647715" y="2634343"/>
                </a:lnTo>
                <a:lnTo>
                  <a:pt x="3" y="2634343"/>
                </a:lnTo>
                <a:lnTo>
                  <a:pt x="3" y="1533667"/>
                </a:lnTo>
                <a:lnTo>
                  <a:pt x="0" y="1533667"/>
                </a:lnTo>
                <a:lnTo>
                  <a:pt x="0" y="980400"/>
                </a:lnTo>
                <a:lnTo>
                  <a:pt x="3" y="980400"/>
                </a:lnTo>
                <a:close/>
              </a:path>
            </a:pathLst>
          </a:custGeom>
          <a:gradFill flip="none" rotWithShape="1">
            <a:gsLst>
              <a:gs pos="34000">
                <a:schemeClr val="accent1"/>
              </a:gs>
              <a:gs pos="100000">
                <a:schemeClr val="accent1">
                  <a:lumMod val="50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119518808"/>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04273"/>
            <a:ext cx="10396882" cy="1151965"/>
          </a:xfrm>
        </p:spPr>
        <p:txBody>
          <a:bodyPr>
            <a:normAutofit/>
          </a:bodyPr>
          <a:lstStyle/>
          <a:p>
            <a:pPr algn="ctr"/>
            <a:r>
              <a:rPr lang="en-US" kern="0" dirty="0"/>
              <a:t>Unit 6-Artwork title</a:t>
            </a:r>
            <a:endParaRPr lang="en-US" i="1" dirty="0"/>
          </a:p>
        </p:txBody>
      </p:sp>
      <p:sp>
        <p:nvSpPr>
          <p:cNvPr id="3" name="Content Placeholder 2"/>
          <p:cNvSpPr>
            <a:spLocks noGrp="1"/>
          </p:cNvSpPr>
          <p:nvPr>
            <p:ph idx="1"/>
          </p:nvPr>
        </p:nvSpPr>
        <p:spPr>
          <a:xfrm>
            <a:off x="602672" y="2044924"/>
            <a:ext cx="10396883" cy="3311189"/>
          </a:xfrm>
        </p:spPr>
        <p:txBody>
          <a:bodyPr/>
          <a:lstStyle/>
          <a:p>
            <a:r>
              <a:rPr lang="en-US" dirty="0"/>
              <a:t>Explanation of background using facts</a:t>
            </a:r>
          </a:p>
        </p:txBody>
      </p:sp>
    </p:spTree>
    <p:extLst>
      <p:ext uri="{BB962C8B-B14F-4D97-AF65-F5344CB8AC3E}">
        <p14:creationId xmlns:p14="http://schemas.microsoft.com/office/powerpoint/2010/main" val="4151224785"/>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br>
              <a:rPr lang="en-US" sz="2400" dirty="0"/>
            </a:br>
            <a:r>
              <a:rPr lang="en-US" sz="2400" dirty="0"/>
              <a:t>Unit 5- critique 2. </a:t>
            </a:r>
            <a:r>
              <a:rPr lang="en-US" sz="2400" i="1" dirty="0"/>
              <a:t>Title of artwork</a:t>
            </a:r>
            <a:br>
              <a:rPr lang="en-US" sz="2400" dirty="0"/>
            </a:br>
            <a:r>
              <a:rPr lang="en-US" sz="2400" dirty="0"/>
              <a:t>Artist’s name</a:t>
            </a:r>
            <a:br>
              <a:rPr lang="en-US" sz="2400" dirty="0"/>
            </a:br>
            <a:r>
              <a:rPr lang="en-US" sz="2400" dirty="0"/>
              <a:t>Year created</a:t>
            </a:r>
            <a:br>
              <a:rPr lang="en-US" sz="2400" dirty="0"/>
            </a:br>
            <a:r>
              <a:rPr lang="en-US" sz="2400" dirty="0"/>
              <a:t>Media</a:t>
            </a:r>
          </a:p>
        </p:txBody>
      </p:sp>
      <p:sp>
        <p:nvSpPr>
          <p:cNvPr id="5" name="Content Placeholder 4"/>
          <p:cNvSpPr>
            <a:spLocks noGrp="1"/>
          </p:cNvSpPr>
          <p:nvPr>
            <p:ph idx="1"/>
          </p:nvPr>
        </p:nvSpPr>
        <p:spPr/>
        <p:txBody>
          <a:bodyPr>
            <a:normAutofit fontScale="77500" lnSpcReduction="20000"/>
          </a:bodyPr>
          <a:lstStyle/>
          <a:p>
            <a:r>
              <a:rPr lang="en-US" dirty="0"/>
              <a:t>Artwork image</a:t>
            </a:r>
          </a:p>
          <a:p>
            <a:endParaRPr lang="en-US" dirty="0"/>
          </a:p>
          <a:p>
            <a:endParaRPr lang="en-US" dirty="0"/>
          </a:p>
          <a:p>
            <a:endParaRPr lang="en-US" dirty="0"/>
          </a:p>
          <a:p>
            <a:endParaRPr lang="en-US" dirty="0"/>
          </a:p>
          <a:p>
            <a:endParaRPr lang="en-US" dirty="0"/>
          </a:p>
          <a:p>
            <a:endParaRPr lang="en-US" dirty="0"/>
          </a:p>
          <a:p>
            <a:endParaRPr lang="en-US" dirty="0"/>
          </a:p>
          <a:p>
            <a:r>
              <a:rPr lang="en-US" sz="1200" dirty="0"/>
              <a:t>Citation</a:t>
            </a:r>
          </a:p>
        </p:txBody>
      </p:sp>
    </p:spTree>
    <p:extLst>
      <p:ext uri="{BB962C8B-B14F-4D97-AF65-F5344CB8AC3E}">
        <p14:creationId xmlns:p14="http://schemas.microsoft.com/office/powerpoint/2010/main" val="2218049169"/>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BCAD38B-5F61-4FEB-A1D1-5FC0D666D2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Rectangle 10">
            <a:extLst>
              <a:ext uri="{FF2B5EF4-FFF2-40B4-BE49-F238E27FC236}">
                <a16:creationId xmlns:a16="http://schemas.microsoft.com/office/drawing/2014/main" id="{C04E869F-EBC2-416E-8FB7-4F6A45F66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pic>
        <p:nvPicPr>
          <p:cNvPr id="4" name="Picture 6" descr="Shepard Fairey">
            <a:extLst>
              <a:ext uri="{FF2B5EF4-FFF2-40B4-BE49-F238E27FC236}">
                <a16:creationId xmlns:a16="http://schemas.microsoft.com/office/drawing/2014/main" id="{CF0BF00B-F2AF-49D0-AEE1-F5F0A8431B36}"/>
              </a:ext>
            </a:extLst>
          </p:cNvPr>
          <p:cNvPicPr>
            <a:picLocks noChangeAspect="1" noChangeArrowheads="1"/>
          </p:cNvPicPr>
          <p:nvPr/>
        </p:nvPicPr>
        <p:blipFill rotWithShape="1">
          <a:blip r:embed="rId4">
            <a:alphaModFix amt="43000"/>
            <a:extLst>
              <a:ext uri="{28A0092B-C50C-407E-A947-70E740481C1C}">
                <a14:useLocalDpi xmlns:a14="http://schemas.microsoft.com/office/drawing/2010/main" val="0"/>
              </a:ext>
            </a:extLst>
          </a:blip>
          <a:srcRect l="2944" r="10081"/>
          <a:stretch/>
        </p:blipFill>
        <p:spPr bwMode="auto">
          <a:xfrm>
            <a:off x="20" y="10"/>
            <a:ext cx="11734780" cy="640872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3" name="Freeform 9">
            <a:extLst>
              <a:ext uri="{FF2B5EF4-FFF2-40B4-BE49-F238E27FC236}">
                <a16:creationId xmlns:a16="http://schemas.microsoft.com/office/drawing/2014/main" id="{7D1C9B27-27B9-4E9E-82C8-6F9B7D12B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25" y="0"/>
            <a:ext cx="11763766"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title"/>
          </p:nvPr>
        </p:nvSpPr>
        <p:spPr>
          <a:xfrm>
            <a:off x="685801" y="685800"/>
            <a:ext cx="10396882" cy="1151965"/>
          </a:xfrm>
        </p:spPr>
        <p:txBody>
          <a:bodyPr>
            <a:normAutofit/>
          </a:bodyPr>
          <a:lstStyle/>
          <a:p>
            <a:r>
              <a:rPr lang="en-US" dirty="0"/>
              <a:t> </a:t>
            </a:r>
            <a:r>
              <a:rPr lang="en-US" i="1" dirty="0"/>
              <a:t>Tony </a:t>
            </a:r>
            <a:r>
              <a:rPr lang="en-US" i="1" dirty="0" err="1"/>
              <a:t>goldman</a:t>
            </a:r>
            <a:r>
              <a:rPr lang="en-US" i="1" dirty="0"/>
              <a:t> mural</a:t>
            </a:r>
          </a:p>
        </p:txBody>
      </p:sp>
      <p:sp>
        <p:nvSpPr>
          <p:cNvPr id="3" name="Content Placeholder 2"/>
          <p:cNvSpPr>
            <a:spLocks noGrp="1"/>
          </p:cNvSpPr>
          <p:nvPr>
            <p:ph idx="1"/>
          </p:nvPr>
        </p:nvSpPr>
        <p:spPr>
          <a:xfrm>
            <a:off x="212047" y="1545996"/>
            <a:ext cx="11519705" cy="4026277"/>
          </a:xfrm>
        </p:spPr>
        <p:txBody>
          <a:bodyPr>
            <a:normAutofit/>
          </a:bodyPr>
          <a:lstStyle/>
          <a:p>
            <a:pPr marL="0" indent="0">
              <a:lnSpc>
                <a:spcPct val="110000"/>
              </a:lnSpc>
              <a:buNone/>
            </a:pPr>
            <a:r>
              <a:rPr lang="en-US" sz="1400" dirty="0"/>
              <a:t>Visual Elements:</a:t>
            </a:r>
          </a:p>
          <a:p>
            <a:pPr lvl="0">
              <a:lnSpc>
                <a:spcPct val="110000"/>
              </a:lnSpc>
            </a:pPr>
            <a:r>
              <a:rPr lang="en-US" sz="1400" dirty="0"/>
              <a:t>Line: Describe The lines in this artwork move at an angle behind Tony Goldman, or from behind Tony to the front of the painting. Also straight horizontal lines on Tony’s jacket. </a:t>
            </a:r>
          </a:p>
          <a:p>
            <a:pPr lvl="0">
              <a:lnSpc>
                <a:spcPct val="110000"/>
              </a:lnSpc>
            </a:pPr>
            <a:r>
              <a:rPr lang="en-US" sz="1400" dirty="0"/>
              <a:t>Shape: There are rectangular shapes behind Tony that form an array or light appearance coming from behind or to Tony.</a:t>
            </a:r>
          </a:p>
          <a:p>
            <a:pPr lvl="0">
              <a:lnSpc>
                <a:spcPct val="110000"/>
              </a:lnSpc>
            </a:pPr>
            <a:r>
              <a:rPr lang="en-US" sz="1400" dirty="0"/>
              <a:t>Light: The Lightest portion of this painting would be in Tony’s face, hands, and in between the rectangles behind Tony.</a:t>
            </a:r>
          </a:p>
          <a:p>
            <a:pPr lvl="0">
              <a:lnSpc>
                <a:spcPct val="110000"/>
              </a:lnSpc>
            </a:pPr>
            <a:r>
              <a:rPr lang="en-US" sz="1400" dirty="0"/>
              <a:t>Color: The colors used in this painting are shades of orange Hue, red, and black.</a:t>
            </a:r>
          </a:p>
          <a:p>
            <a:pPr lvl="0">
              <a:lnSpc>
                <a:spcPct val="110000"/>
              </a:lnSpc>
            </a:pPr>
            <a:r>
              <a:rPr lang="en-US" sz="1400" dirty="0"/>
              <a:t>Texture: There is patterns of rectangles behind Tony </a:t>
            </a:r>
          </a:p>
          <a:p>
            <a:pPr lvl="0">
              <a:lnSpc>
                <a:spcPct val="110000"/>
              </a:lnSpc>
            </a:pPr>
            <a:r>
              <a:rPr lang="en-US" sz="1400" dirty="0"/>
              <a:t>Mass: Is the artwork  is heavier in at the bottom and the top of the photo because the artist uses black and then fades into the portrait. </a:t>
            </a:r>
          </a:p>
          <a:p>
            <a:pPr lvl="0">
              <a:lnSpc>
                <a:spcPct val="110000"/>
              </a:lnSpc>
            </a:pPr>
            <a:r>
              <a:rPr lang="en-US" sz="1400" dirty="0"/>
              <a:t>Motion: no motion is portrayed in this picture. </a:t>
            </a:r>
            <a:endParaRPr lang="en-US" sz="1400" dirty="0">
              <a:effectLst/>
            </a:endParaRPr>
          </a:p>
        </p:txBody>
      </p:sp>
      <p:sp>
        <p:nvSpPr>
          <p:cNvPr id="15" name="Rectangle 14">
            <a:extLst>
              <a:ext uri="{FF2B5EF4-FFF2-40B4-BE49-F238E27FC236}">
                <a16:creationId xmlns:a16="http://schemas.microsoft.com/office/drawing/2014/main" id="{7E9AE32D-417D-4951-BD6D-383A7A5E60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00215"/>
            <a:ext cx="1173175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2" name="TextBox 11">
            <a:extLst>
              <a:ext uri="{FF2B5EF4-FFF2-40B4-BE49-F238E27FC236}">
                <a16:creationId xmlns:a16="http://schemas.microsoft.com/office/drawing/2014/main" id="{F3ED17D4-32DF-4956-AD0C-65A45200D6FE}"/>
              </a:ext>
            </a:extLst>
          </p:cNvPr>
          <p:cNvSpPr txBox="1"/>
          <p:nvPr/>
        </p:nvSpPr>
        <p:spPr>
          <a:xfrm rot="-300000">
            <a:off x="8504898" y="4440022"/>
            <a:ext cx="3139126" cy="369332"/>
          </a:xfrm>
          <a:prstGeom prst="rect">
            <a:avLst/>
          </a:prstGeom>
          <a:noFill/>
        </p:spPr>
        <p:txBody>
          <a:bodyPr wrap="square" rtlCol="0">
            <a:spAutoFit/>
          </a:bodyPr>
          <a:lstStyle/>
          <a:p>
            <a:r>
              <a:rPr lang="en-US" dirty="0">
                <a:solidFill>
                  <a:schemeClr val="bg1"/>
                </a:solidFill>
              </a:rPr>
              <a:t>(Fairey, 2012)</a:t>
            </a:r>
          </a:p>
        </p:txBody>
      </p:sp>
    </p:spTree>
    <p:extLst>
      <p:ext uri="{BB962C8B-B14F-4D97-AF65-F5344CB8AC3E}">
        <p14:creationId xmlns:p14="http://schemas.microsoft.com/office/powerpoint/2010/main" val="2259188974"/>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Unit 4- 2. </a:t>
            </a:r>
            <a:r>
              <a:rPr lang="en-US" i="1" dirty="0"/>
              <a:t>Artwork Title</a:t>
            </a:r>
          </a:p>
        </p:txBody>
      </p:sp>
      <p:sp>
        <p:nvSpPr>
          <p:cNvPr id="3" name="Content Placeholder 2"/>
          <p:cNvSpPr>
            <a:spLocks noGrp="1"/>
          </p:cNvSpPr>
          <p:nvPr>
            <p:ph idx="1"/>
          </p:nvPr>
        </p:nvSpPr>
        <p:spPr/>
        <p:txBody>
          <a:bodyPr>
            <a:normAutofit fontScale="77500" lnSpcReduction="20000"/>
          </a:bodyPr>
          <a:lstStyle/>
          <a:p>
            <a:pPr marL="0" indent="0">
              <a:buNone/>
            </a:pPr>
            <a:r>
              <a:rPr lang="en-US" dirty="0"/>
              <a:t>Design Principles:</a:t>
            </a:r>
          </a:p>
          <a:p>
            <a:pPr lvl="0"/>
            <a:r>
              <a:rPr lang="en-US" dirty="0"/>
              <a:t>Unity: what elements work together to make a harmonious whole?</a:t>
            </a:r>
          </a:p>
          <a:p>
            <a:pPr lvl="0"/>
            <a:r>
              <a:rPr lang="en-US" dirty="0"/>
              <a:t>Variety: What creates diversity?</a:t>
            </a:r>
          </a:p>
          <a:p>
            <a:pPr lvl="0"/>
            <a:r>
              <a:rPr lang="en-US" dirty="0"/>
              <a:t>Balance: Is it symmetrical or asymmetrical?</a:t>
            </a:r>
          </a:p>
          <a:p>
            <a:pPr lvl="0"/>
            <a:r>
              <a:rPr lang="en-US" dirty="0"/>
              <a:t>Emphasis: What is the focal point?  </a:t>
            </a:r>
          </a:p>
          <a:p>
            <a:pPr lvl="0"/>
            <a:r>
              <a:rPr lang="en-US" dirty="0"/>
              <a:t>Directional forces:  What are the paths for the eye to follow?</a:t>
            </a:r>
          </a:p>
          <a:p>
            <a:pPr lvl="0"/>
            <a:r>
              <a:rPr lang="en-US" dirty="0"/>
              <a:t>Contrast: Where do you see contrasting elements in the artwork?</a:t>
            </a:r>
          </a:p>
          <a:p>
            <a:pPr lvl="0"/>
            <a:r>
              <a:rPr lang="en-US" dirty="0"/>
              <a:t>Repetition &amp; rhythm: Is an element repeated? </a:t>
            </a:r>
          </a:p>
          <a:p>
            <a:pPr lvl="0"/>
            <a:r>
              <a:rPr lang="en-US" dirty="0"/>
              <a:t>Scale &amp; proportion: Are the objects in proportion to each other?</a:t>
            </a:r>
            <a:endParaRPr lang="en-US" dirty="0">
              <a:effectLst/>
            </a:endParaRPr>
          </a:p>
        </p:txBody>
      </p:sp>
    </p:spTree>
    <p:extLst>
      <p:ext uri="{BB962C8B-B14F-4D97-AF65-F5344CB8AC3E}">
        <p14:creationId xmlns:p14="http://schemas.microsoft.com/office/powerpoint/2010/main" val="151445984"/>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2. Unit 6-</a:t>
            </a:r>
            <a:r>
              <a:rPr lang="en-US" i="1" dirty="0"/>
              <a:t>Artwork Title</a:t>
            </a:r>
          </a:p>
        </p:txBody>
      </p:sp>
      <p:sp>
        <p:nvSpPr>
          <p:cNvPr id="3" name="Content Placeholder 2"/>
          <p:cNvSpPr>
            <a:spLocks noGrp="1"/>
          </p:cNvSpPr>
          <p:nvPr>
            <p:ph idx="1"/>
          </p:nvPr>
        </p:nvSpPr>
        <p:spPr/>
        <p:txBody>
          <a:bodyPr/>
          <a:lstStyle/>
          <a:p>
            <a:r>
              <a:rPr lang="en-US" dirty="0"/>
              <a:t>Explanation of background using facts</a:t>
            </a:r>
          </a:p>
          <a:p>
            <a:endParaRPr lang="en-US" dirty="0"/>
          </a:p>
        </p:txBody>
      </p:sp>
    </p:spTree>
    <p:extLst>
      <p:ext uri="{BB962C8B-B14F-4D97-AF65-F5344CB8AC3E}">
        <p14:creationId xmlns:p14="http://schemas.microsoft.com/office/powerpoint/2010/main" val="2427651266"/>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US" sz="2400" dirty="0"/>
              <a:t>Unit 5- critique </a:t>
            </a:r>
            <a:br>
              <a:rPr lang="en-US" sz="2400" dirty="0"/>
            </a:br>
            <a:r>
              <a:rPr lang="en-US" sz="2400" dirty="0"/>
              <a:t>3.</a:t>
            </a:r>
            <a:r>
              <a:rPr lang="en-US" sz="2400" i="1" dirty="0"/>
              <a:t> Title of artwork</a:t>
            </a:r>
            <a:br>
              <a:rPr lang="en-US" sz="2400" dirty="0"/>
            </a:br>
            <a:r>
              <a:rPr lang="en-US" sz="2400" dirty="0"/>
              <a:t>Artist’s name</a:t>
            </a:r>
            <a:br>
              <a:rPr lang="en-US" sz="2400" dirty="0"/>
            </a:br>
            <a:r>
              <a:rPr lang="en-US" sz="2400" dirty="0"/>
              <a:t>Year created</a:t>
            </a:r>
            <a:br>
              <a:rPr lang="en-US" sz="2400" dirty="0"/>
            </a:br>
            <a:r>
              <a:rPr lang="en-US" sz="2400" dirty="0"/>
              <a:t>Media</a:t>
            </a:r>
          </a:p>
        </p:txBody>
      </p:sp>
      <p:sp>
        <p:nvSpPr>
          <p:cNvPr id="5" name="Content Placeholder 4"/>
          <p:cNvSpPr>
            <a:spLocks noGrp="1"/>
          </p:cNvSpPr>
          <p:nvPr>
            <p:ph idx="1"/>
          </p:nvPr>
        </p:nvSpPr>
        <p:spPr/>
        <p:txBody>
          <a:bodyPr>
            <a:normAutofit fontScale="77500" lnSpcReduction="20000"/>
          </a:bodyPr>
          <a:lstStyle/>
          <a:p>
            <a:r>
              <a:rPr lang="en-US" dirty="0"/>
              <a:t>Artwork image</a:t>
            </a:r>
          </a:p>
          <a:p>
            <a:endParaRPr lang="en-US" dirty="0"/>
          </a:p>
          <a:p>
            <a:endParaRPr lang="en-US" dirty="0"/>
          </a:p>
          <a:p>
            <a:endParaRPr lang="en-US" dirty="0"/>
          </a:p>
          <a:p>
            <a:endParaRPr lang="en-US" dirty="0"/>
          </a:p>
          <a:p>
            <a:endParaRPr lang="en-US" dirty="0"/>
          </a:p>
          <a:p>
            <a:endParaRPr lang="en-US" dirty="0"/>
          </a:p>
          <a:p>
            <a:endParaRPr lang="en-US" dirty="0"/>
          </a:p>
          <a:p>
            <a:r>
              <a:rPr lang="en-US" sz="1200" dirty="0"/>
              <a:t>Citation</a:t>
            </a:r>
          </a:p>
        </p:txBody>
      </p:sp>
    </p:spTree>
    <p:extLst>
      <p:ext uri="{BB962C8B-B14F-4D97-AF65-F5344CB8AC3E}">
        <p14:creationId xmlns:p14="http://schemas.microsoft.com/office/powerpoint/2010/main" val="183859015"/>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pic>
        <p:nvPicPr>
          <p:cNvPr id="4" name="Picture 2" descr="Make Art Not War - Street Art by Shepard Fairey (Obey the Giant) in Berlin">
            <a:extLst>
              <a:ext uri="{FF2B5EF4-FFF2-40B4-BE49-F238E27FC236}">
                <a16:creationId xmlns:a16="http://schemas.microsoft.com/office/drawing/2014/main" id="{1B94EACE-BC5B-432F-899B-99587D8D2606}"/>
              </a:ext>
            </a:extLst>
          </p:cNvPr>
          <p:cNvPicPr>
            <a:picLocks noChangeAspect="1" noChangeArrowheads="1"/>
          </p:cNvPicPr>
          <p:nvPr/>
        </p:nvPicPr>
        <p:blipFill rotWithShape="1">
          <a:blip r:embed="rId3">
            <a:duotone>
              <a:prstClr val="black"/>
              <a:prstClr val="white"/>
            </a:duotone>
            <a:extLst>
              <a:ext uri="{28A0092B-C50C-407E-A947-70E740481C1C}">
                <a14:useLocalDpi xmlns:a14="http://schemas.microsoft.com/office/drawing/2010/main" val="0"/>
              </a:ext>
            </a:extLst>
          </a:blip>
          <a:srcRect t="23103" r="909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0">
            <a:extLst>
              <a:ext uri="{FF2B5EF4-FFF2-40B4-BE49-F238E27FC236}">
                <a16:creationId xmlns:a16="http://schemas.microsoft.com/office/drawing/2014/main" id="{CC146B38-3E4E-4A67-91CF-55DBCC51B4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rot="21420000">
            <a:off x="-153067" y="613608"/>
            <a:ext cx="8044107" cy="5638800"/>
          </a:xfrm>
          <a:custGeom>
            <a:avLst/>
            <a:gdLst/>
            <a:ahLst/>
            <a:cxnLst/>
            <a:rect l="l" t="t" r="r" b="b"/>
            <a:pathLst>
              <a:path w="8044107" h="5638800">
                <a:moveTo>
                  <a:pt x="8044107" y="0"/>
                </a:moveTo>
                <a:lnTo>
                  <a:pt x="8044107" y="5638800"/>
                </a:lnTo>
                <a:lnTo>
                  <a:pt x="0" y="5638800"/>
                </a:lnTo>
                <a:lnTo>
                  <a:pt x="295517" y="0"/>
                </a:lnTo>
                <a:close/>
              </a:path>
            </a:pathLst>
          </a:custGeom>
          <a:solidFill>
            <a:schemeClr val="accent1">
              <a:alpha val="84000"/>
            </a:schemeClr>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rot="21420000">
            <a:off x="443392" y="731615"/>
            <a:ext cx="6851188" cy="1151965"/>
          </a:xfrm>
        </p:spPr>
        <p:txBody>
          <a:bodyPr>
            <a:normAutofit/>
          </a:bodyPr>
          <a:lstStyle/>
          <a:p>
            <a:r>
              <a:rPr lang="en-US" i="1" dirty="0">
                <a:solidFill>
                  <a:srgbClr val="FFFFFF"/>
                </a:solidFill>
              </a:rPr>
              <a:t>Make art not war</a:t>
            </a:r>
          </a:p>
        </p:txBody>
      </p:sp>
      <p:sp>
        <p:nvSpPr>
          <p:cNvPr id="3" name="Content Placeholder 2"/>
          <p:cNvSpPr>
            <a:spLocks noGrp="1"/>
          </p:cNvSpPr>
          <p:nvPr>
            <p:ph idx="1"/>
          </p:nvPr>
        </p:nvSpPr>
        <p:spPr>
          <a:xfrm rot="21420000">
            <a:off x="224425" y="1569199"/>
            <a:ext cx="7697197" cy="4461069"/>
          </a:xfrm>
        </p:spPr>
        <p:txBody>
          <a:bodyPr>
            <a:normAutofit/>
          </a:bodyPr>
          <a:lstStyle/>
          <a:p>
            <a:pPr marL="0" indent="0">
              <a:lnSpc>
                <a:spcPct val="110000"/>
              </a:lnSpc>
              <a:buNone/>
            </a:pPr>
            <a:r>
              <a:rPr lang="en-US" sz="1400" dirty="0">
                <a:solidFill>
                  <a:srgbClr val="FFFFFF"/>
                </a:solidFill>
              </a:rPr>
              <a:t>Visual Elements:</a:t>
            </a:r>
          </a:p>
          <a:p>
            <a:pPr lvl="0">
              <a:lnSpc>
                <a:spcPct val="110000"/>
              </a:lnSpc>
            </a:pPr>
            <a:r>
              <a:rPr lang="en-US" sz="1400" dirty="0">
                <a:solidFill>
                  <a:srgbClr val="FFFFFF"/>
                </a:solidFill>
              </a:rPr>
              <a:t>Line: The Lines in this painting  are visible moving outward from the center Rose, and circular shaped throughout the mural</a:t>
            </a:r>
          </a:p>
          <a:p>
            <a:pPr lvl="0">
              <a:lnSpc>
                <a:spcPct val="110000"/>
              </a:lnSpc>
            </a:pPr>
            <a:r>
              <a:rPr lang="en-US" sz="1400" dirty="0">
                <a:solidFill>
                  <a:srgbClr val="FFFFFF"/>
                </a:solidFill>
              </a:rPr>
              <a:t>Shape: You will notice circular shapes in the body of the rode, the shackle, amidst the framing of the mural, and the </a:t>
            </a:r>
            <a:r>
              <a:rPr lang="en-US" sz="1400" dirty="0" err="1">
                <a:solidFill>
                  <a:srgbClr val="FFFFFF"/>
                </a:solidFill>
              </a:rPr>
              <a:t>teo</a:t>
            </a:r>
            <a:r>
              <a:rPr lang="en-US" sz="1400" dirty="0">
                <a:solidFill>
                  <a:srgbClr val="FFFFFF"/>
                </a:solidFill>
              </a:rPr>
              <a:t> small emblems to the right and left of the flower. </a:t>
            </a:r>
          </a:p>
          <a:p>
            <a:pPr lvl="0">
              <a:lnSpc>
                <a:spcPct val="110000"/>
              </a:lnSpc>
            </a:pPr>
            <a:r>
              <a:rPr lang="en-US" sz="1400" dirty="0">
                <a:solidFill>
                  <a:srgbClr val="FFFFFF"/>
                </a:solidFill>
              </a:rPr>
              <a:t>Light: The lighter colors are along the framework of this murals with the white, but the white lines coming from the rose seem to give off the look that the rose is radiating. </a:t>
            </a:r>
          </a:p>
          <a:p>
            <a:pPr lvl="0">
              <a:lnSpc>
                <a:spcPct val="110000"/>
              </a:lnSpc>
            </a:pPr>
            <a:r>
              <a:rPr lang="en-US" sz="1400" dirty="0">
                <a:solidFill>
                  <a:srgbClr val="FFFFFF"/>
                </a:solidFill>
              </a:rPr>
              <a:t>Color: Colors used in this mural consist of red, white and black. You don’t see shading in this mural.</a:t>
            </a:r>
          </a:p>
          <a:p>
            <a:pPr lvl="0">
              <a:lnSpc>
                <a:spcPct val="110000"/>
              </a:lnSpc>
            </a:pPr>
            <a:r>
              <a:rPr lang="en-US" sz="1400" dirty="0">
                <a:solidFill>
                  <a:srgbClr val="FFFFFF"/>
                </a:solidFill>
              </a:rPr>
              <a:t>Texture: I do not notice an ongoing pattern but do see small patterns in the framing of the mural, the aura around the rose, and the white symbols on each side of the rose. </a:t>
            </a:r>
          </a:p>
        </p:txBody>
      </p:sp>
      <p:sp>
        <p:nvSpPr>
          <p:cNvPr id="8" name="TextBox 7">
            <a:extLst>
              <a:ext uri="{FF2B5EF4-FFF2-40B4-BE49-F238E27FC236}">
                <a16:creationId xmlns:a16="http://schemas.microsoft.com/office/drawing/2014/main" id="{7ABEA39C-98F0-4D43-9A5C-C7873095B650}"/>
              </a:ext>
            </a:extLst>
          </p:cNvPr>
          <p:cNvSpPr txBox="1"/>
          <p:nvPr/>
        </p:nvSpPr>
        <p:spPr>
          <a:xfrm rot="16200000">
            <a:off x="8338371" y="1740781"/>
            <a:ext cx="2809678" cy="369332"/>
          </a:xfrm>
          <a:prstGeom prst="rect">
            <a:avLst/>
          </a:prstGeom>
          <a:noFill/>
        </p:spPr>
        <p:txBody>
          <a:bodyPr wrap="square" rtlCol="0">
            <a:spAutoFit/>
          </a:bodyPr>
          <a:lstStyle/>
          <a:p>
            <a:r>
              <a:rPr lang="en-US" dirty="0"/>
              <a:t>(Fairey, 2014)</a:t>
            </a:r>
            <a:r>
              <a:rPr lang="en-US" dirty="0">
                <a:solidFill>
                  <a:schemeClr val="bg1"/>
                </a:solidFill>
              </a:rPr>
              <a:t>)</a:t>
            </a:r>
            <a:endParaRPr lang="en-US" dirty="0"/>
          </a:p>
        </p:txBody>
      </p:sp>
    </p:spTree>
    <p:extLst>
      <p:ext uri="{BB962C8B-B14F-4D97-AF65-F5344CB8AC3E}">
        <p14:creationId xmlns:p14="http://schemas.microsoft.com/office/powerpoint/2010/main" val="3758802361"/>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Unit 4- 3. </a:t>
            </a:r>
            <a:r>
              <a:rPr lang="en-US" i="1" dirty="0"/>
              <a:t>Artwork Title</a:t>
            </a:r>
          </a:p>
        </p:txBody>
      </p:sp>
      <p:sp>
        <p:nvSpPr>
          <p:cNvPr id="3" name="Content Placeholder 2"/>
          <p:cNvSpPr>
            <a:spLocks noGrp="1"/>
          </p:cNvSpPr>
          <p:nvPr>
            <p:ph idx="1"/>
          </p:nvPr>
        </p:nvSpPr>
        <p:spPr/>
        <p:txBody>
          <a:bodyPr>
            <a:normAutofit fontScale="77500" lnSpcReduction="20000"/>
          </a:bodyPr>
          <a:lstStyle/>
          <a:p>
            <a:pPr marL="0" indent="0">
              <a:buNone/>
            </a:pPr>
            <a:r>
              <a:rPr lang="en-US" dirty="0"/>
              <a:t>Design Principles:</a:t>
            </a:r>
          </a:p>
          <a:p>
            <a:pPr lvl="0"/>
            <a:r>
              <a:rPr lang="en-US" dirty="0"/>
              <a:t>Unity: what elements work together to make a harmonious whole?</a:t>
            </a:r>
          </a:p>
          <a:p>
            <a:pPr lvl="0"/>
            <a:r>
              <a:rPr lang="en-US" dirty="0"/>
              <a:t>Variety: What creates diversity?</a:t>
            </a:r>
          </a:p>
          <a:p>
            <a:pPr lvl="0"/>
            <a:r>
              <a:rPr lang="en-US" dirty="0"/>
              <a:t>Balance: Is it symmetrical or asymmetrical?</a:t>
            </a:r>
          </a:p>
          <a:p>
            <a:pPr lvl="0"/>
            <a:r>
              <a:rPr lang="en-US" dirty="0"/>
              <a:t>Emphasis: What is the focal point?  </a:t>
            </a:r>
          </a:p>
          <a:p>
            <a:pPr lvl="0"/>
            <a:r>
              <a:rPr lang="en-US" dirty="0"/>
              <a:t>Directional forces:  What are the paths for the eye to follow?</a:t>
            </a:r>
          </a:p>
          <a:p>
            <a:pPr lvl="0"/>
            <a:r>
              <a:rPr lang="en-US" dirty="0"/>
              <a:t>Contrast: Where do you see contrasting elements in the artwork?</a:t>
            </a:r>
          </a:p>
          <a:p>
            <a:pPr lvl="0"/>
            <a:r>
              <a:rPr lang="en-US" dirty="0"/>
              <a:t>Repetition &amp; rhythm: Is an element repeated? </a:t>
            </a:r>
          </a:p>
          <a:p>
            <a:pPr lvl="0"/>
            <a:r>
              <a:rPr lang="en-US" dirty="0"/>
              <a:t>Scale &amp; proportion: Are the objects in proportion to each other?</a:t>
            </a:r>
          </a:p>
        </p:txBody>
      </p:sp>
    </p:spTree>
    <p:extLst>
      <p:ext uri="{BB962C8B-B14F-4D97-AF65-F5344CB8AC3E}">
        <p14:creationId xmlns:p14="http://schemas.microsoft.com/office/powerpoint/2010/main" val="3130769866"/>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Unit 6. 3. </a:t>
            </a:r>
            <a:r>
              <a:rPr lang="en-US" i="1" dirty="0"/>
              <a:t>Artwork Title</a:t>
            </a:r>
          </a:p>
        </p:txBody>
      </p:sp>
      <p:sp>
        <p:nvSpPr>
          <p:cNvPr id="3" name="Content Placeholder 2"/>
          <p:cNvSpPr>
            <a:spLocks noGrp="1"/>
          </p:cNvSpPr>
          <p:nvPr>
            <p:ph idx="1"/>
          </p:nvPr>
        </p:nvSpPr>
        <p:spPr/>
        <p:txBody>
          <a:bodyPr/>
          <a:lstStyle/>
          <a:p>
            <a:r>
              <a:rPr lang="en-US" dirty="0"/>
              <a:t>Explanation of background using facts</a:t>
            </a:r>
          </a:p>
          <a:p>
            <a:endParaRPr lang="en-US" dirty="0"/>
          </a:p>
        </p:txBody>
      </p:sp>
    </p:spTree>
    <p:extLst>
      <p:ext uri="{BB962C8B-B14F-4D97-AF65-F5344CB8AC3E}">
        <p14:creationId xmlns:p14="http://schemas.microsoft.com/office/powerpoint/2010/main" val="54041381"/>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br>
              <a:rPr lang="en-US" sz="2400" dirty="0"/>
            </a:br>
            <a:r>
              <a:rPr lang="en-US" sz="2400" dirty="0"/>
              <a:t>Unit 5- 4. </a:t>
            </a:r>
            <a:r>
              <a:rPr lang="en-US" sz="2400" i="1" dirty="0"/>
              <a:t>Title of artwork</a:t>
            </a:r>
            <a:br>
              <a:rPr lang="en-US" sz="2400" dirty="0"/>
            </a:br>
            <a:r>
              <a:rPr lang="en-US" sz="2400" dirty="0"/>
              <a:t>Artist’s name</a:t>
            </a:r>
            <a:br>
              <a:rPr lang="en-US" sz="2400" dirty="0"/>
            </a:br>
            <a:r>
              <a:rPr lang="en-US" sz="2400" dirty="0"/>
              <a:t>Year created</a:t>
            </a:r>
            <a:br>
              <a:rPr lang="en-US" sz="2400" dirty="0"/>
            </a:br>
            <a:r>
              <a:rPr lang="en-US" sz="2400" dirty="0"/>
              <a:t>Media</a:t>
            </a:r>
          </a:p>
        </p:txBody>
      </p:sp>
      <p:sp>
        <p:nvSpPr>
          <p:cNvPr id="5" name="Content Placeholder 4"/>
          <p:cNvSpPr>
            <a:spLocks noGrp="1"/>
          </p:cNvSpPr>
          <p:nvPr>
            <p:ph idx="1"/>
          </p:nvPr>
        </p:nvSpPr>
        <p:spPr/>
        <p:txBody>
          <a:bodyPr>
            <a:normAutofit fontScale="77500" lnSpcReduction="20000"/>
          </a:bodyPr>
          <a:lstStyle/>
          <a:p>
            <a:r>
              <a:rPr lang="en-US" dirty="0"/>
              <a:t>Artwork image</a:t>
            </a:r>
          </a:p>
          <a:p>
            <a:endParaRPr lang="en-US" dirty="0"/>
          </a:p>
          <a:p>
            <a:endParaRPr lang="en-US" dirty="0"/>
          </a:p>
          <a:p>
            <a:endParaRPr lang="en-US" dirty="0"/>
          </a:p>
          <a:p>
            <a:endParaRPr lang="en-US" dirty="0"/>
          </a:p>
          <a:p>
            <a:endParaRPr lang="en-US" dirty="0"/>
          </a:p>
          <a:p>
            <a:endParaRPr lang="en-US" dirty="0"/>
          </a:p>
          <a:p>
            <a:endParaRPr lang="en-US" dirty="0"/>
          </a:p>
          <a:p>
            <a:r>
              <a:rPr lang="en-US" sz="1200" dirty="0"/>
              <a:t>Citation</a:t>
            </a:r>
          </a:p>
        </p:txBody>
      </p:sp>
    </p:spTree>
    <p:extLst>
      <p:ext uri="{BB962C8B-B14F-4D97-AF65-F5344CB8AC3E}">
        <p14:creationId xmlns:p14="http://schemas.microsoft.com/office/powerpoint/2010/main" val="4001661110"/>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pic>
        <p:nvPicPr>
          <p:cNvPr id="4" name="Picture 2" descr="Image result for shepard fairey in dumbo nyc">
            <a:extLst>
              <a:ext uri="{FF2B5EF4-FFF2-40B4-BE49-F238E27FC236}">
                <a16:creationId xmlns:a16="http://schemas.microsoft.com/office/drawing/2014/main" id="{0F907707-E1DF-48D5-8821-280419B22B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091" t="11922" b="11756"/>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10E1A081-79F8-4C8B-978A-A78E2F9BA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29766" y="609600"/>
            <a:ext cx="7562234" cy="5638800"/>
          </a:xfrm>
          <a:prstGeom prst="rect">
            <a:avLst/>
          </a:prstGeom>
          <a:solidFill>
            <a:schemeClr val="accent1">
              <a:alpha val="82000"/>
            </a:schemeClr>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079151" y="784600"/>
            <a:ext cx="6413335" cy="1151965"/>
          </a:xfrm>
        </p:spPr>
        <p:txBody>
          <a:bodyPr>
            <a:normAutofit/>
          </a:bodyPr>
          <a:lstStyle/>
          <a:p>
            <a:r>
              <a:rPr lang="en-US" i="1" dirty="0">
                <a:solidFill>
                  <a:schemeClr val="bg1"/>
                </a:solidFill>
              </a:rPr>
              <a:t>Dumbo NYC mural</a:t>
            </a:r>
          </a:p>
        </p:txBody>
      </p:sp>
      <p:sp>
        <p:nvSpPr>
          <p:cNvPr id="3" name="Content Placeholder 2"/>
          <p:cNvSpPr>
            <a:spLocks noGrp="1"/>
          </p:cNvSpPr>
          <p:nvPr>
            <p:ph idx="1"/>
          </p:nvPr>
        </p:nvSpPr>
        <p:spPr>
          <a:xfrm>
            <a:off x="4629766" y="1936564"/>
            <a:ext cx="7562214" cy="4205617"/>
          </a:xfrm>
        </p:spPr>
        <p:txBody>
          <a:bodyPr>
            <a:normAutofit/>
          </a:bodyPr>
          <a:lstStyle/>
          <a:p>
            <a:pPr marL="0" indent="0">
              <a:lnSpc>
                <a:spcPct val="110000"/>
              </a:lnSpc>
              <a:buNone/>
            </a:pPr>
            <a:r>
              <a:rPr lang="en-US" sz="1400" dirty="0">
                <a:solidFill>
                  <a:schemeClr val="bg1"/>
                </a:solidFill>
              </a:rPr>
              <a:t>Visual Elements:</a:t>
            </a:r>
          </a:p>
          <a:p>
            <a:pPr lvl="0">
              <a:lnSpc>
                <a:spcPct val="110000"/>
              </a:lnSpc>
            </a:pPr>
            <a:r>
              <a:rPr lang="en-US" sz="1400" dirty="0">
                <a:solidFill>
                  <a:schemeClr val="bg1"/>
                </a:solidFill>
              </a:rPr>
              <a:t>Line: Describe You will notice diagonal lines forming a star in the middle, on the two rectangular pieces on each side of the mural, and within the two rectangular pieces forming triangles. </a:t>
            </a:r>
          </a:p>
          <a:p>
            <a:pPr lvl="0">
              <a:lnSpc>
                <a:spcPct val="110000"/>
              </a:lnSpc>
            </a:pPr>
            <a:r>
              <a:rPr lang="en-US" sz="1400" dirty="0">
                <a:solidFill>
                  <a:schemeClr val="bg1"/>
                </a:solidFill>
              </a:rPr>
              <a:t>Shape:  There are circular shapes, rectangular shapes, and triangles scattered through this mural. </a:t>
            </a:r>
          </a:p>
          <a:p>
            <a:pPr lvl="0">
              <a:lnSpc>
                <a:spcPct val="110000"/>
              </a:lnSpc>
            </a:pPr>
            <a:r>
              <a:rPr lang="en-US" sz="1400" dirty="0">
                <a:solidFill>
                  <a:schemeClr val="bg1"/>
                </a:solidFill>
              </a:rPr>
              <a:t>Light: No real lighting being portrayed, but the lighter color is the white painted over a maroon color. </a:t>
            </a:r>
          </a:p>
          <a:p>
            <a:pPr lvl="0">
              <a:lnSpc>
                <a:spcPct val="110000"/>
              </a:lnSpc>
            </a:pPr>
            <a:r>
              <a:rPr lang="en-US" sz="1400" dirty="0">
                <a:solidFill>
                  <a:schemeClr val="bg1"/>
                </a:solidFill>
              </a:rPr>
              <a:t>Color: There are only two colors used in this mural, a maroon and a white. </a:t>
            </a:r>
          </a:p>
          <a:p>
            <a:pPr lvl="0">
              <a:lnSpc>
                <a:spcPct val="110000"/>
              </a:lnSpc>
            </a:pPr>
            <a:r>
              <a:rPr lang="en-US" sz="1400" dirty="0">
                <a:solidFill>
                  <a:schemeClr val="bg1"/>
                </a:solidFill>
              </a:rPr>
              <a:t>Texture: There is a circular pattern and what looks like an Argyle pattern in the middle circle. </a:t>
            </a:r>
          </a:p>
          <a:p>
            <a:pPr lvl="0">
              <a:lnSpc>
                <a:spcPct val="110000"/>
              </a:lnSpc>
            </a:pPr>
            <a:r>
              <a:rPr lang="en-US" sz="1400" dirty="0">
                <a:solidFill>
                  <a:schemeClr val="bg1"/>
                </a:solidFill>
              </a:rPr>
              <a:t>Mass: The artwork is balanced between the maroon and white</a:t>
            </a:r>
          </a:p>
          <a:p>
            <a:pPr marL="0" indent="0">
              <a:lnSpc>
                <a:spcPct val="110000"/>
              </a:lnSpc>
              <a:buNone/>
            </a:pPr>
            <a:endParaRPr lang="en-US" sz="900" dirty="0">
              <a:solidFill>
                <a:schemeClr val="bg1"/>
              </a:solidFill>
            </a:endParaRPr>
          </a:p>
        </p:txBody>
      </p:sp>
      <p:sp>
        <p:nvSpPr>
          <p:cNvPr id="6" name="TextBox 5">
            <a:extLst>
              <a:ext uri="{FF2B5EF4-FFF2-40B4-BE49-F238E27FC236}">
                <a16:creationId xmlns:a16="http://schemas.microsoft.com/office/drawing/2014/main" id="{ACB43381-0A18-4115-B2E8-41CD0E1C19E2}"/>
              </a:ext>
            </a:extLst>
          </p:cNvPr>
          <p:cNvSpPr txBox="1"/>
          <p:nvPr/>
        </p:nvSpPr>
        <p:spPr>
          <a:xfrm rot="180000" flipH="1">
            <a:off x="706730" y="898010"/>
            <a:ext cx="3572759" cy="369332"/>
          </a:xfrm>
          <a:prstGeom prst="rect">
            <a:avLst/>
          </a:prstGeom>
          <a:noFill/>
        </p:spPr>
        <p:txBody>
          <a:bodyPr wrap="square" rtlCol="0">
            <a:spAutoFit/>
          </a:bodyPr>
          <a:lstStyle/>
          <a:p>
            <a:r>
              <a:rPr lang="en-US" dirty="0"/>
              <a:t>(Fairey, 2013)</a:t>
            </a:r>
          </a:p>
        </p:txBody>
      </p:sp>
    </p:spTree>
    <p:extLst>
      <p:ext uri="{BB962C8B-B14F-4D97-AF65-F5344CB8AC3E}">
        <p14:creationId xmlns:p14="http://schemas.microsoft.com/office/powerpoint/2010/main" val="3204148005"/>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Unit 4- 4. </a:t>
            </a:r>
            <a:r>
              <a:rPr lang="en-US" i="1" dirty="0"/>
              <a:t>Artwork Title</a:t>
            </a:r>
          </a:p>
        </p:txBody>
      </p:sp>
      <p:sp>
        <p:nvSpPr>
          <p:cNvPr id="3" name="Content Placeholder 2"/>
          <p:cNvSpPr>
            <a:spLocks noGrp="1"/>
          </p:cNvSpPr>
          <p:nvPr>
            <p:ph idx="1"/>
          </p:nvPr>
        </p:nvSpPr>
        <p:spPr/>
        <p:txBody>
          <a:bodyPr>
            <a:normAutofit fontScale="77500" lnSpcReduction="20000"/>
          </a:bodyPr>
          <a:lstStyle/>
          <a:p>
            <a:pPr marL="0" indent="0">
              <a:buNone/>
            </a:pPr>
            <a:r>
              <a:rPr lang="en-US" dirty="0"/>
              <a:t>Design Principles:</a:t>
            </a:r>
          </a:p>
          <a:p>
            <a:pPr lvl="0"/>
            <a:r>
              <a:rPr lang="en-US" dirty="0"/>
              <a:t>Unity: what elements work together to make a harmonious whole?</a:t>
            </a:r>
          </a:p>
          <a:p>
            <a:pPr lvl="0"/>
            <a:r>
              <a:rPr lang="en-US" dirty="0"/>
              <a:t>Variety: What creates diversity?</a:t>
            </a:r>
          </a:p>
          <a:p>
            <a:pPr lvl="0"/>
            <a:r>
              <a:rPr lang="en-US" dirty="0"/>
              <a:t>Balance: Is it symmetrical or asymmetrical?</a:t>
            </a:r>
          </a:p>
          <a:p>
            <a:pPr lvl="0"/>
            <a:r>
              <a:rPr lang="en-US" dirty="0"/>
              <a:t>Emphasis: What is the focal point?  </a:t>
            </a:r>
          </a:p>
          <a:p>
            <a:pPr lvl="0"/>
            <a:r>
              <a:rPr lang="en-US" dirty="0"/>
              <a:t>Directional forces:  What are the paths for the eye to follow?</a:t>
            </a:r>
          </a:p>
          <a:p>
            <a:pPr lvl="0"/>
            <a:r>
              <a:rPr lang="en-US" dirty="0"/>
              <a:t>Contrast: Where do you see contrasting elements in the artwork?</a:t>
            </a:r>
          </a:p>
          <a:p>
            <a:pPr lvl="0"/>
            <a:r>
              <a:rPr lang="en-US" dirty="0"/>
              <a:t>Repetition &amp; rhythm: Is an element repeated? </a:t>
            </a:r>
          </a:p>
          <a:p>
            <a:pPr lvl="0"/>
            <a:r>
              <a:rPr lang="en-US" dirty="0"/>
              <a:t>Scale &amp; proportion: Are the objects in proportion to each other?</a:t>
            </a:r>
            <a:endParaRPr lang="en-US" dirty="0">
              <a:effectLst/>
            </a:endParaRPr>
          </a:p>
        </p:txBody>
      </p:sp>
    </p:spTree>
    <p:extLst>
      <p:ext uri="{BB962C8B-B14F-4D97-AF65-F5344CB8AC3E}">
        <p14:creationId xmlns:p14="http://schemas.microsoft.com/office/powerpoint/2010/main" val="3825451340"/>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Unit 6- 4. </a:t>
            </a:r>
            <a:r>
              <a:rPr lang="en-US" i="1" dirty="0"/>
              <a:t>Artwork Title</a:t>
            </a:r>
          </a:p>
        </p:txBody>
      </p:sp>
      <p:sp>
        <p:nvSpPr>
          <p:cNvPr id="3" name="Content Placeholder 2"/>
          <p:cNvSpPr>
            <a:spLocks noGrp="1"/>
          </p:cNvSpPr>
          <p:nvPr>
            <p:ph idx="1"/>
          </p:nvPr>
        </p:nvSpPr>
        <p:spPr/>
        <p:txBody>
          <a:bodyPr/>
          <a:lstStyle/>
          <a:p>
            <a:r>
              <a:rPr lang="en-US" dirty="0"/>
              <a:t>Explanation of background using facts</a:t>
            </a:r>
          </a:p>
          <a:p>
            <a:endParaRPr lang="en-US" dirty="0"/>
          </a:p>
        </p:txBody>
      </p:sp>
    </p:spTree>
    <p:extLst>
      <p:ext uri="{BB962C8B-B14F-4D97-AF65-F5344CB8AC3E}">
        <p14:creationId xmlns:p14="http://schemas.microsoft.com/office/powerpoint/2010/main" val="2512716531"/>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US" sz="2400" dirty="0"/>
              <a:t>Unit 5- 5. </a:t>
            </a:r>
            <a:r>
              <a:rPr lang="en-US" sz="2400" i="1" dirty="0"/>
              <a:t>Title of artwork</a:t>
            </a:r>
            <a:br>
              <a:rPr lang="en-US" sz="2400" dirty="0"/>
            </a:br>
            <a:r>
              <a:rPr lang="en-US" sz="2400" dirty="0"/>
              <a:t>Artist’s name</a:t>
            </a:r>
            <a:br>
              <a:rPr lang="en-US" sz="2400" dirty="0"/>
            </a:br>
            <a:r>
              <a:rPr lang="en-US" sz="2400" dirty="0"/>
              <a:t>Year created</a:t>
            </a:r>
            <a:br>
              <a:rPr lang="en-US" sz="2400" dirty="0"/>
            </a:br>
            <a:r>
              <a:rPr lang="en-US" sz="2400" dirty="0"/>
              <a:t>Media</a:t>
            </a:r>
          </a:p>
        </p:txBody>
      </p:sp>
      <p:sp>
        <p:nvSpPr>
          <p:cNvPr id="5" name="Content Placeholder 4"/>
          <p:cNvSpPr>
            <a:spLocks noGrp="1"/>
          </p:cNvSpPr>
          <p:nvPr>
            <p:ph idx="1"/>
          </p:nvPr>
        </p:nvSpPr>
        <p:spPr/>
        <p:txBody>
          <a:bodyPr>
            <a:normAutofit fontScale="77500" lnSpcReduction="20000"/>
          </a:bodyPr>
          <a:lstStyle/>
          <a:p>
            <a:r>
              <a:rPr lang="en-US"/>
              <a:t>Artwork image</a:t>
            </a:r>
          </a:p>
          <a:p>
            <a:endParaRPr lang="en-US"/>
          </a:p>
          <a:p>
            <a:endParaRPr lang="en-US"/>
          </a:p>
          <a:p>
            <a:endParaRPr lang="en-US"/>
          </a:p>
          <a:p>
            <a:endParaRPr lang="en-US"/>
          </a:p>
          <a:p>
            <a:endParaRPr lang="en-US"/>
          </a:p>
          <a:p>
            <a:endParaRPr lang="en-US"/>
          </a:p>
          <a:p>
            <a:endParaRPr lang="en-US"/>
          </a:p>
          <a:p>
            <a:r>
              <a:rPr lang="en-US" sz="1200"/>
              <a:t>Citation</a:t>
            </a:r>
            <a:endParaRPr lang="en-US" sz="1200" dirty="0"/>
          </a:p>
        </p:txBody>
      </p:sp>
    </p:spTree>
    <p:extLst>
      <p:ext uri="{BB962C8B-B14F-4D97-AF65-F5344CB8AC3E}">
        <p14:creationId xmlns:p14="http://schemas.microsoft.com/office/powerpoint/2010/main" val="1231542885"/>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2602" y="159327"/>
            <a:ext cx="4951408" cy="1151965"/>
          </a:xfrm>
        </p:spPr>
        <p:txBody>
          <a:bodyPr>
            <a:normAutofit fontScale="90000"/>
          </a:bodyPr>
          <a:lstStyle/>
          <a:p>
            <a:pPr algn="ctr"/>
            <a:r>
              <a:rPr lang="en-US" i="1" dirty="0"/>
              <a:t>Nelson mandela mural</a:t>
            </a:r>
            <a:endParaRPr lang="en-US" sz="5000" i="1" dirty="0"/>
          </a:p>
        </p:txBody>
      </p:sp>
      <p:sp>
        <p:nvSpPr>
          <p:cNvPr id="3" name="Content Placeholder 2"/>
          <p:cNvSpPr>
            <a:spLocks noGrp="1"/>
          </p:cNvSpPr>
          <p:nvPr>
            <p:ph idx="1"/>
          </p:nvPr>
        </p:nvSpPr>
        <p:spPr>
          <a:xfrm>
            <a:off x="0" y="1311293"/>
            <a:ext cx="6482777" cy="4053870"/>
          </a:xfrm>
        </p:spPr>
        <p:txBody>
          <a:bodyPr>
            <a:normAutofit/>
          </a:bodyPr>
          <a:lstStyle/>
          <a:p>
            <a:pPr marL="0" indent="0">
              <a:lnSpc>
                <a:spcPct val="110000"/>
              </a:lnSpc>
              <a:buNone/>
            </a:pPr>
            <a:r>
              <a:rPr lang="en-US" sz="1400" dirty="0"/>
              <a:t>Visual Elements:</a:t>
            </a:r>
          </a:p>
          <a:p>
            <a:pPr>
              <a:lnSpc>
                <a:spcPct val="110000"/>
              </a:lnSpc>
            </a:pPr>
            <a:r>
              <a:rPr lang="en-US" sz="1400" dirty="0"/>
              <a:t> Line: The only noticeable lines I see are along the collar.</a:t>
            </a:r>
          </a:p>
          <a:p>
            <a:pPr lvl="0">
              <a:lnSpc>
                <a:spcPct val="110000"/>
              </a:lnSpc>
            </a:pPr>
            <a:r>
              <a:rPr lang="en-US" sz="1400" dirty="0"/>
              <a:t>Shape: You will see a circular shape with a fist in the middle of the mural, and a circular shape possibly used to start the face.</a:t>
            </a:r>
          </a:p>
          <a:p>
            <a:pPr lvl="0">
              <a:lnSpc>
                <a:spcPct val="110000"/>
              </a:lnSpc>
            </a:pPr>
            <a:r>
              <a:rPr lang="en-US" sz="1400" dirty="0"/>
              <a:t>Light: The lighting is coming from the top of this mural, and it moves into black.</a:t>
            </a:r>
          </a:p>
          <a:p>
            <a:pPr lvl="0">
              <a:lnSpc>
                <a:spcPct val="110000"/>
              </a:lnSpc>
            </a:pPr>
            <a:r>
              <a:rPr lang="en-US" sz="1400" dirty="0"/>
              <a:t>Color: There are purple or lavender colors used, also what looks like a yellowish orange and a lot of black for the shirt in this mural. </a:t>
            </a:r>
          </a:p>
          <a:p>
            <a:pPr lvl="0">
              <a:lnSpc>
                <a:spcPct val="110000"/>
              </a:lnSpc>
            </a:pPr>
            <a:r>
              <a:rPr lang="en-US" sz="1400" dirty="0"/>
              <a:t>Texture: The patterns in this mural are above Nelson’s head and appear to be patterns of a flower in the backdrop.</a:t>
            </a:r>
          </a:p>
          <a:p>
            <a:pPr lvl="0">
              <a:lnSpc>
                <a:spcPct val="110000"/>
              </a:lnSpc>
            </a:pPr>
            <a:r>
              <a:rPr lang="en-US" sz="1400" dirty="0"/>
              <a:t>Mass: The artwork is much heavier on the bottom of this mural which is Nelson’s shirt or jacket.</a:t>
            </a:r>
          </a:p>
          <a:p>
            <a:pPr lvl="0">
              <a:lnSpc>
                <a:spcPct val="110000"/>
              </a:lnSpc>
            </a:pPr>
            <a:r>
              <a:rPr lang="en-US" sz="1400" dirty="0"/>
              <a:t>Time: No sense of time is portrayed</a:t>
            </a:r>
          </a:p>
          <a:p>
            <a:pPr>
              <a:lnSpc>
                <a:spcPct val="110000"/>
              </a:lnSpc>
            </a:pPr>
            <a:endParaRPr lang="en-US" sz="800" dirty="0"/>
          </a:p>
          <a:p>
            <a:pPr marL="0" indent="0">
              <a:lnSpc>
                <a:spcPct val="110000"/>
              </a:lnSpc>
              <a:buNone/>
            </a:pPr>
            <a:endParaRPr lang="en-US" sz="800" dirty="0"/>
          </a:p>
        </p:txBody>
      </p:sp>
      <p:pic>
        <p:nvPicPr>
          <p:cNvPr id="4" name="Picture 4" descr="http://theboombox.com/files/2014/11/mandel-by-fairey-500x500.jpg?w=630&amp;q=75">
            <a:extLst>
              <a:ext uri="{FF2B5EF4-FFF2-40B4-BE49-F238E27FC236}">
                <a16:creationId xmlns:a16="http://schemas.microsoft.com/office/drawing/2014/main" id="{724F42A8-EA2C-4C4F-879C-53802B79D4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 b="158"/>
          <a:stretch/>
        </p:blipFill>
        <p:spPr bwMode="auto">
          <a:xfrm rot="21600000">
            <a:off x="6482777" y="230908"/>
            <a:ext cx="5032658" cy="5024505"/>
          </a:xfrm>
          <a:prstGeom prst="rect">
            <a:avLst/>
          </a:prstGeom>
          <a:noFill/>
          <a:ln w="57150" cmpd="thinThick">
            <a:solidFill>
              <a:schemeClr val="bg1">
                <a:lumMod val="50000"/>
              </a:schemeClr>
            </a:solidFill>
            <a:miter lim="800000"/>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7072E45-96E9-4D5A-A124-5361A520F7A1}"/>
              </a:ext>
            </a:extLst>
          </p:cNvPr>
          <p:cNvSpPr txBox="1"/>
          <p:nvPr/>
        </p:nvSpPr>
        <p:spPr>
          <a:xfrm rot="-180000">
            <a:off x="7705414" y="5180498"/>
            <a:ext cx="3572759" cy="369332"/>
          </a:xfrm>
          <a:prstGeom prst="rect">
            <a:avLst/>
          </a:prstGeom>
          <a:noFill/>
        </p:spPr>
        <p:txBody>
          <a:bodyPr wrap="square" rtlCol="0">
            <a:spAutoFit/>
          </a:bodyPr>
          <a:lstStyle/>
          <a:p>
            <a:r>
              <a:rPr lang="en-US" dirty="0"/>
              <a:t>(Fairey, 2014)</a:t>
            </a:r>
          </a:p>
        </p:txBody>
      </p:sp>
    </p:spTree>
    <p:extLst>
      <p:ext uri="{BB962C8B-B14F-4D97-AF65-F5344CB8AC3E}">
        <p14:creationId xmlns:p14="http://schemas.microsoft.com/office/powerpoint/2010/main" val="3875007414"/>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Unit 4 -5. </a:t>
            </a:r>
            <a:r>
              <a:rPr lang="en-US" i="1" dirty="0"/>
              <a:t>Artwork Title</a:t>
            </a:r>
          </a:p>
        </p:txBody>
      </p:sp>
      <p:sp>
        <p:nvSpPr>
          <p:cNvPr id="3" name="Content Placeholder 2"/>
          <p:cNvSpPr>
            <a:spLocks noGrp="1"/>
          </p:cNvSpPr>
          <p:nvPr>
            <p:ph idx="1"/>
          </p:nvPr>
        </p:nvSpPr>
        <p:spPr/>
        <p:txBody>
          <a:bodyPr>
            <a:normAutofit fontScale="70000" lnSpcReduction="20000"/>
          </a:bodyPr>
          <a:lstStyle/>
          <a:p>
            <a:pPr marL="0" indent="0">
              <a:buNone/>
            </a:pPr>
            <a:r>
              <a:rPr lang="en-US" sz="4000" dirty="0"/>
              <a:t>Design Principles:</a:t>
            </a:r>
          </a:p>
          <a:p>
            <a:pPr lvl="0"/>
            <a:r>
              <a:rPr lang="en-US" dirty="0"/>
              <a:t>Unity: what elements work together to make a harmonious whole?</a:t>
            </a:r>
            <a:endParaRPr lang="en-US" sz="4000" dirty="0"/>
          </a:p>
          <a:p>
            <a:pPr lvl="0"/>
            <a:r>
              <a:rPr lang="en-US" dirty="0"/>
              <a:t>Variety: What creates diversity?</a:t>
            </a:r>
            <a:endParaRPr lang="en-US" sz="4000" dirty="0"/>
          </a:p>
          <a:p>
            <a:pPr lvl="0"/>
            <a:r>
              <a:rPr lang="en-US" dirty="0"/>
              <a:t>Balance: Is it symmetrical or asymmetrical?</a:t>
            </a:r>
            <a:endParaRPr lang="en-US" sz="4000" dirty="0"/>
          </a:p>
          <a:p>
            <a:pPr lvl="0"/>
            <a:r>
              <a:rPr lang="en-US" dirty="0"/>
              <a:t>Emphasis: What is the focal point?  </a:t>
            </a:r>
            <a:endParaRPr lang="en-US" sz="4000" dirty="0"/>
          </a:p>
          <a:p>
            <a:pPr lvl="0"/>
            <a:r>
              <a:rPr lang="en-US" dirty="0"/>
              <a:t>Directional forces:  What are the paths for the eye to follow?</a:t>
            </a:r>
            <a:endParaRPr lang="en-US" sz="4000" dirty="0"/>
          </a:p>
          <a:p>
            <a:pPr lvl="0"/>
            <a:r>
              <a:rPr lang="en-US" dirty="0"/>
              <a:t>Contrast: Where do you see contrasting elements in the artwork?</a:t>
            </a:r>
            <a:endParaRPr lang="en-US" sz="4000" dirty="0"/>
          </a:p>
          <a:p>
            <a:pPr lvl="0"/>
            <a:r>
              <a:rPr lang="en-US" dirty="0"/>
              <a:t>Repetition &amp; rhythm: Is an element repeated? </a:t>
            </a:r>
            <a:endParaRPr lang="en-US" sz="4000" dirty="0"/>
          </a:p>
          <a:p>
            <a:pPr lvl="0"/>
            <a:r>
              <a:rPr lang="en-US" dirty="0"/>
              <a:t>Scale &amp; proportion: Are the objects in proportion to each other?    </a:t>
            </a:r>
          </a:p>
          <a:p>
            <a:endParaRPr lang="en-US" dirty="0"/>
          </a:p>
          <a:p>
            <a:pPr marL="0" indent="0">
              <a:buNone/>
            </a:pPr>
            <a:endParaRPr lang="en-US" dirty="0"/>
          </a:p>
        </p:txBody>
      </p:sp>
    </p:spTree>
    <p:extLst>
      <p:ext uri="{BB962C8B-B14F-4D97-AF65-F5344CB8AC3E}">
        <p14:creationId xmlns:p14="http://schemas.microsoft.com/office/powerpoint/2010/main" val="724327261"/>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Unit 6- 5. </a:t>
            </a:r>
            <a:r>
              <a:rPr lang="en-US" i="1" dirty="0"/>
              <a:t>Artwork Title</a:t>
            </a:r>
          </a:p>
        </p:txBody>
      </p:sp>
      <p:sp>
        <p:nvSpPr>
          <p:cNvPr id="3" name="Content Placeholder 2"/>
          <p:cNvSpPr>
            <a:spLocks noGrp="1"/>
          </p:cNvSpPr>
          <p:nvPr>
            <p:ph idx="1"/>
          </p:nvPr>
        </p:nvSpPr>
        <p:spPr/>
        <p:txBody>
          <a:bodyPr/>
          <a:lstStyle/>
          <a:p>
            <a:r>
              <a:rPr lang="en-US" dirty="0"/>
              <a:t>Explanation of background using facts</a:t>
            </a:r>
          </a:p>
          <a:p>
            <a:endParaRPr lang="en-US" dirty="0"/>
          </a:p>
        </p:txBody>
      </p:sp>
    </p:spTree>
    <p:extLst>
      <p:ext uri="{BB962C8B-B14F-4D97-AF65-F5344CB8AC3E}">
        <p14:creationId xmlns:p14="http://schemas.microsoft.com/office/powerpoint/2010/main" val="1105318010"/>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dirty="0"/>
              <a:t>Unit 5 help slide- Formal Art Criticism Theories </a:t>
            </a:r>
          </a:p>
        </p:txBody>
      </p:sp>
      <p:sp>
        <p:nvSpPr>
          <p:cNvPr id="3" name="Content Placeholder 2"/>
          <p:cNvSpPr>
            <a:spLocks noGrp="1"/>
          </p:cNvSpPr>
          <p:nvPr>
            <p:ph idx="1"/>
          </p:nvPr>
        </p:nvSpPr>
        <p:spPr/>
        <p:txBody>
          <a:bodyPr/>
          <a:lstStyle/>
          <a:p>
            <a:r>
              <a:rPr lang="en-GB" dirty="0"/>
              <a:t>pay close attention to the making of a piece, how each section of the art piece works to form a visual experience that may or may not attract the attention of those who come across it. </a:t>
            </a:r>
          </a:p>
          <a:p>
            <a:r>
              <a:rPr lang="en-GB" dirty="0"/>
              <a:t>Formalists’ attention is </a:t>
            </a:r>
            <a:r>
              <a:rPr lang="en-GB" dirty="0" err="1"/>
              <a:t>centered</a:t>
            </a:r>
            <a:r>
              <a:rPr lang="en-GB" dirty="0"/>
              <a:t> on the formal organization rather than the themes, which they deem irrelevant.</a:t>
            </a:r>
            <a:endParaRPr lang="en-US" dirty="0"/>
          </a:p>
        </p:txBody>
      </p:sp>
    </p:spTree>
    <p:extLst>
      <p:ext uri="{BB962C8B-B14F-4D97-AF65-F5344CB8AC3E}">
        <p14:creationId xmlns:p14="http://schemas.microsoft.com/office/powerpoint/2010/main" val="258948937"/>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dirty="0"/>
              <a:t>Unit 5 help slide- Contextual Art Criticism Theory </a:t>
            </a:r>
          </a:p>
        </p:txBody>
      </p:sp>
      <p:sp>
        <p:nvSpPr>
          <p:cNvPr id="3" name="Content Placeholder 2"/>
          <p:cNvSpPr>
            <a:spLocks noGrp="1"/>
          </p:cNvSpPr>
          <p:nvPr>
            <p:ph idx="1"/>
          </p:nvPr>
        </p:nvSpPr>
        <p:spPr/>
        <p:txBody>
          <a:bodyPr/>
          <a:lstStyle/>
          <a:p>
            <a:r>
              <a:rPr lang="en-GB" dirty="0"/>
              <a:t>value the theme and its relevance to the times in which the artwork was created. </a:t>
            </a:r>
          </a:p>
          <a:p>
            <a:r>
              <a:rPr lang="en-GB" dirty="0"/>
              <a:t>The contextual theories deal with the context in which an art piece is used; </a:t>
            </a:r>
          </a:p>
          <a:p>
            <a:r>
              <a:rPr lang="en-GB" dirty="0"/>
              <a:t>what it symbolizes concerning the culture and values of the environment.</a:t>
            </a:r>
            <a:endParaRPr lang="en-US" dirty="0"/>
          </a:p>
        </p:txBody>
      </p:sp>
    </p:spTree>
    <p:extLst>
      <p:ext uri="{BB962C8B-B14F-4D97-AF65-F5344CB8AC3E}">
        <p14:creationId xmlns:p14="http://schemas.microsoft.com/office/powerpoint/2010/main" val="601684303"/>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dirty="0"/>
              <a:t>Unit 5 help slide- Expressive Art Criticism Theories </a:t>
            </a:r>
          </a:p>
        </p:txBody>
      </p:sp>
      <p:sp>
        <p:nvSpPr>
          <p:cNvPr id="3" name="Content Placeholder 2"/>
          <p:cNvSpPr>
            <a:spLocks noGrp="1"/>
          </p:cNvSpPr>
          <p:nvPr>
            <p:ph idx="1"/>
          </p:nvPr>
        </p:nvSpPr>
        <p:spPr/>
        <p:txBody>
          <a:bodyPr/>
          <a:lstStyle/>
          <a:p>
            <a:r>
              <a:rPr lang="en-US" dirty="0"/>
              <a:t>Describe the theory</a:t>
            </a:r>
          </a:p>
          <a:p>
            <a:pPr marL="0" lvl="0" indent="0">
              <a:buNone/>
            </a:pPr>
            <a:endParaRPr lang="en-US" dirty="0"/>
          </a:p>
          <a:p>
            <a:pPr lvl="0"/>
            <a:r>
              <a:rPr lang="en-US" dirty="0"/>
              <a:t>Tell why you feel this artwork is best categorized and understood using this theory</a:t>
            </a:r>
          </a:p>
          <a:p>
            <a:pPr marL="0" lvl="0" indent="0">
              <a:buNone/>
            </a:pPr>
            <a:endParaRPr lang="en-US" dirty="0"/>
          </a:p>
          <a:p>
            <a:pPr lvl="0"/>
            <a:r>
              <a:rPr lang="en-US" dirty="0"/>
              <a:t>Tell how the theory explains one of your gallery artworks</a:t>
            </a:r>
          </a:p>
          <a:p>
            <a:endParaRPr lang="en-US" dirty="0"/>
          </a:p>
        </p:txBody>
      </p:sp>
    </p:spTree>
    <p:extLst>
      <p:ext uri="{BB962C8B-B14F-4D97-AF65-F5344CB8AC3E}">
        <p14:creationId xmlns:p14="http://schemas.microsoft.com/office/powerpoint/2010/main" val="1714704318"/>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Unit 8- Comprehensive Statement </a:t>
            </a:r>
          </a:p>
        </p:txBody>
      </p:sp>
      <p:sp>
        <p:nvSpPr>
          <p:cNvPr id="3" name="Content Placeholder 2"/>
          <p:cNvSpPr>
            <a:spLocks noGrp="1"/>
          </p:cNvSpPr>
          <p:nvPr>
            <p:ph idx="1"/>
          </p:nvPr>
        </p:nvSpPr>
        <p:spPr/>
        <p:txBody>
          <a:bodyPr/>
          <a:lstStyle/>
          <a:p>
            <a:pPr marL="0" indent="0">
              <a:buNone/>
            </a:pPr>
            <a:endParaRPr lang="en-US" dirty="0"/>
          </a:p>
          <a:p>
            <a:pPr marL="0" indent="0">
              <a:buNone/>
            </a:pPr>
            <a:r>
              <a:rPr lang="en-US" dirty="0"/>
              <a:t>Describe what you learned about the role of art in society</a:t>
            </a:r>
          </a:p>
          <a:p>
            <a:endParaRPr lang="en-US" dirty="0"/>
          </a:p>
          <a:p>
            <a:pPr marL="0" indent="0">
              <a:buNone/>
            </a:pPr>
            <a:r>
              <a:rPr lang="en-US" dirty="0"/>
              <a:t>Tell what you learned about Art Criticism theories</a:t>
            </a:r>
          </a:p>
          <a:p>
            <a:endParaRPr lang="en-US" dirty="0"/>
          </a:p>
        </p:txBody>
      </p:sp>
    </p:spTree>
    <p:extLst>
      <p:ext uri="{BB962C8B-B14F-4D97-AF65-F5344CB8AC3E}">
        <p14:creationId xmlns:p14="http://schemas.microsoft.com/office/powerpoint/2010/main" val="3406281978"/>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i="1" dirty="0"/>
              <a:t>Unit 8- for each artwork</a:t>
            </a:r>
            <a:r>
              <a:rPr lang="en-US" dirty="0"/>
              <a:t> Comprehensive Statement </a:t>
            </a:r>
          </a:p>
        </p:txBody>
      </p:sp>
      <p:sp>
        <p:nvSpPr>
          <p:cNvPr id="3" name="Content Placeholder 2"/>
          <p:cNvSpPr>
            <a:spLocks noGrp="1"/>
          </p:cNvSpPr>
          <p:nvPr>
            <p:ph idx="1"/>
          </p:nvPr>
        </p:nvSpPr>
        <p:spPr/>
        <p:txBody>
          <a:bodyPr>
            <a:normAutofit fontScale="92500" lnSpcReduction="10000"/>
          </a:bodyPr>
          <a:lstStyle/>
          <a:p>
            <a:r>
              <a:rPr lang="en-GB" dirty="0"/>
              <a:t>Art criticism is responding to, interpreting meaning, and making critical judgments about specific works of art.</a:t>
            </a:r>
          </a:p>
          <a:p>
            <a:r>
              <a:rPr lang="en-GB" dirty="0"/>
              <a:t>· Art critics help viewers perceive, interpret, and judge artworks.</a:t>
            </a:r>
          </a:p>
          <a:p>
            <a:r>
              <a:rPr lang="en-GB" dirty="0"/>
              <a:t>· Critics tend to focus more on modern and contemporary art from cultures close to their own.</a:t>
            </a:r>
          </a:p>
          <a:p>
            <a:r>
              <a:rPr lang="en-GB" dirty="0"/>
              <a:t>· Art historians tend to study works made in cultures that are more distant in time and space.</a:t>
            </a:r>
          </a:p>
          <a:p>
            <a:r>
              <a:rPr lang="en-GB" dirty="0"/>
              <a:t>· When initially introduced to art criticism, many people associate negative connotations with the word "criticism."</a:t>
            </a:r>
          </a:p>
        </p:txBody>
      </p:sp>
    </p:spTree>
    <p:extLst>
      <p:ext uri="{BB962C8B-B14F-4D97-AF65-F5344CB8AC3E}">
        <p14:creationId xmlns:p14="http://schemas.microsoft.com/office/powerpoint/2010/main" val="507498866"/>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i="1" dirty="0"/>
              <a:t>Unit 8- </a:t>
            </a:r>
            <a:r>
              <a:rPr lang="en-US" dirty="0"/>
              <a:t>Comprehensive Statement </a:t>
            </a:r>
          </a:p>
        </p:txBody>
      </p:sp>
      <p:sp>
        <p:nvSpPr>
          <p:cNvPr id="3" name="Content Placeholder 2"/>
          <p:cNvSpPr>
            <a:spLocks noGrp="1"/>
          </p:cNvSpPr>
          <p:nvPr>
            <p:ph idx="1"/>
          </p:nvPr>
        </p:nvSpPr>
        <p:spPr/>
        <p:txBody>
          <a:bodyPr/>
          <a:lstStyle/>
          <a:p>
            <a:pPr marL="0" indent="0">
              <a:buNone/>
            </a:pPr>
            <a:r>
              <a:rPr lang="en-US" dirty="0"/>
              <a:t>Tell what you learned about art in general</a:t>
            </a:r>
          </a:p>
          <a:p>
            <a:pPr marL="0" indent="0">
              <a:buNone/>
            </a:pPr>
            <a:endParaRPr lang="en-US" dirty="0"/>
          </a:p>
          <a:p>
            <a:pPr marL="0" indent="0">
              <a:buNone/>
            </a:pPr>
            <a:r>
              <a:rPr lang="en-US" dirty="0"/>
              <a:t>Summarize and conclude your presentation</a:t>
            </a:r>
          </a:p>
          <a:p>
            <a:endParaRPr lang="en-US" dirty="0"/>
          </a:p>
          <a:p>
            <a:pPr marL="0" indent="0">
              <a:buNone/>
            </a:pPr>
            <a:endParaRPr lang="en-US" dirty="0"/>
          </a:p>
        </p:txBody>
      </p:sp>
    </p:spTree>
    <p:extLst>
      <p:ext uri="{BB962C8B-B14F-4D97-AF65-F5344CB8AC3E}">
        <p14:creationId xmlns:p14="http://schemas.microsoft.com/office/powerpoint/2010/main" val="1213653576"/>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References</a:t>
            </a:r>
          </a:p>
        </p:txBody>
      </p:sp>
      <p:sp>
        <p:nvSpPr>
          <p:cNvPr id="3" name="Content Placeholder 2"/>
          <p:cNvSpPr>
            <a:spLocks noGrp="1"/>
          </p:cNvSpPr>
          <p:nvPr>
            <p:ph idx="1"/>
          </p:nvPr>
        </p:nvSpPr>
        <p:spPr/>
        <p:txBody>
          <a:bodyPr/>
          <a:lstStyle/>
          <a:p>
            <a:pPr marL="0" indent="0">
              <a:buNone/>
            </a:pPr>
            <a:r>
              <a:rPr lang="en-US" cap="none" dirty="0" err="1"/>
              <a:t>Bojan</a:t>
            </a:r>
            <a:r>
              <a:rPr lang="en-US" cap="none" dirty="0"/>
              <a:t>, </a:t>
            </a:r>
            <a:r>
              <a:rPr lang="en-US" cap="none" dirty="0" err="1"/>
              <a:t>Maric</a:t>
            </a:r>
            <a:r>
              <a:rPr lang="en-US" cap="none" dirty="0"/>
              <a:t>. </a:t>
            </a:r>
            <a:r>
              <a:rPr lang="en-US" cap="none" dirty="0" err="1"/>
              <a:t>Widewalls</a:t>
            </a:r>
            <a:r>
              <a:rPr lang="en-US" cap="none" dirty="0"/>
              <a:t>, retrieved from: https://www.widewalls.ch/the-history-of-street-art/</a:t>
            </a:r>
          </a:p>
        </p:txBody>
      </p:sp>
    </p:spTree>
    <p:extLst>
      <p:ext uri="{BB962C8B-B14F-4D97-AF65-F5344CB8AC3E}">
        <p14:creationId xmlns:p14="http://schemas.microsoft.com/office/powerpoint/2010/main" val="577891974"/>
      </p:ext>
    </p:extLst>
  </p:cSld>
  <p:clrMapOvr>
    <a:masterClrMapping/>
  </p:clrMapOvr>
  <p:transition spd="slow">
    <p:fade/>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TotalTime>
  <Words>1868</Words>
  <Application>Microsoft Office PowerPoint</Application>
  <PresentationFormat>Widescreen</PresentationFormat>
  <Paragraphs>197</Paragraphs>
  <Slides>34</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Aharoni</vt:lpstr>
      <vt:lpstr>Arial</vt:lpstr>
      <vt:lpstr>Calibri</vt:lpstr>
      <vt:lpstr>Impact</vt:lpstr>
      <vt:lpstr>Main Event</vt:lpstr>
      <vt:lpstr>American Street art Travis Mayo Columbia Southern University 10/16/2018</vt:lpstr>
      <vt:lpstr>American Street art</vt:lpstr>
      <vt:lpstr>American Street art</vt:lpstr>
      <vt:lpstr>Tribute for the 50th anniversary of Johnny Cash’s Live at Folsom Prison album Shepard Fairey  8/20/2018 Paint</vt:lpstr>
      <vt:lpstr>PowerPoint Presentation</vt:lpstr>
      <vt:lpstr>Make art not war Shepard Fairey September 2014 paint</vt:lpstr>
      <vt:lpstr>PowerPoint Presentation</vt:lpstr>
      <vt:lpstr>Nelson mandela mural shepard fairey September 2014 paint </vt:lpstr>
      <vt:lpstr>Tribute for the 50th anniversary of Johnny Cash’s Live at Folsom Prison album</vt:lpstr>
      <vt:lpstr>Tribute for the 50th anniversary of Johnny Cash’s Live at Folsom Prison album</vt:lpstr>
      <vt:lpstr>Unit 6-Artwork title</vt:lpstr>
      <vt:lpstr> Unit 5- critique 2. Title of artwork Artist’s name Year created Media</vt:lpstr>
      <vt:lpstr> Tony goldman mural</vt:lpstr>
      <vt:lpstr>Unit 4- 2. Artwork Title</vt:lpstr>
      <vt:lpstr>2. Unit 6-Artwork Title</vt:lpstr>
      <vt:lpstr>Unit 5- critique  3. Title of artwork Artist’s name Year created Media</vt:lpstr>
      <vt:lpstr>Make art not war</vt:lpstr>
      <vt:lpstr>Unit 4- 3. Artwork Title</vt:lpstr>
      <vt:lpstr>Unit 6. 3. Artwork Title</vt:lpstr>
      <vt:lpstr> Unit 5- 4. Title of artwork Artist’s name Year created Media</vt:lpstr>
      <vt:lpstr>Dumbo NYC mural</vt:lpstr>
      <vt:lpstr>Unit 4- 4. Artwork Title</vt:lpstr>
      <vt:lpstr>Unit 6- 4. Artwork Title</vt:lpstr>
      <vt:lpstr>Unit 5- 5. Title of artwork Artist’s name Year created Media</vt:lpstr>
      <vt:lpstr>Nelson mandela mural</vt:lpstr>
      <vt:lpstr>Unit 4 -5. Artwork Title</vt:lpstr>
      <vt:lpstr>Unit 6- 5. Artwork Title</vt:lpstr>
      <vt:lpstr>Unit 5 help slide- Formal Art Criticism Theories </vt:lpstr>
      <vt:lpstr>Unit 5 help slide- Contextual Art Criticism Theory </vt:lpstr>
      <vt:lpstr>Unit 5 help slide- Expressive Art Criticism Theories </vt:lpstr>
      <vt:lpstr>Unit 8- Comprehensive Statement </vt:lpstr>
      <vt:lpstr>Unit 8- for each artwork Comprehensive Statement </vt:lpstr>
      <vt:lpstr>Unit 8- Comprehensive Statement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American Street art Travis Mayo Columbia Southern University 10/16/2018</dc:title>
  <dc:creator>Travis Mayo</dc:creator>
  <cp:lastModifiedBy>Travis Mayo</cp:lastModifiedBy>
  <cp:revision>6</cp:revision>
  <dcterms:created xsi:type="dcterms:W3CDTF">2018-10-25T21:12:30Z</dcterms:created>
  <dcterms:modified xsi:type="dcterms:W3CDTF">2018-11-20T15:28:08Z</dcterms:modified>
</cp:coreProperties>
</file>