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8"/>
  </p:notesMasterIdLst>
  <p:sldIdLst>
    <p:sldId id="287" r:id="rId2"/>
    <p:sldId id="289" r:id="rId3"/>
    <p:sldId id="308" r:id="rId4"/>
    <p:sldId id="291" r:id="rId5"/>
    <p:sldId id="314" r:id="rId6"/>
    <p:sldId id="301" r:id="rId7"/>
    <p:sldId id="292" r:id="rId8"/>
    <p:sldId id="315" r:id="rId9"/>
    <p:sldId id="293" r:id="rId10"/>
    <p:sldId id="295" r:id="rId11"/>
    <p:sldId id="300" r:id="rId12"/>
    <p:sldId id="309" r:id="rId13"/>
    <p:sldId id="302" r:id="rId14"/>
    <p:sldId id="312" r:id="rId15"/>
    <p:sldId id="298" r:id="rId16"/>
    <p:sldId id="31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60" d="100"/>
          <a:sy n="60" d="100"/>
        </p:scale>
        <p:origin x="972" y="8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more than a century it has been known that the cerebellum is an important part of the brain for the control of movement.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1402477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1 Signal flow through the cerebellum and its relationship to sensory–motor integration in the premotor network. The red arrows indicate an exclusively inhibitory projection onto a small cluster of neurons in the cerebellar deep nucleus. PC, Purkinje cell.</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3654366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2 Regulation of movement direction by coordinating a small array of four cortical–cerebellar modules.</a:t>
            </a:r>
          </a:p>
          <a:p>
            <a:r>
              <a:rPr lang="en-US" dirty="0" smtClean="0"/>
              <a:t>Illustrates some of the operational principles by using a simplified system including just four M1 command neurons, together with their cerebellar modules. Each of the numbered neurons is assumed to command movement in one of four directions: output unit 1 commands upward movement, 2 rightward, 3 downward and 4 leftward. Each of the output units is reciprocally connected to a cerebellar nucleus unit that is regulated by inhibitory input from a PC.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1313062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endParaRPr lang="en-US" baseline="0" dirty="0" smtClean="0"/>
          </a:p>
          <a:p>
            <a:pPr>
              <a:lnSpc>
                <a:spcPct val="200000"/>
              </a:lnSpc>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4300" lvl="2" indent="0">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4078363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extLst>
      <p:ext uri="{BB962C8B-B14F-4D97-AF65-F5344CB8AC3E}">
        <p14:creationId xmlns:p14="http://schemas.microsoft.com/office/powerpoint/2010/main" val="3154889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15</a:t>
            </a:fld>
            <a:endParaRPr lang="en-US" dirty="0"/>
          </a:p>
        </p:txBody>
      </p:sp>
    </p:spTree>
    <p:extLst>
      <p:ext uri="{BB962C8B-B14F-4D97-AF65-F5344CB8AC3E}">
        <p14:creationId xmlns:p14="http://schemas.microsoft.com/office/powerpoint/2010/main" val="393187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16</a:t>
            </a:fld>
            <a:endParaRPr lang="en-US" dirty="0"/>
          </a:p>
        </p:txBody>
      </p:sp>
    </p:spTree>
    <p:extLst>
      <p:ext uri="{BB962C8B-B14F-4D97-AF65-F5344CB8AC3E}">
        <p14:creationId xmlns:p14="http://schemas.microsoft.com/office/powerpoint/2010/main" val="4010658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rgbClr val="00B050"/>
                </a:solidFill>
              </a:rPr>
              <a:t>Cerebellum</a:t>
            </a:r>
            <a:r>
              <a:rPr lang="en-US" dirty="0">
                <a:solidFill>
                  <a:srgbClr val="00B050"/>
                </a:solidFill>
              </a:rPr>
              <a:t>: Movement Regulation and Cognitive Functions</a:t>
            </a:r>
            <a:r>
              <a:rPr lang="en-US" dirty="0" smtClean="0">
                <a:solidFill>
                  <a:srgbClr val="00B050"/>
                </a:solidFill>
              </a:rPr>
              <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17" y="176462"/>
            <a:ext cx="9854276" cy="657727"/>
          </a:xfrm>
        </p:spPr>
        <p:txBody>
          <a:bodyPr>
            <a:normAutofit fontScale="90000"/>
          </a:bodyPr>
          <a:lstStyle/>
          <a:p>
            <a:pPr algn="ctr"/>
            <a:r>
              <a:rPr lang="en-US" dirty="0" smtClean="0">
                <a:solidFill>
                  <a:srgbClr val="00B050"/>
                </a:solidFill>
              </a:rPr>
              <a:t>Introduction</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0" y="641684"/>
            <a:ext cx="11914910" cy="6216315"/>
          </a:xfrm>
        </p:spPr>
        <p:txBody>
          <a:bodyPr>
            <a:normAutofit/>
          </a:bodyPr>
          <a:lstStyle/>
          <a:p>
            <a:pPr>
              <a:lnSpc>
                <a:spcPct val="200000"/>
              </a:lnSpc>
              <a:buFont typeface="Wingdings" pitchFamily="2" charset="2"/>
              <a:buChar char="Ø"/>
            </a:pPr>
            <a:r>
              <a:rPr lang="en-US" sz="2000" dirty="0" smtClean="0">
                <a:latin typeface="Constantia" pitchFamily="18" charset="0"/>
              </a:rPr>
              <a:t>Cerebellum believed to control movement.</a:t>
            </a:r>
          </a:p>
          <a:p>
            <a:pPr>
              <a:lnSpc>
                <a:spcPct val="200000"/>
              </a:lnSpc>
              <a:buFont typeface="Wingdings" pitchFamily="2" charset="2"/>
              <a:buChar char="Ø"/>
            </a:pPr>
            <a:r>
              <a:rPr lang="en-US" sz="2000" dirty="0" smtClean="0">
                <a:latin typeface="Constantia" pitchFamily="18" charset="0"/>
              </a:rPr>
              <a:t>Although not the initiator of motion, damage to cerebellum makes movement erratic in size and direction.</a:t>
            </a:r>
          </a:p>
          <a:p>
            <a:pPr>
              <a:lnSpc>
                <a:spcPct val="200000"/>
              </a:lnSpc>
              <a:buFont typeface="Wingdings" pitchFamily="2" charset="2"/>
              <a:buChar char="Ø"/>
            </a:pPr>
            <a:r>
              <a:rPr lang="en-US" sz="2000" dirty="0" smtClean="0">
                <a:latin typeface="Constantia" pitchFamily="18" charset="0"/>
              </a:rPr>
              <a:t>An important site </a:t>
            </a:r>
            <a:r>
              <a:rPr lang="en-US" sz="2000" dirty="0" smtClean="0">
                <a:latin typeface="Constantia" pitchFamily="18" charset="0"/>
              </a:rPr>
              <a:t>for motor learning and adaptation following injury.</a:t>
            </a:r>
          </a:p>
          <a:p>
            <a:pPr>
              <a:lnSpc>
                <a:spcPct val="200000"/>
              </a:lnSpc>
              <a:buFont typeface="Wingdings" pitchFamily="2" charset="2"/>
              <a:buChar char="Ø"/>
            </a:pPr>
            <a:r>
              <a:rPr lang="en-US" sz="2000" dirty="0">
                <a:latin typeface="Constantia" pitchFamily="18" charset="0"/>
              </a:rPr>
              <a:t>Changes in the strength of the connections among neurons in the cerebellum underlie these adaptive changes</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Vermis; portion of the cerebellum that is closest to the midline of the brain; phylogenetically the oldest.</a:t>
            </a:r>
          </a:p>
          <a:p>
            <a:pPr>
              <a:lnSpc>
                <a:spcPct val="200000"/>
              </a:lnSpc>
              <a:buFont typeface="Wingdings" pitchFamily="2" charset="2"/>
              <a:buChar char="Ø"/>
            </a:pPr>
            <a:r>
              <a:rPr lang="en-US" sz="2000" dirty="0" smtClean="0">
                <a:latin typeface="Constantia" pitchFamily="18" charset="0"/>
              </a:rPr>
              <a:t>Vermis; regulates the accuracy of trunk, leg, head, and eye movement; critical for control of posture, size, and locomotion.</a:t>
            </a: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761" y="0"/>
            <a:ext cx="10504013" cy="770021"/>
          </a:xfrm>
        </p:spPr>
        <p:txBody>
          <a:bodyPr>
            <a:normAutofit fontScale="90000"/>
          </a:bodyPr>
          <a:lstStyle/>
          <a:p>
            <a:pPr algn="ctr"/>
            <a:r>
              <a:rPr lang="en-US" dirty="0" smtClean="0">
                <a:solidFill>
                  <a:srgbClr val="00B050"/>
                </a:solidFill>
              </a:rPr>
              <a:t>Introduction Cont…</a:t>
            </a:r>
            <a:r>
              <a:rPr lang="en-US" dirty="0">
                <a:solidFill>
                  <a:srgbClr val="00B050"/>
                </a:solidFill>
              </a:rPr>
              <a:t/>
            </a:r>
            <a:br>
              <a:rPr lang="en-US" dirty="0">
                <a:solidFill>
                  <a:srgbClr val="00B050"/>
                </a:solidFill>
              </a:rPr>
            </a:br>
            <a:endParaRPr lang="en-US" dirty="0">
              <a:solidFill>
                <a:srgbClr val="00B050"/>
              </a:solidFill>
            </a:endParaRPr>
          </a:p>
        </p:txBody>
      </p:sp>
      <p:sp>
        <p:nvSpPr>
          <p:cNvPr id="3" name="Content Placeholder 2"/>
          <p:cNvSpPr>
            <a:spLocks noGrp="1"/>
          </p:cNvSpPr>
          <p:nvPr>
            <p:ph idx="1"/>
          </p:nvPr>
        </p:nvSpPr>
        <p:spPr>
          <a:xfrm>
            <a:off x="128337" y="625643"/>
            <a:ext cx="11758863" cy="6079958"/>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Inter-mediate </a:t>
            </a:r>
            <a:r>
              <a:rPr lang="en-US" sz="2000" dirty="0">
                <a:latin typeface="Constantia" panose="02030602050306030303" pitchFamily="18" charset="0"/>
              </a:rPr>
              <a:t>portion of the </a:t>
            </a:r>
            <a:r>
              <a:rPr lang="en-US" sz="2000" dirty="0" smtClean="0">
                <a:latin typeface="Constantia" panose="02030602050306030303" pitchFamily="18" charset="0"/>
              </a:rPr>
              <a:t>cerebellum; regulates voluntary movement.</a:t>
            </a:r>
          </a:p>
          <a:p>
            <a:pPr>
              <a:lnSpc>
                <a:spcPct val="200000"/>
              </a:lnSpc>
              <a:buFont typeface="Wingdings" panose="05000000000000000000" pitchFamily="2" charset="2"/>
              <a:buChar char="Ø"/>
            </a:pPr>
            <a:r>
              <a:rPr lang="en-US" sz="2000" dirty="0" smtClean="0">
                <a:latin typeface="Constantia" panose="02030602050306030303" pitchFamily="18" charset="0"/>
              </a:rPr>
              <a:t>Lateral parts </a:t>
            </a:r>
            <a:r>
              <a:rPr lang="en-US" sz="2000" dirty="0">
                <a:latin typeface="Constantia" panose="02030602050306030303" pitchFamily="18" charset="0"/>
              </a:rPr>
              <a:t>of the cerebellum; hemispheres; regulate higher aspects of </a:t>
            </a:r>
            <a:r>
              <a:rPr lang="en-US" sz="2000" dirty="0" smtClean="0">
                <a:latin typeface="Constantia" panose="02030602050306030303" pitchFamily="18" charset="0"/>
              </a:rPr>
              <a:t>behavior. </a:t>
            </a:r>
          </a:p>
          <a:p>
            <a:pPr>
              <a:lnSpc>
                <a:spcPct val="200000"/>
              </a:lnSpc>
              <a:buFont typeface="Wingdings" panose="05000000000000000000" pitchFamily="2" charset="2"/>
              <a:buChar char="Ø"/>
            </a:pPr>
            <a:r>
              <a:rPr lang="en-US" sz="2000" dirty="0">
                <a:latin typeface="Constantia" panose="02030602050306030303" pitchFamily="18" charset="0"/>
              </a:rPr>
              <a:t>Hemispheres are small in lower animals but become quite large in </a:t>
            </a:r>
            <a:r>
              <a:rPr lang="en-US" sz="2000" dirty="0" smtClean="0">
                <a:latin typeface="Constantia" panose="02030602050306030303" pitchFamily="18" charset="0"/>
              </a:rPr>
              <a:t>humans.</a:t>
            </a:r>
          </a:p>
          <a:p>
            <a:pPr>
              <a:lnSpc>
                <a:spcPct val="200000"/>
              </a:lnSpc>
              <a:buFont typeface="Wingdings" panose="05000000000000000000" pitchFamily="2" charset="2"/>
              <a:buChar char="Ø"/>
            </a:pPr>
            <a:r>
              <a:rPr lang="en-US" sz="2000" dirty="0" smtClean="0">
                <a:latin typeface="Constantia" panose="02030602050306030303" pitchFamily="18" charset="0"/>
              </a:rPr>
              <a:t>Increase in </a:t>
            </a:r>
            <a:r>
              <a:rPr lang="en-US" sz="2000" dirty="0">
                <a:latin typeface="Constantia" panose="02030602050306030303" pitchFamily="18" charset="0"/>
              </a:rPr>
              <a:t>the size of the cerebellum in the course of evolution parallel to </a:t>
            </a:r>
            <a:r>
              <a:rPr lang="en-US" sz="2000" dirty="0" smtClean="0">
                <a:latin typeface="Constantia" panose="02030602050306030303" pitchFamily="18" charset="0"/>
              </a:rPr>
              <a:t>the </a:t>
            </a:r>
            <a:r>
              <a:rPr lang="en-US" sz="2000" dirty="0">
                <a:latin typeface="Constantia" panose="02030602050306030303" pitchFamily="18" charset="0"/>
              </a:rPr>
              <a:t>enlargement of the cerebral cortex in higher </a:t>
            </a:r>
            <a:r>
              <a:rPr lang="en-US" sz="2000" dirty="0" smtClean="0">
                <a:latin typeface="Constantia" panose="02030602050306030303" pitchFamily="18" charset="0"/>
              </a:rPr>
              <a:t>mammals.</a:t>
            </a:r>
          </a:p>
          <a:p>
            <a:pPr>
              <a:lnSpc>
                <a:spcPct val="200000"/>
              </a:lnSpc>
              <a:buFont typeface="Wingdings" panose="05000000000000000000" pitchFamily="2" charset="2"/>
              <a:buChar char="Ø"/>
            </a:pPr>
            <a:r>
              <a:rPr lang="en-US" sz="2000" dirty="0">
                <a:latin typeface="Constantia" panose="02030602050306030303" pitchFamily="18" charset="0"/>
              </a:rPr>
              <a:t>Recent discoveries; cerebellar hemispheres are used to regulate higher cerebral processes; processes that plan complex movements </a:t>
            </a:r>
            <a:r>
              <a:rPr lang="en-US" sz="2000" dirty="0" smtClean="0">
                <a:latin typeface="Constantia" panose="02030602050306030303" pitchFamily="18" charset="0"/>
              </a:rPr>
              <a:t>and participate </a:t>
            </a:r>
            <a:r>
              <a:rPr lang="en-US" sz="2000" dirty="0">
                <a:latin typeface="Constantia" panose="02030602050306030303" pitchFamily="18" charset="0"/>
              </a:rPr>
              <a:t>in cognition and thinking.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These </a:t>
            </a:r>
            <a:r>
              <a:rPr lang="en-US" sz="2000" dirty="0" smtClean="0">
                <a:latin typeface="Constantia" panose="02030602050306030303" pitchFamily="18" charset="0"/>
              </a:rPr>
              <a:t>discoveries </a:t>
            </a:r>
            <a:r>
              <a:rPr lang="en-US" sz="2000" dirty="0">
                <a:latin typeface="Constantia" panose="02030602050306030303" pitchFamily="18" charset="0"/>
              </a:rPr>
              <a:t>make it clear that the cerebellum does much more than regulate movement.</a:t>
            </a:r>
          </a:p>
          <a:p>
            <a:pPr marL="0" indent="0">
              <a:lnSpc>
                <a:spcPct val="200000"/>
              </a:lnSpc>
              <a:buNone/>
            </a:pPr>
            <a:endParaRPr lang="en-US" sz="2000" dirty="0">
              <a:latin typeface="Constantia" panose="02030602050306030303" pitchFamily="18" charset="0"/>
            </a:endParaRPr>
          </a:p>
          <a:p>
            <a:pPr>
              <a:lnSpc>
                <a:spcPct val="200000"/>
              </a:lnSpc>
              <a:buFont typeface="Wingdings" panose="05000000000000000000" pitchFamily="2" charset="2"/>
              <a:buChar char="Ø"/>
            </a:pPr>
            <a:endParaRPr lang="en-US" sz="2000" dirty="0">
              <a:latin typeface="Constantia" panose="02030602050306030303" pitchFamily="18" charset="0"/>
            </a:endParaRP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241631509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449" y="249382"/>
            <a:ext cx="11028217" cy="665018"/>
          </a:xfrm>
        </p:spPr>
        <p:txBody>
          <a:bodyPr>
            <a:normAutofit/>
          </a:bodyPr>
          <a:lstStyle/>
          <a:p>
            <a:pPr algn="ctr"/>
            <a:r>
              <a:rPr lang="en-US" dirty="0">
                <a:solidFill>
                  <a:srgbClr val="00B050"/>
                </a:solidFill>
              </a:rPr>
              <a:t>Organizational and Operational Principles</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Two main </a:t>
            </a:r>
            <a:r>
              <a:rPr lang="en-US" sz="2000" dirty="0">
                <a:solidFill>
                  <a:schemeClr val="tx1"/>
                </a:solidFill>
                <a:latin typeface="Constantia" pitchFamily="18" charset="0"/>
              </a:rPr>
              <a:t>divisions of the cerebellum: the cerebellar cortex and the cerebellar deep nuclei </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The cortex is specialized for processing extremely large amounts of information about the states of body parts, of objects around us and of ongoing brain </a:t>
            </a:r>
            <a:r>
              <a:rPr lang="en-US" sz="2000" dirty="0" smtClean="0">
                <a:solidFill>
                  <a:schemeClr val="tx1"/>
                </a:solidFill>
                <a:latin typeface="Constantia" pitchFamily="18" charset="0"/>
              </a:rPr>
              <a:t>activities.</a:t>
            </a:r>
          </a:p>
          <a:p>
            <a:pPr>
              <a:lnSpc>
                <a:spcPct val="200000"/>
              </a:lnSpc>
              <a:buFont typeface="Wingdings" pitchFamily="2" charset="2"/>
              <a:buChar char="Ø"/>
            </a:pPr>
            <a:r>
              <a:rPr lang="en-US" sz="2000" dirty="0" smtClean="0">
                <a:solidFill>
                  <a:schemeClr val="tx1"/>
                </a:solidFill>
                <a:latin typeface="Constantia" pitchFamily="18" charset="0"/>
              </a:rPr>
              <a:t>Information </a:t>
            </a:r>
            <a:r>
              <a:rPr lang="en-US" sz="2000" dirty="0">
                <a:solidFill>
                  <a:schemeClr val="tx1"/>
                </a:solidFill>
                <a:latin typeface="Constantia" pitchFamily="18" charset="0"/>
              </a:rPr>
              <a:t>is conveyed to the cerebellum by its mossy </a:t>
            </a:r>
            <a:r>
              <a:rPr lang="en-US" sz="2000" dirty="0" smtClean="0">
                <a:solidFill>
                  <a:schemeClr val="tx1"/>
                </a:solidFill>
                <a:latin typeface="Constantia" pitchFamily="18" charset="0"/>
              </a:rPr>
              <a:t>fiber </a:t>
            </a:r>
            <a:r>
              <a:rPr lang="en-US" sz="2000" dirty="0">
                <a:solidFill>
                  <a:schemeClr val="tx1"/>
                </a:solidFill>
                <a:latin typeface="Constantia" pitchFamily="18" charset="0"/>
              </a:rPr>
              <a:t>inputs</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The state of body parts is monitored by </a:t>
            </a:r>
            <a:r>
              <a:rPr lang="en-US" sz="2000" dirty="0" smtClean="0">
                <a:solidFill>
                  <a:schemeClr val="tx1"/>
                </a:solidFill>
                <a:latin typeface="Constantia" pitchFamily="18" charset="0"/>
              </a:rPr>
              <a:t>kinaesthetic receptors.</a:t>
            </a:r>
          </a:p>
          <a:p>
            <a:pPr>
              <a:lnSpc>
                <a:spcPct val="200000"/>
              </a:lnSpc>
              <a:buFont typeface="Wingdings" pitchFamily="2" charset="2"/>
              <a:buChar char="Ø"/>
            </a:pPr>
            <a:r>
              <a:rPr lang="en-US" sz="2000" dirty="0">
                <a:solidFill>
                  <a:schemeClr val="tx1"/>
                </a:solidFill>
                <a:latin typeface="Constantia" pitchFamily="18" charset="0"/>
              </a:rPr>
              <a:t>The state of the world is monitored by </a:t>
            </a:r>
            <a:r>
              <a:rPr lang="en-US" sz="2000" dirty="0" smtClean="0">
                <a:solidFill>
                  <a:schemeClr val="tx1"/>
                </a:solidFill>
                <a:latin typeface="Constantia" pitchFamily="18" charset="0"/>
              </a:rPr>
              <a:t>tactile receptors.</a:t>
            </a:r>
          </a:p>
          <a:p>
            <a:pPr>
              <a:lnSpc>
                <a:spcPct val="200000"/>
              </a:lnSpc>
              <a:buFont typeface="Wingdings" pitchFamily="2" charset="2"/>
              <a:buChar char="Ø"/>
            </a:pPr>
            <a:r>
              <a:rPr lang="en-US" sz="2000" dirty="0">
                <a:solidFill>
                  <a:schemeClr val="tx1"/>
                </a:solidFill>
                <a:latin typeface="Constantia" pitchFamily="18" charset="0"/>
              </a:rPr>
              <a:t>The state </a:t>
            </a:r>
            <a:r>
              <a:rPr lang="en-US" sz="2000" dirty="0" smtClean="0">
                <a:solidFill>
                  <a:schemeClr val="tx1"/>
                </a:solidFill>
                <a:latin typeface="Constantia" pitchFamily="18" charset="0"/>
              </a:rPr>
              <a:t>of the </a:t>
            </a:r>
            <a:r>
              <a:rPr lang="en-US" sz="2000" dirty="0">
                <a:solidFill>
                  <a:schemeClr val="tx1"/>
                </a:solidFill>
                <a:latin typeface="Constantia" pitchFamily="18" charset="0"/>
              </a:rPr>
              <a:t>brain is monitored by collateral </a:t>
            </a:r>
            <a:r>
              <a:rPr lang="en-US" sz="2000" dirty="0" smtClean="0">
                <a:solidFill>
                  <a:schemeClr val="tx1"/>
                </a:solidFill>
                <a:latin typeface="Constantia" pitchFamily="18" charset="0"/>
              </a:rPr>
              <a:t>projections </a:t>
            </a:r>
            <a:r>
              <a:rPr lang="en-US" sz="2000" dirty="0">
                <a:solidFill>
                  <a:schemeClr val="tx1"/>
                </a:solidFill>
                <a:latin typeface="Constantia" pitchFamily="18" charset="0"/>
              </a:rPr>
              <a:t>from brain areas that deal with motivation, </a:t>
            </a:r>
            <a:r>
              <a:rPr lang="en-US" sz="2000" dirty="0" smtClean="0">
                <a:solidFill>
                  <a:schemeClr val="tx1"/>
                </a:solidFill>
                <a:latin typeface="Constantia" pitchFamily="18" charset="0"/>
              </a:rPr>
              <a:t>perceptions, </a:t>
            </a:r>
            <a:r>
              <a:rPr lang="en-US" sz="2000" dirty="0">
                <a:solidFill>
                  <a:schemeClr val="tx1"/>
                </a:solidFill>
                <a:latin typeface="Constantia" pitchFamily="18" charset="0"/>
              </a:rPr>
              <a:t>goals, </a:t>
            </a:r>
            <a:r>
              <a:rPr lang="en-US" sz="2000" dirty="0" smtClean="0">
                <a:solidFill>
                  <a:schemeClr val="tx1"/>
                </a:solidFill>
                <a:latin typeface="Constantia" pitchFamily="18" charset="0"/>
              </a:rPr>
              <a:t>actions, </a:t>
            </a:r>
            <a:r>
              <a:rPr lang="en-US" sz="2000" dirty="0">
                <a:solidFill>
                  <a:schemeClr val="tx1"/>
                </a:solidFill>
                <a:latin typeface="Constantia" pitchFamily="18" charset="0"/>
              </a:rPr>
              <a:t>and current thinking.</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0000"/>
            <a:ext cx="12192000" cy="6868000"/>
          </a:xfrm>
          <a:prstGeom prst="rect">
            <a:avLst/>
          </a:prstGeom>
        </p:spPr>
      </p:pic>
    </p:spTree>
    <p:extLst>
      <p:ext uri="{BB962C8B-B14F-4D97-AF65-F5344CB8AC3E}">
        <p14:creationId xmlns:p14="http://schemas.microsoft.com/office/powerpoint/2010/main" val="88041173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989" y="138546"/>
            <a:ext cx="10742457" cy="748145"/>
          </a:xfrm>
        </p:spPr>
        <p:txBody>
          <a:bodyPr>
            <a:normAutofit/>
          </a:bodyPr>
          <a:lstStyle/>
          <a:p>
            <a:pPr algn="ctr"/>
            <a:r>
              <a:rPr lang="en-US" dirty="0">
                <a:solidFill>
                  <a:srgbClr val="00B050"/>
                </a:solidFill>
              </a:rPr>
              <a:t>Organizational and Operational Principles</a:t>
            </a:r>
            <a:endParaRPr lang="en-US" dirty="0">
              <a:solidFill>
                <a:srgbClr val="00B050"/>
              </a:solidFill>
            </a:endParaRPr>
          </a:p>
        </p:txBody>
      </p:sp>
      <p:sp>
        <p:nvSpPr>
          <p:cNvPr id="3" name="Content Placeholder 2"/>
          <p:cNvSpPr>
            <a:spLocks noGrp="1"/>
          </p:cNvSpPr>
          <p:nvPr>
            <p:ph idx="1"/>
          </p:nvPr>
        </p:nvSpPr>
        <p:spPr>
          <a:xfrm>
            <a:off x="166255" y="886691"/>
            <a:ext cx="11817927" cy="5708073"/>
          </a:xfrm>
        </p:spPr>
        <p:txBody>
          <a:bodyPr>
            <a:normAutofit/>
          </a:bodyPr>
          <a:lstStyle/>
          <a:p>
            <a:pPr>
              <a:lnSpc>
                <a:spcPct val="200000"/>
              </a:lnSpc>
              <a:buFont typeface="Wingdings" pitchFamily="2" charset="2"/>
              <a:buChar char="Ø"/>
            </a:pPr>
            <a:r>
              <a:rPr lang="en-US" sz="2000" dirty="0">
                <a:latin typeface="Constantia" pitchFamily="18" charset="0"/>
              </a:rPr>
              <a:t>Intermediate regions of the cerebellar nuclei; receive excitatory collaterals from mossy </a:t>
            </a:r>
            <a:r>
              <a:rPr lang="en-US" sz="2000" dirty="0" smtClean="0">
                <a:latin typeface="Constantia" pitchFamily="18" charset="0"/>
              </a:rPr>
              <a:t>fibers labelled </a:t>
            </a:r>
            <a:r>
              <a:rPr lang="en-US" sz="2000" dirty="0">
                <a:latin typeface="Constantia" pitchFamily="18" charset="0"/>
              </a:rPr>
              <a:t>the premotor network in Figure 1</a:t>
            </a:r>
            <a:r>
              <a:rPr lang="en-US" sz="2000" dirty="0" smtClean="0">
                <a:latin typeface="Constantia" pitchFamily="18" charset="0"/>
              </a:rPr>
              <a:t>.</a:t>
            </a:r>
          </a:p>
          <a:p>
            <a:pPr>
              <a:lnSpc>
                <a:spcPct val="200000"/>
              </a:lnSpc>
              <a:buFont typeface="Wingdings" pitchFamily="2" charset="2"/>
              <a:buChar char="Ø"/>
            </a:pPr>
            <a:r>
              <a:rPr lang="en-US" sz="2000" dirty="0">
                <a:latin typeface="Constantia" pitchFamily="18" charset="0"/>
              </a:rPr>
              <a:t>The premotor network for the intermediate cerebellum is comprised of </a:t>
            </a:r>
            <a:r>
              <a:rPr lang="en-US" sz="2000" dirty="0" smtClean="0">
                <a:latin typeface="Constantia" pitchFamily="18" charset="0"/>
              </a:rPr>
              <a:t>interconnections </a:t>
            </a:r>
            <a:r>
              <a:rPr lang="en-US" sz="2000" dirty="0">
                <a:latin typeface="Constantia" pitchFamily="18" charset="0"/>
              </a:rPr>
              <a:t>between cerebellar nuclei, red nucleus and motor cortex</a:t>
            </a:r>
            <a:r>
              <a:rPr lang="en-US" sz="2000" dirty="0" smtClean="0">
                <a:latin typeface="Constantia" pitchFamily="18" charset="0"/>
              </a:rPr>
              <a:t>.</a:t>
            </a:r>
            <a:endParaRPr lang="en-US" sz="2000" dirty="0">
              <a:latin typeface="Constantia" pitchFamily="18" charset="0"/>
            </a:endParaRPr>
          </a:p>
          <a:p>
            <a:pPr>
              <a:lnSpc>
                <a:spcPct val="200000"/>
              </a:lnSpc>
              <a:buFont typeface="Wingdings" pitchFamily="2" charset="2"/>
              <a:buChar char="Ø"/>
            </a:pPr>
            <a:r>
              <a:rPr lang="en-US" sz="2000" dirty="0" smtClean="0">
                <a:latin typeface="Constantia" pitchFamily="18" charset="0"/>
              </a:rPr>
              <a:t>Projections throughout </a:t>
            </a:r>
            <a:r>
              <a:rPr lang="en-US" sz="2000" dirty="0">
                <a:latin typeface="Constantia" pitchFamily="18" charset="0"/>
              </a:rPr>
              <a:t>the premotor network </a:t>
            </a:r>
            <a:r>
              <a:rPr lang="en-US" sz="2000" dirty="0" smtClean="0">
                <a:latin typeface="Constantia" pitchFamily="18" charset="0"/>
              </a:rPr>
              <a:t>predominantly excitatory; </a:t>
            </a:r>
            <a:r>
              <a:rPr lang="en-US" sz="2000" dirty="0">
                <a:latin typeface="Constantia" pitchFamily="18" charset="0"/>
              </a:rPr>
              <a:t>they transmit positive feed-back; promote regenerative </a:t>
            </a:r>
            <a:r>
              <a:rPr lang="en-US" sz="2000" dirty="0" smtClean="0">
                <a:latin typeface="Constantia" pitchFamily="18" charset="0"/>
              </a:rPr>
              <a:t>activity.</a:t>
            </a:r>
          </a:p>
          <a:p>
            <a:pPr>
              <a:lnSpc>
                <a:spcPct val="200000"/>
              </a:lnSpc>
              <a:buFont typeface="Wingdings" pitchFamily="2" charset="2"/>
              <a:buChar char="Ø"/>
            </a:pPr>
            <a:r>
              <a:rPr lang="en-US" sz="2000" dirty="0" smtClean="0">
                <a:latin typeface="Constantia" pitchFamily="18" charset="0"/>
              </a:rPr>
              <a:t>Cerebellar </a:t>
            </a:r>
            <a:r>
              <a:rPr lang="en-US" sz="2000" dirty="0">
                <a:latin typeface="Constantia" pitchFamily="18" charset="0"/>
              </a:rPr>
              <a:t>cortex climbing fibers; transmit relatively specific error information to those </a:t>
            </a:r>
            <a:r>
              <a:rPr lang="en-US" sz="2000" dirty="0" smtClean="0">
                <a:latin typeface="Constantia" pitchFamily="18" charset="0"/>
              </a:rPr>
              <a:t>Purkije cells that </a:t>
            </a:r>
            <a:r>
              <a:rPr lang="en-US" sz="2000" dirty="0">
                <a:latin typeface="Constantia" pitchFamily="18" charset="0"/>
              </a:rPr>
              <a:t>are capable of reducing a particular movement error.</a:t>
            </a:r>
            <a:endParaRPr lang="en-US" sz="2000" dirty="0">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5" y="43752"/>
            <a:ext cx="11430000" cy="967630"/>
          </a:xfrm>
        </p:spPr>
        <p:txBody>
          <a:bodyPr>
            <a:normAutofit fontScale="90000"/>
          </a:bodyPr>
          <a:lstStyle/>
          <a:p>
            <a:pPr algn="ctr"/>
            <a:r>
              <a:rPr lang="en-US" dirty="0">
                <a:solidFill>
                  <a:srgbClr val="00B050"/>
                </a:solidFill>
              </a:rPr>
              <a:t>Regulation of Voluntary Movement Commands by the Intermediate Cerebellum</a:t>
            </a:r>
            <a:endParaRPr lang="en-US" dirty="0">
              <a:solidFill>
                <a:srgbClr val="00B050"/>
              </a:solidFill>
            </a:endParaRPr>
          </a:p>
        </p:txBody>
      </p:sp>
      <p:sp>
        <p:nvSpPr>
          <p:cNvPr id="3" name="Content Placeholder 2"/>
          <p:cNvSpPr>
            <a:spLocks noGrp="1"/>
          </p:cNvSpPr>
          <p:nvPr>
            <p:ph idx="1"/>
          </p:nvPr>
        </p:nvSpPr>
        <p:spPr>
          <a:xfrm>
            <a:off x="166255" y="882316"/>
            <a:ext cx="11693235" cy="5975683"/>
          </a:xfrm>
        </p:spPr>
        <p:txBody>
          <a:bodyPr>
            <a:normAutofit lnSpcReduction="10000"/>
          </a:bodyPr>
          <a:lstStyle/>
          <a:p>
            <a:pPr>
              <a:lnSpc>
                <a:spcPct val="200000"/>
              </a:lnSpc>
              <a:buFont typeface="Wingdings" panose="05000000000000000000" pitchFamily="2" charset="2"/>
              <a:buChar char="Ø"/>
            </a:pPr>
            <a:r>
              <a:rPr lang="en-US" sz="2000" dirty="0" smtClean="0">
                <a:solidFill>
                  <a:schemeClr val="tx1"/>
                </a:solidFill>
                <a:latin typeface="Constantia" pitchFamily="18" charset="0"/>
              </a:rPr>
              <a:t>Neural signals </a:t>
            </a:r>
            <a:r>
              <a:rPr lang="en-US" sz="2000" dirty="0">
                <a:solidFill>
                  <a:schemeClr val="tx1"/>
                </a:solidFill>
                <a:latin typeface="Constantia" pitchFamily="18" charset="0"/>
              </a:rPr>
              <a:t>that command the production of voluntary limb movements are transmitted from the brain to the spinal cord by the axons of neurons in the motor cortex (M1) and the red nucleus</a:t>
            </a:r>
            <a:r>
              <a:rPr lang="en-US" sz="2000" dirty="0" smtClean="0">
                <a:solidFill>
                  <a:schemeClr val="tx1"/>
                </a:solidFill>
                <a:latin typeface="Constantia" pitchFamily="18" charset="0"/>
              </a:rPr>
              <a:t>.</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Each </a:t>
            </a:r>
            <a:r>
              <a:rPr lang="en-US" sz="2000" dirty="0">
                <a:solidFill>
                  <a:schemeClr val="tx1"/>
                </a:solidFill>
                <a:latin typeface="Constantia" pitchFamily="18" charset="0"/>
              </a:rPr>
              <a:t>of the numbered neurons is assumed to command movement in one of four directions: output unit 1 commands upward movement, 2 rightward, 3 downward and 4 leftward</a:t>
            </a:r>
            <a:r>
              <a:rPr lang="en-US" sz="2000" dirty="0" smtClean="0">
                <a:solidFill>
                  <a:schemeClr val="tx1"/>
                </a:solidFill>
                <a:latin typeface="Constantia" pitchFamily="18" charset="0"/>
              </a:rPr>
              <a:t>.</a:t>
            </a:r>
          </a:p>
          <a:p>
            <a:pPr>
              <a:lnSpc>
                <a:spcPct val="200000"/>
              </a:lnSpc>
              <a:buFont typeface="Wingdings" panose="05000000000000000000" pitchFamily="2" charset="2"/>
              <a:buChar char="Ø"/>
            </a:pPr>
            <a:r>
              <a:rPr lang="en-US" sz="2000" dirty="0">
                <a:solidFill>
                  <a:schemeClr val="tx1"/>
                </a:solidFill>
                <a:latin typeface="Constantia" pitchFamily="18" charset="0"/>
              </a:rPr>
              <a:t>Divergence of </a:t>
            </a:r>
            <a:r>
              <a:rPr lang="en-US" sz="2000" dirty="0" smtClean="0">
                <a:solidFill>
                  <a:schemeClr val="tx1"/>
                </a:solidFill>
                <a:latin typeface="Constantia" pitchFamily="18" charset="0"/>
              </a:rPr>
              <a:t>fibers </a:t>
            </a:r>
            <a:r>
              <a:rPr lang="en-US" sz="2000" dirty="0">
                <a:solidFill>
                  <a:schemeClr val="tx1"/>
                </a:solidFill>
                <a:latin typeface="Constantia" pitchFamily="18" charset="0"/>
              </a:rPr>
              <a:t>within the premotor </a:t>
            </a:r>
            <a:r>
              <a:rPr lang="en-US" sz="2000" dirty="0" smtClean="0">
                <a:solidFill>
                  <a:schemeClr val="tx1"/>
                </a:solidFill>
                <a:latin typeface="Constantia" pitchFamily="18" charset="0"/>
              </a:rPr>
              <a:t>pathways </a:t>
            </a:r>
            <a:r>
              <a:rPr lang="en-US" sz="2000" dirty="0">
                <a:solidFill>
                  <a:schemeClr val="tx1"/>
                </a:solidFill>
                <a:latin typeface="Constantia" pitchFamily="18" charset="0"/>
              </a:rPr>
              <a:t>allows activation to spread between adjacent modules. </a:t>
            </a:r>
            <a:endParaRPr lang="en-US" sz="2000" dirty="0" smtClean="0">
              <a:solidFill>
                <a:schemeClr val="tx1"/>
              </a:solidFill>
              <a:latin typeface="Constantia" pitchFamily="18" charset="0"/>
            </a:endParaRPr>
          </a:p>
          <a:p>
            <a:pPr>
              <a:lnSpc>
                <a:spcPct val="200000"/>
              </a:lnSpc>
              <a:buFont typeface="Wingdings" panose="05000000000000000000" pitchFamily="2" charset="2"/>
              <a:buChar char="Ø"/>
            </a:pPr>
            <a:r>
              <a:rPr lang="en-US" sz="2000" dirty="0">
                <a:solidFill>
                  <a:schemeClr val="tx1"/>
                </a:solidFill>
                <a:latin typeface="Constantia" pitchFamily="18" charset="0"/>
              </a:rPr>
              <a:t>Consequently, a sensory stimulus </a:t>
            </a:r>
            <a:r>
              <a:rPr lang="en-US" sz="2000" dirty="0" smtClean="0">
                <a:solidFill>
                  <a:schemeClr val="tx1"/>
                </a:solidFill>
                <a:latin typeface="Constantia" pitchFamily="18" charset="0"/>
              </a:rPr>
              <a:t>might </a:t>
            </a:r>
            <a:r>
              <a:rPr lang="en-US" sz="2000" dirty="0">
                <a:solidFill>
                  <a:schemeClr val="tx1"/>
                </a:solidFill>
                <a:latin typeface="Constantia" pitchFamily="18" charset="0"/>
              </a:rPr>
              <a:t>activate unit </a:t>
            </a:r>
            <a:r>
              <a:rPr lang="en-US" sz="2000" dirty="0" smtClean="0">
                <a:solidFill>
                  <a:schemeClr val="tx1"/>
                </a:solidFill>
                <a:latin typeface="Constantia" pitchFamily="18" charset="0"/>
              </a:rPr>
              <a:t>1</a:t>
            </a:r>
            <a:r>
              <a:rPr lang="en-US" sz="2000" dirty="0">
                <a:solidFill>
                  <a:schemeClr val="tx1"/>
                </a:solidFill>
                <a:latin typeface="Constantia" pitchFamily="18" charset="0"/>
              </a:rPr>
              <a:t>, which could serve to start positive feedback and regenerative activity within its </a:t>
            </a:r>
            <a:r>
              <a:rPr lang="en-US" sz="2000" dirty="0" smtClean="0">
                <a:solidFill>
                  <a:schemeClr val="tx1"/>
                </a:solidFill>
                <a:latin typeface="Constantia" pitchFamily="18" charset="0"/>
              </a:rPr>
              <a:t>loop</a:t>
            </a:r>
          </a:p>
          <a:p>
            <a:pPr>
              <a:lnSpc>
                <a:spcPct val="200000"/>
              </a:lnSpc>
              <a:buFont typeface="Wingdings" panose="05000000000000000000" pitchFamily="2" charset="2"/>
              <a:buChar char="Ø"/>
            </a:pPr>
            <a:r>
              <a:rPr lang="en-US" sz="2000" dirty="0">
                <a:solidFill>
                  <a:schemeClr val="tx1"/>
                </a:solidFill>
                <a:latin typeface="Constantia" pitchFamily="18" charset="0"/>
              </a:rPr>
              <a:t>The resultant command signal would activate an agonist muscle for upward movement. </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22106"/>
            <a:ext cx="12192000" cy="6880106"/>
          </a:xfrm>
          <a:prstGeom prst="rect">
            <a:avLst/>
          </a:prstGeom>
        </p:spPr>
      </p:pic>
    </p:spTree>
    <p:extLst>
      <p:ext uri="{BB962C8B-B14F-4D97-AF65-F5344CB8AC3E}">
        <p14:creationId xmlns:p14="http://schemas.microsoft.com/office/powerpoint/2010/main" val="4570971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72" y="0"/>
            <a:ext cx="11719059" cy="581891"/>
          </a:xfrm>
        </p:spPr>
        <p:txBody>
          <a:bodyPr>
            <a:normAutofit fontScale="90000"/>
          </a:bodyPr>
          <a:lstStyle/>
          <a:p>
            <a:pPr lvl="0" algn="ctr"/>
            <a:r>
              <a:rPr lang="en-US" dirty="0">
                <a:solidFill>
                  <a:srgbClr val="00B050"/>
                </a:solidFill>
              </a:rPr>
              <a:t>Regulation of Voluntary Movement Commands by the Intermediate Cerebellum</a:t>
            </a:r>
            <a:endParaRPr lang="en-US" dirty="0">
              <a:solidFill>
                <a:srgbClr val="00B050"/>
              </a:solidFill>
            </a:endParaRPr>
          </a:p>
        </p:txBody>
      </p:sp>
      <p:sp>
        <p:nvSpPr>
          <p:cNvPr id="3" name="Content Placeholder 2"/>
          <p:cNvSpPr>
            <a:spLocks noGrp="1"/>
          </p:cNvSpPr>
          <p:nvPr>
            <p:ph idx="1"/>
          </p:nvPr>
        </p:nvSpPr>
        <p:spPr>
          <a:xfrm>
            <a:off x="168141" y="930442"/>
            <a:ext cx="11895522" cy="5775158"/>
          </a:xfrm>
        </p:spPr>
        <p:txBody>
          <a:bodyPr>
            <a:normAutofit/>
          </a:bodyPr>
          <a:lstStyle/>
          <a:p>
            <a:pPr>
              <a:lnSpc>
                <a:spcPct val="200000"/>
              </a:lnSpc>
              <a:buFont typeface="Wingdings" panose="05000000000000000000" pitchFamily="2" charset="2"/>
              <a:buChar char="Ø"/>
            </a:pPr>
            <a:r>
              <a:rPr lang="en-US" sz="2000" dirty="0">
                <a:latin typeface="Constantia" pitchFamily="18" charset="0"/>
              </a:rPr>
              <a:t>Activity would tend to spread to the modules controlling units 2 and 4, because their PCs are producing only moderate inhibition.</a:t>
            </a:r>
          </a:p>
          <a:p>
            <a:pPr>
              <a:lnSpc>
                <a:spcPct val="200000"/>
              </a:lnSpc>
              <a:buFont typeface="Wingdings" panose="05000000000000000000" pitchFamily="2" charset="2"/>
              <a:buChar char="Ø"/>
            </a:pPr>
            <a:r>
              <a:rPr lang="en-US" sz="2000" dirty="0">
                <a:latin typeface="Constantia" pitchFamily="18" charset="0"/>
              </a:rPr>
              <a:t>This would activate a co-contraction of right and left muscles that would stabilize the limb. </a:t>
            </a:r>
            <a:endParaRPr lang="en-US" sz="2000" dirty="0" smtClean="0">
              <a:latin typeface="Constantia" pitchFamily="18" charset="0"/>
            </a:endParaRPr>
          </a:p>
          <a:p>
            <a:pPr>
              <a:lnSpc>
                <a:spcPct val="200000"/>
              </a:lnSpc>
              <a:buFont typeface="Wingdings" panose="05000000000000000000" pitchFamily="2" charset="2"/>
              <a:buChar char="Ø"/>
            </a:pPr>
            <a:r>
              <a:rPr lang="en-US" sz="2000" dirty="0" smtClean="0">
                <a:latin typeface="Constantia" pitchFamily="18" charset="0"/>
              </a:rPr>
              <a:t>In </a:t>
            </a:r>
            <a:r>
              <a:rPr lang="en-US" sz="2000" dirty="0">
                <a:latin typeface="Constantia" pitchFamily="18" charset="0"/>
              </a:rPr>
              <a:t>contrast, activity would not spread to the module controlling unit 3, because its PC is bursting and producing strong inhibition. </a:t>
            </a:r>
            <a:endParaRPr lang="en-US" sz="2000" dirty="0" smtClean="0">
              <a:latin typeface="Constantia" pitchFamily="18" charset="0"/>
            </a:endParaRPr>
          </a:p>
          <a:p>
            <a:pPr>
              <a:lnSpc>
                <a:spcPct val="200000"/>
              </a:lnSpc>
              <a:buFont typeface="Wingdings" panose="05000000000000000000" pitchFamily="2" charset="2"/>
              <a:buChar char="Ø"/>
            </a:pPr>
            <a:r>
              <a:rPr lang="en-US" sz="2000" dirty="0" smtClean="0">
                <a:latin typeface="Constantia" pitchFamily="18" charset="0"/>
              </a:rPr>
              <a:t>Therefore</a:t>
            </a:r>
            <a:r>
              <a:rPr lang="en-US" sz="2000" dirty="0">
                <a:latin typeface="Constantia" pitchFamily="18" charset="0"/>
              </a:rPr>
              <a:t>, muscles that tend to move the limb downwards would be relaxed. </a:t>
            </a:r>
            <a:endParaRPr lang="en-US" sz="2000" dirty="0" smtClean="0">
              <a:latin typeface="Constantia" pitchFamily="18" charset="0"/>
            </a:endParaRPr>
          </a:p>
          <a:p>
            <a:pPr>
              <a:lnSpc>
                <a:spcPct val="200000"/>
              </a:lnSpc>
              <a:buFont typeface="Wingdings" panose="05000000000000000000" pitchFamily="2" charset="2"/>
              <a:buChar char="Ø"/>
            </a:pPr>
            <a:r>
              <a:rPr lang="en-US" sz="2000" dirty="0" smtClean="0">
                <a:latin typeface="Constantia" pitchFamily="18" charset="0"/>
              </a:rPr>
              <a:t>The motor </a:t>
            </a:r>
            <a:r>
              <a:rPr lang="en-US" sz="2000" dirty="0">
                <a:latin typeface="Constantia" pitchFamily="18" charset="0"/>
              </a:rPr>
              <a:t>cortex and red nucleus are organized not in terms of preferred directions of hand movement, but rather in terms of functionally useful groups of muscles. </a:t>
            </a:r>
            <a:endParaRPr lang="en-US" sz="2000" dirty="0">
              <a:latin typeface="Constantia" pitchFamily="18"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945" y="0"/>
            <a:ext cx="11676466" cy="734291"/>
          </a:xfrm>
        </p:spPr>
        <p:txBody>
          <a:bodyPr>
            <a:normAutofit fontScale="90000"/>
          </a:bodyPr>
          <a:lstStyle/>
          <a:p>
            <a:pPr algn="ctr"/>
            <a:r>
              <a:rPr lang="en-US" dirty="0">
                <a:solidFill>
                  <a:srgbClr val="00B050"/>
                </a:solidFill>
              </a:rPr>
              <a:t>Compartmentalization: Microscopic and Macroscopic Modules</a:t>
            </a:r>
            <a:endParaRPr lang="en-US" dirty="0">
              <a:solidFill>
                <a:srgbClr val="00B050"/>
              </a:solidFill>
            </a:endParaRPr>
          </a:p>
        </p:txBody>
      </p:sp>
      <p:sp>
        <p:nvSpPr>
          <p:cNvPr id="3" name="Content Placeholder 2"/>
          <p:cNvSpPr>
            <a:spLocks noGrp="1"/>
          </p:cNvSpPr>
          <p:nvPr>
            <p:ph idx="1"/>
          </p:nvPr>
        </p:nvSpPr>
        <p:spPr>
          <a:xfrm>
            <a:off x="290945" y="734291"/>
            <a:ext cx="11485419" cy="5902036"/>
          </a:xfrm>
        </p:spPr>
        <p:txBody>
          <a:bodyPr>
            <a:normAutofit fontScale="92500" lnSpcReduction="10000"/>
          </a:bodyPr>
          <a:lstStyle/>
          <a:p>
            <a:pPr marL="457200" lvl="2" indent="-457200">
              <a:lnSpc>
                <a:spcPct val="200000"/>
              </a:lnSpc>
              <a:buFont typeface="Wingdings" panose="05000000000000000000" pitchFamily="2" charset="2"/>
              <a:buChar char="Ø"/>
            </a:pPr>
            <a:r>
              <a:rPr lang="en-US" sz="2000" dirty="0">
                <a:solidFill>
                  <a:schemeClr val="tx1"/>
                </a:solidFill>
                <a:latin typeface="Constantia" pitchFamily="18" charset="0"/>
              </a:rPr>
              <a:t>The microscopic anatomy </a:t>
            </a:r>
            <a:r>
              <a:rPr lang="en-US" sz="2000" dirty="0" smtClean="0">
                <a:solidFill>
                  <a:schemeClr val="tx1"/>
                </a:solidFill>
                <a:latin typeface="Constantia" pitchFamily="18" charset="0"/>
              </a:rPr>
              <a:t>of the cerebellum </a:t>
            </a:r>
            <a:r>
              <a:rPr lang="en-US" sz="2000" dirty="0">
                <a:solidFill>
                  <a:schemeClr val="tx1"/>
                </a:solidFill>
                <a:latin typeface="Constantia" pitchFamily="18" charset="0"/>
              </a:rPr>
              <a:t>is remarkably uniform. </a:t>
            </a:r>
            <a:endParaRPr lang="en-US" sz="2000" dirty="0" smtClean="0">
              <a:solidFill>
                <a:schemeClr val="tx1"/>
              </a:solidFill>
              <a:latin typeface="Constantia" pitchFamily="18" charset="0"/>
            </a:endParaRPr>
          </a:p>
          <a:p>
            <a:pPr marL="457200" lvl="2" indent="-457200">
              <a:lnSpc>
                <a:spcPct val="200000"/>
              </a:lnSpc>
              <a:buFont typeface="Wingdings" panose="05000000000000000000" pitchFamily="2" charset="2"/>
              <a:buChar char="Ø"/>
            </a:pPr>
            <a:r>
              <a:rPr lang="en-US" sz="2000" dirty="0">
                <a:solidFill>
                  <a:schemeClr val="tx1"/>
                </a:solidFill>
                <a:latin typeface="Constantia" pitchFamily="18" charset="0"/>
              </a:rPr>
              <a:t>The cells and their processes form well-defined circuits in parasagittally aligned </a:t>
            </a:r>
            <a:r>
              <a:rPr lang="en-US" sz="2000" dirty="0" smtClean="0">
                <a:solidFill>
                  <a:schemeClr val="tx1"/>
                </a:solidFill>
                <a:latin typeface="Constantia" pitchFamily="18" charset="0"/>
              </a:rPr>
              <a:t>compartments.</a:t>
            </a:r>
          </a:p>
          <a:p>
            <a:pPr marL="457200" lvl="2" indent="-457200">
              <a:lnSpc>
                <a:spcPct val="200000"/>
              </a:lnSpc>
              <a:buFont typeface="Wingdings" panose="05000000000000000000" pitchFamily="2" charset="2"/>
              <a:buChar char="Ø"/>
            </a:pPr>
            <a:r>
              <a:rPr lang="en-US" sz="2000" dirty="0" smtClean="0">
                <a:solidFill>
                  <a:schemeClr val="tx1"/>
                </a:solidFill>
                <a:latin typeface="Constantia" pitchFamily="18" charset="0"/>
              </a:rPr>
              <a:t>The basic </a:t>
            </a:r>
            <a:r>
              <a:rPr lang="en-US" sz="2000" dirty="0">
                <a:solidFill>
                  <a:schemeClr val="tx1"/>
                </a:solidFill>
                <a:latin typeface="Constantia" pitchFamily="18" charset="0"/>
              </a:rPr>
              <a:t>signal-processing functions of one of these modules within either the vermis or the </a:t>
            </a:r>
            <a:r>
              <a:rPr lang="en-US" sz="2000" dirty="0" smtClean="0">
                <a:solidFill>
                  <a:schemeClr val="tx1"/>
                </a:solidFill>
                <a:latin typeface="Constantia" pitchFamily="18" charset="0"/>
              </a:rPr>
              <a:t>hemisphere </a:t>
            </a:r>
            <a:r>
              <a:rPr lang="en-US" sz="2000" dirty="0">
                <a:solidFill>
                  <a:schemeClr val="tx1"/>
                </a:solidFill>
                <a:latin typeface="Constantia" pitchFamily="18" charset="0"/>
              </a:rPr>
              <a:t>is analogous to that of a module within the intermediate cerebellum</a:t>
            </a:r>
            <a:r>
              <a:rPr lang="en-US" sz="2000" dirty="0" smtClean="0">
                <a:solidFill>
                  <a:schemeClr val="tx1"/>
                </a:solidFill>
                <a:latin typeface="Constantia" pitchFamily="18" charset="0"/>
              </a:rPr>
              <a:t>.</a:t>
            </a:r>
            <a:endParaRPr lang="en-US" sz="2000" dirty="0">
              <a:solidFill>
                <a:schemeClr val="tx1"/>
              </a:solidFill>
              <a:latin typeface="Constantia" pitchFamily="18" charset="0"/>
            </a:endParaRPr>
          </a:p>
          <a:p>
            <a:pPr marL="457200" lvl="2" indent="-457200">
              <a:lnSpc>
                <a:spcPct val="200000"/>
              </a:lnSpc>
              <a:buFont typeface="Wingdings" panose="05000000000000000000" pitchFamily="2" charset="2"/>
              <a:buChar char="Ø"/>
            </a:pPr>
            <a:r>
              <a:rPr lang="en-US" sz="2000" dirty="0">
                <a:solidFill>
                  <a:schemeClr val="tx1"/>
                </a:solidFill>
                <a:latin typeface="Constantia" pitchFamily="18" charset="0"/>
              </a:rPr>
              <a:t>A microscopic module includes a parasagittally aligned row of about 100 </a:t>
            </a:r>
            <a:r>
              <a:rPr lang="en-US" sz="2000" dirty="0" smtClean="0">
                <a:solidFill>
                  <a:schemeClr val="tx1"/>
                </a:solidFill>
                <a:latin typeface="Constantia" pitchFamily="18" charset="0"/>
              </a:rPr>
              <a:t>PCs</a:t>
            </a:r>
            <a:r>
              <a:rPr lang="en-US" sz="2000" dirty="0">
                <a:solidFill>
                  <a:schemeClr val="tx1"/>
                </a:solidFill>
                <a:latin typeface="Constantia" pitchFamily="18" charset="0"/>
              </a:rPr>
              <a:t>, , which send a focused inhibitory projection to a small cluster of nuclear cells. </a:t>
            </a:r>
            <a:endParaRPr lang="en-US" sz="2000" dirty="0" smtClean="0">
              <a:solidFill>
                <a:schemeClr val="tx1"/>
              </a:solidFill>
              <a:latin typeface="Constantia" pitchFamily="18" charset="0"/>
            </a:endParaRPr>
          </a:p>
          <a:p>
            <a:pPr marL="457200" lvl="2" indent="-457200">
              <a:lnSpc>
                <a:spcPct val="200000"/>
              </a:lnSpc>
              <a:buFont typeface="Wingdings" panose="05000000000000000000" pitchFamily="2" charset="2"/>
              <a:buChar char="Ø"/>
            </a:pPr>
            <a:r>
              <a:rPr lang="en-US" sz="2000" dirty="0">
                <a:solidFill>
                  <a:schemeClr val="tx1"/>
                </a:solidFill>
                <a:latin typeface="Constantia" pitchFamily="18" charset="0"/>
              </a:rPr>
              <a:t>If the module giving rise to these projections is in the intermediate cerebellum, the axons of the nuclear cells project to the motor cortex and red </a:t>
            </a:r>
            <a:r>
              <a:rPr lang="en-US" sz="2000" dirty="0" smtClean="0">
                <a:solidFill>
                  <a:schemeClr val="tx1"/>
                </a:solidFill>
                <a:latin typeface="Constantia" pitchFamily="18" charset="0"/>
              </a:rPr>
              <a:t>nucleus.</a:t>
            </a:r>
          </a:p>
          <a:p>
            <a:pPr marL="457200" lvl="2" indent="-457200">
              <a:lnSpc>
                <a:spcPct val="200000"/>
              </a:lnSpc>
              <a:buFont typeface="Wingdings" panose="05000000000000000000" pitchFamily="2" charset="2"/>
              <a:buChar char="Ø"/>
            </a:pPr>
            <a:r>
              <a:rPr lang="en-US" sz="2000" dirty="0" smtClean="0">
                <a:solidFill>
                  <a:schemeClr val="tx1"/>
                </a:solidFill>
                <a:latin typeface="Constantia" pitchFamily="18" charset="0"/>
              </a:rPr>
              <a:t>Participate in </a:t>
            </a:r>
            <a:r>
              <a:rPr lang="en-US" sz="2000" dirty="0">
                <a:solidFill>
                  <a:schemeClr val="tx1"/>
                </a:solidFill>
                <a:latin typeface="Constantia" pitchFamily="18" charset="0"/>
              </a:rPr>
              <a:t>regulating the movement command that is sent to hand and arm muscles.</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488" y="0"/>
            <a:ext cx="11417603" cy="651164"/>
          </a:xfrm>
        </p:spPr>
        <p:txBody>
          <a:bodyPr>
            <a:normAutofit fontScale="90000"/>
          </a:bodyPr>
          <a:lstStyle/>
          <a:p>
            <a:pPr algn="ctr"/>
            <a:r>
              <a:rPr lang="en-US" dirty="0">
                <a:solidFill>
                  <a:srgbClr val="00B050"/>
                </a:solidFill>
              </a:rPr>
              <a:t>Compartmentalization: Microscopic and Macroscopic Modules</a:t>
            </a:r>
            <a:endParaRPr lang="en-US" dirty="0">
              <a:solidFill>
                <a:srgbClr val="00B050"/>
              </a:solidFill>
            </a:endParaRPr>
          </a:p>
        </p:txBody>
      </p:sp>
      <p:sp>
        <p:nvSpPr>
          <p:cNvPr id="3" name="Content Placeholder 2"/>
          <p:cNvSpPr>
            <a:spLocks noGrp="1"/>
          </p:cNvSpPr>
          <p:nvPr>
            <p:ph idx="1"/>
          </p:nvPr>
        </p:nvSpPr>
        <p:spPr>
          <a:xfrm>
            <a:off x="221673" y="872837"/>
            <a:ext cx="11693235" cy="5818908"/>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If the module is in the vermis, </a:t>
            </a:r>
            <a:r>
              <a:rPr lang="en-US" sz="2000" dirty="0" smtClean="0">
                <a:solidFill>
                  <a:schemeClr val="tx1"/>
                </a:solidFill>
                <a:latin typeface="Constantia" pitchFamily="18" charset="0"/>
              </a:rPr>
              <a:t>the </a:t>
            </a:r>
            <a:r>
              <a:rPr lang="en-US" sz="2000" dirty="0">
                <a:solidFill>
                  <a:schemeClr val="tx1"/>
                </a:solidFill>
                <a:latin typeface="Constantia" pitchFamily="18" charset="0"/>
              </a:rPr>
              <a:t>targeted cluster of nuclear cells may project to a focus in the brainstem, in order to regulate the movement command sent to eye muscles. </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If the </a:t>
            </a:r>
            <a:r>
              <a:rPr lang="en-US" sz="2000" dirty="0">
                <a:solidFill>
                  <a:schemeClr val="tx1"/>
                </a:solidFill>
                <a:latin typeface="Constantia" pitchFamily="18" charset="0"/>
              </a:rPr>
              <a:t>module is in the hemisphere of the cerebellum, the targeted cluster of nuclear cells may ultimately project to the prefrontal cortex, </a:t>
            </a:r>
            <a:r>
              <a:rPr lang="en-US" sz="2000" dirty="0" smtClean="0">
                <a:solidFill>
                  <a:schemeClr val="tx1"/>
                </a:solidFill>
                <a:latin typeface="Constantia" pitchFamily="18" charset="0"/>
              </a:rPr>
              <a:t>to </a:t>
            </a:r>
            <a:r>
              <a:rPr lang="en-US" sz="2000" dirty="0">
                <a:solidFill>
                  <a:schemeClr val="tx1"/>
                </a:solidFill>
                <a:latin typeface="Constantia" pitchFamily="18" charset="0"/>
              </a:rPr>
              <a:t>regulate the neural representation of a cognitive function</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 </a:t>
            </a:r>
            <a:r>
              <a:rPr lang="en-US" sz="2000" dirty="0" smtClean="0">
                <a:solidFill>
                  <a:schemeClr val="tx1"/>
                </a:solidFill>
                <a:latin typeface="Constantia" pitchFamily="18" charset="0"/>
              </a:rPr>
              <a:t>Microscopic modules </a:t>
            </a:r>
            <a:r>
              <a:rPr lang="en-US" sz="2000" dirty="0">
                <a:solidFill>
                  <a:schemeClr val="tx1"/>
                </a:solidFill>
                <a:latin typeface="Constantia" pitchFamily="18" charset="0"/>
              </a:rPr>
              <a:t>regulate neuronal targets in diﬀerent regions of the brainstem and cerebrum, utilizing the diﬀerent kinds of state information</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10086919" cy="802105"/>
          </a:xfrm>
        </p:spPr>
        <p:txBody>
          <a:bodyPr>
            <a:normAutofit/>
          </a:bodyPr>
          <a:lstStyle/>
          <a:p>
            <a:pPr algn="ctr"/>
            <a:r>
              <a:rPr lang="en-US" dirty="0">
                <a:solidFill>
                  <a:srgbClr val="00B050"/>
                </a:solidFill>
              </a:rPr>
              <a:t>Regulatory Functions of the Midline Cerebellum</a:t>
            </a:r>
            <a:endParaRPr lang="en-US" dirty="0">
              <a:solidFill>
                <a:srgbClr val="00B050"/>
              </a:solidFill>
            </a:endParaRPr>
          </a:p>
        </p:txBody>
      </p:sp>
      <p:sp>
        <p:nvSpPr>
          <p:cNvPr id="3" name="Content Placeholder 2"/>
          <p:cNvSpPr>
            <a:spLocks noGrp="1"/>
          </p:cNvSpPr>
          <p:nvPr>
            <p:ph idx="1"/>
          </p:nvPr>
        </p:nvSpPr>
        <p:spPr>
          <a:xfrm>
            <a:off x="1" y="802105"/>
            <a:ext cx="12047620" cy="6055895"/>
          </a:xfrm>
        </p:spPr>
        <p:txBody>
          <a:bodyPr>
            <a:normAutofit fontScale="92500" lnSpcReduction="20000"/>
          </a:bodyPr>
          <a:lstStyle/>
          <a:p>
            <a:pPr>
              <a:lnSpc>
                <a:spcPct val="200000"/>
              </a:lnSpc>
              <a:buFont typeface="Wingdings" panose="05000000000000000000" pitchFamily="2" charset="2"/>
              <a:buChar char="Ø"/>
            </a:pPr>
            <a:r>
              <a:rPr lang="en-US" sz="2000" dirty="0">
                <a:latin typeface="Constantia" panose="02030602050306030303" pitchFamily="18" charset="0"/>
              </a:rPr>
              <a:t>The midline portion of the </a:t>
            </a:r>
            <a:r>
              <a:rPr lang="en-US" sz="2000" dirty="0" smtClean="0">
                <a:latin typeface="Constantia" panose="02030602050306030303" pitchFamily="18" charset="0"/>
              </a:rPr>
              <a:t>cerebellum is </a:t>
            </a:r>
            <a:r>
              <a:rPr lang="en-US" sz="2000" dirty="0">
                <a:latin typeface="Constantia" panose="02030602050306030303" pitchFamily="18" charset="0"/>
              </a:rPr>
              <a:t>involved in several regulatory </a:t>
            </a:r>
            <a:r>
              <a:rPr lang="en-US" sz="2000" dirty="0" smtClean="0">
                <a:latin typeface="Constantia" panose="02030602050306030303" pitchFamily="18" charset="0"/>
              </a:rPr>
              <a:t>functions; </a:t>
            </a:r>
            <a:r>
              <a:rPr lang="en-US" sz="2000" dirty="0">
                <a:latin typeface="Constantia" panose="02030602050306030303" pitchFamily="18" charset="0"/>
              </a:rPr>
              <a:t>for </a:t>
            </a:r>
            <a:r>
              <a:rPr lang="en-US" sz="2000" dirty="0" smtClean="0">
                <a:latin typeface="Constantia" panose="02030602050306030303" pitchFamily="18" charset="0"/>
              </a:rPr>
              <a:t>example, </a:t>
            </a:r>
            <a:r>
              <a:rPr lang="en-US" sz="2000" dirty="0">
                <a:latin typeface="Constantia" panose="02030602050306030303" pitchFamily="18" charset="0"/>
              </a:rPr>
              <a:t>the stabilization of head and body posture, the coordination of locomotion and the control of gaze, using combined eye and head movements</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a:latin typeface="Constantia" panose="02030602050306030303" pitchFamily="18" charset="0"/>
              </a:rPr>
              <a:t>The midline cerebellum has separate macroscopic modules for each of these regulatory </a:t>
            </a:r>
            <a:r>
              <a:rPr lang="en-US" sz="2000" dirty="0" smtClean="0">
                <a:latin typeface="Constantia" panose="02030602050306030303" pitchFamily="18" charset="0"/>
              </a:rPr>
              <a:t>functions. </a:t>
            </a:r>
          </a:p>
          <a:p>
            <a:pPr>
              <a:lnSpc>
                <a:spcPct val="200000"/>
              </a:lnSpc>
              <a:buFont typeface="Wingdings" panose="05000000000000000000" pitchFamily="2" charset="2"/>
              <a:buChar char="Ø"/>
            </a:pPr>
            <a:r>
              <a:rPr lang="en-US" sz="2000" dirty="0" smtClean="0">
                <a:latin typeface="Constantia" panose="02030602050306030303" pitchFamily="18" charset="0"/>
              </a:rPr>
              <a:t>Special inputs </a:t>
            </a:r>
            <a:r>
              <a:rPr lang="en-US" sz="2000" dirty="0">
                <a:latin typeface="Constantia" panose="02030602050306030303" pitchFamily="18" charset="0"/>
              </a:rPr>
              <a:t>that are critical for this part of the cerebellum are vestibular </a:t>
            </a:r>
            <a:r>
              <a:rPr lang="en-US" sz="2000" dirty="0" smtClean="0">
                <a:latin typeface="Constantia" panose="02030602050306030303" pitchFamily="18" charset="0"/>
              </a:rPr>
              <a:t>signals, </a:t>
            </a:r>
            <a:r>
              <a:rPr lang="en-US" sz="2000" dirty="0">
                <a:latin typeface="Constantia" panose="02030602050306030303" pitchFamily="18" charset="0"/>
              </a:rPr>
              <a:t>visual signals and signals from various cerebral cortical areas</a:t>
            </a:r>
            <a:r>
              <a:rPr lang="en-US" sz="2000" dirty="0" smtClean="0">
                <a:latin typeface="Constantia" panose="02030602050306030303" pitchFamily="18" charset="0"/>
              </a:rPr>
              <a:t>.</a:t>
            </a:r>
            <a:endParaRPr lang="en-US" sz="2000" dirty="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The down-stream projections of these modules target many discrete regions within the </a:t>
            </a:r>
            <a:r>
              <a:rPr lang="en-US" sz="2000" dirty="0" smtClean="0">
                <a:latin typeface="Constantia" panose="02030602050306030303" pitchFamily="18" charset="0"/>
              </a:rPr>
              <a:t>brainstem, including a group of nuclei comprising the ventromedial descending system.</a:t>
            </a:r>
          </a:p>
          <a:p>
            <a:pPr>
              <a:lnSpc>
                <a:spcPct val="200000"/>
              </a:lnSpc>
              <a:buFont typeface="Wingdings" panose="05000000000000000000" pitchFamily="2" charset="2"/>
              <a:buChar char="Ø"/>
            </a:pPr>
            <a:r>
              <a:rPr lang="en-US" sz="2000" dirty="0">
                <a:latin typeface="Constantia" panose="02030602050306030303" pitchFamily="18" charset="0"/>
              </a:rPr>
              <a:t>The various muscles must be well coordinated to control </a:t>
            </a:r>
            <a:r>
              <a:rPr lang="en-US" sz="2000" dirty="0" smtClean="0">
                <a:latin typeface="Constantia" panose="02030602050306030303" pitchFamily="18" charset="0"/>
              </a:rPr>
              <a:t>automatic </a:t>
            </a:r>
            <a:r>
              <a:rPr lang="en-US" sz="2000" dirty="0">
                <a:latin typeface="Constantia" panose="02030602050306030303" pitchFamily="18" charset="0"/>
              </a:rPr>
              <a:t>movements, a process that is accomplished by the combined actions of the many microscopic modules subserving each macroscopic function.</a:t>
            </a:r>
            <a:endParaRPr lang="en-US" sz="2000" dirty="0">
              <a:latin typeface="Constantia" panose="02030602050306030303" pitchFamily="18" charset="0"/>
            </a:endParaRPr>
          </a:p>
        </p:txBody>
      </p:sp>
    </p:spTree>
    <p:extLst>
      <p:ext uri="{BB962C8B-B14F-4D97-AF65-F5344CB8AC3E}">
        <p14:creationId xmlns:p14="http://schemas.microsoft.com/office/powerpoint/2010/main" val="116523552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959" y="112295"/>
            <a:ext cx="10201828" cy="737937"/>
          </a:xfrm>
        </p:spPr>
        <p:txBody>
          <a:bodyPr>
            <a:normAutofit fontScale="90000"/>
          </a:bodyPr>
          <a:lstStyle/>
          <a:p>
            <a:pPr algn="ctr"/>
            <a:r>
              <a:rPr lang="en-US" dirty="0">
                <a:solidFill>
                  <a:srgbClr val="00B050"/>
                </a:solidFill>
              </a:rPr>
              <a:t>Cognitive Functions of the Cerebellar Hemispheres</a:t>
            </a:r>
            <a:endParaRPr lang="en-US" dirty="0">
              <a:solidFill>
                <a:srgbClr val="00B050"/>
              </a:solidFill>
            </a:endParaRPr>
          </a:p>
        </p:txBody>
      </p:sp>
      <p:sp>
        <p:nvSpPr>
          <p:cNvPr id="3" name="Content Placeholder 2"/>
          <p:cNvSpPr>
            <a:spLocks noGrp="1"/>
          </p:cNvSpPr>
          <p:nvPr>
            <p:ph idx="1"/>
          </p:nvPr>
        </p:nvSpPr>
        <p:spPr>
          <a:xfrm>
            <a:off x="144379" y="850232"/>
            <a:ext cx="11806989" cy="5887451"/>
          </a:xfrm>
        </p:spPr>
        <p:txBody>
          <a:bodyPr>
            <a:normAutofit lnSpcReduction="10000"/>
          </a:bodyPr>
          <a:lstStyle/>
          <a:p>
            <a:pPr>
              <a:lnSpc>
                <a:spcPct val="200000"/>
              </a:lnSpc>
              <a:buFont typeface="Wingdings" panose="05000000000000000000" pitchFamily="2" charset="2"/>
              <a:buChar char="Ø"/>
            </a:pPr>
            <a:r>
              <a:rPr lang="en-US" sz="2000" dirty="0">
                <a:latin typeface="Constantia" panose="02030602050306030303" pitchFamily="18" charset="0"/>
              </a:rPr>
              <a:t>. The frontal lobes </a:t>
            </a:r>
            <a:r>
              <a:rPr lang="en-US" sz="2000" dirty="0" smtClean="0">
                <a:latin typeface="Constantia" panose="02030602050306030303" pitchFamily="18" charset="0"/>
              </a:rPr>
              <a:t>have been </a:t>
            </a:r>
            <a:r>
              <a:rPr lang="en-US" sz="2000" dirty="0">
                <a:latin typeface="Constantia" panose="02030602050306030303" pitchFamily="18" charset="0"/>
              </a:rPr>
              <a:t>viewed as the brain regions where higher cognitive functions reside</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smtClean="0">
                <a:latin typeface="Constantia" panose="02030602050306030303" pitchFamily="18" charset="0"/>
              </a:rPr>
              <a:t>The prominent </a:t>
            </a:r>
            <a:r>
              <a:rPr lang="en-US" sz="2000" dirty="0">
                <a:latin typeface="Constantia" panose="02030602050306030303" pitchFamily="18" charset="0"/>
              </a:rPr>
              <a:t>projection from the cerebellum to these areas implicates the cerebellum in higher cognitive </a:t>
            </a:r>
            <a:r>
              <a:rPr lang="en-US" sz="2000" dirty="0" smtClean="0">
                <a:latin typeface="Constantia" panose="02030602050306030303" pitchFamily="18" charset="0"/>
              </a:rPr>
              <a:t>function. </a:t>
            </a:r>
          </a:p>
          <a:p>
            <a:pPr>
              <a:lnSpc>
                <a:spcPct val="200000"/>
              </a:lnSpc>
              <a:buFont typeface="Wingdings" panose="05000000000000000000" pitchFamily="2" charset="2"/>
              <a:buChar char="Ø"/>
            </a:pPr>
            <a:r>
              <a:rPr lang="en-US" sz="2000" dirty="0" smtClean="0">
                <a:latin typeface="Constantia" panose="02030602050306030303" pitchFamily="18" charset="0"/>
              </a:rPr>
              <a:t>Lateral cerebellum </a:t>
            </a:r>
            <a:r>
              <a:rPr lang="en-US" sz="2000" dirty="0">
                <a:latin typeface="Constantia" panose="02030602050306030303" pitchFamily="18" charset="0"/>
              </a:rPr>
              <a:t>becomes active when a person participates in cognitive tasks or engages in the solution of diﬃcult problems</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a:latin typeface="Constantia" panose="02030602050306030303" pitchFamily="18" charset="0"/>
              </a:rPr>
              <a:t>Neurons in localized areas of the prefrontal cortex show sustained discharges during the memory period that represent a neural correlate of the animal’s working memory</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smtClean="0">
                <a:latin typeface="Constantia" panose="02030602050306030303" pitchFamily="18" charset="0"/>
              </a:rPr>
              <a:t>Specific group </a:t>
            </a:r>
            <a:r>
              <a:rPr lang="en-US" sz="2000" dirty="0">
                <a:latin typeface="Constantia" panose="02030602050306030303" pitchFamily="18" charset="0"/>
              </a:rPr>
              <a:t>of neurons in the dentate nucleus projects via the thalamus to this particular area of cerebral cortex. </a:t>
            </a:r>
            <a:endParaRPr lang="en-US" sz="2000" dirty="0">
              <a:latin typeface="Constantia" panose="02030602050306030303" pitchFamily="18" charset="0"/>
            </a:endParaRPr>
          </a:p>
        </p:txBody>
      </p:sp>
    </p:spTree>
    <p:extLst>
      <p:ext uri="{BB962C8B-B14F-4D97-AF65-F5344CB8AC3E}">
        <p14:creationId xmlns:p14="http://schemas.microsoft.com/office/powerpoint/2010/main" val="113623590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176463"/>
            <a:ext cx="8596668" cy="770021"/>
          </a:xfrm>
        </p:spPr>
        <p:txBody>
          <a:bodyPr/>
          <a:lstStyle/>
          <a:p>
            <a:pPr algn="ctr"/>
            <a:r>
              <a:rPr lang="en-US" dirty="0" smtClean="0">
                <a:solidFill>
                  <a:srgbClr val="00B050"/>
                </a:solidFill>
              </a:rPr>
              <a:t>Summary</a:t>
            </a:r>
            <a:endParaRPr lang="en-US" dirty="0">
              <a:solidFill>
                <a:srgbClr val="00B050"/>
              </a:solidFill>
            </a:endParaRPr>
          </a:p>
        </p:txBody>
      </p:sp>
      <p:sp>
        <p:nvSpPr>
          <p:cNvPr id="3" name="Content Placeholder 2"/>
          <p:cNvSpPr>
            <a:spLocks noGrp="1"/>
          </p:cNvSpPr>
          <p:nvPr>
            <p:ph idx="1"/>
          </p:nvPr>
        </p:nvSpPr>
        <p:spPr>
          <a:xfrm>
            <a:off x="0" y="1026695"/>
            <a:ext cx="12192000" cy="5710989"/>
          </a:xfrm>
        </p:spPr>
        <p:txBody>
          <a:bodyPr>
            <a:normAutofit lnSpcReduction="10000"/>
          </a:bodyPr>
          <a:lstStyle/>
          <a:p>
            <a:pPr>
              <a:lnSpc>
                <a:spcPct val="200000"/>
              </a:lnSpc>
              <a:buFont typeface="Wingdings" panose="05000000000000000000" pitchFamily="2" charset="2"/>
              <a:buChar char="Ø"/>
            </a:pPr>
            <a:r>
              <a:rPr lang="en-US" sz="2000" dirty="0">
                <a:latin typeface="Constantia" panose="02030602050306030303" pitchFamily="18" charset="0"/>
              </a:rPr>
              <a:t>The cerebellum has a number of compartmentalized modules that share a similar circuitry and appear to be involved in the amplification and regulation of activity in the other parts of the nervous system with which they interconnect.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Studies of the compartment that regulates voluntary movement commands have helped </a:t>
            </a:r>
            <a:r>
              <a:rPr lang="en-US" sz="2000" dirty="0" smtClean="0">
                <a:latin typeface="Constantia" panose="02030602050306030303" pitchFamily="18" charset="0"/>
              </a:rPr>
              <a:t>neuroscientists </a:t>
            </a:r>
            <a:r>
              <a:rPr lang="en-US" sz="2000" dirty="0">
                <a:latin typeface="Constantia" panose="02030602050306030303" pitchFamily="18" charset="0"/>
              </a:rPr>
              <a:t>to understand some of the fundamental signal-processing mechanisms that occur in the various </a:t>
            </a:r>
            <a:r>
              <a:rPr lang="en-US" sz="2000" dirty="0" smtClean="0">
                <a:latin typeface="Constantia" panose="02030602050306030303" pitchFamily="18" charset="0"/>
              </a:rPr>
              <a:t>microscopic </a:t>
            </a:r>
            <a:r>
              <a:rPr lang="en-US" sz="2000" dirty="0">
                <a:latin typeface="Constantia" panose="02030602050306030303" pitchFamily="18" charset="0"/>
              </a:rPr>
              <a:t>and macroscopic modules.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Loops between neurons in the cerebellar nuclei and the nerve cells in the brainstem and cerebral cortical areas with which they connect provide a mechanism for amplifying signals in specific modules.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This amplification is then regulated by the Purkinje cells in the cerebellar </a:t>
            </a:r>
            <a:r>
              <a:rPr lang="en-US" sz="2000" dirty="0" smtClean="0">
                <a:latin typeface="Constantia" panose="02030602050306030303" pitchFamily="18" charset="0"/>
              </a:rPr>
              <a:t>cortex.</a:t>
            </a:r>
            <a:endParaRPr lang="en-US" sz="2000" dirty="0">
              <a:latin typeface="Constantia" panose="02030602050306030303" pitchFamily="18" charset="0"/>
            </a:endParaRPr>
          </a:p>
        </p:txBody>
      </p:sp>
    </p:spTree>
    <p:extLst>
      <p:ext uri="{BB962C8B-B14F-4D97-AF65-F5344CB8AC3E}">
        <p14:creationId xmlns:p14="http://schemas.microsoft.com/office/powerpoint/2010/main" val="4169323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0165" y="249383"/>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fontScale="92500" lnSpcReduction="10000"/>
          </a:bodyPr>
          <a:lstStyle/>
          <a:p>
            <a:pPr>
              <a:lnSpc>
                <a:spcPct val="200000"/>
              </a:lnSpc>
              <a:buFont typeface="Wingdings" pitchFamily="2" charset="2"/>
              <a:buChar char="Ø"/>
            </a:pPr>
            <a:r>
              <a:rPr lang="en-US" sz="2000" dirty="0" err="1">
                <a:solidFill>
                  <a:schemeClr val="tx1"/>
                </a:solidFill>
                <a:latin typeface="Constantia" pitchFamily="18" charset="0"/>
              </a:rPr>
              <a:t>Barto</a:t>
            </a:r>
            <a:r>
              <a:rPr lang="en-US" sz="2000" dirty="0">
                <a:solidFill>
                  <a:schemeClr val="tx1"/>
                </a:solidFill>
                <a:latin typeface="Constantia" pitchFamily="18" charset="0"/>
              </a:rPr>
              <a:t> AG, </a:t>
            </a:r>
            <a:r>
              <a:rPr lang="en-US" sz="2000" dirty="0" err="1">
                <a:solidFill>
                  <a:schemeClr val="tx1"/>
                </a:solidFill>
                <a:latin typeface="Constantia" pitchFamily="18" charset="0"/>
              </a:rPr>
              <a:t>Fagg</a:t>
            </a:r>
            <a:r>
              <a:rPr lang="en-US" sz="2000" dirty="0">
                <a:solidFill>
                  <a:schemeClr val="tx1"/>
                </a:solidFill>
                <a:latin typeface="Constantia" pitchFamily="18" charset="0"/>
              </a:rPr>
              <a:t> AH, </a:t>
            </a:r>
            <a:r>
              <a:rPr lang="en-US" sz="2000" dirty="0" err="1">
                <a:solidFill>
                  <a:schemeClr val="tx1"/>
                </a:solidFill>
                <a:latin typeface="Constantia" pitchFamily="18" charset="0"/>
              </a:rPr>
              <a:t>Sitkoﬀ</a:t>
            </a:r>
            <a:r>
              <a:rPr lang="en-US" sz="2000" dirty="0">
                <a:solidFill>
                  <a:schemeClr val="tx1"/>
                </a:solidFill>
                <a:latin typeface="Constantia" pitchFamily="18" charset="0"/>
              </a:rPr>
              <a:t> N and Houk JC (1999) A cerebellar model of timing and prediction in the control of reaching. Neural </a:t>
            </a:r>
            <a:r>
              <a:rPr lang="en-US" sz="2000" dirty="0" err="1">
                <a:solidFill>
                  <a:schemeClr val="tx1"/>
                </a:solidFill>
                <a:latin typeface="Constantia" pitchFamily="18" charset="0"/>
              </a:rPr>
              <a:t>Computa-tion</a:t>
            </a:r>
            <a:r>
              <a:rPr lang="en-US" sz="2000" dirty="0">
                <a:solidFill>
                  <a:schemeClr val="tx1"/>
                </a:solidFill>
                <a:latin typeface="Constantia" pitchFamily="18" charset="0"/>
              </a:rPr>
              <a:t> 11: 565–594</a:t>
            </a:r>
            <a:r>
              <a:rPr lang="en-US" sz="2000" dirty="0" smtClean="0">
                <a:solidFill>
                  <a:schemeClr val="tx1"/>
                </a:solidFill>
                <a:latin typeface="Constantia" pitchFamily="18" charset="0"/>
              </a:rPr>
              <a:t>.</a:t>
            </a:r>
            <a:endParaRPr lang="en-US" sz="2000" dirty="0">
              <a:solidFill>
                <a:schemeClr val="tx1"/>
              </a:solidFill>
              <a:latin typeface="Constantia" pitchFamily="18" charset="0"/>
            </a:endParaRPr>
          </a:p>
          <a:p>
            <a:pPr>
              <a:lnSpc>
                <a:spcPct val="200000"/>
              </a:lnSpc>
              <a:buFont typeface="Wingdings" pitchFamily="2" charset="2"/>
              <a:buChar char="Ø"/>
            </a:pPr>
            <a:r>
              <a:rPr lang="en-US" sz="2000" dirty="0" err="1">
                <a:solidFill>
                  <a:schemeClr val="tx1"/>
                </a:solidFill>
                <a:latin typeface="Constantia" pitchFamily="18" charset="0"/>
              </a:rPr>
              <a:t>Courchesne</a:t>
            </a:r>
            <a:r>
              <a:rPr lang="en-US" sz="2000" dirty="0">
                <a:solidFill>
                  <a:schemeClr val="tx1"/>
                </a:solidFill>
                <a:latin typeface="Constantia" pitchFamily="18" charset="0"/>
              </a:rPr>
              <a:t> E and Allen G (1997) Prediction and preparation, fundamental functions of the cerebellum. Learning and Memory 4: 1–35</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err="1" smtClean="0">
                <a:solidFill>
                  <a:schemeClr val="tx1"/>
                </a:solidFill>
                <a:latin typeface="Constantia" pitchFamily="18" charset="0"/>
              </a:rPr>
              <a:t>Holdefer</a:t>
            </a:r>
            <a:r>
              <a:rPr lang="en-US" sz="2000" dirty="0" smtClean="0">
                <a:solidFill>
                  <a:schemeClr val="tx1"/>
                </a:solidFill>
                <a:latin typeface="Constantia" pitchFamily="18" charset="0"/>
              </a:rPr>
              <a:t> </a:t>
            </a:r>
            <a:r>
              <a:rPr lang="en-US" sz="2000" dirty="0">
                <a:solidFill>
                  <a:schemeClr val="tx1"/>
                </a:solidFill>
                <a:latin typeface="Constantia" pitchFamily="18" charset="0"/>
              </a:rPr>
              <a:t>RN, Miller LE, Chen LL and Houk JC (2000) Functional connectivity between cerebellum and primary motor cortex in the awake monkey. Journal of Neurophysiology 84: 585–590</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Houk JC (2001) Neurophysiology of frontal–subcortical loops. In: </a:t>
            </a:r>
            <a:r>
              <a:rPr lang="en-US" sz="2000" dirty="0" err="1">
                <a:solidFill>
                  <a:schemeClr val="tx1"/>
                </a:solidFill>
                <a:latin typeface="Constantia" pitchFamily="18" charset="0"/>
              </a:rPr>
              <a:t>Lichter</a:t>
            </a:r>
            <a:r>
              <a:rPr lang="en-US" sz="2000" dirty="0">
                <a:solidFill>
                  <a:schemeClr val="tx1"/>
                </a:solidFill>
                <a:latin typeface="Constantia" pitchFamily="18" charset="0"/>
              </a:rPr>
              <a:t> DG and Cummings JL (</a:t>
            </a:r>
            <a:r>
              <a:rPr lang="en-US" sz="2000" dirty="0" err="1">
                <a:solidFill>
                  <a:schemeClr val="tx1"/>
                </a:solidFill>
                <a:latin typeface="Constantia" pitchFamily="18" charset="0"/>
              </a:rPr>
              <a:t>eds</a:t>
            </a:r>
            <a:r>
              <a:rPr lang="en-US" sz="2000" dirty="0">
                <a:solidFill>
                  <a:schemeClr val="tx1"/>
                </a:solidFill>
                <a:latin typeface="Constantia" pitchFamily="18" charset="0"/>
              </a:rPr>
              <a:t>) Frontal–Subcortical Circuits in Psychiatry and Neurology, chap. 4, pp. 92–113. New York: Guilford Publications</a:t>
            </a:r>
            <a:r>
              <a:rPr lang="en-US" sz="2000" dirty="0" smtClean="0">
                <a:solidFill>
                  <a:schemeClr val="tx1"/>
                </a:solidFill>
                <a:latin typeface="Constantia" pitchFamily="18" charset="0"/>
              </a:rPr>
              <a:t>.</a:t>
            </a:r>
            <a:endParaRPr lang="en-US" sz="2000" dirty="0">
              <a:solidFill>
                <a:schemeClr val="tx1"/>
              </a:solidFill>
              <a:latin typeface="Constantia" pitchFamily="18" charset="0"/>
            </a:endParaRP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5476" y="0"/>
            <a:ext cx="8596668" cy="737937"/>
          </a:xfrm>
        </p:spPr>
        <p:txBody>
          <a:bodyPr/>
          <a:lstStyle/>
          <a:p>
            <a:pPr algn="ctr"/>
            <a:r>
              <a:rPr lang="en-US" dirty="0" smtClean="0">
                <a:solidFill>
                  <a:srgbClr val="00B050"/>
                </a:solidFill>
              </a:rPr>
              <a:t>References Cont…</a:t>
            </a:r>
            <a:endParaRPr lang="en-US" dirty="0">
              <a:solidFill>
                <a:srgbClr val="00B050"/>
              </a:solidFill>
            </a:endParaRPr>
          </a:p>
        </p:txBody>
      </p:sp>
      <p:sp>
        <p:nvSpPr>
          <p:cNvPr id="3" name="Content Placeholder 2"/>
          <p:cNvSpPr>
            <a:spLocks noGrp="1"/>
          </p:cNvSpPr>
          <p:nvPr>
            <p:ph idx="1"/>
          </p:nvPr>
        </p:nvSpPr>
        <p:spPr>
          <a:xfrm>
            <a:off x="0" y="737936"/>
            <a:ext cx="12047621" cy="5999747"/>
          </a:xfrm>
        </p:spPr>
        <p:txBody>
          <a:bodyPr>
            <a:normAutofit fontScale="85000" lnSpcReduction="10000"/>
          </a:bodyPr>
          <a:lstStyle/>
          <a:p>
            <a:pPr>
              <a:lnSpc>
                <a:spcPct val="200000"/>
              </a:lnSpc>
              <a:buFont typeface="Wingdings" panose="05000000000000000000" pitchFamily="2" charset="2"/>
              <a:buChar char="Ø"/>
            </a:pPr>
            <a:r>
              <a:rPr lang="en-US" sz="2000" dirty="0" smtClean="0">
                <a:latin typeface="Constantia" panose="02030602050306030303" pitchFamily="18" charset="0"/>
              </a:rPr>
              <a:t>Kim </a:t>
            </a:r>
            <a:r>
              <a:rPr lang="en-US" sz="2000" dirty="0">
                <a:latin typeface="Constantia" panose="02030602050306030303" pitchFamily="18" charset="0"/>
              </a:rPr>
              <a:t>S-G, </a:t>
            </a:r>
            <a:r>
              <a:rPr lang="en-US" sz="2000" dirty="0" err="1">
                <a:latin typeface="Constantia" panose="02030602050306030303" pitchFamily="18" charset="0"/>
              </a:rPr>
              <a:t>Ugurbil</a:t>
            </a:r>
            <a:r>
              <a:rPr lang="en-US" sz="2000" dirty="0">
                <a:latin typeface="Constantia" panose="02030602050306030303" pitchFamily="18" charset="0"/>
              </a:rPr>
              <a:t> K and Strick PL (1994) Activation of a cerebellar output nucleus during cognitive processing. Science 265: 949–951.</a:t>
            </a:r>
          </a:p>
          <a:p>
            <a:pPr>
              <a:lnSpc>
                <a:spcPct val="200000"/>
              </a:lnSpc>
              <a:buFont typeface="Wingdings" panose="05000000000000000000" pitchFamily="2" charset="2"/>
              <a:buChar char="Ø"/>
            </a:pPr>
            <a:r>
              <a:rPr lang="en-US" sz="2000" dirty="0">
                <a:latin typeface="Constantia" panose="02030602050306030303" pitchFamily="18" charset="0"/>
              </a:rPr>
              <a:t>Mason CR, Miller LE, Baker JF and Houk JC (1998) Organization of reaching and grasping movements in the primate cerebellar nuclei as revealed by focal </a:t>
            </a:r>
            <a:r>
              <a:rPr lang="en-US" sz="2000" dirty="0" err="1">
                <a:latin typeface="Constantia" panose="02030602050306030303" pitchFamily="18" charset="0"/>
              </a:rPr>
              <a:t>muscimol</a:t>
            </a:r>
            <a:r>
              <a:rPr lang="en-US" sz="2000" dirty="0">
                <a:latin typeface="Constantia" panose="02030602050306030303" pitchFamily="18" charset="0"/>
              </a:rPr>
              <a:t> </a:t>
            </a:r>
            <a:r>
              <a:rPr lang="en-US" sz="2000" dirty="0" err="1">
                <a:latin typeface="Constantia" panose="02030602050306030303" pitchFamily="18" charset="0"/>
              </a:rPr>
              <a:t>inactivations</a:t>
            </a:r>
            <a:r>
              <a:rPr lang="en-US" sz="2000" dirty="0">
                <a:latin typeface="Constantia" panose="02030602050306030303" pitchFamily="18" charset="0"/>
              </a:rPr>
              <a:t>. Journal of Neurophysiology 79: 537–554.</a:t>
            </a:r>
          </a:p>
          <a:p>
            <a:pPr>
              <a:lnSpc>
                <a:spcPct val="200000"/>
              </a:lnSpc>
              <a:buFont typeface="Wingdings" panose="05000000000000000000" pitchFamily="2" charset="2"/>
              <a:buChar char="Ø"/>
            </a:pPr>
            <a:r>
              <a:rPr lang="en-US" sz="2000" dirty="0" smtClean="0">
                <a:latin typeface="Constantia" panose="02030602050306030303" pitchFamily="18" charset="0"/>
              </a:rPr>
              <a:t>Middleton </a:t>
            </a:r>
            <a:r>
              <a:rPr lang="en-US" sz="2000" dirty="0">
                <a:latin typeface="Constantia" panose="02030602050306030303" pitchFamily="18" charset="0"/>
              </a:rPr>
              <a:t>FA and Strick PL (1997) Cerebellar output channels: substrates for the control of motor and cognitive function. </a:t>
            </a:r>
            <a:r>
              <a:rPr lang="en-US" sz="2000" dirty="0" err="1">
                <a:latin typeface="Constantia" panose="02030602050306030303" pitchFamily="18" charset="0"/>
              </a:rPr>
              <a:t>Interna-tional</a:t>
            </a:r>
            <a:r>
              <a:rPr lang="en-US" sz="2000" dirty="0">
                <a:latin typeface="Constantia" panose="02030602050306030303" pitchFamily="18" charset="0"/>
              </a:rPr>
              <a:t> Review of Neurobiology 41: 61–82</a:t>
            </a:r>
            <a:r>
              <a:rPr lang="en-US" sz="2000" dirty="0" smtClean="0">
                <a:latin typeface="Constantia" panose="02030602050306030303" pitchFamily="18" charset="0"/>
              </a:rPr>
              <a:t>.</a:t>
            </a:r>
            <a:endParaRPr lang="en-US" sz="2000" dirty="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Raymond JL, </a:t>
            </a:r>
            <a:r>
              <a:rPr lang="en-US" sz="2000" dirty="0" err="1">
                <a:latin typeface="Constantia" panose="02030602050306030303" pitchFamily="18" charset="0"/>
              </a:rPr>
              <a:t>Lisberger</a:t>
            </a:r>
            <a:r>
              <a:rPr lang="en-US" sz="2000" dirty="0">
                <a:latin typeface="Constantia" panose="02030602050306030303" pitchFamily="18" charset="0"/>
              </a:rPr>
              <a:t> SG and </a:t>
            </a:r>
            <a:r>
              <a:rPr lang="en-US" sz="2000" dirty="0" err="1">
                <a:latin typeface="Constantia" panose="02030602050306030303" pitchFamily="18" charset="0"/>
              </a:rPr>
              <a:t>Mauk</a:t>
            </a:r>
            <a:r>
              <a:rPr lang="en-US" sz="2000" dirty="0">
                <a:latin typeface="Constantia" panose="02030602050306030303" pitchFamily="18" charset="0"/>
              </a:rPr>
              <a:t> MD (1996) The cerebellum: </a:t>
            </a:r>
            <a:r>
              <a:rPr lang="en-US" sz="2000" dirty="0" smtClean="0">
                <a:latin typeface="Constantia" panose="02030602050306030303" pitchFamily="18" charset="0"/>
              </a:rPr>
              <a:t>a neuronal </a:t>
            </a:r>
            <a:r>
              <a:rPr lang="en-US" sz="2000" dirty="0">
                <a:latin typeface="Constantia" panose="02030602050306030303" pitchFamily="18" charset="0"/>
              </a:rPr>
              <a:t>learning machine? Science 272: </a:t>
            </a:r>
            <a:r>
              <a:rPr lang="en-US" sz="2000" dirty="0" smtClean="0">
                <a:latin typeface="Constantia" panose="02030602050306030303" pitchFamily="18" charset="0"/>
              </a:rPr>
              <a:t>1126–1131. Stein </a:t>
            </a:r>
            <a:r>
              <a:rPr lang="en-US" sz="2000" dirty="0">
                <a:latin typeface="Constantia" panose="02030602050306030303" pitchFamily="18" charset="0"/>
              </a:rPr>
              <a:t>JF and </a:t>
            </a:r>
            <a:r>
              <a:rPr lang="en-US" sz="2000" dirty="0" err="1">
                <a:latin typeface="Constantia" panose="02030602050306030303" pitchFamily="18" charset="0"/>
              </a:rPr>
              <a:t>Glickstein</a:t>
            </a:r>
            <a:r>
              <a:rPr lang="en-US" sz="2000" dirty="0">
                <a:latin typeface="Constantia" panose="02030602050306030303" pitchFamily="18" charset="0"/>
              </a:rPr>
              <a:t> M (1992) Role of the cerebellum in visual guidance of movement. Physiological Reviews 72: 967–1017</a:t>
            </a:r>
            <a:r>
              <a:rPr lang="en-US" sz="2000" dirty="0" smtClean="0">
                <a:latin typeface="Constantia" panose="02030602050306030303" pitchFamily="18" charset="0"/>
              </a:rPr>
              <a:t>. </a:t>
            </a:r>
          </a:p>
          <a:p>
            <a:pPr>
              <a:lnSpc>
                <a:spcPct val="200000"/>
              </a:lnSpc>
              <a:buFont typeface="Wingdings" panose="05000000000000000000" pitchFamily="2" charset="2"/>
              <a:buChar char="Ø"/>
            </a:pPr>
            <a:r>
              <a:rPr lang="en-US" sz="2000" dirty="0">
                <a:latin typeface="Constantia" panose="02030602050306030303" pitchFamily="18" charset="0"/>
              </a:rPr>
              <a:t>Stein JF and </a:t>
            </a:r>
            <a:r>
              <a:rPr lang="en-US" sz="2000" dirty="0" err="1">
                <a:latin typeface="Constantia" panose="02030602050306030303" pitchFamily="18" charset="0"/>
              </a:rPr>
              <a:t>Glickstein</a:t>
            </a:r>
            <a:r>
              <a:rPr lang="en-US" sz="2000" dirty="0">
                <a:latin typeface="Constantia" panose="02030602050306030303" pitchFamily="18" charset="0"/>
              </a:rPr>
              <a:t> M (1992) Role of the cerebellum in visual guidance of movement. Physiological Reviews 72: 967–1017</a:t>
            </a:r>
            <a:r>
              <a:rPr lang="en-US" sz="2000" dirty="0" smtClean="0">
                <a:latin typeface="Constantia" panose="02030602050306030303" pitchFamily="18" charset="0"/>
              </a:rPr>
              <a:t>.</a:t>
            </a:r>
          </a:p>
        </p:txBody>
      </p:sp>
    </p:spTree>
    <p:extLst>
      <p:ext uri="{BB962C8B-B14F-4D97-AF65-F5344CB8AC3E}">
        <p14:creationId xmlns:p14="http://schemas.microsoft.com/office/powerpoint/2010/main" val="956389366"/>
      </p:ext>
    </p:extLst>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5971</TotalTime>
  <Words>1724</Words>
  <Application>Microsoft Office PowerPoint</Application>
  <PresentationFormat>Widescreen</PresentationFormat>
  <Paragraphs>99</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Constantia</vt:lpstr>
      <vt:lpstr>Trebuchet MS</vt:lpstr>
      <vt:lpstr>Wingdings</vt:lpstr>
      <vt:lpstr>Wingdings 3</vt:lpstr>
      <vt:lpstr>Facet</vt:lpstr>
      <vt:lpstr>Cerebellum: Movement Regulation and Cognitive Functions Course Title Date</vt:lpstr>
      <vt:lpstr>Introduction </vt:lpstr>
      <vt:lpstr>Introduction Cont… </vt:lpstr>
      <vt:lpstr>Organizational and Operational Principles</vt:lpstr>
      <vt:lpstr>PowerPoint Presentation</vt:lpstr>
      <vt:lpstr>Organizational and Operational Principles</vt:lpstr>
      <vt:lpstr>Regulation of Voluntary Movement Commands by the Intermediate Cerebellum</vt:lpstr>
      <vt:lpstr>PowerPoint Presentation</vt:lpstr>
      <vt:lpstr>Regulation of Voluntary Movement Commands by the Intermediate Cerebellum</vt:lpstr>
      <vt:lpstr>Compartmentalization: Microscopic and Macroscopic Modules</vt:lpstr>
      <vt:lpstr>Compartmentalization: Microscopic and Macroscopic Modules</vt:lpstr>
      <vt:lpstr>Regulatory Functions of the Midline Cerebellum</vt:lpstr>
      <vt:lpstr>Cognitive Functions of the Cerebellar Hemispheres</vt:lpstr>
      <vt:lpstr>Summary</vt:lpstr>
      <vt:lpstr>References</vt:lpstr>
      <vt:lpstr>References Cont…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Benard Njane</cp:lastModifiedBy>
  <cp:revision>930</cp:revision>
  <dcterms:created xsi:type="dcterms:W3CDTF">2016-05-08T08:20:33Z</dcterms:created>
  <dcterms:modified xsi:type="dcterms:W3CDTF">2019-12-05T23:40:17Z</dcterms:modified>
</cp:coreProperties>
</file>