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58" r:id="rId3"/>
    <p:sldId id="270" r:id="rId4"/>
    <p:sldId id="271" r:id="rId5"/>
    <p:sldId id="275" r:id="rId6"/>
    <p:sldId id="259" r:id="rId7"/>
    <p:sldId id="261" r:id="rId8"/>
    <p:sldId id="263" r:id="rId9"/>
    <p:sldId id="262" r:id="rId10"/>
    <p:sldId id="264" r:id="rId11"/>
    <p:sldId id="265" r:id="rId12"/>
    <p:sldId id="266" r:id="rId13"/>
    <p:sldId id="267" r:id="rId14"/>
    <p:sldId id="268" r:id="rId15"/>
    <p:sldId id="269" r:id="rId16"/>
    <p:sldId id="272" r:id="rId17"/>
    <p:sldId id="273" r:id="rId18"/>
    <p:sldId id="274" r:id="rId19"/>
    <p:sldId id="277" r:id="rId20"/>
    <p:sldId id="276" r:id="rId21"/>
    <p:sldId id="280" r:id="rId22"/>
    <p:sldId id="278"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39" d="100"/>
          <a:sy n="39" d="100"/>
        </p:scale>
        <p:origin x="-100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B171A-80EA-48C3-9B53-CD68561E408C}" type="datetimeFigureOut">
              <a:rPr lang="en-US" smtClean="0"/>
              <a:t>1/31/2019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BDF194-209E-4D0A-BB12-9E684668E915}" type="slidenum">
              <a:rPr lang="en-US" smtClean="0"/>
              <a:t>‹#›</a:t>
            </a:fld>
            <a:endParaRPr lang="en-US"/>
          </a:p>
        </p:txBody>
      </p:sp>
    </p:spTree>
    <p:extLst>
      <p:ext uri="{BB962C8B-B14F-4D97-AF65-F5344CB8AC3E}">
        <p14:creationId xmlns:p14="http://schemas.microsoft.com/office/powerpoint/2010/main" val="4269908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from the reading there are many assessment measures out there.  If you are doing research, or feel in order to get this person access to certain programs or assistance there are some guidelines about how to decide what to do.</a:t>
            </a:r>
          </a:p>
        </p:txBody>
      </p:sp>
      <p:sp>
        <p:nvSpPr>
          <p:cNvPr id="4" name="Slide Number Placeholder 3"/>
          <p:cNvSpPr>
            <a:spLocks noGrp="1"/>
          </p:cNvSpPr>
          <p:nvPr>
            <p:ph type="sldNum" sz="quarter" idx="5"/>
          </p:nvPr>
        </p:nvSpPr>
        <p:spPr/>
        <p:txBody>
          <a:bodyPr/>
          <a:lstStyle/>
          <a:p>
            <a:fld id="{C2BDF194-209E-4D0A-BB12-9E684668E915}" type="slidenum">
              <a:rPr lang="en-US" smtClean="0"/>
              <a:t>15</a:t>
            </a:fld>
            <a:endParaRPr lang="en-US"/>
          </a:p>
        </p:txBody>
      </p:sp>
    </p:spTree>
    <p:extLst>
      <p:ext uri="{BB962C8B-B14F-4D97-AF65-F5344CB8AC3E}">
        <p14:creationId xmlns:p14="http://schemas.microsoft.com/office/powerpoint/2010/main" val="3940188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can also use assessments to evaluate exposure to a traumatic event</a:t>
            </a:r>
          </a:p>
          <a:p>
            <a:r>
              <a:rPr lang="en-US" dirty="0"/>
              <a:t>Problem with the use of these measures is that sometimes survivors have trouble recalling certain aspects of the trauma</a:t>
            </a:r>
          </a:p>
          <a:p>
            <a:r>
              <a:rPr lang="en-US" dirty="0"/>
              <a:t>May be reluctant to disclose for fear of judgment, blame, disbelief</a:t>
            </a:r>
          </a:p>
        </p:txBody>
      </p:sp>
      <p:sp>
        <p:nvSpPr>
          <p:cNvPr id="4" name="Slide Number Placeholder 3"/>
          <p:cNvSpPr>
            <a:spLocks noGrp="1"/>
          </p:cNvSpPr>
          <p:nvPr>
            <p:ph type="sldNum" sz="quarter" idx="5"/>
          </p:nvPr>
        </p:nvSpPr>
        <p:spPr/>
        <p:txBody>
          <a:bodyPr/>
          <a:lstStyle/>
          <a:p>
            <a:fld id="{C2BDF194-209E-4D0A-BB12-9E684668E915}" type="slidenum">
              <a:rPr lang="en-US" smtClean="0"/>
              <a:t>19</a:t>
            </a:fld>
            <a:endParaRPr lang="en-US"/>
          </a:p>
        </p:txBody>
      </p:sp>
    </p:spTree>
    <p:extLst>
      <p:ext uri="{BB962C8B-B14F-4D97-AF65-F5344CB8AC3E}">
        <p14:creationId xmlns:p14="http://schemas.microsoft.com/office/powerpoint/2010/main" val="5695836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1/31/2019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1/31/2019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CFA2B0-CB1E-4B24-907B-C2517E8D0785}"/>
              </a:ext>
            </a:extLst>
          </p:cNvPr>
          <p:cNvSpPr>
            <a:spLocks noGrp="1"/>
          </p:cNvSpPr>
          <p:nvPr>
            <p:ph type="ctrTitle"/>
          </p:nvPr>
        </p:nvSpPr>
        <p:spPr/>
        <p:txBody>
          <a:bodyPr/>
          <a:lstStyle/>
          <a:p>
            <a:r>
              <a:rPr lang="en-US" dirty="0"/>
              <a:t>Assessment of </a:t>
            </a:r>
            <a:r>
              <a:rPr lang="en-US" dirty="0" err="1"/>
              <a:t>ptsd</a:t>
            </a:r>
            <a:endParaRPr lang="en-US" dirty="0"/>
          </a:p>
        </p:txBody>
      </p:sp>
      <p:sp>
        <p:nvSpPr>
          <p:cNvPr id="3" name="Subtitle 2">
            <a:extLst>
              <a:ext uri="{FF2B5EF4-FFF2-40B4-BE49-F238E27FC236}">
                <a16:creationId xmlns:a16="http://schemas.microsoft.com/office/drawing/2014/main" xmlns="" id="{3801C2CE-D97D-4889-AE65-A3008C22824B}"/>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359974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DD618C-33DD-410B-AEA8-E5755940821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5DD1757F-8D86-4144-B1A8-9C7173EAA782}"/>
              </a:ext>
            </a:extLst>
          </p:cNvPr>
          <p:cNvSpPr>
            <a:spLocks noGrp="1"/>
          </p:cNvSpPr>
          <p:nvPr>
            <p:ph idx="1"/>
          </p:nvPr>
        </p:nvSpPr>
        <p:spPr/>
        <p:txBody>
          <a:bodyPr/>
          <a:lstStyle/>
          <a:p>
            <a:r>
              <a:rPr lang="en-US" dirty="0"/>
              <a:t>“Stress resistant individuals appear to be those with high sociability, a thoughtful and active coping style, and a strong perception of their ability to control their destiny.” Herman p. 58</a:t>
            </a:r>
          </a:p>
        </p:txBody>
      </p:sp>
    </p:spTree>
    <p:extLst>
      <p:ext uri="{BB962C8B-B14F-4D97-AF65-F5344CB8AC3E}">
        <p14:creationId xmlns:p14="http://schemas.microsoft.com/office/powerpoint/2010/main" val="10179028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3E441D-FF95-4D8C-91F9-158FA889DCD8}"/>
              </a:ext>
            </a:extLst>
          </p:cNvPr>
          <p:cNvSpPr>
            <a:spLocks noGrp="1"/>
          </p:cNvSpPr>
          <p:nvPr>
            <p:ph type="title"/>
          </p:nvPr>
        </p:nvSpPr>
        <p:spPr/>
        <p:txBody>
          <a:bodyPr/>
          <a:lstStyle/>
          <a:p>
            <a:r>
              <a:rPr lang="en-US" dirty="0"/>
              <a:t>Diagnostic interview</a:t>
            </a:r>
          </a:p>
        </p:txBody>
      </p:sp>
      <p:sp>
        <p:nvSpPr>
          <p:cNvPr id="3" name="Content Placeholder 2">
            <a:extLst>
              <a:ext uri="{FF2B5EF4-FFF2-40B4-BE49-F238E27FC236}">
                <a16:creationId xmlns:a16="http://schemas.microsoft.com/office/drawing/2014/main" xmlns="" id="{BF467729-4385-417D-A592-764B09FEB15A}"/>
              </a:ext>
            </a:extLst>
          </p:cNvPr>
          <p:cNvSpPr>
            <a:spLocks noGrp="1"/>
          </p:cNvSpPr>
          <p:nvPr>
            <p:ph idx="1"/>
          </p:nvPr>
        </p:nvSpPr>
        <p:spPr/>
        <p:txBody>
          <a:bodyPr/>
          <a:lstStyle/>
          <a:p>
            <a:r>
              <a:rPr lang="en-US" dirty="0"/>
              <a:t>Initial assessment, one will want to be aware of things that make your antenna go up:</a:t>
            </a:r>
          </a:p>
          <a:p>
            <a:pPr lvl="1"/>
            <a:r>
              <a:rPr lang="en-US" dirty="0"/>
              <a:t>Always ask if there is trauma in one’s background</a:t>
            </a:r>
          </a:p>
          <a:p>
            <a:pPr lvl="1"/>
            <a:r>
              <a:rPr lang="en-US" dirty="0"/>
              <a:t>Always ask when someone’s symptoms of depression, anxiety, panic, etc. started</a:t>
            </a:r>
          </a:p>
          <a:p>
            <a:pPr lvl="1"/>
            <a:r>
              <a:rPr lang="en-US" dirty="0"/>
              <a:t>Always ask about suicidal ideation</a:t>
            </a:r>
          </a:p>
          <a:p>
            <a:pPr lvl="1"/>
            <a:r>
              <a:rPr lang="en-US" dirty="0"/>
              <a:t>Be careful not to put words in the person’s mouth or to suggest abuse</a:t>
            </a:r>
          </a:p>
          <a:p>
            <a:pPr lvl="1"/>
            <a:r>
              <a:rPr lang="en-US" dirty="0"/>
              <a:t>Be aware when a person says they think they might have been abused</a:t>
            </a:r>
          </a:p>
        </p:txBody>
      </p:sp>
    </p:spTree>
    <p:extLst>
      <p:ext uri="{BB962C8B-B14F-4D97-AF65-F5344CB8AC3E}">
        <p14:creationId xmlns:p14="http://schemas.microsoft.com/office/powerpoint/2010/main" val="2860915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86CDBA-AA67-4E7B-BE55-E3D837513EAC}"/>
              </a:ext>
            </a:extLst>
          </p:cNvPr>
          <p:cNvSpPr>
            <a:spLocks noGrp="1"/>
          </p:cNvSpPr>
          <p:nvPr>
            <p:ph type="title"/>
          </p:nvPr>
        </p:nvSpPr>
        <p:spPr/>
        <p:txBody>
          <a:bodyPr/>
          <a:lstStyle/>
          <a:p>
            <a:r>
              <a:rPr lang="en-US" dirty="0"/>
              <a:t>Interview (cont.)</a:t>
            </a:r>
          </a:p>
        </p:txBody>
      </p:sp>
      <p:sp>
        <p:nvSpPr>
          <p:cNvPr id="3" name="Content Placeholder 2">
            <a:extLst>
              <a:ext uri="{FF2B5EF4-FFF2-40B4-BE49-F238E27FC236}">
                <a16:creationId xmlns:a16="http://schemas.microsoft.com/office/drawing/2014/main" xmlns="" id="{16A65D8C-255E-471E-BC02-61B85AADDA7C}"/>
              </a:ext>
            </a:extLst>
          </p:cNvPr>
          <p:cNvSpPr>
            <a:spLocks noGrp="1"/>
          </p:cNvSpPr>
          <p:nvPr>
            <p:ph idx="1"/>
          </p:nvPr>
        </p:nvSpPr>
        <p:spPr/>
        <p:txBody>
          <a:bodyPr/>
          <a:lstStyle/>
          <a:p>
            <a:r>
              <a:rPr lang="en-US" dirty="0"/>
              <a:t>Always ask about sleep</a:t>
            </a:r>
          </a:p>
          <a:p>
            <a:r>
              <a:rPr lang="en-US" dirty="0"/>
              <a:t>Always ask about dreams – often nightmares are a red flag of a symptom</a:t>
            </a:r>
          </a:p>
          <a:p>
            <a:r>
              <a:rPr lang="en-US" dirty="0"/>
              <a:t>Ask about intrusive thoughts – “do you ever find yourself thinking about something you don’t want to think about?”</a:t>
            </a:r>
          </a:p>
          <a:p>
            <a:r>
              <a:rPr lang="en-US" dirty="0"/>
              <a:t>Something helpful to ask is the person’s earliest memory</a:t>
            </a:r>
          </a:p>
        </p:txBody>
      </p:sp>
    </p:spTree>
    <p:extLst>
      <p:ext uri="{BB962C8B-B14F-4D97-AF65-F5344CB8AC3E}">
        <p14:creationId xmlns:p14="http://schemas.microsoft.com/office/powerpoint/2010/main" val="29406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059F2D-E252-48E1-ADD6-74578B5530CC}"/>
              </a:ext>
            </a:extLst>
          </p:cNvPr>
          <p:cNvSpPr>
            <a:spLocks noGrp="1"/>
          </p:cNvSpPr>
          <p:nvPr>
            <p:ph type="title"/>
          </p:nvPr>
        </p:nvSpPr>
        <p:spPr/>
        <p:txBody>
          <a:bodyPr/>
          <a:lstStyle/>
          <a:p>
            <a:r>
              <a:rPr lang="en-US" dirty="0"/>
              <a:t>Structured and </a:t>
            </a:r>
            <a:r>
              <a:rPr lang="en-US" dirty="0" err="1"/>
              <a:t>semistructured</a:t>
            </a:r>
            <a:r>
              <a:rPr lang="en-US" dirty="0"/>
              <a:t> interviews</a:t>
            </a:r>
          </a:p>
        </p:txBody>
      </p:sp>
      <p:sp>
        <p:nvSpPr>
          <p:cNvPr id="3" name="Content Placeholder 2">
            <a:extLst>
              <a:ext uri="{FF2B5EF4-FFF2-40B4-BE49-F238E27FC236}">
                <a16:creationId xmlns:a16="http://schemas.microsoft.com/office/drawing/2014/main" xmlns="" id="{5663C6C7-1125-4E19-9C6A-9F6322430361}"/>
              </a:ext>
            </a:extLst>
          </p:cNvPr>
          <p:cNvSpPr>
            <a:spLocks noGrp="1"/>
          </p:cNvSpPr>
          <p:nvPr>
            <p:ph idx="1"/>
          </p:nvPr>
        </p:nvSpPr>
        <p:spPr/>
        <p:txBody>
          <a:bodyPr/>
          <a:lstStyle/>
          <a:p>
            <a:r>
              <a:rPr lang="en-US" dirty="0"/>
              <a:t>Structured Clinical Interview for DSM-5 (SCID) – most widely used semi-structured interview (cost $84)</a:t>
            </a:r>
          </a:p>
          <a:p>
            <a:endParaRPr lang="en-US" dirty="0"/>
          </a:p>
          <a:p>
            <a:r>
              <a:rPr lang="en-US" dirty="0"/>
              <a:t>Structured Interview for PTSD (SI-PTSD) – uses clear criteria to rate symptom severity, behavior and guilt</a:t>
            </a:r>
          </a:p>
        </p:txBody>
      </p:sp>
    </p:spTree>
    <p:extLst>
      <p:ext uri="{BB962C8B-B14F-4D97-AF65-F5344CB8AC3E}">
        <p14:creationId xmlns:p14="http://schemas.microsoft.com/office/powerpoint/2010/main" val="3624090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FDEBE-DB80-4704-9CDB-7A234285F37B}"/>
              </a:ext>
            </a:extLst>
          </p:cNvPr>
          <p:cNvSpPr>
            <a:spLocks noGrp="1"/>
          </p:cNvSpPr>
          <p:nvPr>
            <p:ph type="title"/>
          </p:nvPr>
        </p:nvSpPr>
        <p:spPr/>
        <p:txBody>
          <a:bodyPr/>
          <a:lstStyle/>
          <a:p>
            <a:r>
              <a:rPr lang="en-US" dirty="0"/>
              <a:t>The traumatic event</a:t>
            </a:r>
          </a:p>
        </p:txBody>
      </p:sp>
      <p:sp>
        <p:nvSpPr>
          <p:cNvPr id="3" name="Content Placeholder 2">
            <a:extLst>
              <a:ext uri="{FF2B5EF4-FFF2-40B4-BE49-F238E27FC236}">
                <a16:creationId xmlns:a16="http://schemas.microsoft.com/office/drawing/2014/main" xmlns="" id="{7B99C521-C7DE-460D-851F-86764D924771}"/>
              </a:ext>
            </a:extLst>
          </p:cNvPr>
          <p:cNvSpPr>
            <a:spLocks noGrp="1"/>
          </p:cNvSpPr>
          <p:nvPr>
            <p:ph idx="1"/>
          </p:nvPr>
        </p:nvSpPr>
        <p:spPr/>
        <p:txBody>
          <a:bodyPr>
            <a:normAutofit fontScale="92500"/>
          </a:bodyPr>
          <a:lstStyle/>
          <a:p>
            <a:r>
              <a:rPr lang="en-US" dirty="0"/>
              <a:t>DSM-5 has clear criteria for events that are considered traumatic</a:t>
            </a:r>
          </a:p>
          <a:p>
            <a:r>
              <a:rPr lang="en-US" dirty="0"/>
              <a:t>CRITERION A:  Exposure to actual or threatened death, serious injury, or sexual violence in one (or more) of the following ways:</a:t>
            </a:r>
          </a:p>
          <a:p>
            <a:pPr lvl="1"/>
            <a:r>
              <a:rPr lang="en-US" dirty="0"/>
              <a:t>Directly experiencing the traumatic event</a:t>
            </a:r>
          </a:p>
          <a:p>
            <a:pPr lvl="1"/>
            <a:r>
              <a:rPr lang="en-US" dirty="0"/>
              <a:t>Witnessing, in person, the event(s) as it occurred to others</a:t>
            </a:r>
          </a:p>
          <a:p>
            <a:pPr lvl="1"/>
            <a:r>
              <a:rPr lang="en-US" dirty="0"/>
              <a:t>Learning that the traumatic event(s) occurred to a close family member or close friend.  In cases of actual or threatened death of a family member or friend, the event(s) must have been violent or accidental</a:t>
            </a:r>
          </a:p>
        </p:txBody>
      </p:sp>
    </p:spTree>
    <p:extLst>
      <p:ext uri="{BB962C8B-B14F-4D97-AF65-F5344CB8AC3E}">
        <p14:creationId xmlns:p14="http://schemas.microsoft.com/office/powerpoint/2010/main" val="4704236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801BAA-959F-49F4-8526-E328FAD12D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FC76E3A-D3B1-4987-9CE9-3C8CA9C7FD28}"/>
              </a:ext>
            </a:extLst>
          </p:cNvPr>
          <p:cNvSpPr>
            <a:spLocks noGrp="1"/>
          </p:cNvSpPr>
          <p:nvPr>
            <p:ph idx="1"/>
          </p:nvPr>
        </p:nvSpPr>
        <p:spPr/>
        <p:txBody>
          <a:bodyPr>
            <a:normAutofit fontScale="92500" lnSpcReduction="10000"/>
          </a:bodyPr>
          <a:lstStyle/>
          <a:p>
            <a:r>
              <a:rPr lang="en-US" dirty="0"/>
              <a:t>PTSD doesn’t develop in the immediate aftermath of the trauma</a:t>
            </a:r>
          </a:p>
          <a:p>
            <a:pPr lvl="1"/>
            <a:r>
              <a:rPr lang="en-US" dirty="0"/>
              <a:t>Emerges from a pattern of acute distress triggered by the event</a:t>
            </a:r>
          </a:p>
          <a:p>
            <a:pPr lvl="1"/>
            <a:r>
              <a:rPr lang="en-US" dirty="0"/>
              <a:t>Failure of healing and modulation of the acute trauma response</a:t>
            </a:r>
          </a:p>
          <a:p>
            <a:pPr marL="457200" lvl="1" indent="0">
              <a:buNone/>
            </a:pPr>
            <a:endParaRPr lang="en-US" dirty="0"/>
          </a:p>
          <a:p>
            <a:pPr marL="457200" lvl="1" indent="0">
              <a:buNone/>
            </a:pPr>
            <a:endParaRPr lang="en-US" dirty="0"/>
          </a:p>
          <a:p>
            <a:pPr marL="457200" lvl="1" indent="0">
              <a:buNone/>
            </a:pPr>
            <a:r>
              <a:rPr lang="en-US" dirty="0"/>
              <a:t>Type of traumatic experience may have a major impact on </a:t>
            </a:r>
            <a:r>
              <a:rPr lang="en-US" dirty="0" smtClean="0"/>
              <a:t>long term </a:t>
            </a:r>
            <a:r>
              <a:rPr lang="en-US" dirty="0"/>
              <a:t>course of PTSD</a:t>
            </a:r>
          </a:p>
          <a:p>
            <a:pPr marL="457200" lvl="1" indent="0">
              <a:buNone/>
            </a:pPr>
            <a:r>
              <a:rPr lang="en-US" dirty="0"/>
              <a:t>Dose-response curve (Herman p. 57) – the greater the exposure, the greater the percentage of the population who will develop symptoms of PTSD</a:t>
            </a:r>
          </a:p>
          <a:p>
            <a:pPr lvl="1"/>
            <a:endParaRPr lang="en-US" dirty="0"/>
          </a:p>
        </p:txBody>
      </p:sp>
    </p:spTree>
    <p:extLst>
      <p:ext uri="{BB962C8B-B14F-4D97-AF65-F5344CB8AC3E}">
        <p14:creationId xmlns:p14="http://schemas.microsoft.com/office/powerpoint/2010/main" val="2067511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24496E-FDB8-4DC8-B5F0-4034F386F28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F706C622-45E3-4BBC-903F-52414B713EE4}"/>
              </a:ext>
            </a:extLst>
          </p:cNvPr>
          <p:cNvSpPr>
            <a:spLocks noGrp="1"/>
          </p:cNvSpPr>
          <p:nvPr>
            <p:ph idx="1"/>
          </p:nvPr>
        </p:nvSpPr>
        <p:spPr/>
        <p:txBody>
          <a:bodyPr/>
          <a:lstStyle/>
          <a:p>
            <a:r>
              <a:rPr lang="en-US" dirty="0"/>
              <a:t>Different types of trauma relate to different outcomes in survivors</a:t>
            </a:r>
          </a:p>
          <a:p>
            <a:pPr lvl="1"/>
            <a:r>
              <a:rPr lang="en-US" dirty="0"/>
              <a:t>Child abuse is different from natural disasters or other trauma</a:t>
            </a:r>
          </a:p>
        </p:txBody>
      </p:sp>
    </p:spTree>
    <p:extLst>
      <p:ext uri="{BB962C8B-B14F-4D97-AF65-F5344CB8AC3E}">
        <p14:creationId xmlns:p14="http://schemas.microsoft.com/office/powerpoint/2010/main" val="3579199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86321F-F676-4321-9289-57A1E5B4D267}"/>
              </a:ext>
            </a:extLst>
          </p:cNvPr>
          <p:cNvSpPr>
            <a:spLocks noGrp="1"/>
          </p:cNvSpPr>
          <p:nvPr>
            <p:ph type="title"/>
          </p:nvPr>
        </p:nvSpPr>
        <p:spPr/>
        <p:txBody>
          <a:bodyPr/>
          <a:lstStyle/>
          <a:p>
            <a:r>
              <a:rPr lang="en-US" dirty="0"/>
              <a:t>stages</a:t>
            </a:r>
          </a:p>
        </p:txBody>
      </p:sp>
      <p:sp>
        <p:nvSpPr>
          <p:cNvPr id="3" name="Content Placeholder 2">
            <a:extLst>
              <a:ext uri="{FF2B5EF4-FFF2-40B4-BE49-F238E27FC236}">
                <a16:creationId xmlns:a16="http://schemas.microsoft.com/office/drawing/2014/main" xmlns="" id="{B7BA2435-C8E5-400B-B10B-E80D718674E7}"/>
              </a:ext>
            </a:extLst>
          </p:cNvPr>
          <p:cNvSpPr>
            <a:spLocks noGrp="1"/>
          </p:cNvSpPr>
          <p:nvPr>
            <p:ph idx="1"/>
          </p:nvPr>
        </p:nvSpPr>
        <p:spPr/>
        <p:txBody>
          <a:bodyPr/>
          <a:lstStyle/>
          <a:p>
            <a:r>
              <a:rPr lang="en-US" dirty="0"/>
              <a:t>Acute stress response to traumatic event</a:t>
            </a:r>
          </a:p>
          <a:p>
            <a:r>
              <a:rPr lang="en-US" dirty="0"/>
              <a:t>Chronic response to traumatic event</a:t>
            </a:r>
          </a:p>
          <a:p>
            <a:r>
              <a:rPr lang="en-US" dirty="0"/>
              <a:t>Adaptation to having to endure chronic symptoms of PTSD</a:t>
            </a:r>
          </a:p>
        </p:txBody>
      </p:sp>
    </p:spTree>
    <p:extLst>
      <p:ext uri="{BB962C8B-B14F-4D97-AF65-F5344CB8AC3E}">
        <p14:creationId xmlns:p14="http://schemas.microsoft.com/office/powerpoint/2010/main" val="1873313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245FD8-9463-4965-89E0-33B0801A09D7}"/>
              </a:ext>
            </a:extLst>
          </p:cNvPr>
          <p:cNvSpPr>
            <a:spLocks noGrp="1"/>
          </p:cNvSpPr>
          <p:nvPr>
            <p:ph type="title"/>
          </p:nvPr>
        </p:nvSpPr>
        <p:spPr/>
        <p:txBody>
          <a:bodyPr/>
          <a:lstStyle/>
          <a:p>
            <a:r>
              <a:rPr lang="en-US" dirty="0"/>
              <a:t>Goals of assessment</a:t>
            </a:r>
          </a:p>
        </p:txBody>
      </p:sp>
      <p:sp>
        <p:nvSpPr>
          <p:cNvPr id="3" name="Content Placeholder 2">
            <a:extLst>
              <a:ext uri="{FF2B5EF4-FFF2-40B4-BE49-F238E27FC236}">
                <a16:creationId xmlns:a16="http://schemas.microsoft.com/office/drawing/2014/main" xmlns="" id="{C12A9B92-919A-48D9-9A92-A5148EC877EA}"/>
              </a:ext>
            </a:extLst>
          </p:cNvPr>
          <p:cNvSpPr>
            <a:spLocks noGrp="1"/>
          </p:cNvSpPr>
          <p:nvPr>
            <p:ph idx="1"/>
          </p:nvPr>
        </p:nvSpPr>
        <p:spPr/>
        <p:txBody>
          <a:bodyPr/>
          <a:lstStyle/>
          <a:p>
            <a:r>
              <a:rPr lang="en-US" dirty="0"/>
              <a:t>Develop a comprehensive treatment plan</a:t>
            </a:r>
          </a:p>
          <a:p>
            <a:r>
              <a:rPr lang="en-US" dirty="0"/>
              <a:t>Early intervention</a:t>
            </a:r>
          </a:p>
          <a:p>
            <a:r>
              <a:rPr lang="en-US" dirty="0"/>
              <a:t>Further assessment and evaluation of treatment</a:t>
            </a:r>
          </a:p>
        </p:txBody>
      </p:sp>
    </p:spTree>
    <p:extLst>
      <p:ext uri="{BB962C8B-B14F-4D97-AF65-F5344CB8AC3E}">
        <p14:creationId xmlns:p14="http://schemas.microsoft.com/office/powerpoint/2010/main" val="316636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678E83-66EB-4F77-984B-DD31961AD1A2}"/>
              </a:ext>
            </a:extLst>
          </p:cNvPr>
          <p:cNvSpPr>
            <a:spLocks noGrp="1"/>
          </p:cNvSpPr>
          <p:nvPr>
            <p:ph type="title"/>
          </p:nvPr>
        </p:nvSpPr>
        <p:spPr/>
        <p:txBody>
          <a:bodyPr/>
          <a:lstStyle/>
          <a:p>
            <a:r>
              <a:rPr lang="en-US" dirty="0"/>
              <a:t>Approach -multidimensional</a:t>
            </a:r>
          </a:p>
        </p:txBody>
      </p:sp>
      <p:sp>
        <p:nvSpPr>
          <p:cNvPr id="3" name="Content Placeholder 2">
            <a:extLst>
              <a:ext uri="{FF2B5EF4-FFF2-40B4-BE49-F238E27FC236}">
                <a16:creationId xmlns:a16="http://schemas.microsoft.com/office/drawing/2014/main" xmlns="" id="{0224310A-F20F-4E23-91AE-55D0482BE175}"/>
              </a:ext>
            </a:extLst>
          </p:cNvPr>
          <p:cNvSpPr>
            <a:spLocks noGrp="1"/>
          </p:cNvSpPr>
          <p:nvPr>
            <p:ph idx="1"/>
          </p:nvPr>
        </p:nvSpPr>
        <p:spPr/>
        <p:txBody>
          <a:bodyPr/>
          <a:lstStyle/>
          <a:p>
            <a:r>
              <a:rPr lang="en-US" dirty="0"/>
              <a:t>Basic task – establish the presence of specific symptoms of PTSD</a:t>
            </a:r>
          </a:p>
          <a:p>
            <a:r>
              <a:rPr lang="en-US" dirty="0"/>
              <a:t>It is incumbent on the clinician to assess the symptoms within the appropriate timeframe</a:t>
            </a:r>
          </a:p>
          <a:p>
            <a:r>
              <a:rPr lang="en-US" dirty="0"/>
              <a:t>Gather data about strengths as well as weaknesses</a:t>
            </a:r>
          </a:p>
        </p:txBody>
      </p:sp>
    </p:spTree>
    <p:extLst>
      <p:ext uri="{BB962C8B-B14F-4D97-AF65-F5344CB8AC3E}">
        <p14:creationId xmlns:p14="http://schemas.microsoft.com/office/powerpoint/2010/main" val="3046563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A1C078-05FE-445F-8906-1EFCCFFE1E5C}"/>
              </a:ext>
            </a:extLst>
          </p:cNvPr>
          <p:cNvSpPr>
            <a:spLocks noGrp="1"/>
          </p:cNvSpPr>
          <p:nvPr>
            <p:ph type="title"/>
          </p:nvPr>
        </p:nvSpPr>
        <p:spPr/>
        <p:txBody>
          <a:bodyPr/>
          <a:lstStyle/>
          <a:p>
            <a:r>
              <a:rPr lang="en-US" dirty="0"/>
              <a:t>What to note in assessment</a:t>
            </a:r>
          </a:p>
        </p:txBody>
      </p:sp>
      <p:sp>
        <p:nvSpPr>
          <p:cNvPr id="3" name="Content Placeholder 2">
            <a:extLst>
              <a:ext uri="{FF2B5EF4-FFF2-40B4-BE49-F238E27FC236}">
                <a16:creationId xmlns:a16="http://schemas.microsoft.com/office/drawing/2014/main" xmlns="" id="{25CAB689-7EE3-413D-A04B-912116E47DB1}"/>
              </a:ext>
            </a:extLst>
          </p:cNvPr>
          <p:cNvSpPr>
            <a:spLocks noGrp="1"/>
          </p:cNvSpPr>
          <p:nvPr>
            <p:ph idx="1"/>
          </p:nvPr>
        </p:nvSpPr>
        <p:spPr/>
        <p:txBody>
          <a:bodyPr>
            <a:normAutofit fontScale="92500"/>
          </a:bodyPr>
          <a:lstStyle/>
          <a:p>
            <a:r>
              <a:rPr lang="en-US" dirty="0"/>
              <a:t>Onset of symptoms – when did this start?</a:t>
            </a:r>
          </a:p>
          <a:p>
            <a:r>
              <a:rPr lang="en-US" dirty="0"/>
              <a:t>External cues associated with the symptoms – what brings this on?</a:t>
            </a:r>
          </a:p>
          <a:p>
            <a:r>
              <a:rPr lang="en-US" dirty="0"/>
              <a:t>Understand the person’s demographics</a:t>
            </a:r>
          </a:p>
          <a:p>
            <a:r>
              <a:rPr lang="en-US" dirty="0"/>
              <a:t>Make note of significant dates </a:t>
            </a:r>
          </a:p>
          <a:p>
            <a:pPr lvl="1"/>
            <a:r>
              <a:rPr lang="en-US" dirty="0"/>
              <a:t>Anniversary of event</a:t>
            </a:r>
          </a:p>
          <a:p>
            <a:pPr lvl="1"/>
            <a:r>
              <a:rPr lang="en-US" dirty="0"/>
              <a:t>Holidays</a:t>
            </a:r>
          </a:p>
          <a:p>
            <a:pPr lvl="1"/>
            <a:r>
              <a:rPr lang="en-US" dirty="0"/>
              <a:t>Family life events</a:t>
            </a:r>
          </a:p>
        </p:txBody>
      </p:sp>
    </p:spTree>
    <p:extLst>
      <p:ext uri="{BB962C8B-B14F-4D97-AF65-F5344CB8AC3E}">
        <p14:creationId xmlns:p14="http://schemas.microsoft.com/office/powerpoint/2010/main" val="3966596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E4F81C-DF2D-4FE4-9996-A5B84D8F53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8B317420-235E-45F7-AAB3-F7ED8CA41DED}"/>
              </a:ext>
            </a:extLst>
          </p:cNvPr>
          <p:cNvSpPr>
            <a:spLocks noGrp="1"/>
          </p:cNvSpPr>
          <p:nvPr>
            <p:ph idx="1"/>
          </p:nvPr>
        </p:nvSpPr>
        <p:spPr/>
        <p:txBody>
          <a:bodyPr/>
          <a:lstStyle/>
          <a:p>
            <a:r>
              <a:rPr lang="en-US" dirty="0"/>
              <a:t>Evaluate for other psychological disorders</a:t>
            </a:r>
          </a:p>
          <a:p>
            <a:r>
              <a:rPr lang="en-US" dirty="0"/>
              <a:t>PTSD is comorbid with:</a:t>
            </a:r>
          </a:p>
          <a:p>
            <a:pPr lvl="1"/>
            <a:r>
              <a:rPr lang="en-US" dirty="0"/>
              <a:t>Substance abuse</a:t>
            </a:r>
          </a:p>
          <a:p>
            <a:pPr lvl="1"/>
            <a:r>
              <a:rPr lang="en-US" dirty="0"/>
              <a:t>Eating disorders</a:t>
            </a:r>
          </a:p>
          <a:p>
            <a:pPr lvl="1"/>
            <a:r>
              <a:rPr lang="en-US" dirty="0"/>
              <a:t>Affective disorders</a:t>
            </a:r>
          </a:p>
          <a:p>
            <a:pPr lvl="1"/>
            <a:r>
              <a:rPr lang="en-US" dirty="0"/>
              <a:t>Anxiety disorders</a:t>
            </a:r>
          </a:p>
          <a:p>
            <a:pPr lvl="1"/>
            <a:r>
              <a:rPr lang="en-US" dirty="0"/>
              <a:t>Personality disorders</a:t>
            </a:r>
          </a:p>
        </p:txBody>
      </p:sp>
    </p:spTree>
    <p:extLst>
      <p:ext uri="{BB962C8B-B14F-4D97-AF65-F5344CB8AC3E}">
        <p14:creationId xmlns:p14="http://schemas.microsoft.com/office/powerpoint/2010/main" val="1858903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A29214-A013-49D9-BBA9-E4EC08A4B610}"/>
              </a:ext>
            </a:extLst>
          </p:cNvPr>
          <p:cNvSpPr>
            <a:spLocks noGrp="1"/>
          </p:cNvSpPr>
          <p:nvPr>
            <p:ph type="title"/>
          </p:nvPr>
        </p:nvSpPr>
        <p:spPr/>
        <p:txBody>
          <a:bodyPr/>
          <a:lstStyle/>
          <a:p>
            <a:r>
              <a:rPr lang="en-US" dirty="0"/>
              <a:t>3 main categories of </a:t>
            </a:r>
            <a:r>
              <a:rPr lang="en-US" dirty="0" err="1"/>
              <a:t>ptsd</a:t>
            </a:r>
            <a:r>
              <a:rPr lang="en-US" dirty="0"/>
              <a:t> symptoms	</a:t>
            </a:r>
          </a:p>
        </p:txBody>
      </p:sp>
      <p:sp>
        <p:nvSpPr>
          <p:cNvPr id="3" name="Content Placeholder 2">
            <a:extLst>
              <a:ext uri="{FF2B5EF4-FFF2-40B4-BE49-F238E27FC236}">
                <a16:creationId xmlns:a16="http://schemas.microsoft.com/office/drawing/2014/main" xmlns="" id="{B047C324-91CA-488D-862A-87461BEB3E39}"/>
              </a:ext>
            </a:extLst>
          </p:cNvPr>
          <p:cNvSpPr>
            <a:spLocks noGrp="1"/>
          </p:cNvSpPr>
          <p:nvPr>
            <p:ph idx="1"/>
          </p:nvPr>
        </p:nvSpPr>
        <p:spPr/>
        <p:txBody>
          <a:bodyPr>
            <a:normAutofit lnSpcReduction="10000"/>
          </a:bodyPr>
          <a:lstStyle/>
          <a:p>
            <a:r>
              <a:rPr lang="en-US" dirty="0"/>
              <a:t>Hyperarousal:  First cardinal symptom – person is on permanent alert</a:t>
            </a:r>
          </a:p>
          <a:p>
            <a:r>
              <a:rPr lang="en-US" dirty="0"/>
              <a:t>Intrusion – reliving the event as if it is continually recurring</a:t>
            </a:r>
          </a:p>
          <a:p>
            <a:pPr lvl="1"/>
            <a:r>
              <a:rPr lang="en-US" dirty="0"/>
              <a:t>Flashbacks</a:t>
            </a:r>
          </a:p>
          <a:p>
            <a:pPr lvl="1"/>
            <a:r>
              <a:rPr lang="en-US" dirty="0"/>
              <a:t>Intrusive memories</a:t>
            </a:r>
          </a:p>
          <a:p>
            <a:r>
              <a:rPr lang="en-US" dirty="0"/>
              <a:t>Constriction – alterations of consciousness</a:t>
            </a:r>
          </a:p>
          <a:p>
            <a:pPr lvl="1"/>
            <a:r>
              <a:rPr lang="en-US" dirty="0"/>
              <a:t>Numbing</a:t>
            </a:r>
          </a:p>
          <a:p>
            <a:pPr lvl="1"/>
            <a:r>
              <a:rPr lang="en-US" dirty="0" err="1"/>
              <a:t>Detachement</a:t>
            </a:r>
            <a:endParaRPr lang="en-US" dirty="0"/>
          </a:p>
          <a:p>
            <a:pPr lvl="1"/>
            <a:r>
              <a:rPr lang="en-US" dirty="0"/>
              <a:t>Avoidance – memories, talk, places or situations that remind one of the trauma</a:t>
            </a:r>
          </a:p>
        </p:txBody>
      </p:sp>
    </p:spTree>
    <p:extLst>
      <p:ext uri="{BB962C8B-B14F-4D97-AF65-F5344CB8AC3E}">
        <p14:creationId xmlns:p14="http://schemas.microsoft.com/office/powerpoint/2010/main" val="1837703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ADCBF8-D8A7-442A-A301-8B0D49BE1D9D}"/>
              </a:ext>
            </a:extLst>
          </p:cNvPr>
          <p:cNvSpPr>
            <a:spLocks noGrp="1"/>
          </p:cNvSpPr>
          <p:nvPr>
            <p:ph type="title"/>
          </p:nvPr>
        </p:nvSpPr>
        <p:spPr/>
        <p:txBody>
          <a:bodyPr/>
          <a:lstStyle/>
          <a:p>
            <a:r>
              <a:rPr lang="en-US" dirty="0"/>
              <a:t>Diagnostic utility</a:t>
            </a:r>
          </a:p>
        </p:txBody>
      </p:sp>
      <p:sp>
        <p:nvSpPr>
          <p:cNvPr id="3" name="Content Placeholder 2">
            <a:extLst>
              <a:ext uri="{FF2B5EF4-FFF2-40B4-BE49-F238E27FC236}">
                <a16:creationId xmlns:a16="http://schemas.microsoft.com/office/drawing/2014/main" xmlns="" id="{F5C63610-9BD8-47AC-A6AC-DAF8E94BE895}"/>
              </a:ext>
            </a:extLst>
          </p:cNvPr>
          <p:cNvSpPr>
            <a:spLocks noGrp="1"/>
          </p:cNvSpPr>
          <p:nvPr>
            <p:ph idx="1"/>
          </p:nvPr>
        </p:nvSpPr>
        <p:spPr/>
        <p:txBody>
          <a:bodyPr/>
          <a:lstStyle/>
          <a:p>
            <a:r>
              <a:rPr lang="en-US" dirty="0"/>
              <a:t>The general extent to which a particular assessment measure can accurately predict that a person belongs or doesn’t belong in a specified category</a:t>
            </a:r>
          </a:p>
        </p:txBody>
      </p:sp>
    </p:spTree>
    <p:extLst>
      <p:ext uri="{BB962C8B-B14F-4D97-AF65-F5344CB8AC3E}">
        <p14:creationId xmlns:p14="http://schemas.microsoft.com/office/powerpoint/2010/main" val="22885843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76FF8E-465A-418B-9AA6-60D96DCA8A5A}"/>
              </a:ext>
            </a:extLst>
          </p:cNvPr>
          <p:cNvSpPr>
            <a:spLocks noGrp="1"/>
          </p:cNvSpPr>
          <p:nvPr>
            <p:ph type="title"/>
          </p:nvPr>
        </p:nvSpPr>
        <p:spPr/>
        <p:txBody>
          <a:bodyPr/>
          <a:lstStyle/>
          <a:p>
            <a:r>
              <a:rPr lang="en-US" dirty="0"/>
              <a:t>sensitivity</a:t>
            </a:r>
          </a:p>
        </p:txBody>
      </p:sp>
      <p:sp>
        <p:nvSpPr>
          <p:cNvPr id="3" name="Content Placeholder 2">
            <a:extLst>
              <a:ext uri="{FF2B5EF4-FFF2-40B4-BE49-F238E27FC236}">
                <a16:creationId xmlns:a16="http://schemas.microsoft.com/office/drawing/2014/main" xmlns="" id="{89251B0D-28E4-4450-AC80-578B486DA7BA}"/>
              </a:ext>
            </a:extLst>
          </p:cNvPr>
          <p:cNvSpPr>
            <a:spLocks noGrp="1"/>
          </p:cNvSpPr>
          <p:nvPr>
            <p:ph idx="1"/>
          </p:nvPr>
        </p:nvSpPr>
        <p:spPr/>
        <p:txBody>
          <a:bodyPr/>
          <a:lstStyle/>
          <a:p>
            <a:r>
              <a:rPr lang="en-US" dirty="0"/>
              <a:t>The probability that those with the diagnosis will be correctly identified by the test score (i.e. will score above the cutoff score of a particular test).</a:t>
            </a:r>
          </a:p>
        </p:txBody>
      </p:sp>
    </p:spTree>
    <p:extLst>
      <p:ext uri="{BB962C8B-B14F-4D97-AF65-F5344CB8AC3E}">
        <p14:creationId xmlns:p14="http://schemas.microsoft.com/office/powerpoint/2010/main" val="423212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505EDD-F802-42CA-88F8-CCDD53629525}"/>
              </a:ext>
            </a:extLst>
          </p:cNvPr>
          <p:cNvSpPr>
            <a:spLocks noGrp="1"/>
          </p:cNvSpPr>
          <p:nvPr>
            <p:ph type="title"/>
          </p:nvPr>
        </p:nvSpPr>
        <p:spPr/>
        <p:txBody>
          <a:bodyPr/>
          <a:lstStyle/>
          <a:p>
            <a:r>
              <a:rPr lang="en-US" dirty="0" err="1"/>
              <a:t>Specifity</a:t>
            </a:r>
            <a:endParaRPr lang="en-US" dirty="0"/>
          </a:p>
        </p:txBody>
      </p:sp>
      <p:sp>
        <p:nvSpPr>
          <p:cNvPr id="3" name="Content Placeholder 2">
            <a:extLst>
              <a:ext uri="{FF2B5EF4-FFF2-40B4-BE49-F238E27FC236}">
                <a16:creationId xmlns:a16="http://schemas.microsoft.com/office/drawing/2014/main" xmlns="" id="{338D0281-5174-49E0-B1F6-29E4471DECFF}"/>
              </a:ext>
            </a:extLst>
          </p:cNvPr>
          <p:cNvSpPr>
            <a:spLocks noGrp="1"/>
          </p:cNvSpPr>
          <p:nvPr>
            <p:ph idx="1"/>
          </p:nvPr>
        </p:nvSpPr>
        <p:spPr/>
        <p:txBody>
          <a:bodyPr/>
          <a:lstStyle/>
          <a:p>
            <a:r>
              <a:rPr lang="en-US" dirty="0"/>
              <a:t>The probability that those without the disorder will be correctly identified.</a:t>
            </a:r>
          </a:p>
        </p:txBody>
      </p:sp>
    </p:spTree>
    <p:extLst>
      <p:ext uri="{BB962C8B-B14F-4D97-AF65-F5344CB8AC3E}">
        <p14:creationId xmlns:p14="http://schemas.microsoft.com/office/powerpoint/2010/main" val="3374492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8C34AA-0735-483C-A022-88AE751A8A06}"/>
              </a:ext>
            </a:extLst>
          </p:cNvPr>
          <p:cNvSpPr>
            <a:spLocks noGrp="1"/>
          </p:cNvSpPr>
          <p:nvPr>
            <p:ph type="title"/>
          </p:nvPr>
        </p:nvSpPr>
        <p:spPr/>
        <p:txBody>
          <a:bodyPr/>
          <a:lstStyle/>
          <a:p>
            <a:r>
              <a:rPr lang="en-US" dirty="0"/>
              <a:t>Self-report checklists</a:t>
            </a:r>
          </a:p>
        </p:txBody>
      </p:sp>
      <p:sp>
        <p:nvSpPr>
          <p:cNvPr id="3" name="Content Placeholder 2">
            <a:extLst>
              <a:ext uri="{FF2B5EF4-FFF2-40B4-BE49-F238E27FC236}">
                <a16:creationId xmlns:a16="http://schemas.microsoft.com/office/drawing/2014/main" xmlns="" id="{90C55EA4-F07F-4C0F-AF91-2DDEB14E302A}"/>
              </a:ext>
            </a:extLst>
          </p:cNvPr>
          <p:cNvSpPr>
            <a:spLocks noGrp="1"/>
          </p:cNvSpPr>
          <p:nvPr>
            <p:ph idx="1"/>
          </p:nvPr>
        </p:nvSpPr>
        <p:spPr/>
        <p:txBody>
          <a:bodyPr/>
          <a:lstStyle/>
          <a:p>
            <a:r>
              <a:rPr lang="en-US" dirty="0"/>
              <a:t>Assessments given to the individual to complete</a:t>
            </a:r>
          </a:p>
          <a:p>
            <a:r>
              <a:rPr lang="en-US" dirty="0"/>
              <a:t>Drawback is that sometimes people aren’t reliable reporters</a:t>
            </a:r>
          </a:p>
          <a:p>
            <a:r>
              <a:rPr lang="en-US" dirty="0"/>
              <a:t>Examples	</a:t>
            </a:r>
          </a:p>
          <a:p>
            <a:pPr lvl="1"/>
            <a:r>
              <a:rPr lang="en-US" dirty="0"/>
              <a:t>PTSD Checklist (PCL-5)</a:t>
            </a:r>
          </a:p>
          <a:p>
            <a:pPr lvl="1"/>
            <a:r>
              <a:rPr lang="en-US" dirty="0"/>
              <a:t>PTSD Symptom Scale Self-report</a:t>
            </a:r>
          </a:p>
          <a:p>
            <a:pPr lvl="1"/>
            <a:r>
              <a:rPr lang="en-US" dirty="0"/>
              <a:t>Dutch PTSD Scale – clinician administered</a:t>
            </a:r>
          </a:p>
          <a:p>
            <a:pPr lvl="1"/>
            <a:endParaRPr lang="en-US" dirty="0"/>
          </a:p>
        </p:txBody>
      </p:sp>
    </p:spTree>
    <p:extLst>
      <p:ext uri="{BB962C8B-B14F-4D97-AF65-F5344CB8AC3E}">
        <p14:creationId xmlns:p14="http://schemas.microsoft.com/office/powerpoint/2010/main" val="2307026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B33F55-448F-4745-BE88-7A3398AE0D10}"/>
              </a:ext>
            </a:extLst>
          </p:cNvPr>
          <p:cNvSpPr>
            <a:spLocks noGrp="1"/>
          </p:cNvSpPr>
          <p:nvPr>
            <p:ph type="title"/>
          </p:nvPr>
        </p:nvSpPr>
        <p:spPr/>
        <p:txBody>
          <a:bodyPr/>
          <a:lstStyle/>
          <a:p>
            <a:r>
              <a:rPr lang="en-US" dirty="0"/>
              <a:t>Psychometric measures of </a:t>
            </a:r>
            <a:r>
              <a:rPr lang="en-US" dirty="0" err="1"/>
              <a:t>ptsd</a:t>
            </a:r>
            <a:endParaRPr lang="en-US" dirty="0"/>
          </a:p>
        </p:txBody>
      </p:sp>
      <p:sp>
        <p:nvSpPr>
          <p:cNvPr id="3" name="Content Placeholder 2">
            <a:extLst>
              <a:ext uri="{FF2B5EF4-FFF2-40B4-BE49-F238E27FC236}">
                <a16:creationId xmlns:a16="http://schemas.microsoft.com/office/drawing/2014/main" xmlns="" id="{206FF894-444F-44BC-904D-AA47D110F9C3}"/>
              </a:ext>
            </a:extLst>
          </p:cNvPr>
          <p:cNvSpPr>
            <a:spLocks noGrp="1"/>
          </p:cNvSpPr>
          <p:nvPr>
            <p:ph idx="1"/>
          </p:nvPr>
        </p:nvSpPr>
        <p:spPr/>
        <p:txBody>
          <a:bodyPr/>
          <a:lstStyle/>
          <a:p>
            <a:r>
              <a:rPr lang="en-US" dirty="0"/>
              <a:t>Mississippi Scale for Combat Related PTSD – one of the most widely used PTSD measures</a:t>
            </a:r>
          </a:p>
          <a:p>
            <a:r>
              <a:rPr lang="en-US" dirty="0"/>
              <a:t>PTSD Scales of the MMPI-2</a:t>
            </a:r>
          </a:p>
          <a:p>
            <a:r>
              <a:rPr lang="en-US" dirty="0"/>
              <a:t>SCL-90-R Scales </a:t>
            </a:r>
          </a:p>
          <a:p>
            <a:r>
              <a:rPr lang="en-US" dirty="0"/>
              <a:t>Trauma Symptom Inventory</a:t>
            </a:r>
          </a:p>
        </p:txBody>
      </p:sp>
    </p:spTree>
    <p:extLst>
      <p:ext uri="{BB962C8B-B14F-4D97-AF65-F5344CB8AC3E}">
        <p14:creationId xmlns:p14="http://schemas.microsoft.com/office/powerpoint/2010/main" val="3309457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CC71D7-BCB2-4AA0-BFC8-489B31187C6A}"/>
              </a:ext>
            </a:extLst>
          </p:cNvPr>
          <p:cNvSpPr>
            <a:spLocks noGrp="1"/>
          </p:cNvSpPr>
          <p:nvPr>
            <p:ph type="title"/>
          </p:nvPr>
        </p:nvSpPr>
        <p:spPr/>
        <p:txBody>
          <a:bodyPr/>
          <a:lstStyle/>
          <a:p>
            <a:r>
              <a:rPr lang="en-US" dirty="0"/>
              <a:t>Collateral assessment</a:t>
            </a:r>
          </a:p>
        </p:txBody>
      </p:sp>
      <p:sp>
        <p:nvSpPr>
          <p:cNvPr id="3" name="Content Placeholder 2">
            <a:extLst>
              <a:ext uri="{FF2B5EF4-FFF2-40B4-BE49-F238E27FC236}">
                <a16:creationId xmlns:a16="http://schemas.microsoft.com/office/drawing/2014/main" xmlns="" id="{A3DFF40D-3642-431D-8CAD-0FA59C03261E}"/>
              </a:ext>
            </a:extLst>
          </p:cNvPr>
          <p:cNvSpPr>
            <a:spLocks noGrp="1"/>
          </p:cNvSpPr>
          <p:nvPr>
            <p:ph idx="1"/>
          </p:nvPr>
        </p:nvSpPr>
        <p:spPr/>
        <p:txBody>
          <a:bodyPr/>
          <a:lstStyle/>
          <a:p>
            <a:r>
              <a:rPr lang="en-US" dirty="0"/>
              <a:t>Spouses</a:t>
            </a:r>
          </a:p>
          <a:p>
            <a:r>
              <a:rPr lang="en-US" dirty="0"/>
              <a:t>Partners</a:t>
            </a:r>
          </a:p>
          <a:p>
            <a:r>
              <a:rPr lang="en-US" dirty="0"/>
              <a:t>Family members</a:t>
            </a:r>
          </a:p>
          <a:p>
            <a:r>
              <a:rPr lang="en-US" dirty="0"/>
              <a:t>Friends</a:t>
            </a:r>
          </a:p>
          <a:p>
            <a:r>
              <a:rPr lang="en-US" dirty="0"/>
              <a:t>Other clinicians</a:t>
            </a:r>
          </a:p>
          <a:p>
            <a:r>
              <a:rPr lang="en-US" dirty="0"/>
              <a:t>PCP’s</a:t>
            </a:r>
          </a:p>
        </p:txBody>
      </p:sp>
    </p:spTree>
    <p:extLst>
      <p:ext uri="{BB962C8B-B14F-4D97-AF65-F5344CB8AC3E}">
        <p14:creationId xmlns:p14="http://schemas.microsoft.com/office/powerpoint/2010/main" val="14634632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2B5A8B-87CD-4521-AC07-7F07CDE13FCC}"/>
              </a:ext>
            </a:extLst>
          </p:cNvPr>
          <p:cNvSpPr>
            <a:spLocks noGrp="1"/>
          </p:cNvSpPr>
          <p:nvPr>
            <p:ph type="title"/>
          </p:nvPr>
        </p:nvSpPr>
        <p:spPr/>
        <p:txBody>
          <a:bodyPr/>
          <a:lstStyle/>
          <a:p>
            <a:r>
              <a:rPr lang="en-US" dirty="0"/>
              <a:t>Psychophysiological assessment</a:t>
            </a:r>
          </a:p>
        </p:txBody>
      </p:sp>
      <p:sp>
        <p:nvSpPr>
          <p:cNvPr id="3" name="Content Placeholder 2">
            <a:extLst>
              <a:ext uri="{FF2B5EF4-FFF2-40B4-BE49-F238E27FC236}">
                <a16:creationId xmlns:a16="http://schemas.microsoft.com/office/drawing/2014/main" xmlns="" id="{AAA37B1B-58D5-429C-953D-A77573EE8E3F}"/>
              </a:ext>
            </a:extLst>
          </p:cNvPr>
          <p:cNvSpPr>
            <a:spLocks noGrp="1"/>
          </p:cNvSpPr>
          <p:nvPr>
            <p:ph idx="1"/>
          </p:nvPr>
        </p:nvSpPr>
        <p:spPr/>
        <p:txBody>
          <a:bodyPr/>
          <a:lstStyle/>
          <a:p>
            <a:r>
              <a:rPr lang="en-US" dirty="0"/>
              <a:t>Heart rate</a:t>
            </a:r>
          </a:p>
          <a:p>
            <a:r>
              <a:rPr lang="en-US" dirty="0"/>
              <a:t>Blood pressure</a:t>
            </a:r>
          </a:p>
          <a:p>
            <a:r>
              <a:rPr lang="en-US" dirty="0"/>
              <a:t>Muscle tension</a:t>
            </a:r>
          </a:p>
          <a:p>
            <a:endParaRPr lang="en-US" dirty="0"/>
          </a:p>
        </p:txBody>
      </p:sp>
    </p:spTree>
    <p:extLst>
      <p:ext uri="{BB962C8B-B14F-4D97-AF65-F5344CB8AC3E}">
        <p14:creationId xmlns:p14="http://schemas.microsoft.com/office/powerpoint/2010/main" val="3226325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E940F-0F74-479C-B9FB-114BF9D51DA7}"/>
              </a:ext>
            </a:extLst>
          </p:cNvPr>
          <p:cNvSpPr>
            <a:spLocks noGrp="1"/>
          </p:cNvSpPr>
          <p:nvPr>
            <p:ph type="title"/>
          </p:nvPr>
        </p:nvSpPr>
        <p:spPr/>
        <p:txBody>
          <a:bodyPr/>
          <a:lstStyle/>
          <a:p>
            <a:r>
              <a:rPr lang="en-US" dirty="0"/>
              <a:t>Assessment process</a:t>
            </a:r>
          </a:p>
        </p:txBody>
      </p:sp>
      <p:sp>
        <p:nvSpPr>
          <p:cNvPr id="3" name="Content Placeholder 2">
            <a:extLst>
              <a:ext uri="{FF2B5EF4-FFF2-40B4-BE49-F238E27FC236}">
                <a16:creationId xmlns:a16="http://schemas.microsoft.com/office/drawing/2014/main" xmlns="" id="{27C7C9BB-B43F-4C91-99F3-B087E5D6649D}"/>
              </a:ext>
            </a:extLst>
          </p:cNvPr>
          <p:cNvSpPr>
            <a:spLocks noGrp="1"/>
          </p:cNvSpPr>
          <p:nvPr>
            <p:ph idx="1"/>
          </p:nvPr>
        </p:nvSpPr>
        <p:spPr/>
        <p:txBody>
          <a:bodyPr/>
          <a:lstStyle/>
          <a:p>
            <a:r>
              <a:rPr lang="en-US" dirty="0"/>
              <a:t>Establish safety – central concern within the assessment process</a:t>
            </a:r>
          </a:p>
          <a:p>
            <a:r>
              <a:rPr lang="en-US" dirty="0"/>
              <a:t>Trust in clinician</a:t>
            </a:r>
          </a:p>
          <a:p>
            <a:r>
              <a:rPr lang="en-US" dirty="0"/>
              <a:t>Pacing – if you are aware the person is becoming overwhelmed, stop the assessment</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2409842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97692A-A8FF-4AD5-9515-92FBF2C647CD}"/>
              </a:ext>
            </a:extLst>
          </p:cNvPr>
          <p:cNvSpPr>
            <a:spLocks noGrp="1"/>
          </p:cNvSpPr>
          <p:nvPr>
            <p:ph type="title"/>
          </p:nvPr>
        </p:nvSpPr>
        <p:spPr/>
        <p:txBody>
          <a:bodyPr/>
          <a:lstStyle/>
          <a:p>
            <a:r>
              <a:rPr lang="en-US" dirty="0"/>
              <a:t>Process (cont.)</a:t>
            </a:r>
          </a:p>
        </p:txBody>
      </p:sp>
      <p:sp>
        <p:nvSpPr>
          <p:cNvPr id="3" name="Content Placeholder 2">
            <a:extLst>
              <a:ext uri="{FF2B5EF4-FFF2-40B4-BE49-F238E27FC236}">
                <a16:creationId xmlns:a16="http://schemas.microsoft.com/office/drawing/2014/main" xmlns="" id="{12F3D6F9-0D0C-4661-B664-6F7E98184DED}"/>
              </a:ext>
            </a:extLst>
          </p:cNvPr>
          <p:cNvSpPr>
            <a:spLocks noGrp="1"/>
          </p:cNvSpPr>
          <p:nvPr>
            <p:ph idx="1"/>
          </p:nvPr>
        </p:nvSpPr>
        <p:spPr/>
        <p:txBody>
          <a:bodyPr/>
          <a:lstStyle/>
          <a:p>
            <a:r>
              <a:rPr lang="en-US" dirty="0"/>
              <a:t>Discuss any limits to confidentiality, i.e. forensic assessments</a:t>
            </a:r>
          </a:p>
          <a:p>
            <a:r>
              <a:rPr lang="en-US" dirty="0"/>
              <a:t>Rapport with the individual</a:t>
            </a:r>
          </a:p>
          <a:p>
            <a:r>
              <a:rPr lang="en-US" dirty="0"/>
              <a:t>Allow opportunities for the person to feel in control of the process</a:t>
            </a:r>
          </a:p>
          <a:p>
            <a:r>
              <a:rPr lang="en-US" dirty="0"/>
              <a:t>Be sensitive to distress and reactions brought on by assessment</a:t>
            </a:r>
          </a:p>
          <a:p>
            <a:pPr lvl="1"/>
            <a:r>
              <a:rPr lang="en-US" dirty="0"/>
              <a:t>Discuss ways of managing emotions afterward</a:t>
            </a:r>
          </a:p>
          <a:p>
            <a:endParaRPr lang="en-US" dirty="0"/>
          </a:p>
        </p:txBody>
      </p:sp>
    </p:spTree>
    <p:extLst>
      <p:ext uri="{BB962C8B-B14F-4D97-AF65-F5344CB8AC3E}">
        <p14:creationId xmlns:p14="http://schemas.microsoft.com/office/powerpoint/2010/main" val="19441256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116</TotalTime>
  <Words>887</Words>
  <Application>Microsoft Office PowerPoint</Application>
  <PresentationFormat>Custom</PresentationFormat>
  <Paragraphs>115</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Circuit</vt:lpstr>
      <vt:lpstr>Assessment of ptsd</vt:lpstr>
      <vt:lpstr>PowerPoint Presentation</vt:lpstr>
      <vt:lpstr>Diagnostic interview</vt:lpstr>
      <vt:lpstr>Interview (cont.)</vt:lpstr>
      <vt:lpstr>Structured and semistructured interviews</vt:lpstr>
      <vt:lpstr>The traumatic event</vt:lpstr>
      <vt:lpstr>PowerPoint Presentation</vt:lpstr>
      <vt:lpstr>PowerPoint Presentation</vt:lpstr>
      <vt:lpstr>stages</vt:lpstr>
      <vt:lpstr>Goals of assessment</vt:lpstr>
      <vt:lpstr>Approach -multidimensional</vt:lpstr>
      <vt:lpstr>What to note in assessment</vt:lpstr>
      <vt:lpstr>PowerPoint Presentation</vt:lpstr>
      <vt:lpstr>3 main categories of ptsd symptoms </vt:lpstr>
      <vt:lpstr>Diagnostic utility</vt:lpstr>
      <vt:lpstr>sensitivity</vt:lpstr>
      <vt:lpstr>Specifity</vt:lpstr>
      <vt:lpstr>Self-report checklists</vt:lpstr>
      <vt:lpstr>Psychometric measures of ptsd</vt:lpstr>
      <vt:lpstr>Collateral assessment</vt:lpstr>
      <vt:lpstr>Psychophysiological assessment</vt:lpstr>
      <vt:lpstr>Assessment process</vt:lpstr>
      <vt:lpstr>Process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Janice</dc:creator>
  <cp:lastModifiedBy>Owner</cp:lastModifiedBy>
  <cp:revision>14</cp:revision>
  <dcterms:created xsi:type="dcterms:W3CDTF">2019-01-20T18:07:08Z</dcterms:created>
  <dcterms:modified xsi:type="dcterms:W3CDTF">2019-01-31T14:12:58Z</dcterms:modified>
</cp:coreProperties>
</file>