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65" r:id="rId5"/>
    <p:sldId id="266" r:id="rId6"/>
    <p:sldId id="276" r:id="rId7"/>
    <p:sldId id="29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86" autoAdjust="0"/>
    <p:restoredTop sz="76882" autoAdjust="0"/>
  </p:normalViewPr>
  <p:slideViewPr>
    <p:cSldViewPr snapToGrid="0">
      <p:cViewPr>
        <p:scale>
          <a:sx n="54" d="100"/>
          <a:sy n="54" d="100"/>
        </p:scale>
        <p:origin x="-366" y="18"/>
      </p:cViewPr>
      <p:guideLst>
        <p:guide orient="horz" pos="2160"/>
        <p:guide pos="3840"/>
      </p:guideLst>
    </p:cSldViewPr>
  </p:slideViewPr>
  <p:outlineViewPr>
    <p:cViewPr>
      <p:scale>
        <a:sx n="33" d="100"/>
        <a:sy n="33" d="100"/>
      </p:scale>
      <p:origin x="0" y="1116"/>
    </p:cViewPr>
    <p:sldLst>
      <p:sld r:id="rId1" collapse="1"/>
      <p:sld r:id="rId2" collapse="1"/>
      <p:sld r:id="rId3" collapse="1"/>
      <p:sld r:id="rId4" collapse="1"/>
      <p:sld r:id="rId5" collapse="1"/>
      <p:sld r:id="rId6" collapse="1"/>
      <p:sld r:id="rId7" collapse="1"/>
    </p:sldLst>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52" d="100"/>
          <a:sy n="52" d="100"/>
        </p:scale>
        <p:origin x="-1806"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3.xml"/><Relationship Id="rId7" Type="http://schemas.openxmlformats.org/officeDocument/2006/relationships/slide" Target="slides/slide7.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6.xml"/><Relationship Id="rId5" Type="http://schemas.openxmlformats.org/officeDocument/2006/relationships/slide" Target="slides/slide5.xml"/><Relationship Id="rId4"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6AA0D2-303A-44B3-A983-D92596AE4F95}" type="datetimeFigureOut">
              <a:rPr lang="en-US" smtClean="0"/>
              <a:t>1/8/2018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A6A5D8-2C24-46A5-825C-3484C0415592}"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FA6A5D8-2C24-46A5-825C-3484C0415592}"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5FA6A5D8-2C24-46A5-825C-3484C0415592}" type="slidenum">
              <a:rPr lang="en-US" smtClean="0"/>
              <a:t>2</a:t>
            </a:fld>
            <a:endParaRPr lang="en-US"/>
          </a:p>
        </p:txBody>
      </p:sp>
      <p:sp>
        <p:nvSpPr>
          <p:cNvPr id="5" name="Notes Placeholder 4"/>
          <p:cNvSpPr>
            <a:spLocks noGrp="1"/>
          </p:cNvSpPr>
          <p:nvPr>
            <p:ph type="body" idx="1"/>
          </p:nvPr>
        </p:nvSpPr>
        <p:spPr/>
        <p:txBody>
          <a:bodyPr>
            <a:normAutofit/>
          </a:bodyPr>
          <a:lstStyle/>
          <a:p>
            <a:r>
              <a:rPr lang="en-US" dirty="0" smtClean="0"/>
              <a:t>With regard</a:t>
            </a:r>
            <a:r>
              <a:rPr lang="en-US" baseline="0" dirty="0" smtClean="0"/>
              <a:t> to the idea of policy and program design, it is important to understand that people have needs that can take different forms and policymakers need to be able to identify those needs in order to develop policies and programs that provide better solutions for those needs. Policymakers should also be able to see connections between needs and problems. By so doing, they would be able to identify possible barriers which are likely to result into ineffective implementation of the policies and programs designed. However, family poverty, restricted opportunity, and disincentive effects of educational policies are the major reasons that contribute to parent’s failure to enroll their kids in preschool education. By identifying the problems, policymakers should design policies and programs that intervene and support those in need, for example, those living in abject poverty with the goal of helping their children access the kind of education they deserve. </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all know that child development is a process</a:t>
            </a:r>
            <a:r>
              <a:rPr lang="en-US" baseline="0" dirty="0" smtClean="0"/>
              <a:t> exquisitely attuned to the surrounding environment in the sense that children tend to grab whatever environmental input that surrounds them. Notably, when children are young the most important part is support for healthy development. Poverty increases segregation as kids raised in poor families cannot afford high-quality preschool education. As a result, they do not develop essential skills such as language and math skills which are learnt in preschool education. In fact, </a:t>
            </a:r>
            <a:r>
              <a:rPr lang="en-US" sz="1200" kern="1200" dirty="0" smtClean="0">
                <a:solidFill>
                  <a:schemeClr val="tx1"/>
                </a:solidFill>
                <a:latin typeface="+mn-lt"/>
                <a:ea typeface="+mn-ea"/>
                <a:cs typeface="+mn-cs"/>
              </a:rPr>
              <a:t>children who are raised at or below poverty levels have difficulties learning and excel poorly in school than those who are raised in well up or middle class families. </a:t>
            </a:r>
            <a:r>
              <a:rPr lang="en-US" baseline="0" dirty="0" smtClean="0"/>
              <a:t>This is to mean that when designing policies, policymakers need to address not only the issue at hand but also the root causes of the issue they have identified.  </a:t>
            </a:r>
            <a:endParaRPr lang="en-US" dirty="0"/>
          </a:p>
        </p:txBody>
      </p:sp>
      <p:sp>
        <p:nvSpPr>
          <p:cNvPr id="4" name="Slide Number Placeholder 3"/>
          <p:cNvSpPr>
            <a:spLocks noGrp="1"/>
          </p:cNvSpPr>
          <p:nvPr>
            <p:ph type="sldNum" sz="quarter" idx="10"/>
          </p:nvPr>
        </p:nvSpPr>
        <p:spPr/>
        <p:txBody>
          <a:bodyPr/>
          <a:lstStyle/>
          <a:p>
            <a:fld id="{5FA6A5D8-2C24-46A5-825C-3484C0415592}"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first goal for designing support</a:t>
            </a:r>
            <a:r>
              <a:rPr lang="en-US" baseline="0" dirty="0" smtClean="0"/>
              <a:t> policies is to ensure that the existing gap between kids raised in poor families and those raised in rich families is closed. This will help bring equality in the education sector where all children have equal access to high-quality education. </a:t>
            </a:r>
            <a:endParaRPr lang="en-US" dirty="0"/>
          </a:p>
        </p:txBody>
      </p:sp>
      <p:sp>
        <p:nvSpPr>
          <p:cNvPr id="4" name="Slide Number Placeholder 3"/>
          <p:cNvSpPr>
            <a:spLocks noGrp="1"/>
          </p:cNvSpPr>
          <p:nvPr>
            <p:ph type="sldNum" sz="quarter" idx="10"/>
          </p:nvPr>
        </p:nvSpPr>
        <p:spPr/>
        <p:txBody>
          <a:bodyPr/>
          <a:lstStyle/>
          <a:p>
            <a:fld id="{5FA6A5D8-2C24-46A5-825C-3484C0415592}"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multidimensional</a:t>
            </a:r>
            <a:r>
              <a:rPr lang="en-US" baseline="0" dirty="0" smtClean="0"/>
              <a:t> intervention should be viewed as generalized model for problem-solving. It should consist a number of generally agreed-upon stages such as getting involved where policymakers involve targeted populations in the process of finding solutions to the issues they are facing, assessment for better understanding of the issue, planning where they think through the issues and possible obstacles, advocating or implementation of the best possible solutions. By understanding the nature of the problems people are facing, policymakers maybe required to offer multidimensional interventions that mitigates the problems. </a:t>
            </a:r>
            <a:endParaRPr lang="en-US" dirty="0"/>
          </a:p>
        </p:txBody>
      </p:sp>
      <p:sp>
        <p:nvSpPr>
          <p:cNvPr id="4" name="Slide Number Placeholder 3"/>
          <p:cNvSpPr>
            <a:spLocks noGrp="1"/>
          </p:cNvSpPr>
          <p:nvPr>
            <p:ph type="sldNum" sz="quarter" idx="10"/>
          </p:nvPr>
        </p:nvSpPr>
        <p:spPr/>
        <p:txBody>
          <a:bodyPr/>
          <a:lstStyle/>
          <a:p>
            <a:fld id="{5FA6A5D8-2C24-46A5-825C-3484C0415592}"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By setting clear</a:t>
            </a:r>
            <a:r>
              <a:rPr lang="en-US" baseline="0" dirty="0" smtClean="0"/>
              <a:t> goals for the policies and programs  to be designed, policymakers can  know whether their interventions are feasible or not. They need to evaluate the effects of the existing programs to ensure that possible problems are mitigated. This will help improve efficiency and enhance effective implementation. </a:t>
            </a:r>
            <a:endParaRPr lang="en-US" dirty="0"/>
          </a:p>
        </p:txBody>
      </p:sp>
      <p:sp>
        <p:nvSpPr>
          <p:cNvPr id="4" name="Slide Number Placeholder 3"/>
          <p:cNvSpPr>
            <a:spLocks noGrp="1"/>
          </p:cNvSpPr>
          <p:nvPr>
            <p:ph type="sldNum" sz="quarter" idx="10"/>
          </p:nvPr>
        </p:nvSpPr>
        <p:spPr/>
        <p:txBody>
          <a:bodyPr/>
          <a:lstStyle/>
          <a:p>
            <a:fld id="{5FA6A5D8-2C24-46A5-825C-3484C0415592}"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679241D-FACC-4C73-A4E3-EB5A38FAEDA6}" type="datetime1">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2359756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27F5E56-AA2A-4A8C-86BA-E1F47804A6BF}" type="datetime1">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2688676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8BF506-C233-445F-9032-CC92864E5077}" type="datetime1">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49450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7B4C1B0-C939-40AB-A93D-A73A1E0A850E}" type="datetime1">
              <a:rPr lang="en-US" smtClean="0"/>
              <a:t>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2160740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5C9CA76-5B74-4C13-97DB-AFB2B69DE011}" type="datetime1">
              <a:rPr lang="en-US" smtClean="0"/>
              <a:t>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4046005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0CE9055-CDF5-4F2C-B5E4-966386A70B63}" type="datetime1">
              <a:rPr lang="en-US" smtClean="0"/>
              <a:t>1/8/2018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908105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EC4356-7345-4A3C-8B21-C8F7235FEA43}" type="datetime1">
              <a:rPr lang="en-US" smtClean="0"/>
              <a:t>1/8/2018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918075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63AC5C-3609-411A-896A-91962A443401}" type="datetime1">
              <a:rPr lang="en-US" smtClean="0"/>
              <a:t>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2798545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F87934-9909-4858-BAE0-FB15A485832A}" type="datetime1">
              <a:rPr lang="en-US" smtClean="0"/>
              <a:t>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343520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0A9996-48D7-4E55-B4BC-73E97C37AE0F}" type="datetime1">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1489565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DEEBDE-DCCE-4A77-9534-07F5F6AD40F2}" type="datetime1">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FA70788-5DB4-4AF3-97F9-D03E6C9295C4}"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1394195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6F434EB8-FE2C-495B-8556-EACAB6F9210A}" type="datetime1">
              <a:rPr lang="en-US" smtClean="0"/>
              <a:t>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2022360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0893AB18-F057-4E08-A904-3F36A874538D}" type="datetime1">
              <a:rPr lang="en-US" smtClean="0"/>
              <a:t>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FA70788-5DB4-4AF3-97F9-D03E6C9295C4}"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 xmlns:p14="http://schemas.microsoft.com/office/powerpoint/2010/main" val="1775388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0B5A7C7B-5497-4C20-A710-B174EA88E8CA}" type="datetime1">
              <a:rPr lang="en-US" smtClean="0"/>
              <a:t>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36662377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AE3463-81A7-4DC7-8B10-E0184AD7C97E}" type="datetime1">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108599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445363-9B05-40B9-85DB-97DF54965716}" type="datetime1">
              <a:rPr lang="en-US" smtClean="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653254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9221DA1-7A19-462B-A55E-5279B52DA292}" type="datetime1">
              <a:rPr lang="en-US" smtClean="0"/>
              <a:t>1/8/2018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FA70788-5DB4-4AF3-97F9-D03E6C9295C4}" type="slidenum">
              <a:rPr lang="en-US" smtClean="0"/>
              <a:pPr/>
              <a:t>‹#›</a:t>
            </a:fld>
            <a:endParaRPr lang="en-US" dirty="0"/>
          </a:p>
        </p:txBody>
      </p:sp>
    </p:spTree>
    <p:extLst>
      <p:ext uri="{BB962C8B-B14F-4D97-AF65-F5344CB8AC3E}">
        <p14:creationId xmlns="" xmlns:p14="http://schemas.microsoft.com/office/powerpoint/2010/main" val="35813722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2694" y="957649"/>
            <a:ext cx="8915399" cy="2262781"/>
          </a:xfrm>
        </p:spPr>
        <p:txBody>
          <a:bodyPr>
            <a:normAutofit/>
          </a:bodyPr>
          <a:lstStyle/>
          <a:p>
            <a:pPr algn="ctr"/>
            <a:r>
              <a:rPr lang="en-US" dirty="0" smtClean="0"/>
              <a:t>Policy Analysis</a:t>
            </a:r>
            <a:r>
              <a:rPr lang="en-US" dirty="0"/>
              <a:t/>
            </a:r>
            <a:br>
              <a:rPr lang="en-US" dirty="0"/>
            </a:br>
            <a:endParaRPr lang="en-US" dirty="0"/>
          </a:p>
        </p:txBody>
      </p:sp>
      <p:sp>
        <p:nvSpPr>
          <p:cNvPr id="3" name="Subtitle 2"/>
          <p:cNvSpPr>
            <a:spLocks noGrp="1"/>
          </p:cNvSpPr>
          <p:nvPr>
            <p:ph type="subTitle" idx="1"/>
          </p:nvPr>
        </p:nvSpPr>
        <p:spPr>
          <a:xfrm>
            <a:off x="2358553" y="3064477"/>
            <a:ext cx="8915399" cy="3665837"/>
          </a:xfrm>
        </p:spPr>
        <p:txBody>
          <a:bodyPr>
            <a:normAutofit/>
          </a:bodyPr>
          <a:lstStyle/>
          <a:p>
            <a:pPr algn="ctr">
              <a:spcBef>
                <a:spcPts val="0"/>
              </a:spcBef>
            </a:pPr>
            <a:r>
              <a:rPr lang="en-US" sz="2000" dirty="0" smtClean="0"/>
              <a:t>Policy </a:t>
            </a:r>
            <a:r>
              <a:rPr lang="en-US" sz="2000" dirty="0" smtClean="0"/>
              <a:t>and programs on (preschool readiness/preschool the effects on children and families) </a:t>
            </a:r>
            <a:r>
              <a:rPr lang="en-US" sz="2000" i="1" dirty="0">
                <a:latin typeface="Arial" panose="020B0604020202020204" pitchFamily="34" charset="0"/>
                <a:ea typeface="Times New Roman" panose="02020603050405020304" pitchFamily="18" charset="0"/>
                <a:cs typeface="Times New Roman" panose="02020603050405020304" pitchFamily="18" charset="0"/>
              </a:rPr>
              <a:t> </a:t>
            </a:r>
            <a:endParaRPr lang="en-US" dirty="0">
              <a:latin typeface="Times New Roman" panose="02020603050405020304" pitchFamily="18" charset="0"/>
              <a:ea typeface="Times New Roman" panose="02020603050405020304" pitchFamily="18" charset="0"/>
            </a:endParaRPr>
          </a:p>
          <a:p>
            <a:pPr algn="ctr">
              <a:spcBef>
                <a:spcPts val="0"/>
              </a:spcBef>
            </a:pPr>
            <a:endParaRPr lang="en-US" sz="2000" i="1" dirty="0" smtClean="0">
              <a:latin typeface="Arial" panose="020B0604020202020204" pitchFamily="34" charset="0"/>
              <a:ea typeface="Times New Roman" panose="02020603050405020304" pitchFamily="18" charset="0"/>
              <a:cs typeface="Times New Roman" panose="02020603050405020304" pitchFamily="18" charset="0"/>
            </a:endParaRPr>
          </a:p>
          <a:p>
            <a:pPr algn="ctr">
              <a:spcBef>
                <a:spcPts val="0"/>
              </a:spcBef>
            </a:pPr>
            <a:endParaRPr lang="en-US" sz="2000" i="1" dirty="0" smtClean="0">
              <a:latin typeface="Arial" panose="020B0604020202020204" pitchFamily="34" charset="0"/>
              <a:ea typeface="Times New Roman" panose="02020603050405020304" pitchFamily="18" charset="0"/>
              <a:cs typeface="Times New Roman" panose="02020603050405020304" pitchFamily="18" charset="0"/>
            </a:endParaRPr>
          </a:p>
          <a:p>
            <a:pPr algn="ctr">
              <a:spcBef>
                <a:spcPts val="0"/>
              </a:spcBef>
            </a:pPr>
            <a:endParaRPr lang="en-US" sz="2000" i="1" dirty="0" smtClean="0">
              <a:latin typeface="Arial" panose="020B0604020202020204" pitchFamily="34" charset="0"/>
              <a:ea typeface="Times New Roman" panose="02020603050405020304" pitchFamily="18" charset="0"/>
              <a:cs typeface="Times New Roman" panose="02020603050405020304" pitchFamily="18" charset="0"/>
            </a:endParaRPr>
          </a:p>
          <a:p>
            <a:pPr algn="ctr">
              <a:spcBef>
                <a:spcPts val="0"/>
              </a:spcBef>
            </a:pPr>
            <a:r>
              <a:rPr lang="en-US" sz="2000" i="1" dirty="0" smtClean="0">
                <a:latin typeface="Arial" panose="020B0604020202020204" pitchFamily="34" charset="0"/>
                <a:ea typeface="Times New Roman" panose="02020603050405020304" pitchFamily="18" charset="0"/>
                <a:cs typeface="Times New Roman" panose="02020603050405020304" pitchFamily="18" charset="0"/>
              </a:rPr>
              <a:t>Prepared by:</a:t>
            </a:r>
          </a:p>
          <a:p>
            <a:pPr algn="ctr">
              <a:spcBef>
                <a:spcPts val="0"/>
              </a:spcBef>
            </a:pPr>
            <a:r>
              <a:rPr lang="en-US" sz="2000" i="1" dirty="0" smtClean="0">
                <a:latin typeface="Arial" panose="020B0604020202020204" pitchFamily="34" charset="0"/>
                <a:ea typeface="Times New Roman" panose="02020603050405020304" pitchFamily="18" charset="0"/>
                <a:cs typeface="Times New Roman" panose="02020603050405020304" pitchFamily="18" charset="0"/>
              </a:rPr>
              <a:t>Enter your Name Here</a:t>
            </a:r>
          </a:p>
          <a:p>
            <a:pPr algn="ctr">
              <a:spcBef>
                <a:spcPts val="0"/>
              </a:spcBef>
            </a:pPr>
            <a:r>
              <a:rPr lang="en-US" sz="2000" i="1" dirty="0" smtClean="0">
                <a:latin typeface="Arial" panose="020B0604020202020204" pitchFamily="34" charset="0"/>
                <a:ea typeface="Times New Roman" panose="02020603050405020304" pitchFamily="18" charset="0"/>
                <a:cs typeface="Times New Roman" panose="02020603050405020304" pitchFamily="18" charset="0"/>
              </a:rPr>
              <a:t>Date</a:t>
            </a:r>
            <a:endParaRPr lang="en-US" dirty="0">
              <a:latin typeface="Times New Roman" panose="02020603050405020304" pitchFamily="18" charset="0"/>
              <a:ea typeface="Times New Roman" panose="02020603050405020304" pitchFamily="18" charset="0"/>
            </a:endParaRPr>
          </a:p>
        </p:txBody>
      </p:sp>
      <p:sp>
        <p:nvSpPr>
          <p:cNvPr id="6" name="Slide Number Placeholder 5"/>
          <p:cNvSpPr>
            <a:spLocks noGrp="1"/>
          </p:cNvSpPr>
          <p:nvPr>
            <p:ph type="sldNum" sz="quarter" idx="12"/>
          </p:nvPr>
        </p:nvSpPr>
        <p:spPr/>
        <p:txBody>
          <a:bodyPr/>
          <a:lstStyle/>
          <a:p>
            <a:fld id="{BFA70788-5DB4-4AF3-97F9-D03E6C9295C4}" type="slidenum">
              <a:rPr lang="en-US" smtClean="0"/>
              <a:pPr/>
              <a:t>1</a:t>
            </a:fld>
            <a:endParaRPr lang="en-US" dirty="0"/>
          </a:p>
        </p:txBody>
      </p:sp>
    </p:spTree>
    <p:extLst>
      <p:ext uri="{BB962C8B-B14F-4D97-AF65-F5344CB8AC3E}">
        <p14:creationId xmlns="" xmlns:p14="http://schemas.microsoft.com/office/powerpoint/2010/main" val="2770949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536187"/>
            <a:ext cx="8911687" cy="1280890"/>
          </a:xfrm>
        </p:spPr>
        <p:txBody>
          <a:bodyPr>
            <a:normAutofit fontScale="90000"/>
          </a:bodyPr>
          <a:lstStyle/>
          <a:p>
            <a:pPr algn="ctr"/>
            <a:r>
              <a:rPr lang="en-US" sz="4000" dirty="0" smtClean="0"/>
              <a:t>Reasons why some parents fail to enroll their kids in preschool education</a:t>
            </a:r>
            <a:r>
              <a:rPr lang="en-US" dirty="0" smtClean="0"/>
              <a:t> </a:t>
            </a:r>
            <a:r>
              <a:rPr lang="en-US" sz="2200" dirty="0" smtClean="0"/>
              <a:t>(these are the problems policies &amp; programs that are designed need to address)</a:t>
            </a:r>
            <a:endParaRPr lang="en-US" sz="2200" dirty="0"/>
          </a:p>
        </p:txBody>
      </p:sp>
      <p:sp>
        <p:nvSpPr>
          <p:cNvPr id="3" name="Content Placeholder 2"/>
          <p:cNvSpPr>
            <a:spLocks noGrp="1"/>
          </p:cNvSpPr>
          <p:nvPr>
            <p:ph idx="1"/>
          </p:nvPr>
        </p:nvSpPr>
        <p:spPr>
          <a:xfrm>
            <a:off x="2571627" y="2256692"/>
            <a:ext cx="8915400" cy="3777622"/>
          </a:xfrm>
        </p:spPr>
        <p:txBody>
          <a:bodyPr/>
          <a:lstStyle/>
          <a:p>
            <a:pPr indent="0">
              <a:buNone/>
            </a:pPr>
            <a:r>
              <a:rPr lang="en-US" dirty="0" smtClean="0"/>
              <a:t>Duncan &amp; Brooks‐Gunn (2000) outlines three reasons why parents fail to enroll their kids in preschool education:  </a:t>
            </a:r>
            <a:endParaRPr lang="en-US" dirty="0" smtClean="0"/>
          </a:p>
          <a:p>
            <a:r>
              <a:rPr lang="en-US" b="1" dirty="0" smtClean="0"/>
              <a:t>Family poverty- </a:t>
            </a:r>
            <a:r>
              <a:rPr lang="en-US" dirty="0" smtClean="0"/>
              <a:t>low-income earners cannot afford to enroll their kids in preschool programs because they are expensive. </a:t>
            </a:r>
          </a:p>
          <a:p>
            <a:r>
              <a:rPr lang="en-US" b="1" dirty="0" smtClean="0"/>
              <a:t>The</a:t>
            </a:r>
            <a:r>
              <a:rPr lang="en-US" dirty="0" smtClean="0"/>
              <a:t> </a:t>
            </a:r>
            <a:r>
              <a:rPr lang="en-US" b="1" dirty="0" smtClean="0"/>
              <a:t>restricted opportunity</a:t>
            </a:r>
            <a:r>
              <a:rPr lang="en-US" b="1" dirty="0" smtClean="0"/>
              <a:t>- </a:t>
            </a:r>
            <a:r>
              <a:rPr lang="en-US" dirty="0" smtClean="0"/>
              <a:t>Some people tend to </a:t>
            </a:r>
            <a:r>
              <a:rPr lang="en-US" dirty="0" smtClean="0"/>
              <a:t>blame poverty as a barrier to opportunities.  According to them, the poor are often trapped in poverty and, therefore, cannot afford adequate. In other words, their socio-economic classes do not allow them to have equal access to high-quality preschools they can enroll their kids simply because they do not fit there.  </a:t>
            </a:r>
          </a:p>
          <a:p>
            <a:r>
              <a:rPr lang="en-US" b="1" dirty="0" smtClean="0"/>
              <a:t>Finally, the disincentive effects of education policies </a:t>
            </a:r>
            <a:r>
              <a:rPr lang="en-US" dirty="0" smtClean="0"/>
              <a:t>that at least affects low-income earners and those who are not employed. </a:t>
            </a:r>
          </a:p>
          <a:p>
            <a:endParaRPr lang="en-US" dirty="0"/>
          </a:p>
        </p:txBody>
      </p:sp>
      <p:sp>
        <p:nvSpPr>
          <p:cNvPr id="6" name="Slide Number Placeholder 5"/>
          <p:cNvSpPr>
            <a:spLocks noGrp="1"/>
          </p:cNvSpPr>
          <p:nvPr>
            <p:ph type="sldNum" sz="quarter" idx="12"/>
          </p:nvPr>
        </p:nvSpPr>
        <p:spPr/>
        <p:txBody>
          <a:bodyPr/>
          <a:lstStyle/>
          <a:p>
            <a:fld id="{BFA70788-5DB4-4AF3-97F9-D03E6C9295C4}" type="slidenum">
              <a:rPr lang="en-US" smtClean="0"/>
              <a:pPr/>
              <a:t>2</a:t>
            </a:fld>
            <a:endParaRPr lang="en-US" dirty="0"/>
          </a:p>
        </p:txBody>
      </p:sp>
    </p:spTree>
    <p:extLst>
      <p:ext uri="{BB962C8B-B14F-4D97-AF65-F5344CB8AC3E}">
        <p14:creationId xmlns="" xmlns:p14="http://schemas.microsoft.com/office/powerpoint/2010/main" val="4132588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8873" y="741330"/>
            <a:ext cx="8915399" cy="1468800"/>
          </a:xfrm>
        </p:spPr>
        <p:txBody>
          <a:bodyPr/>
          <a:lstStyle/>
          <a:p>
            <a:pPr algn="ctr"/>
            <a:r>
              <a:rPr lang="en-US" dirty="0" smtClean="0"/>
              <a:t>What is </a:t>
            </a:r>
            <a:r>
              <a:rPr lang="en-US" dirty="0" smtClean="0"/>
              <a:t>Poverty?</a:t>
            </a:r>
            <a:endParaRPr lang="en-US" dirty="0"/>
          </a:p>
        </p:txBody>
      </p:sp>
      <p:sp>
        <p:nvSpPr>
          <p:cNvPr id="3" name="Text Placeholder 2"/>
          <p:cNvSpPr>
            <a:spLocks noGrp="1"/>
          </p:cNvSpPr>
          <p:nvPr>
            <p:ph type="body" idx="1"/>
          </p:nvPr>
        </p:nvSpPr>
        <p:spPr>
          <a:xfrm>
            <a:off x="2466119" y="2369544"/>
            <a:ext cx="8915399" cy="1890368"/>
          </a:xfrm>
        </p:spPr>
        <p:txBody>
          <a:bodyPr>
            <a:normAutofit/>
          </a:bodyPr>
          <a:lstStyle/>
          <a:p>
            <a:r>
              <a:rPr lang="en-US" sz="1800" dirty="0" smtClean="0">
                <a:latin typeface="+mj-lt"/>
                <a:cs typeface="Times New Roman" panose="02020603050405020304" pitchFamily="18" charset="0"/>
              </a:rPr>
              <a:t>The </a:t>
            </a:r>
            <a:r>
              <a:rPr lang="en-US" sz="1800" dirty="0" smtClean="0">
                <a:latin typeface="+mj-lt"/>
                <a:cs typeface="Times New Roman" panose="02020603050405020304" pitchFamily="18" charset="0"/>
              </a:rPr>
              <a:t>World Bank redefines poverty as follows: </a:t>
            </a:r>
            <a:r>
              <a:rPr lang="en-US" sz="1800" dirty="0" smtClean="0">
                <a:latin typeface="+mj-lt"/>
                <a:cs typeface="Times New Roman" panose="02020603050405020304" pitchFamily="18" charset="0"/>
              </a:rPr>
              <a:t>“Poverty </a:t>
            </a:r>
            <a:r>
              <a:rPr lang="en-US" sz="1800" dirty="0">
                <a:latin typeface="+mj-lt"/>
                <a:cs typeface="Times New Roman" panose="02020603050405020304" pitchFamily="18" charset="0"/>
              </a:rPr>
              <a:t>is not having access to school and not knowing how to read. Poverty is not having a job</a:t>
            </a:r>
            <a:r>
              <a:rPr lang="en-US" sz="1800" dirty="0" smtClean="0">
                <a:latin typeface="+mj-lt"/>
                <a:cs typeface="Times New Roman" panose="02020603050405020304" pitchFamily="18" charset="0"/>
              </a:rPr>
              <a:t>, it </a:t>
            </a:r>
            <a:r>
              <a:rPr lang="en-US" sz="1800" dirty="0">
                <a:latin typeface="+mj-lt"/>
                <a:cs typeface="Times New Roman" panose="02020603050405020304" pitchFamily="18" charset="0"/>
              </a:rPr>
              <a:t>is fear for the future, </a:t>
            </a:r>
            <a:r>
              <a:rPr lang="en-US" sz="1800" dirty="0" smtClean="0">
                <a:latin typeface="+mj-lt"/>
                <a:cs typeface="Times New Roman" panose="02020603050405020304" pitchFamily="18" charset="0"/>
              </a:rPr>
              <a:t>and living </a:t>
            </a:r>
            <a:r>
              <a:rPr lang="en-US" sz="1800" dirty="0">
                <a:latin typeface="+mj-lt"/>
                <a:cs typeface="Times New Roman" panose="02020603050405020304" pitchFamily="18" charset="0"/>
              </a:rPr>
              <a:t>one day at </a:t>
            </a:r>
            <a:r>
              <a:rPr lang="en-US" sz="1800" dirty="0" smtClean="0">
                <a:latin typeface="+mj-lt"/>
                <a:cs typeface="Times New Roman" panose="02020603050405020304" pitchFamily="18" charset="0"/>
              </a:rPr>
              <a:t>a time</a:t>
            </a:r>
            <a:r>
              <a:rPr lang="en-US" sz="1800" dirty="0" smtClean="0">
                <a:latin typeface="+mj-lt"/>
                <a:cs typeface="Times New Roman" panose="02020603050405020304" pitchFamily="18" charset="0"/>
              </a:rPr>
              <a:t>.” This definition could help policymakers know where to begin when it comes to addressing some of the challenges parents had been facing when trying to enroll their kids in early care or preschool education. </a:t>
            </a:r>
          </a:p>
          <a:p>
            <a:endParaRPr lang="en-US" sz="1800" dirty="0">
              <a:latin typeface="+mj-lt"/>
            </a:endParaRPr>
          </a:p>
        </p:txBody>
      </p:sp>
      <p:sp>
        <p:nvSpPr>
          <p:cNvPr id="6" name="Slide Number Placeholder 5"/>
          <p:cNvSpPr>
            <a:spLocks noGrp="1"/>
          </p:cNvSpPr>
          <p:nvPr>
            <p:ph type="sldNum" sz="quarter" idx="12"/>
          </p:nvPr>
        </p:nvSpPr>
        <p:spPr/>
        <p:txBody>
          <a:bodyPr/>
          <a:lstStyle/>
          <a:p>
            <a:fld id="{BFA70788-5DB4-4AF3-97F9-D03E6C9295C4}" type="slidenum">
              <a:rPr lang="en-US" smtClean="0"/>
              <a:pPr/>
              <a:t>3</a:t>
            </a:fld>
            <a:endParaRPr lang="en-US" dirty="0"/>
          </a:p>
        </p:txBody>
      </p:sp>
    </p:spTree>
    <p:extLst>
      <p:ext uri="{BB962C8B-B14F-4D97-AF65-F5344CB8AC3E}">
        <p14:creationId xmlns="" xmlns:p14="http://schemas.microsoft.com/office/powerpoint/2010/main" val="1913585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172" y="342755"/>
            <a:ext cx="8924998" cy="3332430"/>
          </a:xfrm>
        </p:spPr>
        <p:txBody>
          <a:bodyPr>
            <a:normAutofit/>
          </a:bodyPr>
          <a:lstStyle/>
          <a:p>
            <a:pPr algn="ctr"/>
            <a:r>
              <a:rPr lang="en-US" dirty="0" smtClean="0"/>
              <a:t>Establishing the purpose of the policies and programs designed: </a:t>
            </a:r>
            <a:r>
              <a:rPr lang="en-US" sz="2700" dirty="0" smtClean="0"/>
              <a:t>(</a:t>
            </a:r>
            <a:r>
              <a:rPr lang="en-US" sz="2700" dirty="0" smtClean="0"/>
              <a:t>Closing the Gap Between Social Classes and Knowledge Gap)</a:t>
            </a:r>
            <a:endParaRPr lang="en-US" sz="2700" dirty="0"/>
          </a:p>
        </p:txBody>
      </p:sp>
      <p:sp>
        <p:nvSpPr>
          <p:cNvPr id="3" name="Content Placeholder 2"/>
          <p:cNvSpPr>
            <a:spLocks noGrp="1"/>
          </p:cNvSpPr>
          <p:nvPr>
            <p:ph idx="1"/>
          </p:nvPr>
        </p:nvSpPr>
        <p:spPr/>
        <p:txBody>
          <a:bodyPr>
            <a:normAutofit/>
          </a:bodyPr>
          <a:lstStyle/>
          <a:p>
            <a:pPr marL="0" indent="0">
              <a:buNone/>
            </a:pPr>
            <a:r>
              <a:rPr lang="en-US" b="1" dirty="0" smtClean="0"/>
              <a:t>Two measures of </a:t>
            </a:r>
            <a:r>
              <a:rPr lang="en-US" b="1" dirty="0" smtClean="0"/>
              <a:t>the effectiveness of policies and preschool programs</a:t>
            </a:r>
            <a:r>
              <a:rPr lang="en-US" dirty="0" smtClean="0"/>
              <a:t>: </a:t>
            </a:r>
            <a:endParaRPr lang="en-US" dirty="0" smtClean="0"/>
          </a:p>
          <a:p>
            <a:r>
              <a:rPr lang="en-US" b="1" dirty="0" smtClean="0"/>
              <a:t>Households </a:t>
            </a:r>
            <a:r>
              <a:rPr lang="en-US" b="1" dirty="0"/>
              <a:t>with </a:t>
            </a:r>
            <a:r>
              <a:rPr lang="en-US" b="1" dirty="0" smtClean="0"/>
              <a:t>low-income. </a:t>
            </a:r>
            <a:r>
              <a:rPr lang="en-US" dirty="0" smtClean="0"/>
              <a:t>Preschool policies and programs that support preschool education should support those living below poverty line by helping them enroll their kids in high-quality preschool education. If the designed programs and policies do not achieve this goal, then, they are said to be ineffective as they failed to address the needs of the targeted population. </a:t>
            </a:r>
            <a:endParaRPr lang="en-US" dirty="0"/>
          </a:p>
          <a:p>
            <a:r>
              <a:rPr lang="en-US" b="1" dirty="0" smtClean="0"/>
              <a:t>Closing the knowledge</a:t>
            </a:r>
            <a:r>
              <a:rPr lang="en-US" b="1" dirty="0" smtClean="0"/>
              <a:t> </a:t>
            </a:r>
            <a:r>
              <a:rPr lang="en-US" b="1" dirty="0"/>
              <a:t>gap </a:t>
            </a:r>
            <a:r>
              <a:rPr lang="en-US" b="1" dirty="0" smtClean="0"/>
              <a:t>– </a:t>
            </a:r>
            <a:r>
              <a:rPr lang="en-US" dirty="0" smtClean="0"/>
              <a:t>The effectiveness of Preschool policies and programs can also be measured in terms of their ability to help in closing the existing knowledge gap </a:t>
            </a:r>
            <a:r>
              <a:rPr lang="en-US" dirty="0" smtClean="0"/>
              <a:t>between kids raised in poor families and those from rich families whose parents are capable of affording high-quality preschool schools. </a:t>
            </a:r>
            <a:endParaRPr lang="en-US" dirty="0"/>
          </a:p>
        </p:txBody>
      </p:sp>
      <p:sp>
        <p:nvSpPr>
          <p:cNvPr id="6" name="Slide Number Placeholder 5"/>
          <p:cNvSpPr>
            <a:spLocks noGrp="1"/>
          </p:cNvSpPr>
          <p:nvPr>
            <p:ph type="sldNum" sz="quarter" idx="12"/>
          </p:nvPr>
        </p:nvSpPr>
        <p:spPr/>
        <p:txBody>
          <a:bodyPr/>
          <a:lstStyle/>
          <a:p>
            <a:fld id="{BFA70788-5DB4-4AF3-97F9-D03E6C9295C4}" type="slidenum">
              <a:rPr lang="en-US" smtClean="0"/>
              <a:pPr/>
              <a:t>4</a:t>
            </a:fld>
            <a:endParaRPr lang="en-US" dirty="0"/>
          </a:p>
        </p:txBody>
      </p:sp>
    </p:spTree>
    <p:extLst>
      <p:ext uri="{BB962C8B-B14F-4D97-AF65-F5344CB8AC3E}">
        <p14:creationId xmlns="" xmlns:p14="http://schemas.microsoft.com/office/powerpoint/2010/main" val="3092211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Multidimensional </a:t>
            </a:r>
            <a:r>
              <a:rPr lang="en-US" dirty="0" smtClean="0"/>
              <a:t>Intervention</a:t>
            </a:r>
            <a:endParaRPr lang="en-US" dirty="0"/>
          </a:p>
        </p:txBody>
      </p:sp>
      <p:sp>
        <p:nvSpPr>
          <p:cNvPr id="3" name="Content Placeholder 2"/>
          <p:cNvSpPr>
            <a:spLocks noGrp="1"/>
          </p:cNvSpPr>
          <p:nvPr>
            <p:ph idx="1"/>
          </p:nvPr>
        </p:nvSpPr>
        <p:spPr>
          <a:xfrm>
            <a:off x="2589212" y="1581665"/>
            <a:ext cx="8915400" cy="4329557"/>
          </a:xfrm>
        </p:spPr>
        <p:txBody>
          <a:bodyPr>
            <a:normAutofit lnSpcReduction="10000"/>
          </a:bodyPr>
          <a:lstStyle/>
          <a:p>
            <a:r>
              <a:rPr lang="en-US" b="1" dirty="0" smtClean="0"/>
              <a:t>Exclusion by socio-economic status- </a:t>
            </a:r>
            <a:r>
              <a:rPr lang="en-US" dirty="0" smtClean="0"/>
              <a:t>policies </a:t>
            </a:r>
            <a:r>
              <a:rPr lang="en-US" dirty="0" smtClean="0"/>
              <a:t>and programs designed should be focused on providing a multidimensional intervention. For example, some parents are unable to gain access to high-quality preschool care or education due to their low-income. Policies and programs designed should focus more on a combination of relative solutions that not only addresses the issue of low-income, but also how they can help parents get their kids to better preschools regardless of their socio-economic status. This can be combined with other programs that help in the improvement of the health of those kids, for example, provision of balanced diet to kids who are already enrolled. </a:t>
            </a:r>
          </a:p>
          <a:p>
            <a:r>
              <a:rPr lang="en-US" dirty="0" smtClean="0"/>
              <a:t>Multidimensional intervention plays a greater role in child development. According to King et al.(</a:t>
            </a:r>
            <a:r>
              <a:rPr lang="en-US" dirty="0" smtClean="0"/>
              <a:t>2010</a:t>
            </a:r>
            <a:r>
              <a:rPr lang="en-US" dirty="0" smtClean="0"/>
              <a:t>), parents living below poverty line sometimes  cannot afford to give their kids balanced diet that promotes healthy child development. Therefore, by understanding such things, policymakers would have enough insight they can use when developing policies and programs that addresses all the needs of the targeted population.   </a:t>
            </a:r>
          </a:p>
          <a:p>
            <a:endParaRPr lang="en-US" dirty="0" smtClean="0"/>
          </a:p>
        </p:txBody>
      </p:sp>
      <p:sp>
        <p:nvSpPr>
          <p:cNvPr id="6" name="Slide Number Placeholder 5"/>
          <p:cNvSpPr>
            <a:spLocks noGrp="1"/>
          </p:cNvSpPr>
          <p:nvPr>
            <p:ph type="sldNum" sz="quarter" idx="12"/>
          </p:nvPr>
        </p:nvSpPr>
        <p:spPr/>
        <p:txBody>
          <a:bodyPr/>
          <a:lstStyle/>
          <a:p>
            <a:fld id="{BFA70788-5DB4-4AF3-97F9-D03E6C9295C4}" type="slidenum">
              <a:rPr lang="en-US" smtClean="0"/>
              <a:pPr/>
              <a:t>5</a:t>
            </a:fld>
            <a:endParaRPr lang="en-US" dirty="0"/>
          </a:p>
        </p:txBody>
      </p:sp>
    </p:spTree>
    <p:extLst>
      <p:ext uri="{BB962C8B-B14F-4D97-AF65-F5344CB8AC3E}">
        <p14:creationId xmlns="" xmlns:p14="http://schemas.microsoft.com/office/powerpoint/2010/main" val="1709175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of Preschool Policies &amp; Programs</a:t>
            </a:r>
            <a:br>
              <a:rPr lang="en-US" dirty="0" smtClean="0"/>
            </a:br>
            <a:endParaRPr lang="en-US" dirty="0"/>
          </a:p>
        </p:txBody>
      </p:sp>
      <p:sp>
        <p:nvSpPr>
          <p:cNvPr id="3" name="Content Placeholder 2"/>
          <p:cNvSpPr>
            <a:spLocks noGrp="1"/>
          </p:cNvSpPr>
          <p:nvPr>
            <p:ph idx="1"/>
          </p:nvPr>
        </p:nvSpPr>
        <p:spPr/>
        <p:txBody>
          <a:bodyPr/>
          <a:lstStyle/>
          <a:p>
            <a:r>
              <a:rPr lang="en-US" dirty="0" smtClean="0"/>
              <a:t>Target efficiency: benefits should go to those most in need. </a:t>
            </a:r>
            <a:r>
              <a:rPr lang="en-US" dirty="0" smtClean="0"/>
              <a:t>In other words, policies should be focused more on supporting those who have been living below poverty levels. It is also important to note here that s</a:t>
            </a:r>
            <a:r>
              <a:rPr lang="en-US" dirty="0" smtClean="0"/>
              <a:t>upport to those occupying higher socio-economic levels can violate this goal.</a:t>
            </a:r>
          </a:p>
          <a:p>
            <a:r>
              <a:rPr lang="en-US" dirty="0" smtClean="0"/>
              <a:t>Administrative efficiency: Policies developed should ensure that they ensure minimum overhead costs to ensure long-term sustainability of the programs.</a:t>
            </a:r>
          </a:p>
          <a:p>
            <a:r>
              <a:rPr lang="en-US" dirty="0" smtClean="0"/>
              <a:t>Vertical &amp; horizontal equity: Policies </a:t>
            </a:r>
            <a:r>
              <a:rPr lang="en-US" dirty="0" smtClean="0"/>
              <a:t>designed should ensure equity by ensuring that kids with greater need receive greater support while those from rich families receive benefits based on their parent’s abilities. </a:t>
            </a:r>
          </a:p>
          <a:p>
            <a:r>
              <a:rPr lang="en-US" dirty="0" smtClean="0"/>
              <a:t>Coherence and control: Federal funding should always be available to ensure continuity and sustainability of the programs implemented.  </a:t>
            </a:r>
          </a:p>
          <a:p>
            <a:endParaRPr lang="en-US" dirty="0"/>
          </a:p>
        </p:txBody>
      </p:sp>
      <p:sp>
        <p:nvSpPr>
          <p:cNvPr id="10" name="Slide Number Placeholder 9"/>
          <p:cNvSpPr>
            <a:spLocks noGrp="1"/>
          </p:cNvSpPr>
          <p:nvPr>
            <p:ph type="sldNum" sz="quarter" idx="12"/>
          </p:nvPr>
        </p:nvSpPr>
        <p:spPr/>
        <p:txBody>
          <a:bodyPr/>
          <a:lstStyle/>
          <a:p>
            <a:fld id="{BFA70788-5DB4-4AF3-97F9-D03E6C9295C4}" type="slidenum">
              <a:rPr lang="en-US" smtClean="0"/>
              <a:pPr/>
              <a:t>6</a:t>
            </a:fld>
            <a:endParaRPr lang="en-US" dirty="0"/>
          </a:p>
        </p:txBody>
      </p:sp>
    </p:spTree>
    <p:extLst>
      <p:ext uri="{BB962C8B-B14F-4D97-AF65-F5344CB8AC3E}">
        <p14:creationId xmlns="" xmlns:p14="http://schemas.microsoft.com/office/powerpoint/2010/main" val="671289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17828"/>
          </a:xfrm>
        </p:spPr>
        <p:txBody>
          <a:bodyPr/>
          <a:lstStyle/>
          <a:p>
            <a:pPr algn="ctr"/>
            <a:r>
              <a:rPr lang="en-US" dirty="0" smtClean="0"/>
              <a:t>References</a:t>
            </a:r>
            <a:endParaRPr lang="en-US" dirty="0"/>
          </a:p>
        </p:txBody>
      </p:sp>
      <p:sp>
        <p:nvSpPr>
          <p:cNvPr id="3" name="Content Placeholder 2"/>
          <p:cNvSpPr>
            <a:spLocks noGrp="1"/>
          </p:cNvSpPr>
          <p:nvPr>
            <p:ph idx="1"/>
          </p:nvPr>
        </p:nvSpPr>
        <p:spPr>
          <a:xfrm>
            <a:off x="1178170" y="1711569"/>
            <a:ext cx="10308858" cy="3777622"/>
          </a:xfrm>
        </p:spPr>
        <p:txBody>
          <a:bodyPr/>
          <a:lstStyle/>
          <a:p>
            <a:pPr>
              <a:lnSpc>
                <a:spcPct val="200000"/>
              </a:lnSpc>
              <a:spcBef>
                <a:spcPts val="600"/>
              </a:spcBef>
              <a:spcAft>
                <a:spcPts val="600"/>
              </a:spcAft>
              <a:buNone/>
            </a:pPr>
            <a:r>
              <a:rPr lang="en-US" dirty="0" smtClean="0"/>
              <a:t>Duncan, G. J., &amp; Brooks‐Gunn, J. (2000). Family poverty, welfare reform, and child development. </a:t>
            </a:r>
            <a:r>
              <a:rPr lang="en-US" i="1" dirty="0" smtClean="0"/>
              <a:t>Child development</a:t>
            </a:r>
            <a:r>
              <a:rPr lang="en-US" dirty="0" smtClean="0"/>
              <a:t>, </a:t>
            </a:r>
            <a:r>
              <a:rPr lang="en-US" i="1" dirty="0" smtClean="0"/>
              <a:t>71</a:t>
            </a:r>
            <a:r>
              <a:rPr lang="en-US" dirty="0" smtClean="0"/>
              <a:t>(1), 188-196</a:t>
            </a:r>
            <a:r>
              <a:rPr lang="en-US" dirty="0" smtClean="0"/>
              <a:t>.</a:t>
            </a:r>
          </a:p>
          <a:p>
            <a:pPr>
              <a:lnSpc>
                <a:spcPct val="200000"/>
              </a:lnSpc>
              <a:spcBef>
                <a:spcPts val="600"/>
              </a:spcBef>
              <a:spcAft>
                <a:spcPts val="600"/>
              </a:spcAft>
              <a:buNone/>
            </a:pPr>
            <a:r>
              <a:rPr lang="en-US" dirty="0" smtClean="0"/>
              <a:t>King, B., </a:t>
            </a:r>
            <a:r>
              <a:rPr lang="en-US" dirty="0" err="1" smtClean="0"/>
              <a:t>Midgley</a:t>
            </a:r>
            <a:r>
              <a:rPr lang="en-US" dirty="0" smtClean="0"/>
              <a:t>, K. D., Sell, M., &amp; </a:t>
            </a:r>
            <a:r>
              <a:rPr lang="en-US" dirty="0" err="1" smtClean="0"/>
              <a:t>Imig</a:t>
            </a:r>
            <a:r>
              <a:rPr lang="en-US" dirty="0" smtClean="0"/>
              <a:t>, D. (2010). Successful Pathways to School Readiness: Building a Community-Wide Commitment to Child Well-Being in Memphis.</a:t>
            </a:r>
          </a:p>
          <a:p>
            <a:pPr>
              <a:lnSpc>
                <a:spcPct val="200000"/>
              </a:lnSpc>
              <a:spcBef>
                <a:spcPts val="600"/>
              </a:spcBef>
              <a:spcAft>
                <a:spcPts val="600"/>
              </a:spcAft>
              <a:buNone/>
            </a:pPr>
            <a:endParaRPr lang="en-US" dirty="0" smtClean="0"/>
          </a:p>
          <a:p>
            <a:pPr>
              <a:lnSpc>
                <a:spcPct val="200000"/>
              </a:lnSpc>
              <a:spcBef>
                <a:spcPts val="600"/>
              </a:spcBef>
              <a:spcAft>
                <a:spcPts val="600"/>
              </a:spcAft>
              <a:buNone/>
            </a:pPr>
            <a:endParaRPr lang="en-US" dirty="0" smtClean="0"/>
          </a:p>
          <a:p>
            <a:endParaRPr lang="en-US" dirty="0"/>
          </a:p>
        </p:txBody>
      </p:sp>
      <p:sp>
        <p:nvSpPr>
          <p:cNvPr id="6" name="Slide Number Placeholder 5"/>
          <p:cNvSpPr>
            <a:spLocks noGrp="1"/>
          </p:cNvSpPr>
          <p:nvPr>
            <p:ph type="sldNum" sz="quarter" idx="12"/>
          </p:nvPr>
        </p:nvSpPr>
        <p:spPr/>
        <p:txBody>
          <a:bodyPr/>
          <a:lstStyle/>
          <a:p>
            <a:fld id="{BFA70788-5DB4-4AF3-97F9-D03E6C9295C4}" type="slidenum">
              <a:rPr lang="en-US" smtClean="0"/>
              <a:pPr/>
              <a:t>7</a:t>
            </a:fld>
            <a:endParaRPr lang="en-US" dirty="0"/>
          </a:p>
        </p:txBody>
      </p:sp>
    </p:spTree>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323</TotalTime>
  <Words>1252</Words>
  <Application>Microsoft Office PowerPoint</Application>
  <PresentationFormat>Custom</PresentationFormat>
  <Paragraphs>49</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Wisp</vt:lpstr>
      <vt:lpstr>Policy Analysis </vt:lpstr>
      <vt:lpstr>Reasons why some parents fail to enroll their kids in preschool education (these are the problems policies &amp; programs that are designed need to address)</vt:lpstr>
      <vt:lpstr>What is Poverty?</vt:lpstr>
      <vt:lpstr>Establishing the purpose of the policies and programs designed: (Closing the Gap Between Social Classes and Knowledge Gap)</vt:lpstr>
      <vt:lpstr>Multidimensional Intervention</vt:lpstr>
      <vt:lpstr>Goals of Preschool Policies &amp; Programs </vt:lpstr>
      <vt:lpstr>References</vt:lpstr>
    </vt:vector>
  </TitlesOfParts>
  <Company>Dickinson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14: Poverty and Income Support Policies</dc:title>
  <dc:creator>Bellinger, William</dc:creator>
  <cp:lastModifiedBy>Ann</cp:lastModifiedBy>
  <cp:revision>187</cp:revision>
  <dcterms:created xsi:type="dcterms:W3CDTF">2015-03-24T18:06:41Z</dcterms:created>
  <dcterms:modified xsi:type="dcterms:W3CDTF">2018-01-08T22:01:12Z</dcterms:modified>
</cp:coreProperties>
</file>