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89594" autoAdjust="0"/>
  </p:normalViewPr>
  <p:slideViewPr>
    <p:cSldViewPr snapToGrid="0">
      <p:cViewPr varScale="1">
        <p:scale>
          <a:sx n="68" d="100"/>
          <a:sy n="68" d="100"/>
        </p:scale>
        <p:origin x="8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A1599-082E-49A5-AC5D-24E53D820596}" type="datetimeFigureOut">
              <a:rPr lang="en-US" smtClean="0"/>
              <a:t>5/18/2020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5EAF3-5DF3-440B-A9B7-EB863DC86C7A}" type="slidenum">
              <a:rPr lang="en-US" smtClean="0"/>
              <a:t>‹#›</a:t>
            </a:fld>
            <a:endParaRPr lang="en-US"/>
          </a:p>
        </p:txBody>
      </p:sp>
    </p:spTree>
    <p:extLst>
      <p:ext uri="{BB962C8B-B14F-4D97-AF65-F5344CB8AC3E}">
        <p14:creationId xmlns:p14="http://schemas.microsoft.com/office/powerpoint/2010/main" val="44709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1</a:t>
            </a:fld>
            <a:endParaRPr lang="en-US"/>
          </a:p>
        </p:txBody>
      </p:sp>
    </p:spTree>
    <p:extLst>
      <p:ext uri="{BB962C8B-B14F-4D97-AF65-F5344CB8AC3E}">
        <p14:creationId xmlns:p14="http://schemas.microsoft.com/office/powerpoint/2010/main" val="4021585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has always been a struggle to achieve high-quality patient care within the healthcare industry. Patient protection principles are essential to the delivery of quality care. The creation of welfare culture within the healthcare industry calls for the elimination of errors and injuries. Safety culture call s for continuous improvement in care as well as the maintenance of patient well-being. One big team that plays a vital role in the promotion of a culture of safety within the healthcare industry are nurses </a:t>
            </a:r>
            <a:r>
              <a:rPr lang="en-US" dirty="0" err="1" smtClean="0"/>
              <a:t>Demarré</a:t>
            </a:r>
            <a:r>
              <a:rPr lang="en-US" dirty="0" smtClean="0"/>
              <a:t> et al., 2015).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2</a:t>
            </a:fld>
            <a:endParaRPr lang="en-US"/>
          </a:p>
        </p:txBody>
      </p:sp>
    </p:spTree>
    <p:extLst>
      <p:ext uri="{BB962C8B-B14F-4D97-AF65-F5344CB8AC3E}">
        <p14:creationId xmlns:p14="http://schemas.microsoft.com/office/powerpoint/2010/main" val="358357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Although individuals can take several steps to ensure they achieve better safety outcomes, the healthcare facilities play a role. Addressing incidents of pressure ulcers needs good cooperation of all healthcare entities. Different safety agendas should be implemented in the healthcare facilities to help achieve a culture of quality and safety. For instance, healthcare staff should be trained on identifying any risk factors, including nutrition and mobility (</a:t>
            </a:r>
            <a:r>
              <a:rPr lang="en-US" dirty="0" err="1" smtClean="0"/>
              <a:t>Padula</a:t>
            </a:r>
            <a:r>
              <a:rPr lang="en-US" dirty="0" smtClean="0"/>
              <a:t> et al., 2015).</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3</a:t>
            </a:fld>
            <a:endParaRPr lang="en-US"/>
          </a:p>
        </p:txBody>
      </p:sp>
    </p:spTree>
    <p:extLst>
      <p:ext uri="{BB962C8B-B14F-4D97-AF65-F5344CB8AC3E}">
        <p14:creationId xmlns:p14="http://schemas.microsoft.com/office/powerpoint/2010/main" val="3755379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Several changes need to be made in the healthcare practice to help towards the achievement of quality and safety outcomes. First, all healthcare professionals need to only focus on quality and not volume during care delivery. This is because focusing on volume will compromise safety. Next, technology should be effectively utilized to ensure that minimal or no mistakes are made. Though effective patient education, the patient experience could be improved hence improving quality and safety. Other changes that need to be made include the expansion of precision medicine and the transformation of care delivery (</a:t>
            </a:r>
            <a:r>
              <a:rPr lang="en-US" dirty="0" err="1" smtClean="0"/>
              <a:t>Mckew</a:t>
            </a:r>
            <a:r>
              <a:rPr lang="en-US" dirty="0" smtClean="0"/>
              <a:t>, 2018).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4</a:t>
            </a:fld>
            <a:endParaRPr lang="en-US"/>
          </a:p>
        </p:txBody>
      </p:sp>
    </p:spTree>
    <p:extLst>
      <p:ext uri="{BB962C8B-B14F-4D97-AF65-F5344CB8AC3E}">
        <p14:creationId xmlns:p14="http://schemas.microsoft.com/office/powerpoint/2010/main" val="358857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Healthcare facilities need to work towards the achievement of all the prioritized practice changes. First, there should be a unique process that could help identify and evaluate any risk factors. Next, the Braden scale assessment should be used for the intervention of any pre-existing condition. Healthcare provider's needs assume interdisciplinary coordination such as nutrition and dietary, which could help in the identification of patients with inadequate intakes. Lastly, facilities need too much investment in staff education to help them learn all clinical aspects hence help promote a culture of quality and safety (Lippincott Solutions, 2017).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5</a:t>
            </a:fld>
            <a:endParaRPr lang="en-US"/>
          </a:p>
        </p:txBody>
      </p:sp>
    </p:spTree>
    <p:extLst>
      <p:ext uri="{BB962C8B-B14F-4D97-AF65-F5344CB8AC3E}">
        <p14:creationId xmlns:p14="http://schemas.microsoft.com/office/powerpoint/2010/main" val="3700499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Effective implementation of the proposed changes would result in the achievement of improved quality and safety culture. First, the changes will create a patient-centric environment where providers will be able to learn about patient care. Additionally, the changes will enable the healthcare providers to focus on the entire patient journey from admission to being discharged. The changes will also improve the communication between the healthcare providers themselves and that between them and the patients hence improving the quality and safety (</a:t>
            </a:r>
            <a:r>
              <a:rPr lang="en-US" dirty="0" err="1" smtClean="0"/>
              <a:t>Demarré</a:t>
            </a:r>
            <a:r>
              <a:rPr lang="en-US" dirty="0" smtClean="0"/>
              <a:t> et al., 2015).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6</a:t>
            </a:fld>
            <a:endParaRPr lang="en-US"/>
          </a:p>
        </p:txBody>
      </p:sp>
    </p:spTree>
    <p:extLst>
      <p:ext uri="{BB962C8B-B14F-4D97-AF65-F5344CB8AC3E}">
        <p14:creationId xmlns:p14="http://schemas.microsoft.com/office/powerpoint/2010/main" val="115094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Organizational culture can be either positive or negative. In this case, positive culture would result in better quality and safety outcomes. On the other hand, negative culture would result in poor quality and safety outcomes. Therefore, every healthcare facility needs to maintain better values, goals, beliefs, and attitudes to be able to achieve a culture of safety and quality (Lippincott Solutions, 2017).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7</a:t>
            </a:fld>
            <a:endParaRPr lang="en-US"/>
          </a:p>
        </p:txBody>
      </p:sp>
    </p:spTree>
    <p:extLst>
      <p:ext uri="{BB962C8B-B14F-4D97-AF65-F5344CB8AC3E}">
        <p14:creationId xmlns:p14="http://schemas.microsoft.com/office/powerpoint/2010/main" val="4222135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improve safety and quality culture to be achieved, there are some changes concerning function, processes, and behaviors that must be made. For instance, a facility must implement evidence-based interventions within their processes to ensure that every intervention can be accounted for. Additionally, patients and care providers should work collaborate to execute early interventions and prevention. Lastly, patient education should not be an option (</a:t>
            </a:r>
            <a:r>
              <a:rPr lang="en-US" dirty="0" err="1" smtClean="0"/>
              <a:t>Mckew</a:t>
            </a:r>
            <a:r>
              <a:rPr lang="en-US" dirty="0" smtClean="0"/>
              <a:t>, 2018).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8</a:t>
            </a:fld>
            <a:endParaRPr lang="en-US"/>
          </a:p>
        </p:txBody>
      </p:sp>
    </p:spTree>
    <p:extLst>
      <p:ext uri="{BB962C8B-B14F-4D97-AF65-F5344CB8AC3E}">
        <p14:creationId xmlns:p14="http://schemas.microsoft.com/office/powerpoint/2010/main" val="861927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entire process of care should be well evaluated for better outcomes. Quick and complete identification and evaluation should be made to a patient immediately they are received in a facility. As the patient proceeds with treatment, the care providers should follow up with the patient to achieve the intended treatment outcome. Healthcare facilities should also provide support services to ensure that there are minimal safety risks. Lastly, daily assessments and evaluations are necessary for quality outcomes (</a:t>
            </a:r>
            <a:r>
              <a:rPr lang="en-US" dirty="0" err="1" smtClean="0"/>
              <a:t>Padula</a:t>
            </a:r>
            <a:r>
              <a:rPr lang="en-US" dirty="0" smtClean="0"/>
              <a:t> et al., 2015).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9</a:t>
            </a:fld>
            <a:endParaRPr lang="en-US"/>
          </a:p>
        </p:txBody>
      </p:sp>
    </p:spTree>
    <p:extLst>
      <p:ext uri="{BB962C8B-B14F-4D97-AF65-F5344CB8AC3E}">
        <p14:creationId xmlns:p14="http://schemas.microsoft.com/office/powerpoint/2010/main" val="78071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Better performance can lead to improved quality and safety outcomes. Therefore, nurses and other care providers should closely monitor the patient experiences hence be in the position to detect any care risks. Additionally, the providers' working environment should be maintained to the highest possible standards to improve quality care. Nurses need to involve the families of the patients to ensure that even after being discharged, they can maintain safety measures. Lastly, maintaining good relations among the healthcare staff would help create a culture of safety and quality (</a:t>
            </a:r>
            <a:r>
              <a:rPr lang="en-US" dirty="0" err="1" smtClean="0"/>
              <a:t>Salyers</a:t>
            </a:r>
            <a:r>
              <a:rPr lang="en-US" dirty="0" smtClean="0"/>
              <a:t> et al., 2017).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10</a:t>
            </a:fld>
            <a:endParaRPr lang="en-US"/>
          </a:p>
        </p:txBody>
      </p:sp>
    </p:spTree>
    <p:extLst>
      <p:ext uri="{BB962C8B-B14F-4D97-AF65-F5344CB8AC3E}">
        <p14:creationId xmlns:p14="http://schemas.microsoft.com/office/powerpoint/2010/main" val="4176115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culture of safety and quality needs to gain effective support from all corners. A facility needs to conduct continuous staff education to ensure that they remain up to date on all the new strategies in healthcare. The management also needs to consider improving systems and processes every now and then. New systems can support patient safety as compared to the initially used systems. Also, management needs to share feedback with the staff to improve quality and safety (Sharma &amp; </a:t>
            </a:r>
            <a:r>
              <a:rPr lang="en-US" dirty="0" err="1" smtClean="0"/>
              <a:t>Grumbach</a:t>
            </a:r>
            <a:r>
              <a:rPr lang="en-US" dirty="0" smtClean="0"/>
              <a:t>, 2017).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11</a:t>
            </a:fld>
            <a:endParaRPr lang="en-US"/>
          </a:p>
        </p:txBody>
      </p:sp>
    </p:spTree>
    <p:extLst>
      <p:ext uri="{BB962C8B-B14F-4D97-AF65-F5344CB8AC3E}">
        <p14:creationId xmlns:p14="http://schemas.microsoft.com/office/powerpoint/2010/main" val="1143593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Leadership teams can much help in the achievement of a culture of safety and quality through monitoring the effective implementation of the proposed changes. The leaders should be in the position to recognize the areas of failure hence offer the necessary resources to support bot care providers and patients. The leaders should also be conducting pilot studies to evaluate how effective safety changes have been achieved. The leaders should also be able to make evidence-based decisions using data to improve safety and quality. Lastly, a culture of safety and quality can be achieved via effective communication strategies (Sherwood &amp; </a:t>
            </a:r>
            <a:r>
              <a:rPr lang="en-US" dirty="0" err="1" smtClean="0"/>
              <a:t>Barnsteiner</a:t>
            </a:r>
            <a:r>
              <a:rPr lang="en-US" dirty="0" smtClean="0"/>
              <a:t>, 2017). </a:t>
            </a:r>
            <a:endParaRPr lang="en-US" dirty="0"/>
          </a:p>
        </p:txBody>
      </p:sp>
      <p:sp>
        <p:nvSpPr>
          <p:cNvPr id="4" name="Slide Number Placeholder 3"/>
          <p:cNvSpPr>
            <a:spLocks noGrp="1"/>
          </p:cNvSpPr>
          <p:nvPr>
            <p:ph type="sldNum" sz="quarter" idx="10"/>
          </p:nvPr>
        </p:nvSpPr>
        <p:spPr/>
        <p:txBody>
          <a:bodyPr/>
          <a:lstStyle/>
          <a:p>
            <a:fld id="{6BC5EAF3-5DF3-440B-A9B7-EB863DC86C7A}" type="slidenum">
              <a:rPr lang="en-US" smtClean="0"/>
              <a:t>12</a:t>
            </a:fld>
            <a:endParaRPr lang="en-US"/>
          </a:p>
        </p:txBody>
      </p:sp>
    </p:spTree>
    <p:extLst>
      <p:ext uri="{BB962C8B-B14F-4D97-AF65-F5344CB8AC3E}">
        <p14:creationId xmlns:p14="http://schemas.microsoft.com/office/powerpoint/2010/main" val="409160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304109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2354561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368093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3946F51-105F-41D8-940E-A97B6C491A7F}"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2442259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3946F51-105F-41D8-940E-A97B6C491A7F}" type="datetimeFigureOut">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389251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3946F51-105F-41D8-940E-A97B6C491A7F}" type="datetimeFigureOut">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63161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946F51-105F-41D8-940E-A97B6C491A7F}" type="datetimeFigureOut">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4189974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946F51-105F-41D8-940E-A97B6C491A7F}"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397987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946F51-105F-41D8-940E-A97B6C491A7F}" type="datetimeFigureOut">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239759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341304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47586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864511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60127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1161687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2871259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3946F51-105F-41D8-940E-A97B6C491A7F}" type="datetimeFigureOut">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25CFE-07D7-4D50-AB3C-F5D049913CD1}" type="slidenum">
              <a:rPr lang="en-US" smtClean="0"/>
              <a:t>‹#›</a:t>
            </a:fld>
            <a:endParaRPr lang="en-US"/>
          </a:p>
        </p:txBody>
      </p:sp>
    </p:spTree>
    <p:extLst>
      <p:ext uri="{BB962C8B-B14F-4D97-AF65-F5344CB8AC3E}">
        <p14:creationId xmlns:p14="http://schemas.microsoft.com/office/powerpoint/2010/main" val="126834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3946F51-105F-41D8-940E-A97B6C491A7F}" type="datetimeFigureOut">
              <a:rPr lang="en-US" smtClean="0"/>
              <a:t>5/18/2020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E25CFE-07D7-4D50-AB3C-F5D049913CD1}" type="slidenum">
              <a:rPr lang="en-US" smtClean="0"/>
              <a:t>‹#›</a:t>
            </a:fld>
            <a:endParaRPr lang="en-US"/>
          </a:p>
        </p:txBody>
      </p:sp>
    </p:spTree>
    <p:extLst>
      <p:ext uri="{BB962C8B-B14F-4D97-AF65-F5344CB8AC3E}">
        <p14:creationId xmlns:p14="http://schemas.microsoft.com/office/powerpoint/2010/main" val="405998639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lippincottsolutions.lww.com/blog.entry.html/2017/06/14/creating_a_cultureo-yjbq.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Plan to Develop a culture of Quality and Safety within organization or practice setting</a:t>
            </a:r>
            <a:endParaRPr lang="en-US" dirty="0"/>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816902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77334" y="2160589"/>
            <a:ext cx="5645089" cy="3880773"/>
          </a:xfrm>
        </p:spPr>
        <p:txBody>
          <a:bodyPr/>
          <a:lstStyle/>
          <a:p>
            <a:r>
              <a:rPr lang="en-US" dirty="0" smtClean="0"/>
              <a:t>Strive to achieve high quality patient care.</a:t>
            </a:r>
          </a:p>
          <a:p>
            <a:r>
              <a:rPr lang="en-US" dirty="0" smtClean="0"/>
              <a:t>Patient protection principles are essential in delivery of care</a:t>
            </a:r>
          </a:p>
          <a:p>
            <a:r>
              <a:rPr lang="en-US" dirty="0" smtClean="0"/>
              <a:t>Elimination of injuries and errors depicts creation of welfare.</a:t>
            </a:r>
          </a:p>
          <a:p>
            <a:r>
              <a:rPr lang="en-US" dirty="0" smtClean="0"/>
              <a:t>Need for continuous improvement of care</a:t>
            </a:r>
          </a:p>
          <a:p>
            <a:r>
              <a:rPr lang="en-US" dirty="0" smtClean="0"/>
              <a:t>Patient well-being is critical</a:t>
            </a:r>
          </a:p>
          <a:p>
            <a:r>
              <a:rPr lang="en-US" dirty="0" smtClean="0"/>
              <a:t>Nurses play essential role in promotion of culture of safety</a:t>
            </a:r>
            <a:endParaRPr lang="en-US" dirty="0"/>
          </a:p>
        </p:txBody>
      </p:sp>
      <p:pic>
        <p:nvPicPr>
          <p:cNvPr id="4" name="Picture 3"/>
          <p:cNvPicPr>
            <a:picLocks noChangeAspect="1"/>
          </p:cNvPicPr>
          <p:nvPr/>
        </p:nvPicPr>
        <p:blipFill>
          <a:blip r:embed="rId3"/>
          <a:stretch>
            <a:fillRect/>
          </a:stretch>
        </p:blipFill>
        <p:spPr>
          <a:xfrm>
            <a:off x="6322422" y="1930400"/>
            <a:ext cx="3271743" cy="4110962"/>
          </a:xfrm>
          <a:prstGeom prst="rect">
            <a:avLst/>
          </a:prstGeom>
        </p:spPr>
      </p:pic>
    </p:spTree>
    <p:extLst>
      <p:ext uri="{BB962C8B-B14F-4D97-AF65-F5344CB8AC3E}">
        <p14:creationId xmlns:p14="http://schemas.microsoft.com/office/powerpoint/2010/main" val="275947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 Contributing to Adverse Quality and Safety Outcomes</a:t>
            </a:r>
            <a:endParaRPr lang="en-US" dirty="0"/>
          </a:p>
        </p:txBody>
      </p:sp>
      <p:sp>
        <p:nvSpPr>
          <p:cNvPr id="3" name="Content Placeholder 2"/>
          <p:cNvSpPr>
            <a:spLocks noGrp="1"/>
          </p:cNvSpPr>
          <p:nvPr>
            <p:ph idx="1"/>
          </p:nvPr>
        </p:nvSpPr>
        <p:spPr>
          <a:xfrm>
            <a:off x="838200" y="1901825"/>
            <a:ext cx="5562600" cy="4351338"/>
          </a:xfrm>
        </p:spPr>
        <p:txBody>
          <a:bodyPr/>
          <a:lstStyle/>
          <a:p>
            <a:r>
              <a:rPr lang="en-US" dirty="0" smtClean="0"/>
              <a:t>Pressure ulcers is a common problem in healthcare.</a:t>
            </a:r>
          </a:p>
          <a:p>
            <a:r>
              <a:rPr lang="en-US" dirty="0" smtClean="0"/>
              <a:t>Incidents range from 0.4% to 38% in acute care.</a:t>
            </a:r>
          </a:p>
          <a:p>
            <a:r>
              <a:rPr lang="en-US" dirty="0" smtClean="0"/>
              <a:t>Pressure ulcers can result to poor diagnosis and financial impacts.</a:t>
            </a:r>
          </a:p>
          <a:p>
            <a:r>
              <a:rPr lang="en-US" dirty="0" smtClean="0"/>
              <a:t>Safety agendas in the healthcare can help solve the problem of pressure </a:t>
            </a:r>
            <a:r>
              <a:rPr lang="en-US" dirty="0"/>
              <a:t>u</a:t>
            </a:r>
            <a:r>
              <a:rPr lang="en-US" dirty="0" smtClean="0"/>
              <a:t>lcers. </a:t>
            </a:r>
          </a:p>
          <a:p>
            <a:r>
              <a:rPr lang="en-US" dirty="0" smtClean="0"/>
              <a:t>Address of risk factors such as nutrition and mobility can help in addressing the problem of pressure ulcers.</a:t>
            </a:r>
          </a:p>
          <a:p>
            <a:r>
              <a:rPr lang="en-US" dirty="0" smtClean="0"/>
              <a:t>Staff need to be educated to identify and deal with risk factors</a:t>
            </a:r>
          </a:p>
        </p:txBody>
      </p:sp>
      <p:pic>
        <p:nvPicPr>
          <p:cNvPr id="4" name="Picture 3"/>
          <p:cNvPicPr>
            <a:picLocks noChangeAspect="1"/>
          </p:cNvPicPr>
          <p:nvPr/>
        </p:nvPicPr>
        <p:blipFill>
          <a:blip r:embed="rId3"/>
          <a:stretch>
            <a:fillRect/>
          </a:stretch>
        </p:blipFill>
        <p:spPr>
          <a:xfrm>
            <a:off x="6400800" y="1901825"/>
            <a:ext cx="3352800" cy="4305300"/>
          </a:xfrm>
          <a:prstGeom prst="rect">
            <a:avLst/>
          </a:prstGeom>
        </p:spPr>
      </p:pic>
    </p:spTree>
    <p:extLst>
      <p:ext uri="{BB962C8B-B14F-4D97-AF65-F5344CB8AC3E}">
        <p14:creationId xmlns:p14="http://schemas.microsoft.com/office/powerpoint/2010/main" val="229955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Specific Practice Changes to Improve Quality and Safety Outcomes</a:t>
            </a:r>
            <a:endParaRPr lang="en-US" dirty="0"/>
          </a:p>
        </p:txBody>
      </p:sp>
      <p:sp>
        <p:nvSpPr>
          <p:cNvPr id="3" name="Content Placeholder 2"/>
          <p:cNvSpPr>
            <a:spLocks noGrp="1"/>
          </p:cNvSpPr>
          <p:nvPr>
            <p:ph idx="1"/>
          </p:nvPr>
        </p:nvSpPr>
        <p:spPr>
          <a:xfrm>
            <a:off x="677334" y="2160589"/>
            <a:ext cx="4991946" cy="3880773"/>
          </a:xfrm>
        </p:spPr>
        <p:txBody>
          <a:bodyPr/>
          <a:lstStyle/>
          <a:p>
            <a:r>
              <a:rPr lang="en-US" dirty="0" smtClean="0"/>
              <a:t>Quality but not volume should be the focus of delivery of care</a:t>
            </a:r>
          </a:p>
          <a:p>
            <a:r>
              <a:rPr lang="en-US" dirty="0" smtClean="0"/>
              <a:t>Digitalization of healthcare</a:t>
            </a:r>
          </a:p>
          <a:p>
            <a:r>
              <a:rPr lang="en-US" dirty="0" smtClean="0"/>
              <a:t>Improvement of patient experience</a:t>
            </a:r>
          </a:p>
          <a:p>
            <a:r>
              <a:rPr lang="en-US" dirty="0" smtClean="0"/>
              <a:t>Expansion of precision medicine</a:t>
            </a:r>
          </a:p>
          <a:p>
            <a:r>
              <a:rPr lang="en-US" dirty="0" smtClean="0"/>
              <a:t>Transformation of care delivery</a:t>
            </a:r>
          </a:p>
        </p:txBody>
      </p:sp>
      <p:pic>
        <p:nvPicPr>
          <p:cNvPr id="4" name="Picture 3"/>
          <p:cNvPicPr>
            <a:picLocks noChangeAspect="1"/>
          </p:cNvPicPr>
          <p:nvPr/>
        </p:nvPicPr>
        <p:blipFill>
          <a:blip r:embed="rId3"/>
          <a:stretch>
            <a:fillRect/>
          </a:stretch>
        </p:blipFill>
        <p:spPr>
          <a:xfrm>
            <a:off x="5669279" y="2160588"/>
            <a:ext cx="3446585" cy="3880773"/>
          </a:xfrm>
          <a:prstGeom prst="rect">
            <a:avLst/>
          </a:prstGeom>
        </p:spPr>
      </p:pic>
    </p:spTree>
    <p:extLst>
      <p:ext uri="{BB962C8B-B14F-4D97-AF65-F5344CB8AC3E}">
        <p14:creationId xmlns:p14="http://schemas.microsoft.com/office/powerpoint/2010/main" val="4055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Prioritizing Proposed Practice Changes</a:t>
            </a:r>
            <a:endParaRPr lang="en-US" dirty="0"/>
          </a:p>
        </p:txBody>
      </p:sp>
      <p:sp>
        <p:nvSpPr>
          <p:cNvPr id="3" name="Content Placeholder 2"/>
          <p:cNvSpPr>
            <a:spLocks noGrp="1"/>
          </p:cNvSpPr>
          <p:nvPr>
            <p:ph idx="1"/>
          </p:nvPr>
        </p:nvSpPr>
        <p:spPr>
          <a:xfrm>
            <a:off x="677334" y="2160589"/>
            <a:ext cx="4861317" cy="3880773"/>
          </a:xfrm>
        </p:spPr>
        <p:txBody>
          <a:bodyPr/>
          <a:lstStyle/>
          <a:p>
            <a:r>
              <a:rPr lang="en-US" dirty="0" smtClean="0"/>
              <a:t>Early evaluation and identification of risk factors.</a:t>
            </a:r>
          </a:p>
          <a:p>
            <a:r>
              <a:rPr lang="en-US" dirty="0" smtClean="0"/>
              <a:t>Utilization of Braden Scale assessments.</a:t>
            </a:r>
          </a:p>
          <a:p>
            <a:r>
              <a:rPr lang="en-US" dirty="0" smtClean="0"/>
              <a:t>Interdisciplinary coordination</a:t>
            </a:r>
          </a:p>
          <a:p>
            <a:r>
              <a:rPr lang="en-US" dirty="0" smtClean="0"/>
              <a:t>Staff education</a:t>
            </a:r>
          </a:p>
        </p:txBody>
      </p:sp>
      <p:pic>
        <p:nvPicPr>
          <p:cNvPr id="4" name="Picture 3"/>
          <p:cNvPicPr>
            <a:picLocks noChangeAspect="1"/>
          </p:cNvPicPr>
          <p:nvPr/>
        </p:nvPicPr>
        <p:blipFill>
          <a:blip r:embed="rId3"/>
          <a:stretch>
            <a:fillRect/>
          </a:stretch>
        </p:blipFill>
        <p:spPr>
          <a:xfrm>
            <a:off x="5538650" y="2160589"/>
            <a:ext cx="3735351" cy="3880773"/>
          </a:xfrm>
          <a:prstGeom prst="rect">
            <a:avLst/>
          </a:prstGeom>
        </p:spPr>
      </p:pic>
    </p:spTree>
    <p:extLst>
      <p:ext uri="{BB962C8B-B14F-4D97-AF65-F5344CB8AC3E}">
        <p14:creationId xmlns:p14="http://schemas.microsoft.com/office/powerpoint/2010/main" val="2704025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Proposed Changes Will Foster a Culture of Quality and Safety</a:t>
            </a:r>
            <a:endParaRPr lang="en-US" dirty="0"/>
          </a:p>
        </p:txBody>
      </p:sp>
      <p:sp>
        <p:nvSpPr>
          <p:cNvPr id="3" name="Content Placeholder 2"/>
          <p:cNvSpPr>
            <a:spLocks noGrp="1"/>
          </p:cNvSpPr>
          <p:nvPr>
            <p:ph idx="1"/>
          </p:nvPr>
        </p:nvSpPr>
        <p:spPr>
          <a:xfrm>
            <a:off x="677335" y="2160589"/>
            <a:ext cx="4710592" cy="3880773"/>
          </a:xfrm>
        </p:spPr>
        <p:txBody>
          <a:bodyPr/>
          <a:lstStyle/>
          <a:p>
            <a:r>
              <a:rPr lang="en-US" dirty="0" smtClean="0"/>
              <a:t>Creation of patient-centric environment</a:t>
            </a:r>
          </a:p>
          <a:p>
            <a:r>
              <a:rPr lang="en-US" dirty="0" smtClean="0"/>
              <a:t>Focus of entire patient journey</a:t>
            </a:r>
          </a:p>
          <a:p>
            <a:r>
              <a:rPr lang="en-US" dirty="0" smtClean="0"/>
              <a:t>Precise healthcare providers communication</a:t>
            </a:r>
          </a:p>
          <a:p>
            <a:r>
              <a:rPr lang="en-US" dirty="0" smtClean="0"/>
              <a:t>Effective communication between healthcare providers and patients</a:t>
            </a:r>
          </a:p>
          <a:p>
            <a:endParaRPr lang="en-US" dirty="0"/>
          </a:p>
        </p:txBody>
      </p:sp>
      <p:pic>
        <p:nvPicPr>
          <p:cNvPr id="4" name="Picture 3"/>
          <p:cNvPicPr>
            <a:picLocks noChangeAspect="1"/>
          </p:cNvPicPr>
          <p:nvPr/>
        </p:nvPicPr>
        <p:blipFill>
          <a:blip r:embed="rId3"/>
          <a:stretch>
            <a:fillRect/>
          </a:stretch>
        </p:blipFill>
        <p:spPr>
          <a:xfrm>
            <a:off x="5387926" y="2160589"/>
            <a:ext cx="3587261" cy="3880773"/>
          </a:xfrm>
          <a:prstGeom prst="rect">
            <a:avLst/>
          </a:prstGeom>
        </p:spPr>
      </p:pic>
    </p:spTree>
    <p:extLst>
      <p:ext uri="{BB962C8B-B14F-4D97-AF65-F5344CB8AC3E}">
        <p14:creationId xmlns:p14="http://schemas.microsoft.com/office/powerpoint/2010/main" val="461229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a Particular Organizational Culture Affects Quality and Safety Outcomes</a:t>
            </a:r>
            <a:endParaRPr lang="en-US" dirty="0"/>
          </a:p>
        </p:txBody>
      </p:sp>
      <p:sp>
        <p:nvSpPr>
          <p:cNvPr id="3" name="Content Placeholder 2"/>
          <p:cNvSpPr>
            <a:spLocks noGrp="1"/>
          </p:cNvSpPr>
          <p:nvPr>
            <p:ph idx="1"/>
          </p:nvPr>
        </p:nvSpPr>
        <p:spPr>
          <a:xfrm>
            <a:off x="677334" y="2160589"/>
            <a:ext cx="4521683" cy="3880773"/>
          </a:xfrm>
        </p:spPr>
        <p:txBody>
          <a:bodyPr/>
          <a:lstStyle/>
          <a:p>
            <a:r>
              <a:rPr lang="en-US" dirty="0" smtClean="0"/>
              <a:t>Positive organizational culture results to better patient outcome</a:t>
            </a:r>
          </a:p>
          <a:p>
            <a:r>
              <a:rPr lang="en-US" dirty="0" smtClean="0"/>
              <a:t>Negative organizational culture results to poor safety and quality outcomes.</a:t>
            </a:r>
          </a:p>
        </p:txBody>
      </p:sp>
      <p:pic>
        <p:nvPicPr>
          <p:cNvPr id="4" name="Picture 3"/>
          <p:cNvPicPr>
            <a:picLocks noChangeAspect="1"/>
          </p:cNvPicPr>
          <p:nvPr/>
        </p:nvPicPr>
        <p:blipFill>
          <a:blip r:embed="rId3"/>
          <a:stretch>
            <a:fillRect/>
          </a:stretch>
        </p:blipFill>
        <p:spPr>
          <a:xfrm>
            <a:off x="5199016" y="2160589"/>
            <a:ext cx="4074985" cy="3880773"/>
          </a:xfrm>
          <a:prstGeom prst="rect">
            <a:avLst/>
          </a:prstGeom>
        </p:spPr>
      </p:pic>
    </p:spTree>
    <p:extLst>
      <p:ext uri="{BB962C8B-B14F-4D97-AF65-F5344CB8AC3E}">
        <p14:creationId xmlns:p14="http://schemas.microsoft.com/office/powerpoint/2010/main" val="1383427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Necessary Changes concerning Function, Processes, Behaviors</a:t>
            </a:r>
            <a:endParaRPr lang="en-US" dirty="0"/>
          </a:p>
        </p:txBody>
      </p:sp>
      <p:sp>
        <p:nvSpPr>
          <p:cNvPr id="3" name="Content Placeholder 2"/>
          <p:cNvSpPr>
            <a:spLocks noGrp="1"/>
          </p:cNvSpPr>
          <p:nvPr>
            <p:ph idx="1"/>
          </p:nvPr>
        </p:nvSpPr>
        <p:spPr>
          <a:xfrm>
            <a:off x="677334" y="2160589"/>
            <a:ext cx="5018072" cy="3880773"/>
          </a:xfrm>
        </p:spPr>
        <p:txBody>
          <a:bodyPr/>
          <a:lstStyle/>
          <a:p>
            <a:r>
              <a:rPr lang="en-US" dirty="0" smtClean="0"/>
              <a:t>Implementation of evidence-based interventions</a:t>
            </a:r>
          </a:p>
          <a:p>
            <a:r>
              <a:rPr lang="en-US" dirty="0" smtClean="0"/>
              <a:t>Collaboration of early innervations and prevention</a:t>
            </a:r>
          </a:p>
          <a:p>
            <a:r>
              <a:rPr lang="en-US" dirty="0" smtClean="0"/>
              <a:t>Effective patient education</a:t>
            </a:r>
          </a:p>
          <a:p>
            <a:endParaRPr lang="en-US" dirty="0"/>
          </a:p>
        </p:txBody>
      </p:sp>
      <p:pic>
        <p:nvPicPr>
          <p:cNvPr id="4" name="Picture 3"/>
          <p:cNvPicPr>
            <a:picLocks noChangeAspect="1"/>
          </p:cNvPicPr>
          <p:nvPr/>
        </p:nvPicPr>
        <p:blipFill>
          <a:blip r:embed="rId3"/>
          <a:stretch>
            <a:fillRect/>
          </a:stretch>
        </p:blipFill>
        <p:spPr>
          <a:xfrm>
            <a:off x="5695406" y="2160589"/>
            <a:ext cx="3578596" cy="3564962"/>
          </a:xfrm>
          <a:prstGeom prst="rect">
            <a:avLst/>
          </a:prstGeom>
        </p:spPr>
      </p:pic>
    </p:spTree>
    <p:extLst>
      <p:ext uri="{BB962C8B-B14F-4D97-AF65-F5344CB8AC3E}">
        <p14:creationId xmlns:p14="http://schemas.microsoft.com/office/powerpoint/2010/main" val="2286906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Quality and Safety Outcomes and Associated Measures</a:t>
            </a:r>
            <a:endParaRPr lang="en-US" dirty="0"/>
          </a:p>
        </p:txBody>
      </p:sp>
      <p:sp>
        <p:nvSpPr>
          <p:cNvPr id="3" name="Content Placeholder 2"/>
          <p:cNvSpPr>
            <a:spLocks noGrp="1"/>
          </p:cNvSpPr>
          <p:nvPr>
            <p:ph idx="1"/>
          </p:nvPr>
        </p:nvSpPr>
        <p:spPr>
          <a:xfrm>
            <a:off x="677334" y="2160589"/>
            <a:ext cx="4704563" cy="3880773"/>
          </a:xfrm>
        </p:spPr>
        <p:txBody>
          <a:bodyPr/>
          <a:lstStyle/>
          <a:p>
            <a:r>
              <a:rPr lang="en-US" dirty="0" smtClean="0"/>
              <a:t>Evaluation and prior identification of patients</a:t>
            </a:r>
          </a:p>
          <a:p>
            <a:r>
              <a:rPr lang="en-US" dirty="0" smtClean="0"/>
              <a:t>Complete patient follow-up</a:t>
            </a:r>
          </a:p>
          <a:p>
            <a:r>
              <a:rPr lang="en-US" dirty="0" smtClean="0"/>
              <a:t>Provision of support services</a:t>
            </a:r>
          </a:p>
          <a:p>
            <a:r>
              <a:rPr lang="en-US" dirty="0" smtClean="0"/>
              <a:t>Daily evaluation and assessments</a:t>
            </a:r>
            <a:endParaRPr lang="en-US" dirty="0"/>
          </a:p>
        </p:txBody>
      </p:sp>
      <p:pic>
        <p:nvPicPr>
          <p:cNvPr id="4" name="Picture 3"/>
          <p:cNvPicPr>
            <a:picLocks noChangeAspect="1"/>
          </p:cNvPicPr>
          <p:nvPr/>
        </p:nvPicPr>
        <p:blipFill>
          <a:blip r:embed="rId3"/>
          <a:stretch>
            <a:fillRect/>
          </a:stretch>
        </p:blipFill>
        <p:spPr>
          <a:xfrm>
            <a:off x="5381897" y="1930400"/>
            <a:ext cx="3892105" cy="4110962"/>
          </a:xfrm>
          <a:prstGeom prst="rect">
            <a:avLst/>
          </a:prstGeom>
        </p:spPr>
      </p:pic>
    </p:spTree>
    <p:extLst>
      <p:ext uri="{BB962C8B-B14F-4D97-AF65-F5344CB8AC3E}">
        <p14:creationId xmlns:p14="http://schemas.microsoft.com/office/powerpoint/2010/main" val="2035464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Healthcare Performance and Quality and Safety Outcomes</a:t>
            </a:r>
            <a:endParaRPr lang="en-US" dirty="0"/>
          </a:p>
        </p:txBody>
      </p:sp>
      <p:sp>
        <p:nvSpPr>
          <p:cNvPr id="3" name="Content Placeholder 2"/>
          <p:cNvSpPr>
            <a:spLocks noGrp="1"/>
          </p:cNvSpPr>
          <p:nvPr>
            <p:ph idx="1"/>
          </p:nvPr>
        </p:nvSpPr>
        <p:spPr>
          <a:xfrm>
            <a:off x="677334" y="2160589"/>
            <a:ext cx="5018072" cy="3880773"/>
          </a:xfrm>
        </p:spPr>
        <p:txBody>
          <a:bodyPr/>
          <a:lstStyle/>
          <a:p>
            <a:r>
              <a:rPr lang="en-US" dirty="0" smtClean="0"/>
              <a:t>Monitoring of patients experiences</a:t>
            </a:r>
          </a:p>
          <a:p>
            <a:r>
              <a:rPr lang="en-US" dirty="0" smtClean="0"/>
              <a:t>Improvement of care providers working environment.</a:t>
            </a:r>
          </a:p>
          <a:p>
            <a:r>
              <a:rPr lang="en-US" dirty="0" smtClean="0"/>
              <a:t>Family involvement in care</a:t>
            </a:r>
          </a:p>
          <a:p>
            <a:r>
              <a:rPr lang="en-US" dirty="0" smtClean="0"/>
              <a:t>Good relations among care providers.</a:t>
            </a:r>
          </a:p>
          <a:p>
            <a:endParaRPr lang="en-US" dirty="0"/>
          </a:p>
        </p:txBody>
      </p:sp>
      <p:pic>
        <p:nvPicPr>
          <p:cNvPr id="4" name="Picture 3"/>
          <p:cNvPicPr>
            <a:picLocks noChangeAspect="1"/>
          </p:cNvPicPr>
          <p:nvPr/>
        </p:nvPicPr>
        <p:blipFill>
          <a:blip r:embed="rId3"/>
          <a:stretch>
            <a:fillRect/>
          </a:stretch>
        </p:blipFill>
        <p:spPr>
          <a:xfrm>
            <a:off x="5695406" y="2160588"/>
            <a:ext cx="3578596" cy="3775977"/>
          </a:xfrm>
          <a:prstGeom prst="rect">
            <a:avLst/>
          </a:prstGeom>
        </p:spPr>
      </p:pic>
    </p:spTree>
    <p:extLst>
      <p:ext uri="{BB962C8B-B14F-4D97-AF65-F5344CB8AC3E}">
        <p14:creationId xmlns:p14="http://schemas.microsoft.com/office/powerpoint/2010/main" val="2005647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Specific Outcome Measures Support Strategic Initiatives Relate to Quality and Safety Culture </a:t>
            </a:r>
            <a:endParaRPr lang="en-US" dirty="0"/>
          </a:p>
        </p:txBody>
      </p:sp>
      <p:sp>
        <p:nvSpPr>
          <p:cNvPr id="3" name="Content Placeholder 2"/>
          <p:cNvSpPr>
            <a:spLocks noGrp="1"/>
          </p:cNvSpPr>
          <p:nvPr>
            <p:ph idx="1"/>
          </p:nvPr>
        </p:nvSpPr>
        <p:spPr>
          <a:xfrm>
            <a:off x="677334" y="2160589"/>
            <a:ext cx="5462209" cy="3880773"/>
          </a:xfrm>
        </p:spPr>
        <p:txBody>
          <a:bodyPr/>
          <a:lstStyle/>
          <a:p>
            <a:r>
              <a:rPr lang="en-US" dirty="0" smtClean="0"/>
              <a:t>Continuous staff training</a:t>
            </a:r>
          </a:p>
          <a:p>
            <a:r>
              <a:rPr lang="en-US" dirty="0" smtClean="0"/>
              <a:t>Improvement of systems and processes</a:t>
            </a:r>
          </a:p>
          <a:p>
            <a:r>
              <a:rPr lang="en-US" dirty="0" smtClean="0"/>
              <a:t>Feedback sharing</a:t>
            </a:r>
            <a:endParaRPr lang="en-US" dirty="0"/>
          </a:p>
        </p:txBody>
      </p:sp>
      <p:pic>
        <p:nvPicPr>
          <p:cNvPr id="4" name="Picture 3"/>
          <p:cNvPicPr>
            <a:picLocks noChangeAspect="1"/>
          </p:cNvPicPr>
          <p:nvPr/>
        </p:nvPicPr>
        <p:blipFill>
          <a:blip r:embed="rId3"/>
          <a:stretch>
            <a:fillRect/>
          </a:stretch>
        </p:blipFill>
        <p:spPr>
          <a:xfrm>
            <a:off x="5646199" y="2160589"/>
            <a:ext cx="2625603" cy="3362325"/>
          </a:xfrm>
          <a:prstGeom prst="rect">
            <a:avLst/>
          </a:prstGeom>
        </p:spPr>
      </p:pic>
    </p:spTree>
    <p:extLst>
      <p:ext uri="{BB962C8B-B14F-4D97-AF65-F5344CB8AC3E}">
        <p14:creationId xmlns:p14="http://schemas.microsoft.com/office/powerpoint/2010/main" val="578098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Leadership Team Supports Implementation of Proposed Practice Changes</a:t>
            </a:r>
            <a:endParaRPr lang="en-US" dirty="0"/>
          </a:p>
        </p:txBody>
      </p:sp>
      <p:sp>
        <p:nvSpPr>
          <p:cNvPr id="3" name="Content Placeholder 2"/>
          <p:cNvSpPr>
            <a:spLocks noGrp="1"/>
          </p:cNvSpPr>
          <p:nvPr>
            <p:ph idx="1"/>
          </p:nvPr>
        </p:nvSpPr>
        <p:spPr>
          <a:xfrm>
            <a:off x="677334" y="2160589"/>
            <a:ext cx="3842415" cy="3880773"/>
          </a:xfrm>
        </p:spPr>
        <p:txBody>
          <a:bodyPr/>
          <a:lstStyle/>
          <a:p>
            <a:r>
              <a:rPr lang="en-US" dirty="0" smtClean="0"/>
              <a:t>Recognition of failure areas</a:t>
            </a:r>
          </a:p>
          <a:p>
            <a:r>
              <a:rPr lang="en-US" dirty="0" smtClean="0"/>
              <a:t>Effective pilot studies</a:t>
            </a:r>
          </a:p>
          <a:p>
            <a:r>
              <a:rPr lang="en-US" dirty="0" smtClean="0"/>
              <a:t>Evidence-based decisions</a:t>
            </a:r>
          </a:p>
          <a:p>
            <a:r>
              <a:rPr lang="en-US" dirty="0" smtClean="0"/>
              <a:t>Improve the communication strategies</a:t>
            </a:r>
            <a:endParaRPr lang="en-US" dirty="0"/>
          </a:p>
        </p:txBody>
      </p:sp>
      <p:pic>
        <p:nvPicPr>
          <p:cNvPr id="4" name="Picture 3"/>
          <p:cNvPicPr>
            <a:picLocks noChangeAspect="1"/>
          </p:cNvPicPr>
          <p:nvPr/>
        </p:nvPicPr>
        <p:blipFill>
          <a:blip r:embed="rId3"/>
          <a:stretch>
            <a:fillRect/>
          </a:stretch>
        </p:blipFill>
        <p:spPr>
          <a:xfrm>
            <a:off x="4519749" y="2160588"/>
            <a:ext cx="3864596" cy="2945983"/>
          </a:xfrm>
          <a:prstGeom prst="rect">
            <a:avLst/>
          </a:prstGeom>
        </p:spPr>
      </p:pic>
    </p:spTree>
    <p:extLst>
      <p:ext uri="{BB962C8B-B14F-4D97-AF65-F5344CB8AC3E}">
        <p14:creationId xmlns:p14="http://schemas.microsoft.com/office/powerpoint/2010/main" val="1799886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a:t>Demarré</a:t>
            </a:r>
            <a:r>
              <a:rPr lang="en-US" dirty="0"/>
              <a:t>, L., Van </a:t>
            </a:r>
            <a:r>
              <a:rPr lang="en-US" dirty="0" err="1"/>
              <a:t>Lancker</a:t>
            </a:r>
            <a:r>
              <a:rPr lang="en-US" dirty="0"/>
              <a:t>, A., Van </a:t>
            </a:r>
            <a:r>
              <a:rPr lang="en-US" dirty="0" err="1"/>
              <a:t>Hecke</a:t>
            </a:r>
            <a:r>
              <a:rPr lang="en-US" dirty="0"/>
              <a:t>, A., </a:t>
            </a:r>
            <a:r>
              <a:rPr lang="en-US" dirty="0" err="1"/>
              <a:t>Verhaeghe</a:t>
            </a:r>
            <a:r>
              <a:rPr lang="en-US" dirty="0"/>
              <a:t>, S., </a:t>
            </a:r>
            <a:r>
              <a:rPr lang="en-US" dirty="0" err="1"/>
              <a:t>Grypdonck</a:t>
            </a:r>
            <a:r>
              <a:rPr lang="en-US" dirty="0"/>
              <a:t>, M., </a:t>
            </a:r>
            <a:r>
              <a:rPr lang="en-US" dirty="0" err="1"/>
              <a:t>Lemey</a:t>
            </a:r>
            <a:r>
              <a:rPr lang="en-US" dirty="0"/>
              <a:t>, J., </a:t>
            </a:r>
            <a:r>
              <a:rPr lang="en-US" dirty="0" err="1"/>
              <a:t>Beeckman</a:t>
            </a:r>
            <a:r>
              <a:rPr lang="en-US" dirty="0"/>
              <a:t>, D. (2015). The cost of prevention and treatment of pressure ulcers: A systematic review.</a:t>
            </a:r>
            <a:r>
              <a:rPr lang="en-US" i="1" dirty="0"/>
              <a:t> International Journal of Nursing Studies, 52</a:t>
            </a:r>
            <a:r>
              <a:rPr lang="en-US" dirty="0"/>
              <a:t>(11), 1754-1774.</a:t>
            </a:r>
          </a:p>
          <a:p>
            <a:r>
              <a:rPr lang="en-US" dirty="0"/>
              <a:t>Lippincott Solutions. (2017). Creating a Culture of Safety. </a:t>
            </a:r>
            <a:r>
              <a:rPr lang="en-US" u="sng" dirty="0">
                <a:hlinkClick r:id="rId2"/>
              </a:rPr>
              <a:t>http://lippincottsolutions.lww.com/blog.entry.html/2017/06/14/creating_a_cultureo-yjbq.html</a:t>
            </a:r>
            <a:endParaRPr lang="en-US" dirty="0"/>
          </a:p>
          <a:p>
            <a:r>
              <a:rPr lang="en-US" dirty="0" err="1"/>
              <a:t>Mckew</a:t>
            </a:r>
            <a:r>
              <a:rPr lang="en-US" dirty="0"/>
              <a:t>, M. (2018). The nurse develops a care alert system for pressure ulcers.</a:t>
            </a:r>
            <a:r>
              <a:rPr lang="en-US" i="1" dirty="0"/>
              <a:t> Nursing Standard, 32</a:t>
            </a:r>
            <a:r>
              <a:rPr lang="en-US" dirty="0"/>
              <a:t>(27), 9-9.</a:t>
            </a:r>
          </a:p>
          <a:p>
            <a:r>
              <a:rPr lang="en-US" dirty="0" err="1"/>
              <a:t>Padula</a:t>
            </a:r>
            <a:r>
              <a:rPr lang="en-US" dirty="0"/>
              <a:t>, W. V., Mishra, M. K., </a:t>
            </a:r>
            <a:r>
              <a:rPr lang="en-US" dirty="0" err="1"/>
              <a:t>Makic</a:t>
            </a:r>
            <a:r>
              <a:rPr lang="en-US" dirty="0"/>
              <a:t>, M. B. F., Wald, H. L., Campbell, J. D., Nair, K. V., &amp; </a:t>
            </a:r>
            <a:r>
              <a:rPr lang="en-US" dirty="0" err="1"/>
              <a:t>Valuck</a:t>
            </a:r>
            <a:r>
              <a:rPr lang="en-US" dirty="0"/>
              <a:t>, R. J. (2015). Increased adoption of quality improvement interventions to implement Evidence‐Based practices for pressure ulcer prevention in U.S. academic</a:t>
            </a:r>
          </a:p>
          <a:p>
            <a:r>
              <a:rPr lang="en-US" dirty="0" err="1"/>
              <a:t>Whitty</a:t>
            </a:r>
            <a:r>
              <a:rPr lang="en-US" dirty="0"/>
              <a:t>, J. A., </a:t>
            </a:r>
            <a:r>
              <a:rPr lang="en-US" dirty="0" err="1"/>
              <a:t>McInnes</a:t>
            </a:r>
            <a:r>
              <a:rPr lang="en-US" dirty="0"/>
              <a:t>, E., </a:t>
            </a:r>
            <a:r>
              <a:rPr lang="en-US" dirty="0" err="1"/>
              <a:t>Bucknall</a:t>
            </a:r>
            <a:r>
              <a:rPr lang="en-US" dirty="0"/>
              <a:t>, T., Webster, J., Gillespie, B. M., Banks, M. </a:t>
            </a:r>
            <a:r>
              <a:rPr lang="en-US" dirty="0" err="1"/>
              <a:t>Chaboyer</a:t>
            </a:r>
            <a:r>
              <a:rPr lang="en-US" dirty="0"/>
              <a:t>, W. (2017). The cost-effectiveness of a patient-centered pressure ulcer prevention care bundle: Findings from the INTACT cluster randomized trial.</a:t>
            </a:r>
            <a:r>
              <a:rPr lang="en-US" i="1" dirty="0"/>
              <a:t> International Journal of Nursing Studies, 75</a:t>
            </a:r>
            <a:r>
              <a:rPr lang="en-US" dirty="0"/>
              <a:t>, 35-42.</a:t>
            </a:r>
          </a:p>
          <a:p>
            <a:r>
              <a:rPr lang="en-US" dirty="0" err="1"/>
              <a:t>Salyers</a:t>
            </a:r>
            <a:r>
              <a:rPr lang="en-US" dirty="0"/>
              <a:t>, M. P., </a:t>
            </a:r>
            <a:r>
              <a:rPr lang="en-US" dirty="0" err="1"/>
              <a:t>Bonfils</a:t>
            </a:r>
            <a:r>
              <a:rPr lang="en-US" dirty="0"/>
              <a:t>, K. A., Luther, L., </a:t>
            </a:r>
            <a:r>
              <a:rPr lang="en-US" dirty="0" err="1"/>
              <a:t>Firmin</a:t>
            </a:r>
            <a:r>
              <a:rPr lang="en-US" dirty="0"/>
              <a:t>, R. L., White, D. A., Adams, E. L., &amp; Rollins, A. L. (2017). The relationship between professional burnout and quality and safety in healthcare: a meta-analysis. </a:t>
            </a:r>
            <a:r>
              <a:rPr lang="en-US" i="1" dirty="0"/>
              <a:t>Journal of general internal medicine</a:t>
            </a:r>
            <a:r>
              <a:rPr lang="en-US" dirty="0"/>
              <a:t>, </a:t>
            </a:r>
            <a:r>
              <a:rPr lang="en-US" i="1" dirty="0"/>
              <a:t>32</a:t>
            </a:r>
            <a:r>
              <a:rPr lang="en-US" dirty="0"/>
              <a:t>(4), 475-482.</a:t>
            </a:r>
            <a:endParaRPr lang="en-US" dirty="0" smtClean="0">
              <a:effectLst/>
            </a:endParaRPr>
          </a:p>
          <a:p>
            <a:r>
              <a:rPr lang="en-US" dirty="0"/>
              <a:t>Sherwood, G., &amp; </a:t>
            </a:r>
            <a:r>
              <a:rPr lang="en-US" dirty="0" err="1"/>
              <a:t>Barnsteiner</a:t>
            </a:r>
            <a:r>
              <a:rPr lang="en-US" dirty="0"/>
              <a:t>, J. (Eds.). (2017). </a:t>
            </a:r>
            <a:r>
              <a:rPr lang="en-US" i="1" dirty="0"/>
              <a:t>Quality and safety in nursing: A competency approach to improving outcomes</a:t>
            </a:r>
            <a:r>
              <a:rPr lang="en-US" dirty="0"/>
              <a:t>. John Wiley &amp; Sons.</a:t>
            </a:r>
            <a:endParaRPr lang="en-US" dirty="0" smtClean="0">
              <a:effectLst/>
            </a:endParaRPr>
          </a:p>
          <a:p>
            <a:r>
              <a:rPr lang="en-US" dirty="0"/>
              <a:t>Sharma, A. E., &amp; </a:t>
            </a:r>
            <a:r>
              <a:rPr lang="en-US" dirty="0" err="1"/>
              <a:t>Grumbach</a:t>
            </a:r>
            <a:r>
              <a:rPr lang="en-US" dirty="0"/>
              <a:t>, K. (2017). Engaging patients in primary care practice transformation: theory, evidence, and practice. </a:t>
            </a:r>
            <a:r>
              <a:rPr lang="en-US" i="1" dirty="0"/>
              <a:t>Family practice</a:t>
            </a:r>
            <a:r>
              <a:rPr lang="en-US" dirty="0"/>
              <a:t>, </a:t>
            </a:r>
            <a:r>
              <a:rPr lang="en-US" i="1" dirty="0"/>
              <a:t>34</a:t>
            </a:r>
            <a:r>
              <a:rPr lang="en-US" dirty="0"/>
              <a:t>(3), 262-267</a:t>
            </a:r>
            <a:r>
              <a:rPr lang="en-US" dirty="0" smtClean="0"/>
              <a:t>.</a:t>
            </a:r>
            <a:endParaRPr lang="en-US" dirty="0" smtClean="0">
              <a:effectLst/>
            </a:endParaRPr>
          </a:p>
        </p:txBody>
      </p:sp>
    </p:spTree>
    <p:extLst>
      <p:ext uri="{BB962C8B-B14F-4D97-AF65-F5344CB8AC3E}">
        <p14:creationId xmlns:p14="http://schemas.microsoft.com/office/powerpoint/2010/main" val="27322184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414</TotalTime>
  <Words>1489</Words>
  <Application>Microsoft Office PowerPoint</Application>
  <PresentationFormat>Widescreen</PresentationFormat>
  <Paragraphs>91</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Plan to Develop a culture of Quality and Safety within organization or practice setting</vt:lpstr>
      <vt:lpstr>Introduction</vt:lpstr>
      <vt:lpstr>Problem Contributing to Adverse Quality and Safety Outcomes</vt:lpstr>
      <vt:lpstr>Specific Practice Changes to Improve Quality and Safety Outcomes</vt:lpstr>
      <vt:lpstr>Prioritizing Proposed Practice Changes</vt:lpstr>
      <vt:lpstr>How Proposed Changes Will Foster a Culture of Quality and Safety</vt:lpstr>
      <vt:lpstr>How a Particular Organizational Culture Affects Quality and Safety Outcomes</vt:lpstr>
      <vt:lpstr>Necessary Changes concerning Function, Processes, Behaviors</vt:lpstr>
      <vt:lpstr>Quality and Safety Outcomes and Associated Measures</vt:lpstr>
      <vt:lpstr>Healthcare Performance and Quality and Safety Outcomes</vt:lpstr>
      <vt:lpstr>How Specific Outcome Measures Support Strategic Initiatives Relate to Quality and Safety Culture </vt:lpstr>
      <vt:lpstr>How Leadership Team Supports Implementation of Proposed Practice Changes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to Develop a culture of Quality and Safety within organization or practice setting</dc:title>
  <dc:creator>user</dc:creator>
  <cp:lastModifiedBy>user</cp:lastModifiedBy>
  <cp:revision>19</cp:revision>
  <dcterms:created xsi:type="dcterms:W3CDTF">2020-05-18T12:54:24Z</dcterms:created>
  <dcterms:modified xsi:type="dcterms:W3CDTF">2020-05-18T19:48:47Z</dcterms:modified>
</cp:coreProperties>
</file>