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64" r:id="rId3"/>
    <p:sldId id="257" r:id="rId4"/>
    <p:sldId id="258" r:id="rId5"/>
    <p:sldId id="259" r:id="rId6"/>
    <p:sldId id="260"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2352" autoAdjust="0"/>
  </p:normalViewPr>
  <p:slideViewPr>
    <p:cSldViewPr snapToGrid="0">
      <p:cViewPr varScale="1">
        <p:scale>
          <a:sx n="54" d="100"/>
          <a:sy n="54" d="100"/>
        </p:scale>
        <p:origin x="138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F34AC5-180A-47E7-846C-8452098E0197}" type="datetimeFigureOut">
              <a:rPr lang="en-US" smtClean="0"/>
              <a:t>4/16/2020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63662-650E-4188-8C82-5ABBC726A42D}" type="slidenum">
              <a:rPr lang="en-US" smtClean="0"/>
              <a:t>‹#›</a:t>
            </a:fld>
            <a:endParaRPr lang="en-US"/>
          </a:p>
        </p:txBody>
      </p:sp>
    </p:spTree>
    <p:extLst>
      <p:ext uri="{BB962C8B-B14F-4D97-AF65-F5344CB8AC3E}">
        <p14:creationId xmlns:p14="http://schemas.microsoft.com/office/powerpoint/2010/main" val="1122290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Just like regular citizenship, digital citizenship is the norms and rules we follow to act appropriately when using technology. </a:t>
            </a:r>
            <a:r>
              <a:rPr lang="en-US" baseline="0" dirty="0" smtClean="0"/>
              <a:t> Current </a:t>
            </a:r>
            <a:r>
              <a:rPr lang="en-US" dirty="0" smtClean="0"/>
              <a:t>students were most likely born as a digital citizen. They were probably given a tablet or smartphone at some point when they were very young to entertain themselves. Each student has grown up using this technology and, therefore, must learn how to be a good digital citizen (</a:t>
            </a:r>
            <a:r>
              <a:rPr lang="en-US" sz="1200" dirty="0" smtClean="0">
                <a:latin typeface="Constantia" panose="02030602050306030303" pitchFamily="18" charset="0"/>
              </a:rPr>
              <a:t>Ribble, Bailey, </a:t>
            </a:r>
            <a:r>
              <a:rPr lang="en-US" sz="1200" baseline="0" dirty="0" smtClean="0">
                <a:latin typeface="Constantia" panose="02030602050306030303" pitchFamily="18" charset="0"/>
              </a:rPr>
              <a:t>and </a:t>
            </a:r>
            <a:r>
              <a:rPr lang="en-US" sz="1200" dirty="0" smtClean="0">
                <a:latin typeface="Constantia" panose="02030602050306030303" pitchFamily="18" charset="0"/>
              </a:rPr>
              <a:t>Ross, 2004)</a:t>
            </a:r>
            <a:r>
              <a:rPr lang="en-US" dirty="0" smtClean="0"/>
              <a:t>. </a:t>
            </a:r>
            <a:endParaRPr lang="en-US" dirty="0"/>
          </a:p>
        </p:txBody>
      </p:sp>
      <p:sp>
        <p:nvSpPr>
          <p:cNvPr id="4" name="Slide Number Placeholder 3"/>
          <p:cNvSpPr>
            <a:spLocks noGrp="1"/>
          </p:cNvSpPr>
          <p:nvPr>
            <p:ph type="sldNum" sz="quarter" idx="10"/>
          </p:nvPr>
        </p:nvSpPr>
        <p:spPr/>
        <p:txBody>
          <a:bodyPr/>
          <a:lstStyle/>
          <a:p>
            <a:fld id="{17763662-650E-4188-8C82-5ABBC726A42D}" type="slidenum">
              <a:rPr lang="en-US" smtClean="0"/>
              <a:t>2</a:t>
            </a:fld>
            <a:endParaRPr lang="en-US"/>
          </a:p>
        </p:txBody>
      </p:sp>
    </p:spTree>
    <p:extLst>
      <p:ext uri="{BB962C8B-B14F-4D97-AF65-F5344CB8AC3E}">
        <p14:creationId xmlns:p14="http://schemas.microsoft.com/office/powerpoint/2010/main" val="2038811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Motion Math Zoom (for iPad, iPhone, and iPod Touch) features the most interactive number line of all time. The intuitive pinch gesture on </a:t>
            </a:r>
            <a:r>
              <a:rPr lang="en-US" dirty="0" err="1" smtClean="0"/>
              <a:t>iDevices</a:t>
            </a:r>
            <a:r>
              <a:rPr lang="en-US" dirty="0" smtClean="0"/>
              <a:t> allows kids to navigate among concrete objects (animals) that represent abstract numbers: from dinosaurs in the thousands to amoebas in the thousandths</a:t>
            </a:r>
            <a:endParaRPr lang="en-US" dirty="0"/>
          </a:p>
        </p:txBody>
      </p:sp>
      <p:sp>
        <p:nvSpPr>
          <p:cNvPr id="4" name="Slide Number Placeholder 3"/>
          <p:cNvSpPr>
            <a:spLocks noGrp="1"/>
          </p:cNvSpPr>
          <p:nvPr>
            <p:ph type="sldNum" sz="quarter" idx="10"/>
          </p:nvPr>
        </p:nvSpPr>
        <p:spPr/>
        <p:txBody>
          <a:bodyPr/>
          <a:lstStyle/>
          <a:p>
            <a:fld id="{17763662-650E-4188-8C82-5ABBC726A42D}" type="slidenum">
              <a:rPr lang="en-US" smtClean="0"/>
              <a:t>4</a:t>
            </a:fld>
            <a:endParaRPr lang="en-US"/>
          </a:p>
        </p:txBody>
      </p:sp>
    </p:spTree>
    <p:extLst>
      <p:ext uri="{BB962C8B-B14F-4D97-AF65-F5344CB8AC3E}">
        <p14:creationId xmlns:p14="http://schemas.microsoft.com/office/powerpoint/2010/main" val="1750439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buFont typeface="Wingdings" panose="05000000000000000000" pitchFamily="2" charset="2"/>
              <a:buNone/>
            </a:pPr>
            <a:r>
              <a:rPr lang="en-US" sz="1200" dirty="0" smtClean="0">
                <a:latin typeface="Constantia" panose="02030602050306030303" pitchFamily="18" charset="0"/>
              </a:rPr>
              <a:t>The app engages learners in elementary school</a:t>
            </a:r>
            <a:r>
              <a:rPr lang="en-US" sz="1200" baseline="0" dirty="0" smtClean="0">
                <a:latin typeface="Constantia" panose="02030602050306030303" pitchFamily="18" charset="0"/>
              </a:rPr>
              <a:t> and </a:t>
            </a:r>
            <a:r>
              <a:rPr lang="en-US" sz="1200" dirty="0" smtClean="0">
                <a:latin typeface="Constantia" panose="02030602050306030303" pitchFamily="18" charset="0"/>
              </a:rPr>
              <a:t>helps them master the fundamental concepts of math. They</a:t>
            </a:r>
            <a:r>
              <a:rPr lang="en-US" sz="1200" baseline="0" dirty="0" smtClean="0">
                <a:latin typeface="Constantia" panose="02030602050306030303" pitchFamily="18" charset="0"/>
              </a:rPr>
              <a:t> </a:t>
            </a:r>
            <a:r>
              <a:rPr lang="en-US" sz="1200" dirty="0" smtClean="0">
                <a:latin typeface="Constantia" panose="02030602050306030303" pitchFamily="18" charset="0"/>
              </a:rPr>
              <a:t>freely play with the relation between quantity and space.</a:t>
            </a:r>
          </a:p>
          <a:p>
            <a:pPr>
              <a:lnSpc>
                <a:spcPct val="200000"/>
              </a:lnSpc>
              <a:buFont typeface="Wingdings" panose="05000000000000000000" pitchFamily="2" charset="2"/>
              <a:buChar char="Ø"/>
            </a:pPr>
            <a:endParaRPr lang="en-US" sz="1200" dirty="0" smtClean="0">
              <a:latin typeface="Constantia" panose="02030602050306030303" pitchFamily="18" charset="0"/>
            </a:endParaRPr>
          </a:p>
          <a:p>
            <a:endParaRPr lang="en-US" dirty="0"/>
          </a:p>
        </p:txBody>
      </p:sp>
      <p:sp>
        <p:nvSpPr>
          <p:cNvPr id="4" name="Slide Number Placeholder 3"/>
          <p:cNvSpPr>
            <a:spLocks noGrp="1"/>
          </p:cNvSpPr>
          <p:nvPr>
            <p:ph type="sldNum" sz="quarter" idx="10"/>
          </p:nvPr>
        </p:nvSpPr>
        <p:spPr/>
        <p:txBody>
          <a:bodyPr/>
          <a:lstStyle/>
          <a:p>
            <a:fld id="{17763662-650E-4188-8C82-5ABBC726A42D}" type="slidenum">
              <a:rPr lang="en-US" smtClean="0"/>
              <a:t>5</a:t>
            </a:fld>
            <a:endParaRPr lang="en-US"/>
          </a:p>
        </p:txBody>
      </p:sp>
    </p:spTree>
    <p:extLst>
      <p:ext uri="{BB962C8B-B14F-4D97-AF65-F5344CB8AC3E}">
        <p14:creationId xmlns:p14="http://schemas.microsoft.com/office/powerpoint/2010/main" val="2253791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graphics in the app are top notch  while the concepts are unique. It is a must have for children wishing to excel in numbers.</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7763662-650E-4188-8C82-5ABBC726A42D}" type="slidenum">
              <a:rPr lang="en-US" smtClean="0"/>
              <a:t>6</a:t>
            </a:fld>
            <a:endParaRPr lang="en-US"/>
          </a:p>
        </p:txBody>
      </p:sp>
    </p:spTree>
    <p:extLst>
      <p:ext uri="{BB962C8B-B14F-4D97-AF65-F5344CB8AC3E}">
        <p14:creationId xmlns:p14="http://schemas.microsoft.com/office/powerpoint/2010/main" val="3002858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program is</a:t>
            </a:r>
            <a:r>
              <a:rPr lang="en-US" baseline="0" dirty="0" smtClean="0"/>
              <a:t> intuitive allowing a multi-touch game play.  It facilitate concretized learning with animals at the different levels helping children to understand number sizes.  The app is complemented delightful sounds and quirky animations. There are numbers up to 1000 for children while advanced learners are able to unlock timed trials, decimals, and negatives. The leaderboard and achievement at the game center  provides additional challenges to the learners. There is scaffolding and hints that help learners who are struggling. The learning goals for kids include mastering place values and locating fractions, negatives, and integers on the number line. The motion math zoom app is free and compatible with ipad, ipod touch, and iphone requiring  iOS 4.0 and above (</a:t>
            </a:r>
            <a:r>
              <a:rPr lang="en-US" sz="1200" dirty="0" smtClean="0">
                <a:latin typeface="Constantia" panose="02030602050306030303" pitchFamily="18" charset="0"/>
              </a:rPr>
              <a:t>Teach Thought Staff, 2019)</a:t>
            </a:r>
            <a:r>
              <a:rPr lang="en-US" baseline="0" dirty="0" smtClean="0"/>
              <a:t>.</a:t>
            </a:r>
            <a:endParaRPr lang="en-US" dirty="0" smtClean="0"/>
          </a:p>
          <a:p>
            <a:r>
              <a:rPr lang="en-US" dirty="0" smtClean="0"/>
              <a:t>    </a:t>
            </a:r>
          </a:p>
        </p:txBody>
      </p:sp>
      <p:sp>
        <p:nvSpPr>
          <p:cNvPr id="4" name="Slide Number Placeholder 3"/>
          <p:cNvSpPr>
            <a:spLocks noGrp="1"/>
          </p:cNvSpPr>
          <p:nvPr>
            <p:ph type="sldNum" sz="quarter" idx="10"/>
          </p:nvPr>
        </p:nvSpPr>
        <p:spPr/>
        <p:txBody>
          <a:bodyPr/>
          <a:lstStyle/>
          <a:p>
            <a:fld id="{17763662-650E-4188-8C82-5ABBC726A42D}" type="slidenum">
              <a:rPr lang="en-US" smtClean="0"/>
              <a:t>7</a:t>
            </a:fld>
            <a:endParaRPr lang="en-US"/>
          </a:p>
        </p:txBody>
      </p:sp>
    </p:spTree>
    <p:extLst>
      <p:ext uri="{BB962C8B-B14F-4D97-AF65-F5344CB8AC3E}">
        <p14:creationId xmlns:p14="http://schemas.microsoft.com/office/powerpoint/2010/main" val="963580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apps.apple.com/us/app/id451793073?ref=edshel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3281" y="1618924"/>
            <a:ext cx="7766936" cy="1646302"/>
          </a:xfrm>
        </p:spPr>
        <p:txBody>
          <a:bodyPr/>
          <a:lstStyle/>
          <a:p>
            <a:pPr algn="ctr">
              <a:lnSpc>
                <a:spcPct val="200000"/>
              </a:lnSpc>
            </a:pPr>
            <a:r>
              <a:rPr lang="en-US" sz="4000" dirty="0"/>
              <a:t>Assistive Technology Chart </a:t>
            </a:r>
          </a:p>
        </p:txBody>
      </p:sp>
      <p:sp>
        <p:nvSpPr>
          <p:cNvPr id="3" name="Subtitle 2"/>
          <p:cNvSpPr>
            <a:spLocks noGrp="1"/>
          </p:cNvSpPr>
          <p:nvPr>
            <p:ph type="subTitle" idx="1"/>
          </p:nvPr>
        </p:nvSpPr>
        <p:spPr>
          <a:xfrm>
            <a:off x="1674493" y="3059164"/>
            <a:ext cx="7766936" cy="1096899"/>
          </a:xfrm>
        </p:spPr>
        <p:txBody>
          <a:bodyPr>
            <a:normAutofit fontScale="85000" lnSpcReduction="10000"/>
          </a:bodyPr>
          <a:lstStyle/>
          <a:p>
            <a:pPr algn="ctr">
              <a:lnSpc>
                <a:spcPct val="200000"/>
              </a:lnSpc>
            </a:pPr>
            <a:r>
              <a:rPr lang="en-US" dirty="0" smtClean="0"/>
              <a:t>Name</a:t>
            </a:r>
          </a:p>
          <a:p>
            <a:pPr algn="ctr">
              <a:lnSpc>
                <a:spcPct val="200000"/>
              </a:lnSpc>
            </a:pPr>
            <a:r>
              <a:rPr lang="en-US" dirty="0" smtClean="0"/>
              <a:t>Institution of Affiliation</a:t>
            </a:r>
            <a:endParaRPr lang="en-US" dirty="0"/>
          </a:p>
        </p:txBody>
      </p:sp>
    </p:spTree>
    <p:extLst>
      <p:ext uri="{BB962C8B-B14F-4D97-AF65-F5344CB8AC3E}">
        <p14:creationId xmlns:p14="http://schemas.microsoft.com/office/powerpoint/2010/main" val="2915966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4510" y="0"/>
            <a:ext cx="8596668" cy="753035"/>
          </a:xfrm>
        </p:spPr>
        <p:txBody>
          <a:bodyPr/>
          <a:lstStyle/>
          <a:p>
            <a:pPr algn="ctr"/>
            <a:r>
              <a:rPr lang="en-US" dirty="0"/>
              <a:t>Digital Citizenship</a:t>
            </a:r>
          </a:p>
        </p:txBody>
      </p:sp>
      <p:sp>
        <p:nvSpPr>
          <p:cNvPr id="3" name="Content Placeholder 2"/>
          <p:cNvSpPr>
            <a:spLocks noGrp="1"/>
          </p:cNvSpPr>
          <p:nvPr>
            <p:ph idx="1"/>
          </p:nvPr>
        </p:nvSpPr>
        <p:spPr>
          <a:xfrm>
            <a:off x="161365" y="753035"/>
            <a:ext cx="11743763" cy="6104965"/>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The norms and rules of using the internet.</a:t>
            </a:r>
          </a:p>
          <a:p>
            <a:pPr>
              <a:lnSpc>
                <a:spcPct val="200000"/>
              </a:lnSpc>
              <a:buFont typeface="Wingdings" panose="05000000000000000000" pitchFamily="2" charset="2"/>
              <a:buChar char="Ø"/>
            </a:pPr>
            <a:r>
              <a:rPr lang="en-US" sz="2800" dirty="0" smtClean="0">
                <a:latin typeface="Constantia" panose="02030602050306030303" pitchFamily="18" charset="0"/>
              </a:rPr>
              <a:t>Most current students born in the digital age; thus digital citizens.</a:t>
            </a:r>
          </a:p>
          <a:p>
            <a:pPr>
              <a:lnSpc>
                <a:spcPct val="200000"/>
              </a:lnSpc>
              <a:buFont typeface="Wingdings" panose="05000000000000000000" pitchFamily="2" charset="2"/>
              <a:buChar char="Ø"/>
            </a:pPr>
            <a:r>
              <a:rPr lang="en-US" sz="2800" dirty="0" smtClean="0">
                <a:latin typeface="Constantia" panose="02030602050306030303" pitchFamily="18" charset="0"/>
              </a:rPr>
              <a:t>They learned using digital devices and the internet at a very tender age.</a:t>
            </a:r>
          </a:p>
          <a:p>
            <a:pPr>
              <a:lnSpc>
                <a:spcPct val="200000"/>
              </a:lnSpc>
              <a:buFont typeface="Wingdings" panose="05000000000000000000" pitchFamily="2" charset="2"/>
              <a:buChar char="Ø"/>
            </a:pPr>
            <a:r>
              <a:rPr lang="en-US" sz="2800" dirty="0" smtClean="0">
                <a:latin typeface="Constantia" panose="02030602050306030303" pitchFamily="18" charset="0"/>
              </a:rPr>
              <a:t>It is imperative to know the rules; become a good digital citizen.</a:t>
            </a:r>
          </a:p>
          <a:p>
            <a:pPr>
              <a:lnSpc>
                <a:spcPct val="200000"/>
              </a:lnSpc>
              <a:buFont typeface="Wingdings" panose="05000000000000000000" pitchFamily="2" charset="2"/>
              <a:buChar char="Ø"/>
            </a:pPr>
            <a:r>
              <a:rPr lang="en-US" sz="2800" dirty="0" smtClean="0">
                <a:latin typeface="Constantia" panose="02030602050306030303" pitchFamily="18" charset="0"/>
              </a:rPr>
              <a:t>Students are empowered; think critically and collaborate and connect effectively.</a:t>
            </a:r>
            <a:endParaRPr lang="en-US" sz="2800" dirty="0">
              <a:latin typeface="Constantia" panose="02030602050306030303" pitchFamily="18" charset="0"/>
            </a:endParaRPr>
          </a:p>
        </p:txBody>
      </p:sp>
    </p:spTree>
    <p:extLst>
      <p:ext uri="{BB962C8B-B14F-4D97-AF65-F5344CB8AC3E}">
        <p14:creationId xmlns:p14="http://schemas.microsoft.com/office/powerpoint/2010/main" val="2363402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933" y="210356"/>
            <a:ext cx="8596668" cy="588135"/>
          </a:xfrm>
        </p:spPr>
        <p:txBody>
          <a:bodyPr>
            <a:normAutofit fontScale="90000"/>
          </a:bodyPr>
          <a:lstStyle/>
          <a:p>
            <a:pPr algn="ctr"/>
            <a:r>
              <a:rPr lang="en-US" dirty="0" smtClean="0"/>
              <a:t>Motion Math Zoom</a:t>
            </a:r>
            <a:endParaRPr lang="en-US" dirty="0"/>
          </a:p>
        </p:txBody>
      </p:sp>
      <p:sp>
        <p:nvSpPr>
          <p:cNvPr id="3" name="Content Placeholder 2"/>
          <p:cNvSpPr>
            <a:spLocks noGrp="1"/>
          </p:cNvSpPr>
          <p:nvPr>
            <p:ph idx="1"/>
          </p:nvPr>
        </p:nvSpPr>
        <p:spPr>
          <a:xfrm>
            <a:off x="103031" y="798491"/>
            <a:ext cx="11964473" cy="2948756"/>
          </a:xfrm>
        </p:spPr>
        <p:txBody>
          <a:bodyPr>
            <a:normAutofit/>
          </a:bodyPr>
          <a:lstStyle/>
          <a:p>
            <a:pPr>
              <a:lnSpc>
                <a:spcPct val="200000"/>
              </a:lnSpc>
              <a:buFont typeface="Wingdings" panose="05000000000000000000" pitchFamily="2" charset="2"/>
              <a:buChar char="Ø"/>
            </a:pPr>
            <a:r>
              <a:rPr lang="en-US" sz="2800" dirty="0" smtClean="0">
                <a:latin typeface="Constantia" panose="02030602050306030303" pitchFamily="18" charset="0"/>
              </a:rPr>
              <a:t>Motion Math Zoom</a:t>
            </a:r>
            <a:endParaRPr lang="en-US" sz="2800" dirty="0" smtClean="0">
              <a:latin typeface="Constantia" panose="02030602050306030303" pitchFamily="18" charset="0"/>
              <a:hlinkClick r:id="rId2"/>
            </a:endParaRPr>
          </a:p>
          <a:p>
            <a:pPr>
              <a:lnSpc>
                <a:spcPct val="200000"/>
              </a:lnSpc>
              <a:buFont typeface="Wingdings" panose="05000000000000000000" pitchFamily="2" charset="2"/>
              <a:buChar char="Ø"/>
            </a:pPr>
            <a:r>
              <a:rPr lang="en-US" sz="2800" dirty="0" smtClean="0">
                <a:latin typeface="Constantia" panose="02030602050306030303" pitchFamily="18" charset="0"/>
              </a:rPr>
              <a:t>An assistive math learning app for children in elementary school</a:t>
            </a:r>
          </a:p>
          <a:p>
            <a:pPr>
              <a:lnSpc>
                <a:spcPct val="200000"/>
              </a:lnSpc>
              <a:buFont typeface="Wingdings" panose="05000000000000000000" pitchFamily="2" charset="2"/>
              <a:buChar char="Ø"/>
            </a:pPr>
            <a:r>
              <a:rPr lang="en-US" sz="2800" dirty="0" smtClean="0">
                <a:latin typeface="Constantia" panose="02030602050306030303" pitchFamily="18" charset="0"/>
              </a:rPr>
              <a:t>Available at </a:t>
            </a:r>
            <a:r>
              <a:rPr lang="en-US" sz="2800" dirty="0" smtClean="0">
                <a:latin typeface="Constantia" panose="02030602050306030303" pitchFamily="18" charset="0"/>
                <a:hlinkClick r:id="rId2"/>
              </a:rPr>
              <a:t>https</a:t>
            </a:r>
            <a:r>
              <a:rPr lang="en-US" sz="2800" dirty="0">
                <a:latin typeface="Constantia" panose="02030602050306030303" pitchFamily="18" charset="0"/>
                <a:hlinkClick r:id="rId2"/>
              </a:rPr>
              <a:t>://</a:t>
            </a:r>
            <a:r>
              <a:rPr lang="en-US" sz="2800" dirty="0" smtClean="0">
                <a:latin typeface="Constantia" panose="02030602050306030303" pitchFamily="18" charset="0"/>
                <a:hlinkClick r:id="rId2"/>
              </a:rPr>
              <a:t>apps.apple.com/us/app/id451793073?ref=edshelf</a:t>
            </a:r>
            <a:endParaRPr lang="en-US" sz="2800" dirty="0" smtClean="0">
              <a:latin typeface="Constantia" panose="02030602050306030303" pitchFamily="18" charset="0"/>
            </a:endParaRPr>
          </a:p>
          <a:p>
            <a:pPr>
              <a:lnSpc>
                <a:spcPct val="200000"/>
              </a:lnSpc>
              <a:buFont typeface="Wingdings" panose="05000000000000000000" pitchFamily="2" charset="2"/>
              <a:buChar char="Ø"/>
            </a:pPr>
            <a:endParaRPr lang="en-US" sz="2800" dirty="0">
              <a:latin typeface="Constantia" panose="02030602050306030303" pitchFamily="18" charset="0"/>
            </a:endParaRPr>
          </a:p>
        </p:txBody>
      </p:sp>
    </p:spTree>
    <p:extLst>
      <p:ext uri="{BB962C8B-B14F-4D97-AF65-F5344CB8AC3E}">
        <p14:creationId xmlns:p14="http://schemas.microsoft.com/office/powerpoint/2010/main" val="141131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458" y="94445"/>
            <a:ext cx="8596668" cy="562378"/>
          </a:xfrm>
        </p:spPr>
        <p:txBody>
          <a:bodyPr>
            <a:normAutofit fontScale="90000"/>
          </a:bodyPr>
          <a:lstStyle/>
          <a:p>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8550"/>
            <a:ext cx="12192000" cy="6769450"/>
          </a:xfrm>
        </p:spPr>
      </p:pic>
    </p:spTree>
    <p:extLst>
      <p:ext uri="{BB962C8B-B14F-4D97-AF65-F5344CB8AC3E}">
        <p14:creationId xmlns:p14="http://schemas.microsoft.com/office/powerpoint/2010/main" val="3299843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0"/>
            <a:ext cx="12192000" cy="2792787"/>
          </a:xfrm>
        </p:spPr>
        <p:txBody>
          <a:bodyPr>
            <a:normAutofit lnSpcReduction="10000"/>
          </a:bodyPr>
          <a:lstStyle/>
          <a:p>
            <a:pPr>
              <a:lnSpc>
                <a:spcPct val="200000"/>
              </a:lnSpc>
              <a:buFont typeface="Wingdings" panose="05000000000000000000" pitchFamily="2" charset="2"/>
              <a:buChar char="Ø"/>
            </a:pPr>
            <a:r>
              <a:rPr lang="en-US" sz="2800" dirty="0" smtClean="0">
                <a:latin typeface="Constantia" panose="02030602050306030303" pitchFamily="18" charset="0"/>
              </a:rPr>
              <a:t>Motion Math Zoom engage learners in elementary school.</a:t>
            </a:r>
          </a:p>
          <a:p>
            <a:pPr>
              <a:lnSpc>
                <a:spcPct val="200000"/>
              </a:lnSpc>
              <a:buFont typeface="Wingdings" panose="05000000000000000000" pitchFamily="2" charset="2"/>
              <a:buChar char="Ø"/>
            </a:pPr>
            <a:r>
              <a:rPr lang="en-US" sz="2800" dirty="0" smtClean="0">
                <a:latin typeface="Constantia" panose="02030602050306030303" pitchFamily="18" charset="0"/>
              </a:rPr>
              <a:t>It helps them master the fundamental concepts of math.</a:t>
            </a:r>
          </a:p>
          <a:p>
            <a:pPr>
              <a:lnSpc>
                <a:spcPct val="200000"/>
              </a:lnSpc>
              <a:buFont typeface="Wingdings" panose="05000000000000000000" pitchFamily="2" charset="2"/>
              <a:buChar char="Ø"/>
            </a:pPr>
            <a:r>
              <a:rPr lang="en-US" sz="2800" dirty="0" smtClean="0">
                <a:latin typeface="Constantia" panose="02030602050306030303" pitchFamily="18" charset="0"/>
              </a:rPr>
              <a:t>Learners freely play with the relation between quantity and space.</a:t>
            </a:r>
          </a:p>
          <a:p>
            <a:pPr>
              <a:lnSpc>
                <a:spcPct val="200000"/>
              </a:lnSpc>
              <a:buFont typeface="Wingdings" panose="05000000000000000000" pitchFamily="2" charset="2"/>
              <a:buChar char="Ø"/>
            </a:pPr>
            <a:endParaRPr lang="en-US" sz="2800" dirty="0">
              <a:latin typeface="Constantia" panose="02030602050306030303"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2792787"/>
            <a:ext cx="5526741" cy="406521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92787"/>
            <a:ext cx="6705600" cy="4065212"/>
          </a:xfrm>
          <a:prstGeom prst="rect">
            <a:avLst/>
          </a:prstGeom>
        </p:spPr>
      </p:pic>
    </p:spTree>
    <p:extLst>
      <p:ext uri="{BB962C8B-B14F-4D97-AF65-F5344CB8AC3E}">
        <p14:creationId xmlns:p14="http://schemas.microsoft.com/office/powerpoint/2010/main" val="2324176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4460" y="94445"/>
            <a:ext cx="8596668" cy="652530"/>
          </a:xfrm>
        </p:spPr>
        <p:txBody>
          <a:bodyPr/>
          <a:lstStyle/>
          <a:p>
            <a:pPr algn="ctr"/>
            <a:r>
              <a:rPr lang="en-US" dirty="0" smtClean="0"/>
              <a:t>Motion Math Zoom</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82120"/>
            <a:ext cx="12191999" cy="6175880"/>
          </a:xfrm>
        </p:spPr>
      </p:pic>
    </p:spTree>
    <p:extLst>
      <p:ext uri="{BB962C8B-B14F-4D97-AF65-F5344CB8AC3E}">
        <p14:creationId xmlns:p14="http://schemas.microsoft.com/office/powerpoint/2010/main" val="3481069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125" y="0"/>
            <a:ext cx="8596668" cy="652530"/>
          </a:xfrm>
        </p:spPr>
        <p:txBody>
          <a:bodyPr/>
          <a:lstStyle/>
          <a:p>
            <a:pPr algn="ctr"/>
            <a:r>
              <a:rPr lang="en-US" dirty="0" smtClean="0"/>
              <a:t>Key Features</a:t>
            </a:r>
            <a:endParaRPr lang="en-US" dirty="0"/>
          </a:p>
        </p:txBody>
      </p:sp>
      <p:sp>
        <p:nvSpPr>
          <p:cNvPr id="3" name="Content Placeholder 2"/>
          <p:cNvSpPr>
            <a:spLocks noGrp="1"/>
          </p:cNvSpPr>
          <p:nvPr>
            <p:ph idx="1"/>
          </p:nvPr>
        </p:nvSpPr>
        <p:spPr>
          <a:xfrm>
            <a:off x="141668" y="824248"/>
            <a:ext cx="11861442" cy="4680081"/>
          </a:xfrm>
        </p:spPr>
        <p:txBody>
          <a:bodyPr>
            <a:normAutofit lnSpcReduction="10000"/>
          </a:bodyPr>
          <a:lstStyle/>
          <a:p>
            <a:pPr>
              <a:lnSpc>
                <a:spcPct val="200000"/>
              </a:lnSpc>
              <a:buFont typeface="Wingdings" panose="05000000000000000000" pitchFamily="2" charset="2"/>
              <a:buChar char="Ø"/>
            </a:pPr>
            <a:r>
              <a:rPr lang="en-US" sz="2800" dirty="0" smtClean="0">
                <a:latin typeface="Constantia" panose="02030602050306030303" pitchFamily="18" charset="0"/>
              </a:rPr>
              <a:t>A multi-touch gaming for children that is intuitive.</a:t>
            </a:r>
          </a:p>
          <a:p>
            <a:pPr>
              <a:lnSpc>
                <a:spcPct val="200000"/>
              </a:lnSpc>
              <a:buFont typeface="Wingdings" panose="05000000000000000000" pitchFamily="2" charset="2"/>
              <a:buChar char="Ø"/>
            </a:pPr>
            <a:r>
              <a:rPr lang="en-US" sz="2800" dirty="0" smtClean="0">
                <a:latin typeface="Constantia" panose="02030602050306030303" pitchFamily="18" charset="0"/>
              </a:rPr>
              <a:t>Animals at the different levels help understand number size.</a:t>
            </a:r>
          </a:p>
          <a:p>
            <a:pPr>
              <a:lnSpc>
                <a:spcPct val="200000"/>
              </a:lnSpc>
              <a:buFont typeface="Wingdings" panose="05000000000000000000" pitchFamily="2" charset="2"/>
              <a:buChar char="Ø"/>
            </a:pPr>
            <a:r>
              <a:rPr lang="en-US" sz="2800" dirty="0" smtClean="0">
                <a:latin typeface="Constantia" panose="02030602050306030303" pitchFamily="18" charset="0"/>
              </a:rPr>
              <a:t>Delightful sounds and quirky animations.</a:t>
            </a:r>
          </a:p>
          <a:p>
            <a:pPr>
              <a:lnSpc>
                <a:spcPct val="200000"/>
              </a:lnSpc>
              <a:buFont typeface="Wingdings" panose="05000000000000000000" pitchFamily="2" charset="2"/>
              <a:buChar char="Ø"/>
            </a:pPr>
            <a:r>
              <a:rPr lang="en-US" sz="2800" dirty="0">
                <a:latin typeface="Constantia" panose="02030602050306030303" pitchFamily="18" charset="0"/>
              </a:rPr>
              <a:t> </a:t>
            </a:r>
            <a:r>
              <a:rPr lang="en-US" sz="2800" dirty="0" smtClean="0">
                <a:latin typeface="Constantia" panose="02030602050306030303" pitchFamily="18" charset="0"/>
              </a:rPr>
              <a:t>Time trials for advanced learners.</a:t>
            </a:r>
          </a:p>
          <a:p>
            <a:pPr>
              <a:lnSpc>
                <a:spcPct val="200000"/>
              </a:lnSpc>
              <a:buFont typeface="Wingdings" panose="05000000000000000000" pitchFamily="2" charset="2"/>
              <a:buChar char="Ø"/>
            </a:pPr>
            <a:r>
              <a:rPr lang="en-US" sz="2800" dirty="0" smtClean="0">
                <a:latin typeface="Constantia" panose="02030602050306030303" pitchFamily="18" charset="0"/>
              </a:rPr>
              <a:t>Scaffolding and hints for struggling learners.</a:t>
            </a:r>
            <a:endParaRPr lang="en-US" sz="2800" dirty="0">
              <a:latin typeface="Constantia" panose="02030602050306030303" pitchFamily="18" charset="0"/>
            </a:endParaRPr>
          </a:p>
        </p:txBody>
      </p:sp>
    </p:spTree>
    <p:extLst>
      <p:ext uri="{BB962C8B-B14F-4D97-AF65-F5344CB8AC3E}">
        <p14:creationId xmlns:p14="http://schemas.microsoft.com/office/powerpoint/2010/main" val="533224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517" y="0"/>
            <a:ext cx="8596668" cy="463639"/>
          </a:xfrm>
        </p:spPr>
        <p:txBody>
          <a:bodyPr>
            <a:normAutofit fontScale="90000"/>
          </a:bodyPr>
          <a:lstStyle/>
          <a:p>
            <a:pPr algn="ctr"/>
            <a:r>
              <a:rPr lang="en-US" dirty="0" smtClean="0"/>
              <a:t>References</a:t>
            </a:r>
            <a:endParaRPr lang="en-US" dirty="0"/>
          </a:p>
        </p:txBody>
      </p:sp>
      <p:sp>
        <p:nvSpPr>
          <p:cNvPr id="3" name="Content Placeholder 2"/>
          <p:cNvSpPr>
            <a:spLocks noGrp="1"/>
          </p:cNvSpPr>
          <p:nvPr>
            <p:ph idx="1"/>
          </p:nvPr>
        </p:nvSpPr>
        <p:spPr>
          <a:xfrm>
            <a:off x="128789" y="553792"/>
            <a:ext cx="11900079" cy="6156101"/>
          </a:xfrm>
        </p:spPr>
        <p:txBody>
          <a:bodyPr>
            <a:normAutofit lnSpcReduction="10000"/>
          </a:bodyPr>
          <a:lstStyle/>
          <a:p>
            <a:pPr>
              <a:lnSpc>
                <a:spcPct val="200000"/>
              </a:lnSpc>
              <a:buFont typeface="Wingdings" panose="05000000000000000000" pitchFamily="2" charset="2"/>
              <a:buChar char="Ø"/>
            </a:pPr>
            <a:r>
              <a:rPr lang="en-US" sz="2800" dirty="0">
                <a:latin typeface="Constantia" panose="02030602050306030303" pitchFamily="18" charset="0"/>
              </a:rPr>
              <a:t>Ribble, M. S., Bailey, G. D., &amp; Ross, T. W. (2004). Digital citizenship: Addressing appropriate technology behavior. Learning &amp; Leading with technology, 32(1), 6.</a:t>
            </a:r>
          </a:p>
          <a:p>
            <a:pPr>
              <a:lnSpc>
                <a:spcPct val="200000"/>
              </a:lnSpc>
              <a:buFont typeface="Wingdings" panose="05000000000000000000" pitchFamily="2" charset="2"/>
              <a:buChar char="Ø"/>
            </a:pPr>
            <a:r>
              <a:rPr lang="en-US" sz="2800" dirty="0" smtClean="0">
                <a:latin typeface="Constantia" panose="02030602050306030303" pitchFamily="18" charset="0"/>
              </a:rPr>
              <a:t>Teach Thought Staff. (2019, Jan 1). 34 </a:t>
            </a:r>
            <a:r>
              <a:rPr lang="en-US" sz="2800" dirty="0">
                <a:latin typeface="Constantia" panose="02030602050306030303" pitchFamily="18" charset="0"/>
              </a:rPr>
              <a:t>Assistive Technology </a:t>
            </a:r>
            <a:r>
              <a:rPr lang="en-US" sz="2800" dirty="0" smtClean="0">
                <a:latin typeface="Constantia" panose="02030602050306030303" pitchFamily="18" charset="0"/>
              </a:rPr>
              <a:t>Apps. Teach thought we grow teachers. </a:t>
            </a:r>
            <a:r>
              <a:rPr lang="en-US" sz="2800" dirty="0">
                <a:latin typeface="Constantia" panose="02030602050306030303" pitchFamily="18" charset="0"/>
              </a:rPr>
              <a:t>Retrieved from https://www.teachthought.com/technology/34-assistive-technology-apps-from-edshelf/</a:t>
            </a:r>
          </a:p>
        </p:txBody>
      </p:sp>
    </p:spTree>
    <p:extLst>
      <p:ext uri="{BB962C8B-B14F-4D97-AF65-F5344CB8AC3E}">
        <p14:creationId xmlns:p14="http://schemas.microsoft.com/office/powerpoint/2010/main" val="272261955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142</TotalTime>
  <Words>570</Words>
  <Application>Microsoft Office PowerPoint</Application>
  <PresentationFormat>Widescreen</PresentationFormat>
  <Paragraphs>37</Paragraphs>
  <Slides>8</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Constantia</vt:lpstr>
      <vt:lpstr>Trebuchet MS</vt:lpstr>
      <vt:lpstr>Wingdings</vt:lpstr>
      <vt:lpstr>Wingdings 3</vt:lpstr>
      <vt:lpstr>Facet</vt:lpstr>
      <vt:lpstr>Assistive Technology Chart </vt:lpstr>
      <vt:lpstr>Digital Citizenship</vt:lpstr>
      <vt:lpstr>Motion Math Zoom</vt:lpstr>
      <vt:lpstr>PowerPoint Presentation</vt:lpstr>
      <vt:lpstr>PowerPoint Presentation</vt:lpstr>
      <vt:lpstr>Motion Math Zoom</vt:lpstr>
      <vt:lpstr>Key Features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Assistive Technology Chart </dc:title>
  <dc:creator>Microsoft account</dc:creator>
  <cp:lastModifiedBy>Microsoft account</cp:lastModifiedBy>
  <cp:revision>27</cp:revision>
  <dcterms:created xsi:type="dcterms:W3CDTF">2020-04-16T08:14:33Z</dcterms:created>
  <dcterms:modified xsi:type="dcterms:W3CDTF">2020-04-16T10:37:14Z</dcterms:modified>
</cp:coreProperties>
</file>