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6" r:id="rId1"/>
  </p:sldMasterIdLst>
  <p:notesMasterIdLst>
    <p:notesMasterId r:id="rId14"/>
  </p:notesMasterIdLst>
  <p:sldIdLst>
    <p:sldId id="257" r:id="rId2"/>
    <p:sldId id="272" r:id="rId3"/>
    <p:sldId id="258" r:id="rId4"/>
    <p:sldId id="270" r:id="rId5"/>
    <p:sldId id="271" r:id="rId6"/>
    <p:sldId id="273" r:id="rId7"/>
    <p:sldId id="274" r:id="rId8"/>
    <p:sldId id="275" r:id="rId9"/>
    <p:sldId id="276" r:id="rId10"/>
    <p:sldId id="277" r:id="rId11"/>
    <p:sldId id="278" r:id="rId12"/>
    <p:sldId id="27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2" autoAdjust="0"/>
    <p:restoredTop sz="84564" autoAdjust="0"/>
  </p:normalViewPr>
  <p:slideViewPr>
    <p:cSldViewPr snapToGrid="0">
      <p:cViewPr>
        <p:scale>
          <a:sx n="68" d="100"/>
          <a:sy n="68" d="100"/>
        </p:scale>
        <p:origin x="-73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DEDC4-8269-44A2-80E6-C6F4F85C87FB}" type="datetimeFigureOut">
              <a:rPr lang="en-US" smtClean="0"/>
              <a:t>5/7/2020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85ECC-999C-4360-80B5-D4190EBDA4E5}" type="slidenum">
              <a:rPr lang="en-US" smtClean="0"/>
              <a:t>‹#›</a:t>
            </a:fld>
            <a:endParaRPr lang="en-US"/>
          </a:p>
        </p:txBody>
      </p:sp>
    </p:spTree>
    <p:extLst>
      <p:ext uri="{BB962C8B-B14F-4D97-AF65-F5344CB8AC3E}">
        <p14:creationId xmlns:p14="http://schemas.microsoft.com/office/powerpoint/2010/main" val="3557299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C1A85ECC-999C-4360-80B5-D4190EBDA4E5}" type="slidenum">
              <a:rPr lang="en-US" smtClean="0"/>
              <a:t>1</a:t>
            </a:fld>
            <a:endParaRPr lang="en-US"/>
          </a:p>
        </p:txBody>
      </p:sp>
    </p:spTree>
    <p:extLst>
      <p:ext uri="{BB962C8B-B14F-4D97-AF65-F5344CB8AC3E}">
        <p14:creationId xmlns:p14="http://schemas.microsoft.com/office/powerpoint/2010/main" val="703968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Tools are developed according to disability specifications. Most of them are aimed at assisting a specific student. However, there are others that are designed for generalized use.</a:t>
            </a:r>
            <a:endParaRPr lang="en-US" baseline="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2</a:t>
            </a:fld>
            <a:endParaRPr lang="en-US"/>
          </a:p>
        </p:txBody>
      </p:sp>
    </p:spTree>
    <p:extLst>
      <p:ext uri="{BB962C8B-B14F-4D97-AF65-F5344CB8AC3E}">
        <p14:creationId xmlns:p14="http://schemas.microsoft.com/office/powerpoint/2010/main" val="1305972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two categories, that is, low-tech and high-tech comprise of the list of subcategories stated under them. These subcategories contain multiple examples of tools that are used by students with various kinds of disabilities. They help in solving different kinds of mathematical problems.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3</a:t>
            </a:fld>
            <a:endParaRPr lang="en-US"/>
          </a:p>
        </p:txBody>
      </p:sp>
    </p:spTree>
    <p:extLst>
      <p:ext uri="{BB962C8B-B14F-4D97-AF65-F5344CB8AC3E}">
        <p14:creationId xmlns:p14="http://schemas.microsoft.com/office/powerpoint/2010/main" val="419072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These calculators can be used by students in elementary</a:t>
            </a:r>
            <a:r>
              <a:rPr lang="en-US" baseline="0" dirty="0" smtClean="0">
                <a:latin typeface="Times New Roman" panose="02020603050405020304" pitchFamily="18" charset="0"/>
                <a:cs typeface="Times New Roman" panose="02020603050405020304" pitchFamily="18" charset="0"/>
              </a:rPr>
              <a:t> school to help in easier understanding of mathematics solutions. They are easy to use and reduces understanding difficulties for a student with learning disabilities.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4</a:t>
            </a:fld>
            <a:endParaRPr lang="en-US"/>
          </a:p>
        </p:txBody>
      </p:sp>
    </p:spTree>
    <p:extLst>
      <p:ext uri="{BB962C8B-B14F-4D97-AF65-F5344CB8AC3E}">
        <p14:creationId xmlns:p14="http://schemas.microsoft.com/office/powerpoint/2010/main" val="3344482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There are digital</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graph papers that can be printed as well as graph papers with large squares. A student with special needs may require these graph papers</a:t>
            </a:r>
            <a:r>
              <a:rPr lang="en-US" baseline="0" dirty="0" smtClean="0">
                <a:latin typeface="Times New Roman" panose="02020603050405020304" pitchFamily="18" charset="0"/>
                <a:cs typeface="Times New Roman" panose="02020603050405020304" pitchFamily="18" charset="0"/>
              </a:rPr>
              <a:t> to help in aligning his work. These graph papers are important because they set the writing line for the student.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5</a:t>
            </a:fld>
            <a:endParaRPr lang="en-US"/>
          </a:p>
        </p:txBody>
      </p:sp>
    </p:spTree>
    <p:extLst>
      <p:ext uri="{BB962C8B-B14F-4D97-AF65-F5344CB8AC3E}">
        <p14:creationId xmlns:p14="http://schemas.microsoft.com/office/powerpoint/2010/main" val="3022652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Manipulative</a:t>
            </a:r>
            <a:r>
              <a:rPr lang="en-US" baseline="0" dirty="0" smtClean="0">
                <a:latin typeface="Times New Roman" panose="02020603050405020304" pitchFamily="18" charset="0"/>
                <a:cs typeface="Times New Roman" panose="02020603050405020304" pitchFamily="18" charset="0"/>
              </a:rPr>
              <a:t> tools are mainly used in basic mathematics such as addition and subtraction. These tools are effective in assisting students with all sorts of disabilities to build a strong mathematical foundation.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6</a:t>
            </a:fld>
            <a:endParaRPr lang="en-US"/>
          </a:p>
        </p:txBody>
      </p:sp>
    </p:spTree>
    <p:extLst>
      <p:ext uri="{BB962C8B-B14F-4D97-AF65-F5344CB8AC3E}">
        <p14:creationId xmlns:p14="http://schemas.microsoft.com/office/powerpoint/2010/main" val="3326415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Graphing and drawing tools may</a:t>
            </a:r>
            <a:r>
              <a:rPr lang="en-US" baseline="0" dirty="0" smtClean="0">
                <a:latin typeface="Times New Roman" panose="02020603050405020304" pitchFamily="18" charset="0"/>
                <a:cs typeface="Times New Roman" panose="02020603050405020304" pitchFamily="18" charset="0"/>
              </a:rPr>
              <a:t> be categorized as digital and normal. Drawings assist students especially ones with special needs to concentrate more and understand more easily. Graphs are more sophisticated but by the help of tools such as the </a:t>
            </a:r>
            <a:r>
              <a:rPr lang="en-US" baseline="0" dirty="0" err="1" smtClean="0">
                <a:latin typeface="Times New Roman" panose="02020603050405020304" pitchFamily="18" charset="0"/>
                <a:cs typeface="Times New Roman" panose="02020603050405020304" pitchFamily="18" charset="0"/>
              </a:rPr>
              <a:t>MathGrapher</a:t>
            </a:r>
            <a:r>
              <a:rPr lang="en-US" baseline="0" dirty="0" smtClean="0">
                <a:latin typeface="Times New Roman" panose="02020603050405020304" pitchFamily="18" charset="0"/>
                <a:cs typeface="Times New Roman" panose="02020603050405020304" pitchFamily="18" charset="0"/>
              </a:rPr>
              <a:t>, drawings graphs can be made easier. </a:t>
            </a:r>
            <a:r>
              <a:rPr lang="en-US" baseline="0" dirty="0" err="1" smtClean="0">
                <a:latin typeface="Times New Roman" panose="02020603050405020304" pitchFamily="18" charset="0"/>
                <a:cs typeface="Times New Roman" panose="02020603050405020304" pitchFamily="18" charset="0"/>
              </a:rPr>
              <a:t>MathGrapher</a:t>
            </a:r>
            <a:r>
              <a:rPr lang="en-US" baseline="0" dirty="0" smtClean="0">
                <a:latin typeface="Times New Roman" panose="02020603050405020304" pitchFamily="18" charset="0"/>
                <a:cs typeface="Times New Roman" panose="02020603050405020304" pitchFamily="18" charset="0"/>
              </a:rPr>
              <a:t> is a software that is used even by high-level scientists to draw graphs without a lot of struggle.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7</a:t>
            </a:fld>
            <a:endParaRPr lang="en-US"/>
          </a:p>
        </p:txBody>
      </p:sp>
    </p:spTree>
    <p:extLst>
      <p:ext uri="{BB962C8B-B14F-4D97-AF65-F5344CB8AC3E}">
        <p14:creationId xmlns:p14="http://schemas.microsoft.com/office/powerpoint/2010/main" val="2561632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Quadratic equations may be a little challenging</a:t>
            </a:r>
            <a:r>
              <a:rPr lang="en-US" baseline="0" dirty="0" smtClean="0">
                <a:latin typeface="Times New Roman" panose="02020603050405020304" pitchFamily="18" charset="0"/>
                <a:cs typeface="Times New Roman" panose="02020603050405020304" pitchFamily="18" charset="0"/>
              </a:rPr>
              <a:t> for students with disabilities. Graphing calculators have been designed to assist students solve these equations more easily.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8</a:t>
            </a:fld>
            <a:endParaRPr lang="en-US"/>
          </a:p>
        </p:txBody>
      </p:sp>
    </p:spTree>
    <p:extLst>
      <p:ext uri="{BB962C8B-B14F-4D97-AF65-F5344CB8AC3E}">
        <p14:creationId xmlns:p14="http://schemas.microsoft.com/office/powerpoint/2010/main" val="860726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Text</a:t>
            </a:r>
            <a:r>
              <a:rPr lang="en-US" baseline="0" dirty="0" smtClean="0">
                <a:latin typeface="Times New Roman" panose="02020603050405020304" pitchFamily="18" charset="0"/>
                <a:cs typeface="Times New Roman" panose="02020603050405020304" pitchFamily="18" charset="0"/>
              </a:rPr>
              <a:t>-to-speech is important to students who are visually impaired especially ones who use braille keyboards to write. It helps them understand what they are writing and the result of the equation they are solving.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9</a:t>
            </a:fld>
            <a:endParaRPr lang="en-US"/>
          </a:p>
        </p:txBody>
      </p:sp>
    </p:spTree>
    <p:extLst>
      <p:ext uri="{BB962C8B-B14F-4D97-AF65-F5344CB8AC3E}">
        <p14:creationId xmlns:p14="http://schemas.microsoft.com/office/powerpoint/2010/main" val="2882055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Software</a:t>
            </a:r>
            <a:r>
              <a:rPr lang="en-US" baseline="0" dirty="0" smtClean="0">
                <a:latin typeface="Times New Roman" panose="02020603050405020304" pitchFamily="18" charset="0"/>
                <a:cs typeface="Times New Roman" panose="02020603050405020304" pitchFamily="18" charset="0"/>
              </a:rPr>
              <a:t> such as Math talk are helpful to students who are physically challenges as it enables them to understand math without having to write it down. Such students include those whose hands have disabilities.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10</a:t>
            </a:fld>
            <a:endParaRPr lang="en-US"/>
          </a:p>
        </p:txBody>
      </p:sp>
    </p:spTree>
    <p:extLst>
      <p:ext uri="{BB962C8B-B14F-4D97-AF65-F5344CB8AC3E}">
        <p14:creationId xmlns:p14="http://schemas.microsoft.com/office/powerpoint/2010/main" val="872720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Graphic</a:t>
            </a:r>
            <a:r>
              <a:rPr lang="en-US" baseline="0" dirty="0" smtClean="0">
                <a:latin typeface="Times New Roman" panose="02020603050405020304" pitchFamily="18" charset="0"/>
                <a:cs typeface="Times New Roman" panose="02020603050405020304" pitchFamily="18" charset="0"/>
              </a:rPr>
              <a:t> organizing tools can be used by teachers to help in elaborating the steps that need to be followed to get a particular equation solved. They can also be used to make drawing or explain mathematical solutions using drawings.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11</a:t>
            </a:fld>
            <a:endParaRPr lang="en-US"/>
          </a:p>
        </p:txBody>
      </p:sp>
    </p:spTree>
    <p:extLst>
      <p:ext uri="{BB962C8B-B14F-4D97-AF65-F5344CB8AC3E}">
        <p14:creationId xmlns:p14="http://schemas.microsoft.com/office/powerpoint/2010/main" val="70448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2053725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4235721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2080177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D47EB5-BFF4-448A-B306-C8B8040EE32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868154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D47EB5-BFF4-448A-B306-C8B8040EE327}" type="datetimeFigureOut">
              <a:rPr lang="en-US" smtClean="0"/>
              <a:t>5/7/2020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572112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D47EB5-BFF4-448A-B306-C8B8040EE327}" type="datetimeFigureOut">
              <a:rPr lang="en-US" smtClean="0"/>
              <a:t>5/7/2020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354649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47EB5-BFF4-448A-B306-C8B8040EE327}" type="datetimeFigureOut">
              <a:rPr lang="en-US" smtClean="0"/>
              <a:t>5/7/2020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315009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D47EB5-BFF4-448A-B306-C8B8040EE32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390632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D47EB5-BFF4-448A-B306-C8B8040EE32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343887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D47EB5-BFF4-448A-B306-C8B8040EE32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2953436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834065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886476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85820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4146387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645807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744526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3003785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D47EB5-BFF4-448A-B306-C8B8040EE327}" type="datetimeFigureOut">
              <a:rPr lang="en-US" smtClean="0"/>
              <a:t>5/7/2020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5B89FC-AE50-4768-ABB8-A1BE87A1D2E0}" type="slidenum">
              <a:rPr lang="en-US" smtClean="0"/>
              <a:t>‹#›</a:t>
            </a:fld>
            <a:endParaRPr lang="en-US"/>
          </a:p>
        </p:txBody>
      </p:sp>
    </p:spTree>
    <p:extLst>
      <p:ext uri="{BB962C8B-B14F-4D97-AF65-F5344CB8AC3E}">
        <p14:creationId xmlns:p14="http://schemas.microsoft.com/office/powerpoint/2010/main" val="317446250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2403" y="963877"/>
            <a:ext cx="8091439" cy="4830038"/>
          </a:xfrm>
        </p:spPr>
        <p:txBody>
          <a:bodyPr>
            <a:normAutofit/>
          </a:bodyPr>
          <a:lstStyle/>
          <a:p>
            <a:r>
              <a:rPr lang="en-US" sz="4800" dirty="0" smtClean="0">
                <a:latin typeface="Arial Black" panose="020B0A04020102020204" pitchFamily="34" charset="0"/>
              </a:rPr>
              <a:t>Assistive Tools for Students with Disabilities</a:t>
            </a:r>
            <a:r>
              <a:rPr lang="en-US" sz="4800" dirty="0">
                <a:latin typeface="Arial Black" panose="020B0A04020102020204" pitchFamily="34" charset="0"/>
              </a:rPr>
              <a:t/>
            </a:r>
            <a:br>
              <a:rPr lang="en-US" sz="4800" dirty="0">
                <a:latin typeface="Arial Black" panose="020B0A04020102020204" pitchFamily="34" charset="0"/>
              </a:rPr>
            </a:br>
            <a:r>
              <a:rPr lang="en-US" sz="4800" dirty="0">
                <a:latin typeface="Arial Black" panose="020B0A04020102020204" pitchFamily="34" charset="0"/>
              </a:rPr>
              <a:t>Name:</a:t>
            </a:r>
            <a:br>
              <a:rPr lang="en-US" sz="4800" dirty="0">
                <a:latin typeface="Arial Black" panose="020B0A04020102020204" pitchFamily="34" charset="0"/>
              </a:rPr>
            </a:br>
            <a:r>
              <a:rPr lang="en-US" sz="4800" dirty="0">
                <a:latin typeface="Arial Black" panose="020B0A04020102020204" pitchFamily="34" charset="0"/>
              </a:rPr>
              <a:t>Institution:</a:t>
            </a:r>
          </a:p>
        </p:txBody>
      </p:sp>
    </p:spTree>
    <p:extLst>
      <p:ext uri="{BB962C8B-B14F-4D97-AF65-F5344CB8AC3E}">
        <p14:creationId xmlns:p14="http://schemas.microsoft.com/office/powerpoint/2010/main" val="17127931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825" y="863669"/>
            <a:ext cx="3494362" cy="4930246"/>
          </a:xfrm>
        </p:spPr>
        <p:txBody>
          <a:bodyPr>
            <a:normAutofit/>
          </a:bodyPr>
          <a:lstStyle/>
          <a:p>
            <a:r>
              <a:rPr lang="en-US" sz="4800" dirty="0" smtClean="0">
                <a:solidFill>
                  <a:schemeClr val="accent2">
                    <a:lumMod val="75000"/>
                  </a:schemeClr>
                </a:solidFill>
                <a:latin typeface="Arial Black" panose="020B0A04020102020204" pitchFamily="34" charset="0"/>
              </a:rPr>
              <a:t>Math Tools</a:t>
            </a:r>
            <a:endParaRPr lang="en-US" sz="4800" dirty="0">
              <a:solidFill>
                <a:schemeClr val="accent2">
                  <a:lumMod val="75000"/>
                </a:schemeClr>
              </a:solidFill>
              <a:latin typeface="Arial Black" panose="020B0A04020102020204" pitchFamily="34" charset="0"/>
            </a:endParaRPr>
          </a:p>
        </p:txBody>
      </p:sp>
      <p:sp>
        <p:nvSpPr>
          <p:cNvPr id="3" name="Content Placeholder 2"/>
          <p:cNvSpPr>
            <a:spLocks noGrp="1"/>
          </p:cNvSpPr>
          <p:nvPr>
            <p:ph idx="1"/>
          </p:nvPr>
        </p:nvSpPr>
        <p:spPr>
          <a:xfrm>
            <a:off x="4976031" y="963877"/>
            <a:ext cx="6377769" cy="4930246"/>
          </a:xfrm>
        </p:spPr>
        <p:txBody>
          <a:bodyPr anchor="ctr">
            <a:noAutofit/>
          </a:bodyPr>
          <a:lstStyle/>
          <a:p>
            <a:pPr>
              <a:buClr>
                <a:srgbClr val="FF0000"/>
              </a:buClr>
            </a:pPr>
            <a:r>
              <a:rPr lang="en-US" dirty="0" smtClean="0">
                <a:latin typeface="Arial Rounded MT Bold" panose="020F0704030504030204" pitchFamily="34" charset="0"/>
              </a:rPr>
              <a:t>Technological tools offer massive support to students with disabilities.</a:t>
            </a:r>
            <a:endParaRPr lang="en-US" dirty="0">
              <a:latin typeface="Arial Rounded MT Bold" panose="020F0704030504030204" pitchFamily="34" charset="0"/>
            </a:endParaRPr>
          </a:p>
          <a:p>
            <a:pPr>
              <a:buClr>
                <a:srgbClr val="FF0000"/>
              </a:buClr>
            </a:pPr>
            <a:r>
              <a:rPr lang="en-US" dirty="0" smtClean="0">
                <a:latin typeface="Arial Rounded MT Bold" panose="020F0704030504030204" pitchFamily="34" charset="0"/>
              </a:rPr>
              <a:t>These students may include those with:</a:t>
            </a:r>
            <a:endParaRPr lang="en-US" dirty="0">
              <a:latin typeface="Arial Rounded MT Bold" panose="020F0704030504030204" pitchFamily="34" charset="0"/>
            </a:endParaRPr>
          </a:p>
          <a:p>
            <a:pPr lvl="1">
              <a:buClr>
                <a:srgbClr val="FF0000"/>
              </a:buClr>
            </a:pPr>
            <a:r>
              <a:rPr lang="en-US" sz="2400" dirty="0" smtClean="0">
                <a:latin typeface="Arial Rounded MT Bold" panose="020F0704030504030204" pitchFamily="34" charset="0"/>
              </a:rPr>
              <a:t>Hearing and visual impairments</a:t>
            </a:r>
            <a:endParaRPr lang="en-US" sz="2400" dirty="0">
              <a:latin typeface="Arial Rounded MT Bold" panose="020F0704030504030204" pitchFamily="34" charset="0"/>
            </a:endParaRPr>
          </a:p>
          <a:p>
            <a:pPr lvl="1">
              <a:buClr>
                <a:srgbClr val="FF0000"/>
              </a:buClr>
            </a:pPr>
            <a:r>
              <a:rPr lang="en-US" sz="2400" dirty="0" smtClean="0">
                <a:latin typeface="Arial Rounded MT Bold" panose="020F0704030504030204" pitchFamily="34" charset="0"/>
              </a:rPr>
              <a:t>Autism</a:t>
            </a:r>
            <a:endParaRPr lang="en-US" sz="2400" dirty="0">
              <a:latin typeface="Arial Rounded MT Bold" panose="020F0704030504030204" pitchFamily="34" charset="0"/>
            </a:endParaRPr>
          </a:p>
          <a:p>
            <a:pPr lvl="1">
              <a:buClr>
                <a:srgbClr val="FF0000"/>
              </a:buClr>
            </a:pPr>
            <a:r>
              <a:rPr lang="en-US" sz="2400" dirty="0" smtClean="0">
                <a:latin typeface="Arial Rounded MT Bold" panose="020F0704030504030204" pitchFamily="34" charset="0"/>
              </a:rPr>
              <a:t>Cognitive disabilities</a:t>
            </a:r>
            <a:endParaRPr lang="en-US" sz="2400" dirty="0">
              <a:latin typeface="Arial Rounded MT Bold" panose="020F0704030504030204" pitchFamily="34" charset="0"/>
            </a:endParaRPr>
          </a:p>
          <a:p>
            <a:pPr lvl="1">
              <a:buClr>
                <a:srgbClr val="FF0000"/>
              </a:buClr>
            </a:pPr>
            <a:r>
              <a:rPr lang="en-US" sz="2400" dirty="0" smtClean="0">
                <a:latin typeface="Arial Rounded MT Bold" panose="020F0704030504030204" pitchFamily="34" charset="0"/>
              </a:rPr>
              <a:t>Learning disabilities</a:t>
            </a:r>
          </a:p>
          <a:p>
            <a:pPr lvl="1">
              <a:buClr>
                <a:srgbClr val="FF0000"/>
              </a:buClr>
            </a:pPr>
            <a:r>
              <a:rPr lang="en-US" sz="2400" dirty="0" smtClean="0">
                <a:latin typeface="Arial Rounded MT Bold" panose="020F0704030504030204" pitchFamily="34" charset="0"/>
              </a:rPr>
              <a:t>Other physical disabilities</a:t>
            </a:r>
            <a:endParaRPr lang="en-US" sz="2400" dirty="0">
              <a:latin typeface="Arial Rounded MT Bold" panose="020F0704030504030204" pitchFamily="34" charset="0"/>
            </a:endParaRPr>
          </a:p>
          <a:p>
            <a:pPr marL="465138" lvl="1" indent="-465138">
              <a:buClr>
                <a:srgbClr val="FF0000"/>
              </a:buClr>
              <a:buFont typeface="Arial" panose="020B0604020202020204" pitchFamily="34" charset="0"/>
              <a:buChar char="•"/>
            </a:pPr>
            <a:r>
              <a:rPr lang="en-US" sz="2400" dirty="0" smtClean="0">
                <a:latin typeface="Arial Rounded MT Bold" panose="020F0704030504030204" pitchFamily="34" charset="0"/>
              </a:rPr>
              <a:t>Mathematical technology has been developed to assist these students</a:t>
            </a:r>
          </a:p>
          <a:p>
            <a:pPr marL="465138" lvl="1" indent="-465138">
              <a:buClr>
                <a:srgbClr val="FF0000"/>
              </a:buClr>
              <a:buFont typeface="Arial" panose="020B0604020202020204" pitchFamily="34" charset="0"/>
              <a:buChar char="•"/>
            </a:pPr>
            <a:r>
              <a:rPr lang="en-US" sz="2400" dirty="0" smtClean="0">
                <a:latin typeface="Arial Rounded MT Bold" panose="020F0704030504030204" pitchFamily="34" charset="0"/>
              </a:rPr>
              <a:t>These tools have been organized in categories.</a:t>
            </a:r>
          </a:p>
        </p:txBody>
      </p:sp>
    </p:spTree>
    <p:extLst>
      <p:ext uri="{BB962C8B-B14F-4D97-AF65-F5344CB8AC3E}">
        <p14:creationId xmlns:p14="http://schemas.microsoft.com/office/powerpoint/2010/main" val="909251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36621"/>
            <a:ext cx="10018713" cy="1752599"/>
          </a:xfrm>
        </p:spPr>
        <p:txBody>
          <a:bodyPr>
            <a:normAutofit/>
          </a:bodyPr>
          <a:lstStyle/>
          <a:p>
            <a:r>
              <a:rPr lang="en-US" sz="3200" dirty="0" smtClean="0">
                <a:solidFill>
                  <a:schemeClr val="accent2">
                    <a:lumMod val="75000"/>
                  </a:schemeClr>
                </a:solidFill>
                <a:latin typeface="Arial Black" panose="020B0A04020102020204" pitchFamily="34" charset="0"/>
              </a:rPr>
              <a:t>Categories of Math Tools</a:t>
            </a:r>
            <a:endParaRPr lang="en-US" sz="3200" dirty="0">
              <a:solidFill>
                <a:schemeClr val="accent2">
                  <a:lumMod val="75000"/>
                </a:schemeClr>
              </a:solidFill>
              <a:latin typeface="Arial Black" panose="020B0A04020102020204" pitchFamily="34" charset="0"/>
            </a:endParaRPr>
          </a:p>
        </p:txBody>
      </p:sp>
      <p:sp>
        <p:nvSpPr>
          <p:cNvPr id="4" name="Text Placeholder 3"/>
          <p:cNvSpPr>
            <a:spLocks noGrp="1"/>
          </p:cNvSpPr>
          <p:nvPr>
            <p:ph type="body" idx="1"/>
          </p:nvPr>
        </p:nvSpPr>
        <p:spPr>
          <a:xfrm>
            <a:off x="1772179" y="2374147"/>
            <a:ext cx="4607188" cy="576262"/>
          </a:xfrm>
        </p:spPr>
        <p:txBody>
          <a:bodyPr/>
          <a:lstStyle/>
          <a:p>
            <a:r>
              <a:rPr lang="en-US" sz="3600" dirty="0" smtClean="0"/>
              <a:t>Low-tech</a:t>
            </a:r>
            <a:endParaRPr lang="en-US" sz="3600" dirty="0"/>
          </a:p>
        </p:txBody>
      </p:sp>
      <p:sp>
        <p:nvSpPr>
          <p:cNvPr id="6" name="Text Placeholder 5"/>
          <p:cNvSpPr>
            <a:spLocks noGrp="1"/>
          </p:cNvSpPr>
          <p:nvPr>
            <p:ph type="body" sz="quarter" idx="3"/>
          </p:nvPr>
        </p:nvSpPr>
        <p:spPr>
          <a:xfrm>
            <a:off x="6880486" y="2374147"/>
            <a:ext cx="4622537" cy="576262"/>
          </a:xfrm>
        </p:spPr>
        <p:txBody>
          <a:bodyPr/>
          <a:lstStyle/>
          <a:p>
            <a:r>
              <a:rPr lang="en-US" sz="3600" dirty="0" smtClean="0"/>
              <a:t>Middle to high-tech</a:t>
            </a:r>
            <a:endParaRPr lang="en-US" sz="3600" dirty="0"/>
          </a:p>
        </p:txBody>
      </p:sp>
      <p:sp>
        <p:nvSpPr>
          <p:cNvPr id="7" name="Content Placeholder 6"/>
          <p:cNvSpPr>
            <a:spLocks noGrp="1"/>
          </p:cNvSpPr>
          <p:nvPr>
            <p:ph sz="quarter" idx="4"/>
          </p:nvPr>
        </p:nvSpPr>
        <p:spPr>
          <a:xfrm>
            <a:off x="6880486" y="2965113"/>
            <a:ext cx="4895056" cy="2455862"/>
          </a:xfrm>
        </p:spPr>
        <p:txBody>
          <a:bodyPr>
            <a:noAutofit/>
          </a:bodyPr>
          <a:lstStyle/>
          <a:p>
            <a:r>
              <a:rPr lang="en-US" sz="2600" dirty="0" smtClean="0"/>
              <a:t>Calculators</a:t>
            </a:r>
          </a:p>
          <a:p>
            <a:r>
              <a:rPr lang="en-US" sz="2600" dirty="0" smtClean="0"/>
              <a:t>Text-to-speech</a:t>
            </a:r>
          </a:p>
          <a:p>
            <a:r>
              <a:rPr lang="en-US" sz="2600" dirty="0" smtClean="0"/>
              <a:t>Math Talk</a:t>
            </a:r>
          </a:p>
          <a:p>
            <a:r>
              <a:rPr lang="en-US" sz="2600" dirty="0" smtClean="0"/>
              <a:t>Graphic organizing tools</a:t>
            </a:r>
          </a:p>
          <a:p>
            <a:r>
              <a:rPr lang="en-US" sz="2600" dirty="0" smtClean="0"/>
              <a:t>Equation solving tools</a:t>
            </a:r>
          </a:p>
          <a:p>
            <a:endParaRPr lang="en-US" sz="2600" dirty="0"/>
          </a:p>
        </p:txBody>
      </p:sp>
      <p:sp>
        <p:nvSpPr>
          <p:cNvPr id="8" name="Content Placeholder 7"/>
          <p:cNvSpPr>
            <a:spLocks noGrp="1"/>
          </p:cNvSpPr>
          <p:nvPr>
            <p:ph sz="half" idx="2"/>
          </p:nvPr>
        </p:nvSpPr>
        <p:spPr>
          <a:xfrm>
            <a:off x="1772179" y="2965113"/>
            <a:ext cx="4895056" cy="2455862"/>
          </a:xfrm>
        </p:spPr>
        <p:txBody>
          <a:bodyPr>
            <a:noAutofit/>
          </a:bodyPr>
          <a:lstStyle/>
          <a:p>
            <a:r>
              <a:rPr lang="en-US" sz="2600" dirty="0" smtClean="0"/>
              <a:t>Calculators</a:t>
            </a:r>
          </a:p>
          <a:p>
            <a:r>
              <a:rPr lang="en-US" sz="2600" dirty="0" smtClean="0"/>
              <a:t>Graph Papers</a:t>
            </a:r>
          </a:p>
          <a:p>
            <a:r>
              <a:rPr lang="en-US" sz="2600" dirty="0" smtClean="0"/>
              <a:t>Graphing tools</a:t>
            </a:r>
          </a:p>
          <a:p>
            <a:r>
              <a:rPr lang="en-US" sz="2600" dirty="0" smtClean="0"/>
              <a:t>Drawing tools</a:t>
            </a:r>
          </a:p>
          <a:p>
            <a:r>
              <a:rPr lang="en-US" sz="2600" dirty="0" smtClean="0"/>
              <a:t>Manipulative tools</a:t>
            </a:r>
          </a:p>
          <a:p>
            <a:endParaRPr lang="en-US" sz="2600" dirty="0"/>
          </a:p>
        </p:txBody>
      </p:sp>
    </p:spTree>
    <p:extLst>
      <p:ext uri="{BB962C8B-B14F-4D97-AF65-F5344CB8AC3E}">
        <p14:creationId xmlns:p14="http://schemas.microsoft.com/office/powerpoint/2010/main" val="1847089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Grp="1" noChangeArrowheads="1"/>
          </p:cNvSpPr>
          <p:nvPr>
            <p:ph type="title"/>
          </p:nvPr>
        </p:nvSpPr>
        <p:spPr bwMode="auto">
          <a:xfrm rot="16200000" flipV="1">
            <a:off x="-1165873" y="2784290"/>
            <a:ext cx="63995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4800" dirty="0" smtClean="0">
                <a:solidFill>
                  <a:schemeClr val="accent2">
                    <a:lumMod val="75000"/>
                  </a:schemeClr>
                </a:solidFill>
                <a:latin typeface="Arial Black" panose="020B0A04020102020204" pitchFamily="34" charset="0"/>
              </a:rPr>
              <a:t>Low-tech tools</a:t>
            </a:r>
            <a:endParaRPr lang="en-US" sz="4800" dirty="0">
              <a:solidFill>
                <a:schemeClr val="accent2">
                  <a:lumMod val="75000"/>
                </a:schemeClr>
              </a:solidFill>
              <a:latin typeface="Arial Black" panose="020B0A04020102020204" pitchFamily="34" charset="0"/>
            </a:endParaRPr>
          </a:p>
        </p:txBody>
      </p:sp>
      <p:sp>
        <p:nvSpPr>
          <p:cNvPr id="4" name="Content Placeholder 3"/>
          <p:cNvSpPr>
            <a:spLocks noGrp="1"/>
          </p:cNvSpPr>
          <p:nvPr>
            <p:ph idx="1"/>
          </p:nvPr>
        </p:nvSpPr>
        <p:spPr>
          <a:xfrm>
            <a:off x="2449414" y="1506154"/>
            <a:ext cx="5459344" cy="4752070"/>
          </a:xfrm>
          <a:noFill/>
        </p:spPr>
        <p:txBody>
          <a:bodyPr wrap="square" rtlCol="0">
            <a:spAutoFit/>
          </a:bodyPr>
          <a:lstStyle/>
          <a:p>
            <a:pPr>
              <a:buClr>
                <a:schemeClr val="accent5">
                  <a:lumMod val="75000"/>
                </a:schemeClr>
              </a:buClr>
              <a:buFont typeface="Arial" panose="020B0604020202020204" pitchFamily="34" charset="0"/>
            </a:pPr>
            <a:r>
              <a:rPr lang="en-US" sz="2600" dirty="0">
                <a:latin typeface="Times New Roman" panose="02020603050405020304" pitchFamily="18" charset="0"/>
                <a:cs typeface="Times New Roman" panose="02020603050405020304" pitchFamily="18" charset="0"/>
              </a:rPr>
              <a:t>Calculators assist students with learning disabilities to navigate through math without struggle</a:t>
            </a:r>
            <a:r>
              <a:rPr lang="en-US" sz="2600" dirty="0" smtClean="0">
                <a:latin typeface="Times New Roman" panose="02020603050405020304" pitchFamily="18" charset="0"/>
                <a:cs typeface="Times New Roman" panose="02020603050405020304" pitchFamily="18" charset="0"/>
              </a:rPr>
              <a:t>.</a:t>
            </a:r>
          </a:p>
          <a:p>
            <a:pPr marL="0" indent="0">
              <a:buClr>
                <a:schemeClr val="accent5">
                  <a:lumMod val="75000"/>
                </a:schemeClr>
              </a:buClr>
              <a:buNone/>
            </a:pPr>
            <a:endParaRPr lang="en-US" sz="2600" dirty="0">
              <a:latin typeface="Times New Roman" panose="02020603050405020304" pitchFamily="18" charset="0"/>
              <a:cs typeface="Times New Roman" panose="02020603050405020304" pitchFamily="18" charset="0"/>
            </a:endParaRPr>
          </a:p>
          <a:p>
            <a:pPr>
              <a:buClr>
                <a:schemeClr val="accent5">
                  <a:lumMod val="75000"/>
                </a:schemeClr>
              </a:buClr>
              <a:buFont typeface="Arial" panose="020B0604020202020204" pitchFamily="34" charset="0"/>
            </a:pPr>
            <a:r>
              <a:rPr lang="en-US" sz="2600" dirty="0">
                <a:latin typeface="Times New Roman" panose="02020603050405020304" pitchFamily="18" charset="0"/>
                <a:cs typeface="Times New Roman" panose="02020603050405020304" pitchFamily="18" charset="0"/>
              </a:rPr>
              <a:t>These calculators are designed specially, with large numbers and symbols</a:t>
            </a:r>
            <a:r>
              <a:rPr lang="en-US" sz="2600" dirty="0" smtClean="0">
                <a:latin typeface="Times New Roman" panose="02020603050405020304" pitchFamily="18" charset="0"/>
                <a:cs typeface="Times New Roman" panose="02020603050405020304" pitchFamily="18" charset="0"/>
              </a:rPr>
              <a:t>.</a:t>
            </a:r>
          </a:p>
          <a:p>
            <a:pPr marL="0" indent="0">
              <a:buClr>
                <a:schemeClr val="accent5">
                  <a:lumMod val="75000"/>
                </a:schemeClr>
              </a:buClr>
              <a:buNone/>
            </a:pPr>
            <a:endParaRPr lang="en-US" sz="2600" dirty="0">
              <a:latin typeface="Times New Roman" panose="02020603050405020304" pitchFamily="18" charset="0"/>
              <a:cs typeface="Times New Roman" panose="02020603050405020304" pitchFamily="18" charset="0"/>
            </a:endParaRPr>
          </a:p>
          <a:p>
            <a:pPr>
              <a:buClr>
                <a:schemeClr val="accent5">
                  <a:lumMod val="75000"/>
                </a:schemeClr>
              </a:buClr>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Examples include a 4-function </a:t>
            </a:r>
            <a:r>
              <a:rPr lang="en-US" sz="2600" dirty="0" smtClean="0">
                <a:latin typeface="Times New Roman" panose="02020603050405020304" pitchFamily="18" charset="0"/>
                <a:cs typeface="Times New Roman" panose="02020603050405020304" pitchFamily="18" charset="0"/>
              </a:rPr>
              <a:t>calculator </a:t>
            </a:r>
            <a:r>
              <a:rPr lang="en-US" sz="2800" dirty="0">
                <a:latin typeface="Times New Roman" panose="02020603050405020304" pitchFamily="18" charset="0"/>
                <a:cs typeface="Times New Roman" panose="02020603050405020304" pitchFamily="18" charset="0"/>
              </a:rPr>
              <a:t>(Kaur et al., 2017</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4572000" y="481263"/>
            <a:ext cx="516555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algn="ctr">
              <a:spcBef>
                <a:spcPct val="0"/>
              </a:spcBef>
              <a:buNone/>
              <a:defRPr sz="4800" cap="none">
                <a:ln w="3175" cmpd="sng">
                  <a:noFill/>
                </a:ln>
                <a:solidFill>
                  <a:schemeClr val="accent2">
                    <a:lumMod val="75000"/>
                  </a:schemeClr>
                </a:solidFill>
                <a:effectLst/>
                <a:latin typeface="Arial Black" panose="020B0A04020102020204" pitchFamily="34" charset="0"/>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Calculators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6949" y="1459832"/>
            <a:ext cx="3361218" cy="4389120"/>
          </a:xfrm>
          <a:prstGeom prst="rect">
            <a:avLst/>
          </a:prstGeom>
        </p:spPr>
      </p:pic>
    </p:spTree>
    <p:extLst>
      <p:ext uri="{BB962C8B-B14F-4D97-AF65-F5344CB8AC3E}">
        <p14:creationId xmlns:p14="http://schemas.microsoft.com/office/powerpoint/2010/main" val="1192155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16200000">
            <a:off x="-871818" y="2945019"/>
            <a:ext cx="5432240" cy="830997"/>
          </a:xfrm>
          <a:prstGeom prst="rect">
            <a:avLst/>
          </a:prstGeom>
        </p:spPr>
        <p:txBody>
          <a:bodyPr wrap="square">
            <a:spAutoFit/>
          </a:bodyPr>
          <a:lstStyle/>
          <a:p>
            <a:pPr algn="ctr"/>
            <a:r>
              <a:rPr lang="en-US" sz="4800" dirty="0" smtClean="0">
                <a:solidFill>
                  <a:schemeClr val="accent2">
                    <a:lumMod val="75000"/>
                  </a:schemeClr>
                </a:solidFill>
                <a:latin typeface="Arial Black" panose="020B0A04020102020204" pitchFamily="34" charset="0"/>
              </a:rPr>
              <a:t>Low-Tech tools</a:t>
            </a:r>
            <a:endParaRPr lang="en-US" sz="4800" dirty="0">
              <a:solidFill>
                <a:schemeClr val="accent2">
                  <a:lumMod val="75000"/>
                </a:schemeClr>
              </a:solidFill>
              <a:latin typeface="Arial Black" panose="020B0A04020102020204" pitchFamily="34" charset="0"/>
            </a:endParaRPr>
          </a:p>
        </p:txBody>
      </p:sp>
      <p:sp>
        <p:nvSpPr>
          <p:cNvPr id="4" name="Rectangle 3"/>
          <p:cNvSpPr/>
          <p:nvPr/>
        </p:nvSpPr>
        <p:spPr>
          <a:xfrm>
            <a:off x="2930574" y="1164134"/>
            <a:ext cx="4962142" cy="5293757"/>
          </a:xfrm>
          <a:prstGeom prst="rect">
            <a:avLst/>
          </a:prstGeom>
          <a:noFill/>
        </p:spPr>
        <p:txBody>
          <a:bodyPr wrap="square" rtlCol="0">
            <a:spAutoFit/>
          </a:bodyPr>
          <a:lstStyle/>
          <a:p>
            <a:pPr marL="285750" indent="-285750">
              <a:buClr>
                <a:schemeClr val="accent5">
                  <a:lumMod val="75000"/>
                </a:schemeClr>
              </a:buClr>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They include printable math grids that assist students with disabilities such as autism, as well as students with earning </a:t>
            </a:r>
            <a:r>
              <a:rPr lang="en-US" sz="2600" dirty="0" smtClean="0">
                <a:latin typeface="Times New Roman" panose="02020603050405020304" pitchFamily="18" charset="0"/>
                <a:cs typeface="Times New Roman" panose="02020603050405020304" pitchFamily="18" charset="0"/>
              </a:rPr>
              <a:t>difficulties (Shin et al., 2017).</a:t>
            </a:r>
          </a:p>
          <a:p>
            <a:pPr>
              <a:buClr>
                <a:schemeClr val="accent5">
                  <a:lumMod val="75000"/>
                </a:schemeClr>
              </a:buClr>
            </a:pPr>
            <a:endParaRPr lang="en-US" sz="2600" dirty="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Other graph papers used include those with larger than normal squares</a:t>
            </a:r>
            <a:r>
              <a:rPr lang="en-US" sz="2600" dirty="0" smtClean="0">
                <a:latin typeface="Times New Roman" panose="02020603050405020304" pitchFamily="18" charset="0"/>
                <a:cs typeface="Times New Roman" panose="02020603050405020304" pitchFamily="18" charset="0"/>
              </a:rPr>
              <a:t>.</a:t>
            </a:r>
          </a:p>
          <a:p>
            <a:pPr>
              <a:buClr>
                <a:schemeClr val="accent5">
                  <a:lumMod val="75000"/>
                </a:schemeClr>
              </a:buClr>
            </a:pPr>
            <a:endParaRPr lang="en-US" sz="2600" dirty="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They help students to line up numbers and symbols when solving a math problem.</a:t>
            </a:r>
          </a:p>
        </p:txBody>
      </p:sp>
      <p:sp>
        <p:nvSpPr>
          <p:cNvPr id="2" name="TextBox 1"/>
          <p:cNvSpPr txBox="1"/>
          <p:nvPr/>
        </p:nvSpPr>
        <p:spPr>
          <a:xfrm>
            <a:off x="3192379" y="373037"/>
            <a:ext cx="8053137" cy="830997"/>
          </a:xfrm>
          <a:prstGeom prst="rect">
            <a:avLst/>
          </a:prstGeom>
        </p:spPr>
        <p:txBody>
          <a:bodyPr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r>
              <a:rPr lang="en-US" dirty="0" smtClean="0"/>
              <a:t>Graph Papers</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6874" y="1375610"/>
            <a:ext cx="3600450" cy="4572000"/>
          </a:xfrm>
          <a:prstGeom prst="rect">
            <a:avLst/>
          </a:prstGeom>
        </p:spPr>
      </p:pic>
    </p:spTree>
    <p:extLst>
      <p:ext uri="{BB962C8B-B14F-4D97-AF65-F5344CB8AC3E}">
        <p14:creationId xmlns:p14="http://schemas.microsoft.com/office/powerpoint/2010/main" val="40031551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1" y="497306"/>
            <a:ext cx="923330" cy="5550177"/>
          </a:xfrm>
          <a:prstGeom prst="rect">
            <a:avLst/>
          </a:prstGeom>
        </p:spPr>
        <p:txBody>
          <a:bodyPr vert="vert270"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pPr algn="r"/>
            <a:r>
              <a:rPr lang="en-US" dirty="0"/>
              <a:t>Low-Tech Tools</a:t>
            </a:r>
          </a:p>
        </p:txBody>
      </p:sp>
      <p:sp>
        <p:nvSpPr>
          <p:cNvPr id="7" name="TextBox 6"/>
          <p:cNvSpPr txBox="1"/>
          <p:nvPr/>
        </p:nvSpPr>
        <p:spPr>
          <a:xfrm>
            <a:off x="2408663" y="497306"/>
            <a:ext cx="8586439" cy="830997"/>
          </a:xfrm>
          <a:prstGeom prst="rect">
            <a:avLst/>
          </a:prstGeom>
        </p:spPr>
        <p:txBody>
          <a:bodyPr vert="horz" wrap="square">
            <a:spAutoFit/>
          </a:bodyPr>
          <a:lstStyle>
            <a:defPPr>
              <a:defRPr lang="en-US"/>
            </a:defPPr>
            <a:lvl1pPr algn="r">
              <a:defRPr sz="4800">
                <a:solidFill>
                  <a:schemeClr val="accent2">
                    <a:lumMod val="75000"/>
                  </a:schemeClr>
                </a:solidFill>
                <a:latin typeface="Arial Black" panose="020B0A04020102020204" pitchFamily="34" charset="0"/>
              </a:defRPr>
            </a:lvl1pPr>
          </a:lstStyle>
          <a:p>
            <a:pPr algn="ctr"/>
            <a:r>
              <a:rPr lang="en-US" dirty="0"/>
              <a:t>Manipulative Tools</a:t>
            </a:r>
          </a:p>
        </p:txBody>
      </p:sp>
      <p:sp>
        <p:nvSpPr>
          <p:cNvPr id="8" name="TextBox 7"/>
          <p:cNvSpPr txBox="1"/>
          <p:nvPr/>
        </p:nvSpPr>
        <p:spPr>
          <a:xfrm>
            <a:off x="2643229" y="1328303"/>
            <a:ext cx="4992813" cy="4893647"/>
          </a:xfrm>
          <a:prstGeom prst="rect">
            <a:avLst/>
          </a:prstGeom>
          <a:noFill/>
        </p:spPr>
        <p:txBody>
          <a:bodyPr wrap="square" rtlCol="0">
            <a:spAutoFit/>
          </a:bodyPr>
          <a:lstStyle/>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Manipulative tools include tools such as a number line.</a:t>
            </a:r>
          </a:p>
          <a:p>
            <a:pPr>
              <a:buClr>
                <a:schemeClr val="accent5">
                  <a:lumMod val="75000"/>
                </a:schemeClr>
              </a:buClr>
            </a:pPr>
            <a:endParaRPr lang="en-US" sz="2600" dirty="0" smtClean="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These tools enable students to solve equations in an alternative but easier way.</a:t>
            </a:r>
          </a:p>
          <a:p>
            <a:pPr>
              <a:buClr>
                <a:schemeClr val="accent5">
                  <a:lumMod val="75000"/>
                </a:schemeClr>
              </a:buClr>
            </a:pPr>
            <a:endParaRPr lang="en-US" sz="2600" dirty="0" smtClean="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Tools like the Abacus are also in this category </a:t>
            </a:r>
            <a:r>
              <a:rPr lang="en-US" sz="2600" dirty="0">
                <a:latin typeface="Times New Roman" panose="02020603050405020304" pitchFamily="18" charset="0"/>
                <a:cs typeface="Times New Roman" panose="02020603050405020304" pitchFamily="18" charset="0"/>
              </a:rPr>
              <a:t>(Shin et al., 2017)</a:t>
            </a:r>
            <a:r>
              <a:rPr lang="en-US" sz="2600" dirty="0" smtClean="0">
                <a:latin typeface="Times New Roman" panose="02020603050405020304" pitchFamily="18" charset="0"/>
                <a:cs typeface="Times New Roman" panose="02020603050405020304" pitchFamily="18" charset="0"/>
              </a:rPr>
              <a:t>.</a:t>
            </a:r>
          </a:p>
          <a:p>
            <a:pPr>
              <a:buClr>
                <a:schemeClr val="accent5">
                  <a:lumMod val="75000"/>
                </a:schemeClr>
              </a:buClr>
            </a:pPr>
            <a:endParaRPr lang="en-US" sz="2600" dirty="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Abacus help students solve math problems through moving beads.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2581" y="1763634"/>
            <a:ext cx="4023360" cy="3017520"/>
          </a:xfrm>
          <a:prstGeom prst="rect">
            <a:avLst/>
          </a:prstGeom>
        </p:spPr>
      </p:pic>
    </p:spTree>
    <p:extLst>
      <p:ext uri="{BB962C8B-B14F-4D97-AF65-F5344CB8AC3E}">
        <p14:creationId xmlns:p14="http://schemas.microsoft.com/office/powerpoint/2010/main" val="1486206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2564" y="737937"/>
            <a:ext cx="923330" cy="5374105"/>
          </a:xfrm>
          <a:prstGeom prst="rect">
            <a:avLst/>
          </a:prstGeom>
        </p:spPr>
        <p:txBody>
          <a:bodyPr vert="vert"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pPr algn="l"/>
            <a:r>
              <a:rPr lang="en-US" dirty="0"/>
              <a:t>Low-Tech Tools</a:t>
            </a:r>
          </a:p>
        </p:txBody>
      </p:sp>
      <p:sp>
        <p:nvSpPr>
          <p:cNvPr id="4" name="TextBox 3"/>
          <p:cNvSpPr txBox="1"/>
          <p:nvPr/>
        </p:nvSpPr>
        <p:spPr>
          <a:xfrm>
            <a:off x="2358189" y="0"/>
            <a:ext cx="9609221" cy="830997"/>
          </a:xfrm>
          <a:prstGeom prst="rect">
            <a:avLst/>
          </a:prstGeom>
        </p:spPr>
        <p:txBody>
          <a:bodyPr vert="horz" wrap="square">
            <a:spAutoFit/>
          </a:bodyPr>
          <a:lstStyle>
            <a:defPPr>
              <a:defRPr lang="en-US"/>
            </a:defPPr>
            <a:lvl1pPr>
              <a:defRPr sz="4800">
                <a:solidFill>
                  <a:schemeClr val="accent2">
                    <a:lumMod val="75000"/>
                  </a:schemeClr>
                </a:solidFill>
                <a:latin typeface="Arial Black" panose="020B0A04020102020204" pitchFamily="34" charset="0"/>
              </a:defRPr>
            </a:lvl1pPr>
          </a:lstStyle>
          <a:p>
            <a:r>
              <a:rPr lang="en-US" dirty="0"/>
              <a:t>Graphing and Drawing tools</a:t>
            </a:r>
          </a:p>
        </p:txBody>
      </p:sp>
      <p:sp>
        <p:nvSpPr>
          <p:cNvPr id="5" name="TextBox 4"/>
          <p:cNvSpPr txBox="1"/>
          <p:nvPr/>
        </p:nvSpPr>
        <p:spPr>
          <a:xfrm>
            <a:off x="2967789" y="1122947"/>
            <a:ext cx="8694822" cy="4124206"/>
          </a:xfrm>
          <a:prstGeom prst="rect">
            <a:avLst/>
          </a:prstGeom>
          <a:noFill/>
        </p:spPr>
        <p:txBody>
          <a:bodyPr wrap="square" rtlCol="0">
            <a:spAutoFit/>
          </a:bodyPr>
          <a:lstStyle/>
          <a:p>
            <a:pPr marL="285750" indent="-285750">
              <a:buClr>
                <a:schemeClr val="accent5"/>
              </a:buClr>
              <a:buFont typeface="Corbel" panose="020B0503020204020204" pitchFamily="34" charset="0"/>
              <a:buChar char="•"/>
            </a:pPr>
            <a:r>
              <a:rPr lang="en-US" sz="2600" dirty="0" smtClean="0">
                <a:latin typeface="Times New Roman" panose="02020603050405020304" pitchFamily="18" charset="0"/>
                <a:cs typeface="Times New Roman" panose="02020603050405020304" pitchFamily="18" charset="0"/>
              </a:rPr>
              <a:t>They help students in drawing as well as analyzing data both in two-dimensional and three-dimensional formats</a:t>
            </a:r>
          </a:p>
          <a:p>
            <a:pPr>
              <a:buClr>
                <a:schemeClr val="accent5"/>
              </a:buClr>
            </a:pPr>
            <a:r>
              <a:rPr lang="en-US" sz="2600" dirty="0" smtClean="0">
                <a:latin typeface="Times New Roman" panose="02020603050405020304" pitchFamily="18" charset="0"/>
                <a:cs typeface="Times New Roman" panose="02020603050405020304" pitchFamily="18" charset="0"/>
              </a:rPr>
              <a:t> </a:t>
            </a:r>
          </a:p>
          <a:p>
            <a:pPr marL="285750" indent="-285750">
              <a:buClr>
                <a:schemeClr val="accent5"/>
              </a:buClr>
              <a:buFont typeface="Corbel" panose="020B0503020204020204" pitchFamily="34" charset="0"/>
              <a:buChar char="•"/>
            </a:pPr>
            <a:r>
              <a:rPr lang="en-US" sz="2600" dirty="0" smtClean="0">
                <a:latin typeface="Times New Roman" panose="02020603050405020304" pitchFamily="18" charset="0"/>
                <a:cs typeface="Times New Roman" panose="02020603050405020304" pitchFamily="18" charset="0"/>
              </a:rPr>
              <a:t>They may also help in creation of spreadsheets by teachers whenever assessment is being done </a:t>
            </a:r>
            <a:r>
              <a:rPr lang="en-US" sz="2800" dirty="0">
                <a:latin typeface="Times New Roman" panose="02020603050405020304" pitchFamily="18" charset="0"/>
                <a:cs typeface="Times New Roman" panose="02020603050405020304" pitchFamily="18" charset="0"/>
              </a:rPr>
              <a:t>(Kaur et al., 2017</a:t>
            </a:r>
            <a:r>
              <a:rPr lang="en-US" sz="2800" dirty="0" smtClean="0">
                <a:latin typeface="Times New Roman" panose="02020603050405020304" pitchFamily="18" charset="0"/>
                <a:cs typeface="Times New Roman" panose="02020603050405020304" pitchFamily="18" charset="0"/>
              </a:rPr>
              <a:t>).</a:t>
            </a:r>
            <a:endParaRPr lang="en-US" sz="2600" dirty="0" smtClean="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endParaRPr lang="en-US" sz="26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600" dirty="0" err="1" smtClean="0">
                <a:latin typeface="Times New Roman" panose="02020603050405020304" pitchFamily="18" charset="0"/>
                <a:cs typeface="Times New Roman" panose="02020603050405020304" pitchFamily="18" charset="0"/>
              </a:rPr>
              <a:t>MathGrapher</a:t>
            </a:r>
            <a:r>
              <a:rPr lang="en-US" sz="2600" dirty="0" smtClean="0">
                <a:latin typeface="Times New Roman" panose="02020603050405020304" pitchFamily="18" charset="0"/>
                <a:cs typeface="Times New Roman" panose="02020603050405020304" pitchFamily="18" charset="0"/>
              </a:rPr>
              <a:t> is one of the digital tools used for graphing and drawing.</a:t>
            </a:r>
          </a:p>
          <a:p>
            <a:pPr marL="285750" indent="-285750">
              <a:buClr>
                <a:schemeClr val="accent5"/>
              </a:buClr>
              <a:buFont typeface="Corbel" panose="020B0503020204020204" pitchFamily="34" charset="0"/>
              <a:buChar char="•"/>
            </a:pPr>
            <a:r>
              <a:rPr lang="en-US" sz="2600" dirty="0" smtClean="0">
                <a:latin typeface="Times New Roman" panose="02020603050405020304" pitchFamily="18" charset="0"/>
                <a:cs typeface="Times New Roman" panose="02020603050405020304" pitchFamily="18" charset="0"/>
              </a:rPr>
              <a:t>A student needs to only start a demonstration and the tool does the rest.</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09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2564" y="737937"/>
            <a:ext cx="923330" cy="5694947"/>
          </a:xfrm>
          <a:prstGeom prst="rect">
            <a:avLst/>
          </a:prstGeom>
        </p:spPr>
        <p:txBody>
          <a:bodyPr vert="vert"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pPr algn="l"/>
            <a:r>
              <a:rPr lang="en-US" dirty="0" smtClean="0"/>
              <a:t>High-Tech </a:t>
            </a:r>
            <a:r>
              <a:rPr lang="en-US" dirty="0"/>
              <a:t>Tools</a:t>
            </a:r>
          </a:p>
        </p:txBody>
      </p:sp>
      <p:sp>
        <p:nvSpPr>
          <p:cNvPr id="4" name="TextBox 3"/>
          <p:cNvSpPr txBox="1"/>
          <p:nvPr/>
        </p:nvSpPr>
        <p:spPr>
          <a:xfrm>
            <a:off x="2358189" y="0"/>
            <a:ext cx="9609221" cy="830997"/>
          </a:xfrm>
          <a:prstGeom prst="rect">
            <a:avLst/>
          </a:prstGeom>
        </p:spPr>
        <p:txBody>
          <a:bodyPr vert="horz" wrap="square">
            <a:spAutoFit/>
          </a:bodyPr>
          <a:lstStyle>
            <a:defPPr>
              <a:defRPr lang="en-US"/>
            </a:defPPr>
            <a:lvl1pPr>
              <a:defRPr sz="4800">
                <a:solidFill>
                  <a:schemeClr val="accent2">
                    <a:lumMod val="75000"/>
                  </a:schemeClr>
                </a:solidFill>
                <a:latin typeface="Arial Black" panose="020B0A04020102020204" pitchFamily="34" charset="0"/>
              </a:defRPr>
            </a:lvl1pPr>
          </a:lstStyle>
          <a:p>
            <a:pPr algn="ctr"/>
            <a:r>
              <a:rPr lang="en-US" dirty="0" smtClean="0"/>
              <a:t>Calculators</a:t>
            </a:r>
            <a:endParaRPr lang="en-US" dirty="0"/>
          </a:p>
        </p:txBody>
      </p:sp>
      <p:sp>
        <p:nvSpPr>
          <p:cNvPr id="5" name="TextBox 4"/>
          <p:cNvSpPr txBox="1"/>
          <p:nvPr/>
        </p:nvSpPr>
        <p:spPr>
          <a:xfrm>
            <a:off x="2125578" y="946484"/>
            <a:ext cx="5325980" cy="5632311"/>
          </a:xfrm>
          <a:prstGeom prst="rect">
            <a:avLst/>
          </a:prstGeom>
          <a:noFill/>
        </p:spPr>
        <p:txBody>
          <a:bodyPr wrap="square" rtlCol="0">
            <a:spAutoFit/>
          </a:bodyPr>
          <a:lstStyle/>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High-tech calculators are used to solve more complex mathematical equations, such as algebra </a:t>
            </a:r>
            <a:r>
              <a:rPr lang="en-US" sz="2400" dirty="0">
                <a:latin typeface="Times New Roman" panose="02020603050405020304" pitchFamily="18" charset="0"/>
                <a:cs typeface="Times New Roman" panose="02020603050405020304" pitchFamily="18" charset="0"/>
              </a:rPr>
              <a:t>(Kaur et al., 2017</a:t>
            </a:r>
            <a:r>
              <a:rPr lang="en-US" sz="2400" dirty="0" smtClean="0">
                <a:latin typeface="Times New Roman" panose="02020603050405020304" pitchFamily="18" charset="0"/>
                <a:cs typeface="Times New Roman" panose="02020603050405020304" pitchFamily="18" charset="0"/>
              </a:rPr>
              <a:t>).</a:t>
            </a:r>
          </a:p>
          <a:p>
            <a:pPr>
              <a:buClr>
                <a:schemeClr val="accent5"/>
              </a:buClr>
            </a:pPr>
            <a:r>
              <a:rPr lang="en-US" sz="2400" dirty="0" smtClean="0">
                <a:latin typeface="Times New Roman" panose="02020603050405020304" pitchFamily="18" charset="0"/>
                <a:cs typeface="Times New Roman" panose="02020603050405020304" pitchFamily="18" charset="0"/>
              </a:rPr>
              <a:t> </a:t>
            </a: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They include graphing calculators and can also be used by high-level elementary students who have learning disabilities.</a:t>
            </a:r>
          </a:p>
          <a:p>
            <a:pPr marL="285750" indent="-285750">
              <a:buClr>
                <a:schemeClr val="accent5"/>
              </a:buClr>
              <a:buFont typeface="Corbel" panose="020B0503020204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These calculators can be physical or used online.</a:t>
            </a:r>
          </a:p>
          <a:p>
            <a:pPr marL="285750" indent="-285750">
              <a:buClr>
                <a:schemeClr val="accent5"/>
              </a:buClr>
              <a:buFont typeface="Corbel" panose="020B0503020204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Examples of graphing calculators include Casio graphing calculators and HP Prime calculators.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242" y="1331494"/>
            <a:ext cx="4876800" cy="2743200"/>
          </a:xfrm>
          <a:prstGeom prst="rect">
            <a:avLst/>
          </a:prstGeom>
        </p:spPr>
      </p:pic>
    </p:spTree>
    <p:extLst>
      <p:ext uri="{BB962C8B-B14F-4D97-AF65-F5344CB8AC3E}">
        <p14:creationId xmlns:p14="http://schemas.microsoft.com/office/powerpoint/2010/main" val="2370185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16200000">
            <a:off x="-871818" y="2945019"/>
            <a:ext cx="5432240" cy="830997"/>
          </a:xfrm>
          <a:prstGeom prst="rect">
            <a:avLst/>
          </a:prstGeom>
        </p:spPr>
        <p:txBody>
          <a:bodyPr wrap="square">
            <a:spAutoFit/>
          </a:bodyPr>
          <a:lstStyle/>
          <a:p>
            <a:pPr algn="ctr"/>
            <a:r>
              <a:rPr lang="en-US" sz="4800" dirty="0" smtClean="0">
                <a:solidFill>
                  <a:schemeClr val="accent2">
                    <a:lumMod val="75000"/>
                  </a:schemeClr>
                </a:solidFill>
                <a:latin typeface="Arial Black" panose="020B0A04020102020204" pitchFamily="34" charset="0"/>
              </a:rPr>
              <a:t>High-Tech tools</a:t>
            </a:r>
            <a:endParaRPr lang="en-US" sz="4800" dirty="0">
              <a:solidFill>
                <a:schemeClr val="accent2">
                  <a:lumMod val="75000"/>
                </a:schemeClr>
              </a:solidFill>
              <a:latin typeface="Arial Black" panose="020B0A04020102020204" pitchFamily="34" charset="0"/>
            </a:endParaRPr>
          </a:p>
        </p:txBody>
      </p:sp>
      <p:sp>
        <p:nvSpPr>
          <p:cNvPr id="4" name="Rectangle 3"/>
          <p:cNvSpPr/>
          <p:nvPr/>
        </p:nvSpPr>
        <p:spPr>
          <a:xfrm>
            <a:off x="2930573" y="1164134"/>
            <a:ext cx="9133089" cy="4093428"/>
          </a:xfrm>
          <a:prstGeom prst="rect">
            <a:avLst/>
          </a:prstGeom>
          <a:noFill/>
        </p:spPr>
        <p:txBody>
          <a:bodyPr wrap="square" rtlCol="0">
            <a:spAutoFit/>
          </a:bodyPr>
          <a:lstStyle/>
          <a:p>
            <a:pPr marL="285750" indent="-285750">
              <a:buClr>
                <a:schemeClr val="accent5"/>
              </a:buClr>
              <a:buFont typeface="Corbel" panose="020B0503020204020204" pitchFamily="34" charset="0"/>
              <a:buChar char="•"/>
            </a:pPr>
            <a:r>
              <a:rPr lang="en-US" sz="2600" dirty="0">
                <a:latin typeface="Times New Roman" panose="02020603050405020304" pitchFamily="18" charset="0"/>
                <a:cs typeface="Times New Roman" panose="02020603050405020304" pitchFamily="18" charset="0"/>
              </a:rPr>
              <a:t>Text-to-speech is one of the most sophisticated software developed to assist students.</a:t>
            </a:r>
          </a:p>
          <a:p>
            <a:pPr marL="285750" indent="-285750">
              <a:buClr>
                <a:schemeClr val="accent5"/>
              </a:buClr>
              <a:buFont typeface="Corbel" panose="020B0503020204020204" pitchFamily="34" charset="0"/>
              <a:buChar char="•"/>
            </a:pPr>
            <a:endParaRPr lang="en-US" sz="26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600" dirty="0">
                <a:latin typeface="Times New Roman" panose="02020603050405020304" pitchFamily="18" charset="0"/>
                <a:cs typeface="Times New Roman" panose="02020603050405020304" pitchFamily="18" charset="0"/>
              </a:rPr>
              <a:t>In Mathematics, Test-to-speech is used to read numbers and calculations </a:t>
            </a:r>
            <a:r>
              <a:rPr lang="en-US" sz="2600" dirty="0" smtClean="0">
                <a:latin typeface="Times New Roman" panose="02020603050405020304" pitchFamily="18" charset="0"/>
                <a:cs typeface="Times New Roman" panose="02020603050405020304" pitchFamily="18" charset="0"/>
              </a:rPr>
              <a:t>aloud </a:t>
            </a:r>
            <a:r>
              <a:rPr lang="en-US" sz="2600" dirty="0">
                <a:latin typeface="Times New Roman" panose="02020603050405020304" pitchFamily="18" charset="0"/>
                <a:cs typeface="Times New Roman" panose="02020603050405020304" pitchFamily="18" charset="0"/>
              </a:rPr>
              <a:t>(Shin et al., 2017)</a:t>
            </a:r>
            <a:r>
              <a:rPr lang="en-US" sz="2600" dirty="0" smtClean="0">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endParaRPr lang="en-US" sz="26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600" dirty="0">
                <a:latin typeface="Times New Roman" panose="02020603050405020304" pitchFamily="18" charset="0"/>
                <a:cs typeface="Times New Roman" panose="02020603050405020304" pitchFamily="18" charset="0"/>
              </a:rPr>
              <a:t>It helps students with visual impairment to calculate without struggle.</a:t>
            </a:r>
          </a:p>
          <a:p>
            <a:pPr marL="285750" indent="-285750">
              <a:buClr>
                <a:schemeClr val="accent5"/>
              </a:buClr>
              <a:buFont typeface="Corbel" panose="020B0503020204020204" pitchFamily="34" charset="0"/>
              <a:buChar char="•"/>
            </a:pPr>
            <a:endParaRPr lang="en-US" sz="26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600" dirty="0">
                <a:latin typeface="Times New Roman" panose="02020603050405020304" pitchFamily="18" charset="0"/>
                <a:cs typeface="Times New Roman" panose="02020603050405020304" pitchFamily="18" charset="0"/>
              </a:rPr>
              <a:t>It is mostly combined with tools such as a talking calculator.</a:t>
            </a:r>
          </a:p>
        </p:txBody>
      </p:sp>
      <p:sp>
        <p:nvSpPr>
          <p:cNvPr id="2" name="TextBox 1"/>
          <p:cNvSpPr txBox="1"/>
          <p:nvPr/>
        </p:nvSpPr>
        <p:spPr>
          <a:xfrm>
            <a:off x="3192379" y="373037"/>
            <a:ext cx="8053137" cy="830997"/>
          </a:xfrm>
          <a:prstGeom prst="rect">
            <a:avLst/>
          </a:prstGeom>
        </p:spPr>
        <p:txBody>
          <a:bodyPr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r>
              <a:rPr lang="en-US" dirty="0" smtClean="0"/>
              <a:t>Text-to-Speech</a:t>
            </a:r>
            <a:endParaRPr lang="en-US" dirty="0"/>
          </a:p>
        </p:txBody>
      </p:sp>
    </p:spTree>
    <p:extLst>
      <p:ext uri="{BB962C8B-B14F-4D97-AF65-F5344CB8AC3E}">
        <p14:creationId xmlns:p14="http://schemas.microsoft.com/office/powerpoint/2010/main" val="634866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2564" y="737937"/>
            <a:ext cx="923330" cy="5694947"/>
          </a:xfrm>
          <a:prstGeom prst="rect">
            <a:avLst/>
          </a:prstGeom>
        </p:spPr>
        <p:txBody>
          <a:bodyPr vert="vert"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pPr algn="l"/>
            <a:r>
              <a:rPr lang="en-US" dirty="0" smtClean="0"/>
              <a:t>High-Tech </a:t>
            </a:r>
            <a:r>
              <a:rPr lang="en-US" dirty="0"/>
              <a:t>Tools</a:t>
            </a:r>
          </a:p>
        </p:txBody>
      </p:sp>
      <p:sp>
        <p:nvSpPr>
          <p:cNvPr id="4" name="TextBox 3"/>
          <p:cNvSpPr txBox="1"/>
          <p:nvPr/>
        </p:nvSpPr>
        <p:spPr>
          <a:xfrm>
            <a:off x="2358189" y="0"/>
            <a:ext cx="9609221" cy="830997"/>
          </a:xfrm>
          <a:prstGeom prst="rect">
            <a:avLst/>
          </a:prstGeom>
        </p:spPr>
        <p:txBody>
          <a:bodyPr vert="horz" wrap="square">
            <a:spAutoFit/>
          </a:bodyPr>
          <a:lstStyle>
            <a:defPPr>
              <a:defRPr lang="en-US"/>
            </a:defPPr>
            <a:lvl1pPr>
              <a:defRPr sz="4800">
                <a:solidFill>
                  <a:schemeClr val="accent2">
                    <a:lumMod val="75000"/>
                  </a:schemeClr>
                </a:solidFill>
                <a:latin typeface="Arial Black" panose="020B0A04020102020204" pitchFamily="34" charset="0"/>
              </a:defRPr>
            </a:lvl1pPr>
          </a:lstStyle>
          <a:p>
            <a:pPr algn="ctr"/>
            <a:r>
              <a:rPr lang="en-US" dirty="0" smtClean="0"/>
              <a:t>Math Talk</a:t>
            </a:r>
            <a:endParaRPr lang="en-US" dirty="0"/>
          </a:p>
        </p:txBody>
      </p:sp>
      <p:sp>
        <p:nvSpPr>
          <p:cNvPr id="5" name="TextBox 4"/>
          <p:cNvSpPr txBox="1"/>
          <p:nvPr/>
        </p:nvSpPr>
        <p:spPr>
          <a:xfrm>
            <a:off x="2358189" y="889206"/>
            <a:ext cx="4973053" cy="6001643"/>
          </a:xfrm>
          <a:prstGeom prst="rect">
            <a:avLst/>
          </a:prstGeom>
          <a:noFill/>
        </p:spPr>
        <p:txBody>
          <a:bodyPr wrap="square" rtlCol="0">
            <a:spAutoFit/>
          </a:bodyPr>
          <a:lstStyle/>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Similar to text-to-speech, math talk uses voice to help in solving equations.</a:t>
            </a:r>
          </a:p>
          <a:p>
            <a:pPr>
              <a:buClr>
                <a:schemeClr val="accent5"/>
              </a:buClr>
            </a:pPr>
            <a:r>
              <a:rPr lang="en-US" sz="2400" dirty="0" smtClean="0">
                <a:latin typeface="Times New Roman" panose="02020603050405020304" pitchFamily="18" charset="0"/>
                <a:cs typeface="Times New Roman" panose="02020603050405020304" pitchFamily="18" charset="0"/>
              </a:rPr>
              <a:t> </a:t>
            </a: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It is also an extremely sophisticated software that uses voice recognition to determine the equation stated </a:t>
            </a:r>
            <a:r>
              <a:rPr lang="en-US" sz="2400" dirty="0">
                <a:latin typeface="Times New Roman" panose="02020603050405020304" pitchFamily="18" charset="0"/>
                <a:cs typeface="Times New Roman" panose="02020603050405020304" pitchFamily="18" charset="0"/>
              </a:rPr>
              <a:t>(Kaur et al., 2017</a:t>
            </a:r>
            <a:r>
              <a:rPr lang="en-US" sz="2400" dirty="0" smtClean="0">
                <a:latin typeface="Times New Roman" panose="02020603050405020304" pitchFamily="18" charset="0"/>
                <a:cs typeface="Times New Roman" panose="02020603050405020304" pitchFamily="18" charset="0"/>
              </a:rPr>
              <a:t>).</a:t>
            </a:r>
          </a:p>
          <a:p>
            <a:pPr marL="285750" indent="-285750">
              <a:buClr>
                <a:schemeClr val="accent5"/>
              </a:buClr>
              <a:buFont typeface="Corbel" panose="020B0503020204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Students talk into a microphone connected to a computer and the software solves the equations.</a:t>
            </a:r>
          </a:p>
          <a:p>
            <a:pPr marL="285750" indent="-285750">
              <a:buClr>
                <a:schemeClr val="accent5"/>
              </a:buClr>
              <a:buFont typeface="Corbel" panose="020B0503020204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This software is the opposite of text-to-speech and uses speech-to-text functionality.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1242" y="1331494"/>
            <a:ext cx="4876800" cy="2743200"/>
          </a:xfrm>
          <a:prstGeom prst="rect">
            <a:avLst/>
          </a:prstGeom>
        </p:spPr>
      </p:pic>
    </p:spTree>
    <p:extLst>
      <p:ext uri="{BB962C8B-B14F-4D97-AF65-F5344CB8AC3E}">
        <p14:creationId xmlns:p14="http://schemas.microsoft.com/office/powerpoint/2010/main" val="2649500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16200000">
            <a:off x="-871818" y="2945019"/>
            <a:ext cx="5432240" cy="830997"/>
          </a:xfrm>
          <a:prstGeom prst="rect">
            <a:avLst/>
          </a:prstGeom>
        </p:spPr>
        <p:txBody>
          <a:bodyPr wrap="square">
            <a:spAutoFit/>
          </a:bodyPr>
          <a:lstStyle/>
          <a:p>
            <a:pPr algn="ctr"/>
            <a:r>
              <a:rPr lang="en-US" sz="4800" dirty="0" smtClean="0">
                <a:solidFill>
                  <a:schemeClr val="accent2">
                    <a:lumMod val="75000"/>
                  </a:schemeClr>
                </a:solidFill>
                <a:latin typeface="Arial Black" panose="020B0A04020102020204" pitchFamily="34" charset="0"/>
              </a:rPr>
              <a:t>High-Tech tools</a:t>
            </a:r>
            <a:endParaRPr lang="en-US" sz="4800" dirty="0">
              <a:solidFill>
                <a:schemeClr val="accent2">
                  <a:lumMod val="75000"/>
                </a:schemeClr>
              </a:solidFill>
              <a:latin typeface="Arial Black" panose="020B0A04020102020204" pitchFamily="34" charset="0"/>
            </a:endParaRPr>
          </a:p>
        </p:txBody>
      </p:sp>
      <p:sp>
        <p:nvSpPr>
          <p:cNvPr id="4" name="Rectangle 3"/>
          <p:cNvSpPr/>
          <p:nvPr/>
        </p:nvSpPr>
        <p:spPr>
          <a:xfrm>
            <a:off x="2930574" y="1141220"/>
            <a:ext cx="5058394" cy="5262979"/>
          </a:xfrm>
          <a:prstGeom prst="rect">
            <a:avLst/>
          </a:prstGeom>
          <a:noFill/>
        </p:spPr>
        <p:txBody>
          <a:bodyPr wrap="square" rtlCol="0">
            <a:spAutoFit/>
          </a:bodyPr>
          <a:lstStyle/>
          <a:p>
            <a:pPr marL="285750" indent="-285750">
              <a:buClr>
                <a:schemeClr val="accent5"/>
              </a:buClr>
              <a:buFont typeface="Corbel" panose="020B0503020204020204" pitchFamily="34" charset="0"/>
              <a:buChar char="•"/>
            </a:pPr>
            <a:r>
              <a:rPr lang="en-US" sz="2400" dirty="0">
                <a:latin typeface="Times New Roman" panose="02020603050405020304" pitchFamily="18" charset="0"/>
                <a:cs typeface="Times New Roman" panose="02020603050405020304" pitchFamily="18" charset="0"/>
              </a:rPr>
              <a:t>These are software designed to assist a student in drawing graphs, charts as well as other normal drawings</a:t>
            </a:r>
            <a:r>
              <a:rPr lang="en-US" sz="2400" dirty="0" smtClean="0">
                <a:latin typeface="Times New Roman" panose="02020603050405020304" pitchFamily="18" charset="0"/>
                <a:cs typeface="Times New Roman" panose="02020603050405020304" pitchFamily="18" charset="0"/>
              </a:rPr>
              <a:t>.</a:t>
            </a:r>
          </a:p>
          <a:p>
            <a:pPr>
              <a:buClr>
                <a:schemeClr val="accent5"/>
              </a:buClr>
            </a:pPr>
            <a:endParaRPr lang="en-US" sz="24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a:latin typeface="Times New Roman" panose="02020603050405020304" pitchFamily="18" charset="0"/>
                <a:cs typeface="Times New Roman" panose="02020603050405020304" pitchFamily="18" charset="0"/>
              </a:rPr>
              <a:t>They help in breaking down the steps in mathematical problem-solving</a:t>
            </a:r>
            <a:r>
              <a:rPr lang="en-US" sz="2400" dirty="0" smtClean="0">
                <a:latin typeface="Times New Roman" panose="02020603050405020304" pitchFamily="18" charset="0"/>
                <a:cs typeface="Times New Roman" panose="02020603050405020304" pitchFamily="18" charset="0"/>
              </a:rPr>
              <a:t>.</a:t>
            </a:r>
          </a:p>
          <a:p>
            <a:pPr>
              <a:buClr>
                <a:schemeClr val="accent5"/>
              </a:buClr>
            </a:pPr>
            <a:endParaRPr lang="en-US" sz="2400" dirty="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a:latin typeface="Times New Roman" panose="02020603050405020304" pitchFamily="18" charset="0"/>
                <a:cs typeface="Times New Roman" panose="02020603050405020304" pitchFamily="18" charset="0"/>
              </a:rPr>
              <a:t>They may also be used to help a student easily understand certain concepts in </a:t>
            </a:r>
            <a:r>
              <a:rPr lang="en-US" sz="2400" dirty="0" smtClean="0">
                <a:latin typeface="Times New Roman" panose="02020603050405020304" pitchFamily="18" charset="0"/>
                <a:cs typeface="Times New Roman" panose="02020603050405020304" pitchFamily="18" charset="0"/>
              </a:rPr>
              <a:t>mathematics (Kaur et al., 2017).</a:t>
            </a:r>
          </a:p>
          <a:p>
            <a:pPr>
              <a:buClr>
                <a:schemeClr val="accent5"/>
              </a:buClr>
            </a:pPr>
            <a:endParaRPr lang="en-US" sz="2400" dirty="0" smtClean="0">
              <a:latin typeface="Times New Roman" panose="02020603050405020304" pitchFamily="18" charset="0"/>
              <a:cs typeface="Times New Roman" panose="02020603050405020304" pitchFamily="18" charset="0"/>
            </a:endParaRPr>
          </a:p>
          <a:p>
            <a:pPr marL="285750" indent="-285750">
              <a:buClr>
                <a:schemeClr val="accent5"/>
              </a:buClr>
              <a:buFont typeface="Corbel" panose="020B0503020204020204" pitchFamily="34" charset="0"/>
              <a:buChar char="•"/>
            </a:pPr>
            <a:r>
              <a:rPr lang="en-US" sz="2400" dirty="0" smtClean="0">
                <a:latin typeface="Times New Roman" panose="02020603050405020304" pitchFamily="18" charset="0"/>
                <a:cs typeface="Times New Roman" panose="02020603050405020304" pitchFamily="18" charset="0"/>
              </a:rPr>
              <a:t>Such </a:t>
            </a:r>
            <a:r>
              <a:rPr lang="en-US" sz="2400" dirty="0">
                <a:latin typeface="Times New Roman" panose="02020603050405020304" pitchFamily="18" charset="0"/>
                <a:cs typeface="Times New Roman" panose="02020603050405020304" pitchFamily="18" charset="0"/>
              </a:rPr>
              <a:t>tools include analogy organizers.</a:t>
            </a:r>
          </a:p>
        </p:txBody>
      </p:sp>
      <p:sp>
        <p:nvSpPr>
          <p:cNvPr id="2" name="TextBox 1"/>
          <p:cNvSpPr txBox="1"/>
          <p:nvPr/>
        </p:nvSpPr>
        <p:spPr>
          <a:xfrm>
            <a:off x="2550695" y="228898"/>
            <a:ext cx="9512967" cy="830997"/>
          </a:xfrm>
          <a:prstGeom prst="rect">
            <a:avLst/>
          </a:prstGeom>
        </p:spPr>
        <p:txBody>
          <a:bodyPr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r>
              <a:rPr lang="en-US" dirty="0" smtClean="0"/>
              <a:t>Graphic Organizing Tools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657181" y="2394497"/>
            <a:ext cx="5412405" cy="2743200"/>
          </a:xfrm>
          <a:prstGeom prst="rect">
            <a:avLst/>
          </a:prstGeom>
        </p:spPr>
      </p:pic>
    </p:spTree>
    <p:extLst>
      <p:ext uri="{BB962C8B-B14F-4D97-AF65-F5344CB8AC3E}">
        <p14:creationId xmlns:p14="http://schemas.microsoft.com/office/powerpoint/2010/main" val="28856068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0"/>
            <a:ext cx="10018713" cy="1752599"/>
          </a:xfrm>
        </p:spPr>
        <p:txBody>
          <a:bodyPr/>
          <a:lstStyle/>
          <a:p>
            <a:r>
              <a:rPr lang="en-US" b="1" dirty="0" smtClean="0">
                <a:latin typeface="Times New Roman" panose="02020603050405020304" pitchFamily="18" charset="0"/>
                <a:cs typeface="Times New Roman" panose="02020603050405020304" pitchFamily="18" charset="0"/>
              </a:rPr>
              <a:t>References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84309" y="1752599"/>
            <a:ext cx="10018713" cy="3124201"/>
          </a:xfrm>
        </p:spPr>
        <p:txBody>
          <a:bodyPr>
            <a:normAutofit/>
          </a:bodyPr>
          <a:lstStyle/>
          <a:p>
            <a:pPr marL="465138" indent="-465138">
              <a:buNone/>
            </a:pPr>
            <a:r>
              <a:rPr lang="en-US" dirty="0">
                <a:solidFill>
                  <a:srgbClr val="222222"/>
                </a:solidFill>
                <a:latin typeface="Times New Roman" panose="02020603050405020304" pitchFamily="18" charset="0"/>
                <a:cs typeface="Times New Roman" panose="02020603050405020304" pitchFamily="18" charset="0"/>
              </a:rPr>
              <a:t>Kaur, D., </a:t>
            </a:r>
            <a:r>
              <a:rPr lang="en-US" dirty="0" err="1">
                <a:solidFill>
                  <a:srgbClr val="222222"/>
                </a:solidFill>
                <a:latin typeface="Times New Roman" panose="02020603050405020304" pitchFamily="18" charset="0"/>
                <a:cs typeface="Times New Roman" panose="02020603050405020304" pitchFamily="18" charset="0"/>
              </a:rPr>
              <a:t>Koval</a:t>
            </a:r>
            <a:r>
              <a:rPr lang="en-US" dirty="0">
                <a:solidFill>
                  <a:srgbClr val="222222"/>
                </a:solidFill>
                <a:latin typeface="Times New Roman" panose="02020603050405020304" pitchFamily="18" charset="0"/>
                <a:cs typeface="Times New Roman" panose="02020603050405020304" pitchFamily="18" charset="0"/>
              </a:rPr>
              <a:t>, A., &amp; Chaney, H. (2017). Potential of Using iPad as a Supplement to Teach Math to Students with Learning Disabilities. </a:t>
            </a:r>
            <a:r>
              <a:rPr lang="en-US" i="1" dirty="0">
                <a:solidFill>
                  <a:srgbClr val="222222"/>
                </a:solidFill>
                <a:latin typeface="Times New Roman" panose="02020603050405020304" pitchFamily="18" charset="0"/>
                <a:cs typeface="Times New Roman" panose="02020603050405020304" pitchFamily="18" charset="0"/>
              </a:rPr>
              <a:t>International Journal of Research in Education and Science</a:t>
            </a:r>
            <a:r>
              <a:rPr lang="en-US" dirty="0">
                <a:solidFill>
                  <a:srgbClr val="222222"/>
                </a:solidFill>
                <a:latin typeface="Times New Roman" panose="02020603050405020304" pitchFamily="18" charset="0"/>
                <a:cs typeface="Times New Roman" panose="02020603050405020304" pitchFamily="18" charset="0"/>
              </a:rPr>
              <a:t>, </a:t>
            </a:r>
            <a:r>
              <a:rPr lang="en-US" i="1" dirty="0">
                <a:solidFill>
                  <a:srgbClr val="222222"/>
                </a:solidFill>
                <a:latin typeface="Times New Roman" panose="02020603050405020304" pitchFamily="18" charset="0"/>
                <a:cs typeface="Times New Roman" panose="02020603050405020304" pitchFamily="18" charset="0"/>
              </a:rPr>
              <a:t>3</a:t>
            </a:r>
            <a:r>
              <a:rPr lang="en-US" dirty="0">
                <a:solidFill>
                  <a:srgbClr val="222222"/>
                </a:solidFill>
                <a:latin typeface="Times New Roman" panose="02020603050405020304" pitchFamily="18" charset="0"/>
                <a:cs typeface="Times New Roman" panose="02020603050405020304" pitchFamily="18" charset="0"/>
              </a:rPr>
              <a:t>(1), 114-121</a:t>
            </a:r>
            <a:r>
              <a:rPr lang="en-US" dirty="0" smtClean="0">
                <a:solidFill>
                  <a:srgbClr val="222222"/>
                </a:solidFill>
                <a:latin typeface="Times New Roman" panose="02020603050405020304" pitchFamily="18" charset="0"/>
                <a:cs typeface="Times New Roman" panose="02020603050405020304" pitchFamily="18" charset="0"/>
              </a:rPr>
              <a:t>.</a:t>
            </a:r>
          </a:p>
          <a:p>
            <a:pPr marL="465138" indent="-465138">
              <a:buNone/>
            </a:pPr>
            <a:r>
              <a:rPr lang="en-US" dirty="0">
                <a:solidFill>
                  <a:srgbClr val="222222"/>
                </a:solidFill>
                <a:latin typeface="Times New Roman" panose="02020603050405020304" pitchFamily="18" charset="0"/>
                <a:cs typeface="Times New Roman" panose="02020603050405020304" pitchFamily="18" charset="0"/>
              </a:rPr>
              <a:t>Shin, M., Bryant, D. P., Bryant, B. R., McKenna, J. W., </a:t>
            </a:r>
            <a:r>
              <a:rPr lang="en-US" dirty="0" err="1">
                <a:solidFill>
                  <a:srgbClr val="222222"/>
                </a:solidFill>
                <a:latin typeface="Times New Roman" panose="02020603050405020304" pitchFamily="18" charset="0"/>
                <a:cs typeface="Times New Roman" panose="02020603050405020304" pitchFamily="18" charset="0"/>
              </a:rPr>
              <a:t>Hou</a:t>
            </a:r>
            <a:r>
              <a:rPr lang="en-US" dirty="0">
                <a:solidFill>
                  <a:srgbClr val="222222"/>
                </a:solidFill>
                <a:latin typeface="Times New Roman" panose="02020603050405020304" pitchFamily="18" charset="0"/>
                <a:cs typeface="Times New Roman" panose="02020603050405020304" pitchFamily="18" charset="0"/>
              </a:rPr>
              <a:t>, F., &amp; Ok, M. W. (2017). Virtual </a:t>
            </a:r>
            <a:r>
              <a:rPr lang="en-US" dirty="0" err="1">
                <a:solidFill>
                  <a:srgbClr val="222222"/>
                </a:solidFill>
                <a:latin typeface="Times New Roman" panose="02020603050405020304" pitchFamily="18" charset="0"/>
                <a:cs typeface="Times New Roman" panose="02020603050405020304" pitchFamily="18" charset="0"/>
              </a:rPr>
              <a:t>manipulatives</a:t>
            </a:r>
            <a:r>
              <a:rPr lang="en-US" dirty="0">
                <a:solidFill>
                  <a:srgbClr val="222222"/>
                </a:solidFill>
                <a:latin typeface="Times New Roman" panose="02020603050405020304" pitchFamily="18" charset="0"/>
                <a:cs typeface="Times New Roman" panose="02020603050405020304" pitchFamily="18" charset="0"/>
              </a:rPr>
              <a:t>: Tools for teaching mathematics to students with learning disabilities. </a:t>
            </a:r>
            <a:r>
              <a:rPr lang="en-US" i="1" dirty="0">
                <a:solidFill>
                  <a:srgbClr val="222222"/>
                </a:solidFill>
                <a:latin typeface="Times New Roman" panose="02020603050405020304" pitchFamily="18" charset="0"/>
                <a:cs typeface="Times New Roman" panose="02020603050405020304" pitchFamily="18" charset="0"/>
              </a:rPr>
              <a:t>Intervention in School and Clinic</a:t>
            </a:r>
            <a:r>
              <a:rPr lang="en-US" dirty="0">
                <a:solidFill>
                  <a:srgbClr val="222222"/>
                </a:solidFill>
                <a:latin typeface="Times New Roman" panose="02020603050405020304" pitchFamily="18" charset="0"/>
                <a:cs typeface="Times New Roman" panose="02020603050405020304" pitchFamily="18" charset="0"/>
              </a:rPr>
              <a:t>, </a:t>
            </a:r>
            <a:r>
              <a:rPr lang="en-US" i="1" dirty="0">
                <a:solidFill>
                  <a:srgbClr val="222222"/>
                </a:solidFill>
                <a:latin typeface="Times New Roman" panose="02020603050405020304" pitchFamily="18" charset="0"/>
                <a:cs typeface="Times New Roman" panose="02020603050405020304" pitchFamily="18" charset="0"/>
              </a:rPr>
              <a:t>52</a:t>
            </a:r>
            <a:r>
              <a:rPr lang="en-US" dirty="0">
                <a:solidFill>
                  <a:srgbClr val="222222"/>
                </a:solidFill>
                <a:latin typeface="Times New Roman" panose="02020603050405020304" pitchFamily="18" charset="0"/>
                <a:cs typeface="Times New Roman" panose="02020603050405020304" pitchFamily="18" charset="0"/>
              </a:rPr>
              <a:t>(3), 148-153.</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62398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1014</Words>
  <Application>Microsoft Office PowerPoint</Application>
  <PresentationFormat>Custom</PresentationFormat>
  <Paragraphs>115</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Parallax</vt:lpstr>
      <vt:lpstr>Assistive Tools for Students with Disabilities Name: Institution:</vt:lpstr>
      <vt:lpstr>Math Tools</vt:lpstr>
      <vt:lpstr>Categories of Math Tools</vt:lpstr>
      <vt:lpstr>Low-tech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2019-11-01T10:13:22Z</dcterms:created>
  <dcterms:modified xsi:type="dcterms:W3CDTF">2020-05-07T13:47:25Z</dcterms:modified>
</cp:coreProperties>
</file>