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257" r:id="rId2"/>
    <p:sldId id="259" r:id="rId3"/>
    <p:sldId id="260" r:id="rId4"/>
    <p:sldId id="262" r:id="rId5"/>
    <p:sldId id="261" r:id="rId6"/>
    <p:sldId id="265" r:id="rId7"/>
    <p:sldId id="26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3898" autoAdjust="0"/>
  </p:normalViewPr>
  <p:slideViewPr>
    <p:cSldViewPr snapToGrid="0">
      <p:cViewPr varScale="1">
        <p:scale>
          <a:sx n="72" d="100"/>
          <a:sy n="72" d="100"/>
        </p:scale>
        <p:origin x="192"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0" d="100"/>
          <a:sy n="60" d="100"/>
        </p:scale>
        <p:origin x="150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E034CF-7BFE-4A34-92A8-783C4E79A08C}" type="datetimeFigureOut">
              <a:rPr lang="en-US" smtClean="0"/>
              <a:t>4/16/2018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2EF99-51B1-4220-9716-4793EDE190D9}" type="slidenum">
              <a:rPr lang="en-US" smtClean="0"/>
              <a:t>‹#›</a:t>
            </a:fld>
            <a:endParaRPr lang="en-US"/>
          </a:p>
        </p:txBody>
      </p:sp>
    </p:spTree>
    <p:extLst>
      <p:ext uri="{BB962C8B-B14F-4D97-AF65-F5344CB8AC3E}">
        <p14:creationId xmlns:p14="http://schemas.microsoft.com/office/powerpoint/2010/main" val="3279262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1841943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360654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997771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3BC747D-959C-4D07-96C7-67F5347C366D}" type="datetimeFigureOut">
              <a:rPr lang="en-US" smtClean="0"/>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46575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3BC747D-959C-4D07-96C7-67F5347C366D}" type="datetimeFigureOut">
              <a:rPr lang="en-US" smtClean="0"/>
              <a:t>4/16/2018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115764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3BC747D-959C-4D07-96C7-67F5347C366D}" type="datetimeFigureOut">
              <a:rPr lang="en-US" smtClean="0"/>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66617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BC747D-959C-4D07-96C7-67F5347C366D}" type="datetimeFigureOut">
              <a:rPr lang="en-US" smtClean="0"/>
              <a:t>4/16/2018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728075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3BC747D-959C-4D07-96C7-67F5347C366D}" type="datetimeFigureOut">
              <a:rPr lang="en-US" smtClean="0"/>
              <a:t>4/16/2018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52208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3BC747D-959C-4D07-96C7-67F5347C366D}" type="datetimeFigureOut">
              <a:rPr lang="en-US" smtClean="0"/>
              <a:t>4/16/2018</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2439273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43BC747D-959C-4D07-96C7-67F5347C366D}" type="datetimeFigureOut">
              <a:rPr lang="en-US" smtClean="0"/>
              <a:t>4/16/2018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377262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3201593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92690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1962757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12281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743853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161934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BC747D-959C-4D07-96C7-67F5347C366D}" type="datetimeFigureOut">
              <a:rPr lang="en-US" smtClean="0"/>
              <a:t>4/16/2018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E47CA-4E98-4B74-8489-122B9083AB22}" type="slidenum">
              <a:rPr lang="en-US" smtClean="0"/>
              <a:t>‹#›</a:t>
            </a:fld>
            <a:endParaRPr lang="en-US"/>
          </a:p>
        </p:txBody>
      </p:sp>
    </p:spTree>
    <p:extLst>
      <p:ext uri="{BB962C8B-B14F-4D97-AF65-F5344CB8AC3E}">
        <p14:creationId xmlns:p14="http://schemas.microsoft.com/office/powerpoint/2010/main" val="50893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3BC747D-959C-4D07-96C7-67F5347C366D}" type="datetimeFigureOut">
              <a:rPr lang="en-US" smtClean="0"/>
              <a:t>4/16/2018</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021E47CA-4E98-4B74-8489-122B9083AB22}" type="slidenum">
              <a:rPr lang="en-US" smtClean="0"/>
              <a:t>‹#›</a:t>
            </a:fld>
            <a:endParaRPr lang="en-US"/>
          </a:p>
        </p:txBody>
      </p:sp>
    </p:spTree>
    <p:extLst>
      <p:ext uri="{BB962C8B-B14F-4D97-AF65-F5344CB8AC3E}">
        <p14:creationId xmlns:p14="http://schemas.microsoft.com/office/powerpoint/2010/main" val="99172589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108" t="-829" r="843" b="-72"/>
          <a:stretch/>
        </p:blipFill>
        <p:spPr>
          <a:xfrm>
            <a:off x="0" y="-26504"/>
            <a:ext cx="9144000"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38069891"/>
      </p:ext>
    </p:extLst>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822" y="1468192"/>
            <a:ext cx="6554867" cy="1525073"/>
          </a:xfrm>
        </p:spPr>
        <p:txBody>
          <a:bodyPr/>
          <a:lstStyle/>
          <a:p>
            <a:pPr algn="ctr"/>
            <a:r>
              <a:rPr lang="en-US" b="1" dirty="0" smtClean="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District </a:t>
            </a:r>
            <a:r>
              <a:rPr lang="en-US" b="1" dirty="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13</a:t>
            </a:r>
            <a:r>
              <a:rPr lang="en-US" b="1" dirty="0">
                <a:solidFill>
                  <a:schemeClr val="accent6">
                    <a:lumMod val="40000"/>
                    <a:lumOff val="60000"/>
                  </a:schemeClr>
                </a:solidFill>
                <a:effectLst>
                  <a:outerShdw blurRad="38100" dist="38100" dir="2700000" algn="tl">
                    <a:srgbClr val="000000">
                      <a:alpha val="43137"/>
                    </a:srgbClr>
                  </a:outerShdw>
                </a:effectLst>
              </a:rPr>
              <a:t/>
            </a:r>
            <a:br>
              <a:rPr lang="en-US" b="1" dirty="0">
                <a:solidFill>
                  <a:schemeClr val="accent6">
                    <a:lumMod val="40000"/>
                    <a:lumOff val="60000"/>
                  </a:schemeClr>
                </a:solidFill>
                <a:effectLst>
                  <a:outerShdw blurRad="38100" dist="38100" dir="2700000" algn="tl">
                    <a:srgbClr val="000000">
                      <a:alpha val="43137"/>
                    </a:srgbClr>
                  </a:outerShdw>
                </a:effectLst>
              </a:rPr>
            </a:br>
            <a:endParaRPr lang="en-US" b="1" dirty="0">
              <a:solidFill>
                <a:schemeClr val="accent6">
                  <a:lumMod val="40000"/>
                  <a:lumOff val="6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2993265"/>
            <a:ext cx="6554867" cy="3767670"/>
          </a:xfrm>
        </p:spPr>
        <p:txBody>
          <a:bodyPr>
            <a:normAutofit/>
          </a:bodyPr>
          <a:lstStyle/>
          <a:p>
            <a:pPr marL="0" indent="0">
              <a:buNone/>
            </a:pPr>
            <a:r>
              <a:rPr lang="en-US" sz="2400" dirty="0" smtClean="0">
                <a:solidFill>
                  <a:schemeClr val="tx1"/>
                </a:solidFill>
                <a:latin typeface="Agency FB" panose="020B0503020202020204" pitchFamily="34" charset="0"/>
              </a:rPr>
              <a:t> </a:t>
            </a:r>
            <a:r>
              <a:rPr lang="en-US" dirty="0">
                <a:solidFill>
                  <a:schemeClr val="tx1"/>
                </a:solidFill>
                <a:latin typeface="Agency FB" panose="020B0503020202020204" pitchFamily="34" charset="0"/>
              </a:rPr>
              <a:t>(French title Banlieue 13 or </a:t>
            </a:r>
            <a:r>
              <a:rPr lang="en-US" dirty="0" smtClean="0">
                <a:solidFill>
                  <a:schemeClr val="tx1"/>
                </a:solidFill>
                <a:latin typeface="Agency FB" panose="020B0503020202020204" pitchFamily="34" charset="0"/>
              </a:rPr>
              <a:t>B13), </a:t>
            </a:r>
            <a:r>
              <a:rPr lang="en-US" dirty="0">
                <a:solidFill>
                  <a:schemeClr val="tx1"/>
                </a:solidFill>
                <a:latin typeface="Agency FB" panose="020B0503020202020204" pitchFamily="34" charset="0"/>
              </a:rPr>
              <a:t>is a 2004 French action film directed by Pierre Morel and written and produced by Luc Besson</a:t>
            </a:r>
            <a:r>
              <a:rPr lang="en-US" dirty="0" smtClean="0">
                <a:solidFill>
                  <a:schemeClr val="tx1"/>
                </a:solidFill>
                <a:latin typeface="Agency FB" panose="020B0503020202020204" pitchFamily="34" charset="0"/>
              </a:rPr>
              <a:t>. </a:t>
            </a:r>
            <a:r>
              <a:rPr lang="en-US" dirty="0">
                <a:solidFill>
                  <a:schemeClr val="tx1"/>
                </a:solidFill>
                <a:latin typeface="Agency FB" panose="020B0503020202020204" pitchFamily="34" charset="0"/>
              </a:rPr>
              <a:t>The film is </a:t>
            </a:r>
            <a:r>
              <a:rPr lang="en-US" dirty="0" smtClean="0">
                <a:solidFill>
                  <a:schemeClr val="tx1"/>
                </a:solidFill>
                <a:latin typeface="Agency FB" panose="020B0503020202020204" pitchFamily="34" charset="0"/>
              </a:rPr>
              <a:t>prominent </a:t>
            </a:r>
            <a:r>
              <a:rPr lang="en-US" dirty="0">
                <a:solidFill>
                  <a:schemeClr val="tx1"/>
                </a:solidFill>
                <a:latin typeface="Agency FB" panose="020B0503020202020204" pitchFamily="34" charset="0"/>
              </a:rPr>
              <a:t>for its </a:t>
            </a:r>
            <a:r>
              <a:rPr lang="en-US" dirty="0" smtClean="0">
                <a:solidFill>
                  <a:schemeClr val="tx1"/>
                </a:solidFill>
                <a:latin typeface="Agency FB" panose="020B0503020202020204" pitchFamily="34" charset="0"/>
              </a:rPr>
              <a:t>illustration </a:t>
            </a:r>
            <a:r>
              <a:rPr lang="en-US" dirty="0">
                <a:solidFill>
                  <a:schemeClr val="tx1"/>
                </a:solidFill>
                <a:latin typeface="Agency FB" panose="020B0503020202020204" pitchFamily="34" charset="0"/>
              </a:rPr>
              <a:t>of parkour in a number of stunt sequences that were completed without the use of wires or computer generated </a:t>
            </a:r>
            <a:r>
              <a:rPr lang="en-US" dirty="0" smtClean="0">
                <a:solidFill>
                  <a:schemeClr val="tx1"/>
                </a:solidFill>
                <a:latin typeface="Agency FB" panose="020B0503020202020204" pitchFamily="34" charset="0"/>
              </a:rPr>
              <a:t>effects.</a:t>
            </a:r>
            <a:endParaRPr lang="en-US" dirty="0">
              <a:solidFill>
                <a:schemeClr val="tx1"/>
              </a:solidFill>
              <a:latin typeface="Agency FB" panose="020B0503020202020204" pitchFamily="34" charset="0"/>
            </a:endParaRPr>
          </a:p>
        </p:txBody>
      </p:sp>
    </p:spTree>
    <p:extLst>
      <p:ext uri="{BB962C8B-B14F-4D97-AF65-F5344CB8AC3E}">
        <p14:creationId xmlns:p14="http://schemas.microsoft.com/office/powerpoint/2010/main" val="246680330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mph" presetSubtype="0" fill="hold" grpId="1" nodeType="clickEffect">
                                  <p:stCondLst>
                                    <p:cond delay="0"/>
                                  </p:stCondLst>
                                  <p:childTnLst>
                                    <p:animClr clrSpc="hsl" dir="cw">
                                      <p:cBhvr override="childStyle">
                                        <p:cTn id="11" dur="500" fill="hold"/>
                                        <p:tgtEl>
                                          <p:spTgt spid="3">
                                            <p:txEl>
                                              <p:pRg st="0" end="0"/>
                                            </p:txEl>
                                          </p:spTgt>
                                        </p:tgtEl>
                                        <p:attrNameLst>
                                          <p:attrName>style.color</p:attrName>
                                        </p:attrNameLst>
                                      </p:cBhvr>
                                      <p:by>
                                        <p:hsl h="0" s="12549" l="25098"/>
                                      </p:by>
                                    </p:animClr>
                                    <p:animClr clrSpc="hsl" dir="cw">
                                      <p:cBhvr>
                                        <p:cTn id="12" dur="500" fill="hold"/>
                                        <p:tgtEl>
                                          <p:spTgt spid="3">
                                            <p:txEl>
                                              <p:pRg st="0" end="0"/>
                                            </p:txEl>
                                          </p:spTgt>
                                        </p:tgtEl>
                                        <p:attrNameLst>
                                          <p:attrName>fillcolor</p:attrName>
                                        </p:attrNameLst>
                                      </p:cBhvr>
                                      <p:by>
                                        <p:hsl h="0" s="12549" l="25098"/>
                                      </p:by>
                                    </p:animClr>
                                    <p:animClr clrSpc="hsl" dir="cw">
                                      <p:cBhvr>
                                        <p:cTn id="13" dur="500" fill="hold"/>
                                        <p:tgtEl>
                                          <p:spTgt spid="3">
                                            <p:txEl>
                                              <p:pRg st="0" end="0"/>
                                            </p:txEl>
                                          </p:spTgt>
                                        </p:tgtEl>
                                        <p:attrNameLst>
                                          <p:attrName>stroke.color</p:attrName>
                                        </p:attrNameLst>
                                      </p:cBhvr>
                                      <p:by>
                                        <p:hsl h="0" s="12549" l="25098"/>
                                      </p:by>
                                    </p:animClr>
                                    <p:set>
                                      <p:cBhvr>
                                        <p:cTn id="14"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336" y="1178848"/>
            <a:ext cx="6154713" cy="3662096"/>
          </a:xfrm>
        </p:spPr>
        <p:txBody>
          <a:bodyPr>
            <a:noAutofit/>
          </a:bodyPr>
          <a:lstStyle/>
          <a:p>
            <a:r>
              <a:rPr lang="en-US" sz="1600" cap="none" dirty="0" smtClean="0">
                <a:latin typeface="Agency FB" panose="020B0503020202020204" pitchFamily="34" charset="0"/>
              </a:rPr>
              <a:t>The year</a:t>
            </a:r>
            <a:r>
              <a:rPr lang="en-US" sz="1600" cap="none" dirty="0" smtClean="0">
                <a:latin typeface="Agency FB" panose="020B0503020202020204" pitchFamily="34" charset="0"/>
              </a:rPr>
              <a:t> </a:t>
            </a:r>
            <a:r>
              <a:rPr lang="en-US" sz="1600" cap="none" dirty="0" smtClean="0">
                <a:latin typeface="Agency FB" panose="020B0503020202020204" pitchFamily="34" charset="0"/>
              </a:rPr>
              <a:t>2010, social problems have </a:t>
            </a:r>
            <a:r>
              <a:rPr lang="en-US" sz="1600" cap="none" dirty="0" smtClean="0">
                <a:latin typeface="Agency FB" panose="020B0503020202020204" pitchFamily="34" charset="0"/>
              </a:rPr>
              <a:t>clogged </a:t>
            </a:r>
            <a:r>
              <a:rPr lang="en-US" sz="1600" cap="none" dirty="0" smtClean="0">
                <a:latin typeface="Agency FB" panose="020B0503020202020204" pitchFamily="34" charset="0"/>
              </a:rPr>
              <a:t>the poorer </a:t>
            </a:r>
            <a:r>
              <a:rPr lang="en-US" sz="1600" cap="none" dirty="0" smtClean="0">
                <a:latin typeface="Agency FB" panose="020B0503020202020204" pitchFamily="34" charset="0"/>
              </a:rPr>
              <a:t>outskirts </a:t>
            </a:r>
            <a:r>
              <a:rPr lang="en-US" sz="1600" cap="none" dirty="0" smtClean="0">
                <a:latin typeface="Agency FB" panose="020B0503020202020204" pitchFamily="34" charset="0"/>
              </a:rPr>
              <a:t>of Paris; especially Banlieue 13, </a:t>
            </a:r>
            <a:r>
              <a:rPr lang="en-US" sz="1600" cap="none" dirty="0" smtClean="0">
                <a:latin typeface="Agency FB" panose="020B0503020202020204" pitchFamily="34" charset="0"/>
              </a:rPr>
              <a:t>(B13): </a:t>
            </a:r>
            <a:r>
              <a:rPr lang="en-US" sz="1600" cap="none" dirty="0" smtClean="0">
                <a:latin typeface="Agency FB" panose="020B0503020202020204" pitchFamily="34" charset="0"/>
              </a:rPr>
              <a:t>a ghetto with a population of some two million. </a:t>
            </a:r>
            <a:r>
              <a:rPr lang="en-US" sz="1600" cap="none" dirty="0" smtClean="0">
                <a:latin typeface="Agency FB" panose="020B0503020202020204" pitchFamily="34" charset="0"/>
              </a:rPr>
              <a:t>Unable </a:t>
            </a:r>
            <a:r>
              <a:rPr lang="en-US" sz="1600" cap="none" dirty="0" smtClean="0">
                <a:latin typeface="Agency FB" panose="020B0503020202020204" pitchFamily="34" charset="0"/>
              </a:rPr>
              <a:t>to control B13, the authorities </a:t>
            </a:r>
            <a:r>
              <a:rPr lang="en-US" sz="1600" cap="none" dirty="0" smtClean="0">
                <a:latin typeface="Agency FB" panose="020B0503020202020204" pitchFamily="34" charset="0"/>
              </a:rPr>
              <a:t>created </a:t>
            </a:r>
            <a:r>
              <a:rPr lang="en-US" sz="1600" cap="none" dirty="0" smtClean="0">
                <a:latin typeface="Agency FB" panose="020B0503020202020204" pitchFamily="34" charset="0"/>
              </a:rPr>
              <a:t>a high wall topped by barbed tape around the entire area</a:t>
            </a:r>
            <a:r>
              <a:rPr lang="en-US" sz="1600" cap="none" dirty="0" smtClean="0">
                <a:latin typeface="Agency FB" panose="020B0503020202020204" pitchFamily="34" charset="0"/>
              </a:rPr>
              <a:t>, this forced </a:t>
            </a:r>
            <a:r>
              <a:rPr lang="en-US" sz="1600" cap="none" dirty="0" smtClean="0">
                <a:latin typeface="Agency FB" panose="020B0503020202020204" pitchFamily="34" charset="0"/>
              </a:rPr>
              <a:t>the </a:t>
            </a:r>
            <a:r>
              <a:rPr lang="en-US" sz="1600" cap="none" dirty="0" smtClean="0">
                <a:latin typeface="Agency FB" panose="020B0503020202020204" pitchFamily="34" charset="0"/>
              </a:rPr>
              <a:t>residents </a:t>
            </a:r>
            <a:r>
              <a:rPr lang="en-US" sz="1600" cap="none" dirty="0" smtClean="0">
                <a:latin typeface="Agency FB" panose="020B0503020202020204" pitchFamily="34" charset="0"/>
              </a:rPr>
              <a:t>within to survive without education, proper utilities or police protection behind the containment wall. Police checkpoints </a:t>
            </a:r>
            <a:r>
              <a:rPr lang="en-US" sz="1600" cap="none" dirty="0" smtClean="0">
                <a:latin typeface="Agency FB" panose="020B0503020202020204" pitchFamily="34" charset="0"/>
              </a:rPr>
              <a:t>stopped </a:t>
            </a:r>
            <a:r>
              <a:rPr lang="en-US" sz="1600" cap="none" dirty="0" smtClean="0">
                <a:latin typeface="Agency FB" panose="020B0503020202020204" pitchFamily="34" charset="0"/>
              </a:rPr>
              <a:t>anybody going in or out. </a:t>
            </a:r>
            <a:br>
              <a:rPr lang="en-US" sz="1600" cap="none" dirty="0" smtClean="0">
                <a:latin typeface="Agency FB" panose="020B0503020202020204" pitchFamily="34" charset="0"/>
              </a:rPr>
            </a:br>
            <a:r>
              <a:rPr lang="en-US" sz="1600" cap="none" dirty="0" smtClean="0">
                <a:latin typeface="Agency FB" panose="020B0503020202020204" pitchFamily="34" charset="0"/>
              </a:rPr>
              <a:t/>
            </a:r>
            <a:br>
              <a:rPr lang="en-US" sz="1600" cap="none" dirty="0" smtClean="0">
                <a:latin typeface="Agency FB" panose="020B0503020202020204" pitchFamily="34" charset="0"/>
              </a:rPr>
            </a:br>
            <a:r>
              <a:rPr lang="en-US" sz="1600" cap="none" dirty="0" smtClean="0">
                <a:latin typeface="Agency FB" panose="020B0503020202020204" pitchFamily="34" charset="0"/>
              </a:rPr>
              <a:t>Three years later, the </a:t>
            </a:r>
            <a:r>
              <a:rPr lang="en-US" sz="1600" cap="none" dirty="0" smtClean="0">
                <a:latin typeface="Agency FB" panose="020B0503020202020204" pitchFamily="34" charset="0"/>
              </a:rPr>
              <a:t>district became </a:t>
            </a:r>
            <a:r>
              <a:rPr lang="en-US" sz="1600" cap="none" dirty="0" smtClean="0">
                <a:latin typeface="Agency FB" panose="020B0503020202020204" pitchFamily="34" charset="0"/>
              </a:rPr>
              <a:t>overrun with gangs. Leïto (David belle) is a fighter of such gangs. The beginning of the film depicts Leïto washing a case full of drugs down the drain, then escaping the gang who has come to collect the drugs. The gang's leader, Taha, kidnaps Leïto's sister Lola in retaliation; Leïto is able to rescue her and take Taha to the police station, but the police arrest Leïto and let Taha leave with Lola, stating that they're </a:t>
            </a:r>
            <a:r>
              <a:rPr lang="en-US" sz="1600" cap="none" dirty="0" smtClean="0">
                <a:latin typeface="Agency FB" panose="020B0503020202020204" pitchFamily="34" charset="0"/>
              </a:rPr>
              <a:t>leaving </a:t>
            </a:r>
            <a:r>
              <a:rPr lang="en-US" sz="1600" cap="none" dirty="0" smtClean="0">
                <a:latin typeface="Agency FB" panose="020B0503020202020204" pitchFamily="34" charset="0"/>
              </a:rPr>
              <a:t>the district.</a:t>
            </a:r>
            <a:br>
              <a:rPr lang="en-US" sz="1600" cap="none" dirty="0" smtClean="0">
                <a:latin typeface="Agency FB" panose="020B0503020202020204" pitchFamily="34" charset="0"/>
              </a:rPr>
            </a:br>
            <a:r>
              <a:rPr lang="en-US" sz="1600" cap="none" dirty="0" smtClean="0">
                <a:latin typeface="Agency FB" panose="020B0503020202020204" pitchFamily="34" charset="0"/>
              </a:rPr>
              <a:t/>
            </a:r>
            <a:br>
              <a:rPr lang="en-US" sz="1600" cap="none" dirty="0" smtClean="0">
                <a:latin typeface="Agency FB" panose="020B0503020202020204" pitchFamily="34" charset="0"/>
              </a:rPr>
            </a:br>
            <a:endParaRPr lang="en-US" sz="1600" cap="none" dirty="0">
              <a:latin typeface="Agency FB" panose="020B0503020202020204" pitchFamily="34" charset="0"/>
            </a:endParaRPr>
          </a:p>
        </p:txBody>
      </p:sp>
      <p:sp>
        <p:nvSpPr>
          <p:cNvPr id="3" name="Subtitle 2"/>
          <p:cNvSpPr>
            <a:spLocks noGrp="1"/>
          </p:cNvSpPr>
          <p:nvPr>
            <p:ph type="subTitle" idx="1"/>
          </p:nvPr>
        </p:nvSpPr>
        <p:spPr>
          <a:xfrm>
            <a:off x="752342" y="392329"/>
            <a:ext cx="4954250" cy="786519"/>
          </a:xfrm>
        </p:spPr>
        <p:txBody>
          <a:bodyPr>
            <a:normAutofit/>
          </a:bodyPr>
          <a:lstStyle/>
          <a:p>
            <a:r>
              <a:rPr lang="en-US" sz="3200" b="1" dirty="0" smtClean="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THE PLOT</a:t>
            </a:r>
            <a:endParaRPr lang="en-US" sz="3200" b="1" dirty="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575221196"/>
      </p:ext>
    </p:extLst>
  </p:cSld>
  <p:clrMapOvr>
    <a:masterClrMapping/>
  </p:clrMapOvr>
  <mc:AlternateContent xmlns:mc="http://schemas.openxmlformats.org/markup-compatibility/2006" xmlns:p14="http://schemas.microsoft.com/office/powerpoint/2010/main">
    <mc:Choice Requires="p14">
      <p:transition spd="slow" p14:dur="275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603" y="719191"/>
            <a:ext cx="6123746" cy="4253501"/>
          </a:xfrm>
        </p:spPr>
        <p:txBody>
          <a:bodyPr>
            <a:noAutofit/>
          </a:bodyPr>
          <a:lstStyle/>
          <a:p>
            <a:r>
              <a:rPr lang="en-US" sz="1600" cap="none" dirty="0" smtClean="0">
                <a:latin typeface="Agency FB" panose="020B0503020202020204" pitchFamily="34" charset="0"/>
              </a:rPr>
              <a:t>Six months later, in Paris, Damien Tomaso — an undercover cop, completes a successful operation at a casino, and is immediately given a new </a:t>
            </a:r>
            <a:r>
              <a:rPr lang="en-US" sz="1600" cap="none" dirty="0" smtClean="0">
                <a:latin typeface="Agency FB" panose="020B0503020202020204" pitchFamily="34" charset="0"/>
              </a:rPr>
              <a:t>assignment. “ </a:t>
            </a:r>
            <a:r>
              <a:rPr lang="en-US" sz="1600" cap="none" dirty="0" smtClean="0">
                <a:latin typeface="Agency FB" panose="020B0503020202020204" pitchFamily="34" charset="0"/>
              </a:rPr>
              <a:t>Taha's gang has taken a bomb from a nuclear transport vehicle and accidentally activated it, giving it 24 hours before it wipes out the </a:t>
            </a:r>
            <a:r>
              <a:rPr lang="en-US" sz="1600" cap="none" dirty="0" smtClean="0">
                <a:latin typeface="Agency FB" panose="020B0503020202020204" pitchFamily="34" charset="0"/>
              </a:rPr>
              <a:t>district”. </a:t>
            </a:r>
            <a:r>
              <a:rPr lang="en-US" sz="1600" cap="none" dirty="0" smtClean="0">
                <a:latin typeface="Agency FB" panose="020B0503020202020204" pitchFamily="34" charset="0"/>
              </a:rPr>
              <a:t>Damien, </a:t>
            </a:r>
            <a:r>
              <a:rPr lang="en-US" sz="1600" cap="none" dirty="0" smtClean="0">
                <a:latin typeface="Agency FB" panose="020B0503020202020204" pitchFamily="34" charset="0"/>
              </a:rPr>
              <a:t>posturing </a:t>
            </a:r>
            <a:r>
              <a:rPr lang="en-US" sz="1600" cap="none" dirty="0" smtClean="0">
                <a:latin typeface="Agency FB" panose="020B0503020202020204" pitchFamily="34" charset="0"/>
              </a:rPr>
              <a:t>as a prisoner, must </a:t>
            </a:r>
            <a:r>
              <a:rPr lang="en-US" sz="1600" cap="none" dirty="0" smtClean="0">
                <a:latin typeface="Agency FB" panose="020B0503020202020204" pitchFamily="34" charset="0"/>
              </a:rPr>
              <a:t>intrude </a:t>
            </a:r>
            <a:r>
              <a:rPr lang="en-US" sz="1600" cap="none" dirty="0" smtClean="0">
                <a:latin typeface="Agency FB" panose="020B0503020202020204" pitchFamily="34" charset="0"/>
              </a:rPr>
              <a:t>the district and disarm the bomb; he teams up with Leïto to do so. Leïto immediately sees through Damien's cover, but the two reluctantly team up to save Leïto's sister as well. The pair surrenders to Taha in order to gain access to his base, where they find the bomb has been set up on a missile launcher aimed at Paris, </a:t>
            </a:r>
            <a:br>
              <a:rPr lang="en-US" sz="1600" cap="none" dirty="0" smtClean="0">
                <a:latin typeface="Agency FB" panose="020B0503020202020204" pitchFamily="34" charset="0"/>
              </a:rPr>
            </a:br>
            <a:r>
              <a:rPr lang="en-US" sz="1600" cap="none" dirty="0" smtClean="0">
                <a:latin typeface="Agency FB" panose="020B0503020202020204" pitchFamily="34" charset="0"/>
              </a:rPr>
              <a:t/>
            </a:r>
            <a:br>
              <a:rPr lang="en-US" sz="1600" cap="none" dirty="0" smtClean="0">
                <a:latin typeface="Agency FB" panose="020B0503020202020204" pitchFamily="34" charset="0"/>
              </a:rPr>
            </a:br>
            <a:r>
              <a:rPr lang="en-US" sz="1600" cap="none" dirty="0" smtClean="0">
                <a:latin typeface="Agency FB" panose="020B0503020202020204" pitchFamily="34" charset="0"/>
              </a:rPr>
              <a:t>With Lola handcuffed to it. Taha demands a high ransom to deactivate the bomb; the government refuses, but after Damien gives them Taha's bank account codes, they drain his funds. Leïto and Damien escape, while Taha is killed by his own men when they realize he will be unable to pay them. The much more benevolent K2 takes over and allows Leïto and Damien to stop the bomb.</a:t>
            </a:r>
            <a:br>
              <a:rPr lang="en-US" sz="1600" cap="none" dirty="0" smtClean="0">
                <a:latin typeface="Agency FB" panose="020B0503020202020204" pitchFamily="34" charset="0"/>
              </a:rPr>
            </a:br>
            <a:r>
              <a:rPr lang="en-US" sz="1600" cap="none" dirty="0" smtClean="0">
                <a:latin typeface="Agency FB" panose="020B0503020202020204" pitchFamily="34" charset="0"/>
              </a:rPr>
              <a:t/>
            </a:r>
            <a:br>
              <a:rPr lang="en-US" sz="1600" cap="none" dirty="0" smtClean="0">
                <a:latin typeface="Agency FB" panose="020B0503020202020204" pitchFamily="34" charset="0"/>
              </a:rPr>
            </a:br>
            <a:endParaRPr lang="en-US" sz="1600" cap="none" dirty="0">
              <a:latin typeface="Agency FB" panose="020B0503020202020204" pitchFamily="34" charset="0"/>
            </a:endParaRPr>
          </a:p>
        </p:txBody>
      </p:sp>
    </p:spTree>
    <p:extLst>
      <p:ext uri="{BB962C8B-B14F-4D97-AF65-F5344CB8AC3E}">
        <p14:creationId xmlns:p14="http://schemas.microsoft.com/office/powerpoint/2010/main" val="1959002875"/>
      </p:ext>
    </p:extLst>
  </p:cSld>
  <p:clrMapOvr>
    <a:masterClrMapping/>
  </p:clrMapOvr>
  <mc:AlternateContent xmlns:mc="http://schemas.openxmlformats.org/markup-compatibility/2006" xmlns:p14="http://schemas.microsoft.com/office/powerpoint/2010/main">
    <mc:Choice Requires="p14">
      <p:transition spd="slow" p14:dur="3400">
        <p14:reveal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219" y="1530850"/>
            <a:ext cx="6154713" cy="2846961"/>
          </a:xfrm>
        </p:spPr>
        <p:txBody>
          <a:bodyPr>
            <a:normAutofit fontScale="90000"/>
          </a:bodyPr>
          <a:lstStyle/>
          <a:p>
            <a:r>
              <a:rPr lang="en-US" sz="800" dirty="0"/>
              <a:t/>
            </a:r>
            <a:br>
              <a:rPr lang="en-US" sz="800" dirty="0"/>
            </a:br>
            <a:r>
              <a:rPr lang="en-US" sz="800" dirty="0"/>
              <a:t/>
            </a:r>
            <a:br>
              <a:rPr lang="en-US" sz="800" dirty="0"/>
            </a:br>
            <a:r>
              <a:rPr lang="en-US" sz="1800" cap="none" dirty="0" smtClean="0">
                <a:latin typeface="Agency FB" panose="020B0503020202020204" pitchFamily="34" charset="0"/>
              </a:rPr>
              <a:t>After fighting their way to the building, Damien calls his contact to receive the deactivation code, but after recognizing certain symbols in the code, Leïto deduces that the government has set them up and the code will actually detonate the bomb instead of deactivating it. After Leïto and Damien fight, Lola is able to restrain Damien long enough for the timer on the bomb to run out. The bomb does not explode, proving Leïto right. </a:t>
            </a:r>
            <a:br>
              <a:rPr lang="en-US" sz="1800" cap="none" dirty="0" smtClean="0">
                <a:latin typeface="Agency FB" panose="020B0503020202020204" pitchFamily="34" charset="0"/>
              </a:rPr>
            </a:br>
            <a:r>
              <a:rPr lang="en-US" sz="1800" cap="none" dirty="0" smtClean="0">
                <a:latin typeface="Agency FB" panose="020B0503020202020204" pitchFamily="34" charset="0"/>
              </a:rPr>
              <a:t/>
            </a:r>
            <a:br>
              <a:rPr lang="en-US" sz="1800" cap="none" dirty="0" smtClean="0">
                <a:latin typeface="Agency FB" panose="020B0503020202020204" pitchFamily="34" charset="0"/>
              </a:rPr>
            </a:br>
            <a:r>
              <a:rPr lang="en-US" sz="1800" cap="none" dirty="0" smtClean="0">
                <a:latin typeface="Agency FB" panose="020B0503020202020204" pitchFamily="34" charset="0"/>
              </a:rPr>
              <a:t>The pair return to the government building with the bomb and use it to force the government agent to admit that he had planned to blow up B13 as a means to get rid of it, catching it on camera and broadcasting it on national TV. Soon the rest of the government promises to tear down the containment wall and bring back schools and police to B13. Leïto and Damien depart as friends, and Lola kisses Damien to encourage him to visit B13 in the future.</a:t>
            </a:r>
            <a:endParaRPr lang="en-US" sz="1800" cap="none" dirty="0">
              <a:latin typeface="Agency FB" panose="020B0503020202020204" pitchFamily="34" charset="0"/>
            </a:endParaRPr>
          </a:p>
        </p:txBody>
      </p:sp>
    </p:spTree>
    <p:extLst>
      <p:ext uri="{BB962C8B-B14F-4D97-AF65-F5344CB8AC3E}">
        <p14:creationId xmlns:p14="http://schemas.microsoft.com/office/powerpoint/2010/main" val="1253421118"/>
      </p:ext>
    </p:extLst>
  </p:cSld>
  <p:clrMapOvr>
    <a:masterClrMapping/>
  </p:clrMapOvr>
  <mc:AlternateContent xmlns:mc="http://schemas.openxmlformats.org/markup-compatibility/2006" xmlns:p14="http://schemas.microsoft.com/office/powerpoint/2010/main">
    <mc:Choice Requires="p14">
      <p:transition spd="slow" p14:dur="3400">
        <p14:reveal thruBlk="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291" y="1479479"/>
            <a:ext cx="6719380" cy="4290255"/>
          </a:xfrm>
        </p:spPr>
        <p:txBody>
          <a:bodyPr>
            <a:normAutofit/>
          </a:bodyPr>
          <a:lstStyle/>
          <a:p>
            <a:r>
              <a:rPr lang="en-US" sz="1800" cap="none" dirty="0" smtClean="0">
                <a:latin typeface="Agency FB" panose="020B0503020202020204" pitchFamily="34" charset="0"/>
              </a:rPr>
              <a:t>After the government agent is forced to </a:t>
            </a:r>
            <a:r>
              <a:rPr lang="en-US" sz="1800" cap="none" dirty="0">
                <a:latin typeface="Agency FB" panose="020B0503020202020204" pitchFamily="34" charset="0"/>
              </a:rPr>
              <a:t>admit on camera </a:t>
            </a:r>
            <a:r>
              <a:rPr lang="en-US" sz="1800" cap="none" dirty="0" smtClean="0">
                <a:latin typeface="Agency FB" panose="020B0503020202020204" pitchFamily="34" charset="0"/>
              </a:rPr>
              <a:t>and on </a:t>
            </a:r>
            <a:r>
              <a:rPr lang="en-US" sz="1800" cap="none" dirty="0">
                <a:latin typeface="Agency FB" panose="020B0503020202020204" pitchFamily="34" charset="0"/>
              </a:rPr>
              <a:t>National </a:t>
            </a:r>
            <a:r>
              <a:rPr lang="en-US" sz="1800" cap="none" dirty="0" smtClean="0">
                <a:latin typeface="Agency FB" panose="020B0503020202020204" pitchFamily="34" charset="0"/>
              </a:rPr>
              <a:t>Television, </a:t>
            </a:r>
            <a:r>
              <a:rPr lang="en-US" sz="1800" cap="none" dirty="0" smtClean="0">
                <a:latin typeface="Agency FB" panose="020B0503020202020204" pitchFamily="34" charset="0"/>
              </a:rPr>
              <a:t>that he had planned to blow up B13 as a means to get rid of </a:t>
            </a:r>
            <a:r>
              <a:rPr lang="en-US" sz="1800" cap="none" dirty="0" smtClean="0">
                <a:latin typeface="Agency FB" panose="020B0503020202020204" pitchFamily="34" charset="0"/>
              </a:rPr>
              <a:t>it. </a:t>
            </a:r>
            <a:r>
              <a:rPr lang="en-US" sz="1800" cap="none" dirty="0" smtClean="0">
                <a:latin typeface="Agency FB" panose="020B0503020202020204" pitchFamily="34" charset="0"/>
              </a:rPr>
              <a:t>Policies are put in place to:</a:t>
            </a:r>
            <a:br>
              <a:rPr lang="en-US" sz="1800" cap="none" dirty="0" smtClean="0">
                <a:latin typeface="Agency FB" panose="020B0503020202020204" pitchFamily="34" charset="0"/>
              </a:rPr>
            </a:br>
            <a:r>
              <a:rPr lang="en-US" sz="1800" cap="none" dirty="0" smtClean="0">
                <a:latin typeface="Agency FB" panose="020B0503020202020204" pitchFamily="34" charset="0"/>
              </a:rPr>
              <a:t/>
            </a:r>
            <a:br>
              <a:rPr lang="en-US" sz="1800" cap="none" dirty="0" smtClean="0">
                <a:latin typeface="Agency FB" panose="020B0503020202020204" pitchFamily="34" charset="0"/>
              </a:rPr>
            </a:br>
            <a:r>
              <a:rPr lang="en-US" sz="1800" cap="none" dirty="0" smtClean="0">
                <a:latin typeface="Agency FB" panose="020B0503020202020204" pitchFamily="34" charset="0"/>
              </a:rPr>
              <a:t>1)  Tear down the containment wall.</a:t>
            </a:r>
            <a:br>
              <a:rPr lang="en-US" sz="1800" cap="none" dirty="0" smtClean="0">
                <a:latin typeface="Agency FB" panose="020B0503020202020204" pitchFamily="34" charset="0"/>
              </a:rPr>
            </a:br>
            <a:r>
              <a:rPr lang="en-US" sz="1800" cap="none" dirty="0" smtClean="0">
                <a:latin typeface="Agency FB" panose="020B0503020202020204" pitchFamily="34" charset="0"/>
              </a:rPr>
              <a:t>2) Reawaken schools.</a:t>
            </a:r>
            <a:br>
              <a:rPr lang="en-US" sz="1800" cap="none" dirty="0" smtClean="0">
                <a:latin typeface="Agency FB" panose="020B0503020202020204" pitchFamily="34" charset="0"/>
              </a:rPr>
            </a:br>
            <a:r>
              <a:rPr lang="en-US" sz="1800" cap="none" dirty="0" smtClean="0">
                <a:latin typeface="Agency FB" panose="020B0503020202020204" pitchFamily="34" charset="0"/>
              </a:rPr>
              <a:t>3) Bring back police to B13</a:t>
            </a:r>
            <a:r>
              <a:rPr lang="en-US" sz="1600" cap="none" dirty="0" smtClean="0">
                <a:latin typeface="Agency FB" panose="020B0503020202020204" pitchFamily="34" charset="0"/>
              </a:rPr>
              <a:t>.</a:t>
            </a:r>
            <a:br>
              <a:rPr lang="en-US" sz="1600" cap="none" dirty="0" smtClean="0">
                <a:latin typeface="Agency FB" panose="020B0503020202020204" pitchFamily="34" charset="0"/>
              </a:rPr>
            </a:br>
            <a:r>
              <a:rPr lang="en-US" sz="1600" cap="none" dirty="0">
                <a:latin typeface="Agency FB" panose="020B0503020202020204" pitchFamily="34" charset="0"/>
              </a:rPr>
              <a:t/>
            </a:r>
            <a:br>
              <a:rPr lang="en-US" sz="1600" cap="none" dirty="0">
                <a:latin typeface="Agency FB" panose="020B0503020202020204" pitchFamily="34" charset="0"/>
              </a:rPr>
            </a:br>
            <a:r>
              <a:rPr lang="en-US" sz="1600" cap="none" dirty="0">
                <a:latin typeface="Agency FB" panose="020B0503020202020204" pitchFamily="34" charset="0"/>
              </a:rPr>
              <a:t>T</a:t>
            </a:r>
            <a:r>
              <a:rPr lang="en-US" sz="1600" cap="none" dirty="0" smtClean="0">
                <a:latin typeface="Agency FB" panose="020B0503020202020204" pitchFamily="34" charset="0"/>
              </a:rPr>
              <a:t>he policies brought peace once more.</a:t>
            </a:r>
            <a:r>
              <a:rPr lang="en-US" sz="1600" cap="none" dirty="0" smtClean="0">
                <a:latin typeface="Agency FB" panose="020B0503020202020204" pitchFamily="34" charset="0"/>
              </a:rPr>
              <a:t/>
            </a:r>
            <a:br>
              <a:rPr lang="en-US" sz="1600" cap="none" dirty="0" smtClean="0">
                <a:latin typeface="Agency FB" panose="020B0503020202020204" pitchFamily="34" charset="0"/>
              </a:rPr>
            </a:br>
            <a:r>
              <a:rPr lang="en-US" sz="1600" cap="none" dirty="0" smtClean="0">
                <a:latin typeface="Agency FB" panose="020B0503020202020204" pitchFamily="34" charset="0"/>
              </a:rPr>
              <a:t/>
            </a:r>
            <a:br>
              <a:rPr lang="en-US" sz="1600" cap="none" dirty="0" smtClean="0">
                <a:latin typeface="Agency FB" panose="020B0503020202020204" pitchFamily="34" charset="0"/>
              </a:rPr>
            </a:br>
            <a:r>
              <a:rPr lang="en-US" sz="1200" dirty="0" smtClean="0">
                <a:latin typeface="Agency FB" panose="020B0503020202020204" pitchFamily="34" charset="0"/>
              </a:rPr>
              <a:t/>
            </a:r>
            <a:br>
              <a:rPr lang="en-US" sz="1200" dirty="0" smtClean="0">
                <a:latin typeface="Agency FB" panose="020B0503020202020204" pitchFamily="34" charset="0"/>
              </a:rPr>
            </a:br>
            <a:r>
              <a:rPr lang="en-US" sz="1200" dirty="0">
                <a:latin typeface="Agency FB" panose="020B0503020202020204" pitchFamily="34" charset="0"/>
              </a:rPr>
              <a:t/>
            </a:r>
            <a:br>
              <a:rPr lang="en-US" sz="1200" dirty="0">
                <a:latin typeface="Agency FB" panose="020B0503020202020204" pitchFamily="34" charset="0"/>
              </a:rPr>
            </a:br>
            <a:r>
              <a:rPr lang="en-US" sz="1200" dirty="0" smtClean="0">
                <a:latin typeface="Agency FB" panose="020B0503020202020204" pitchFamily="34" charset="0"/>
              </a:rPr>
              <a:t/>
            </a:r>
            <a:br>
              <a:rPr lang="en-US" sz="1200" dirty="0" smtClean="0">
                <a:latin typeface="Agency FB" panose="020B0503020202020204" pitchFamily="34" charset="0"/>
              </a:rPr>
            </a:br>
            <a:r>
              <a:rPr lang="en-US" sz="1200" dirty="0">
                <a:latin typeface="Agency FB" panose="020B0503020202020204" pitchFamily="34" charset="0"/>
              </a:rPr>
              <a:t/>
            </a:r>
            <a:br>
              <a:rPr lang="en-US" sz="1200" dirty="0">
                <a:latin typeface="Agency FB" panose="020B0503020202020204" pitchFamily="34" charset="0"/>
              </a:rPr>
            </a:br>
            <a:r>
              <a:rPr lang="en-US" sz="1200" dirty="0" smtClean="0">
                <a:latin typeface="Agency FB" panose="020B0503020202020204" pitchFamily="34" charset="0"/>
              </a:rPr>
              <a:t/>
            </a:r>
            <a:br>
              <a:rPr lang="en-US" sz="1200" dirty="0" smtClean="0">
                <a:latin typeface="Agency FB" panose="020B0503020202020204" pitchFamily="34" charset="0"/>
              </a:rPr>
            </a:br>
            <a:r>
              <a:rPr lang="en-US" sz="1200" dirty="0">
                <a:latin typeface="Agency FB" panose="020B0503020202020204" pitchFamily="34" charset="0"/>
              </a:rPr>
              <a:t/>
            </a:r>
            <a:br>
              <a:rPr lang="en-US" sz="1200" dirty="0">
                <a:latin typeface="Agency FB" panose="020B0503020202020204" pitchFamily="34" charset="0"/>
              </a:rPr>
            </a:br>
            <a:r>
              <a:rPr lang="en-US" sz="1200" dirty="0" smtClean="0">
                <a:latin typeface="Agency FB" panose="020B0503020202020204" pitchFamily="34" charset="0"/>
              </a:rPr>
              <a:t/>
            </a:r>
            <a:br>
              <a:rPr lang="en-US" sz="1200" dirty="0" smtClean="0">
                <a:latin typeface="Agency FB" panose="020B0503020202020204" pitchFamily="34" charset="0"/>
              </a:rPr>
            </a:br>
            <a:r>
              <a:rPr lang="en-US" sz="1200" dirty="0">
                <a:latin typeface="Agency FB" panose="020B0503020202020204" pitchFamily="34" charset="0"/>
              </a:rPr>
              <a:t/>
            </a:r>
            <a:br>
              <a:rPr lang="en-US" sz="1200" dirty="0">
                <a:latin typeface="Agency FB" panose="020B0503020202020204" pitchFamily="34" charset="0"/>
              </a:rPr>
            </a:br>
            <a:endParaRPr lang="en-US" sz="1200" dirty="0">
              <a:latin typeface="Agency FB" panose="020B0503020202020204" pitchFamily="34" charset="0"/>
            </a:endParaRPr>
          </a:p>
        </p:txBody>
      </p:sp>
      <p:sp>
        <p:nvSpPr>
          <p:cNvPr id="3" name="Subtitle 2"/>
          <p:cNvSpPr>
            <a:spLocks noGrp="1"/>
          </p:cNvSpPr>
          <p:nvPr>
            <p:ph type="subTitle" idx="1"/>
          </p:nvPr>
        </p:nvSpPr>
        <p:spPr>
          <a:xfrm>
            <a:off x="687511" y="525315"/>
            <a:ext cx="5600272" cy="789778"/>
          </a:xfrm>
        </p:spPr>
        <p:txBody>
          <a:bodyPr/>
          <a:lstStyle/>
          <a:p>
            <a:pPr algn="ctr"/>
            <a:r>
              <a:rPr lang="en-US" b="1" dirty="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 EVENTS </a:t>
            </a:r>
            <a:r>
              <a:rPr lang="en-US" b="1" dirty="0" smtClean="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THAT HAPPENED IN FRANCE</a:t>
            </a:r>
            <a:endParaRPr lang="en-US" b="1" dirty="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2106922910"/>
      </p:ext>
    </p:extLst>
  </p:cSld>
  <p:clrMapOvr>
    <a:masterClrMapping/>
  </p:clrMapOvr>
  <mc:AlternateContent xmlns:mc="http://schemas.openxmlformats.org/markup-compatibility/2006" xmlns:p14="http://schemas.microsoft.com/office/powerpoint/2010/main">
    <mc:Choice Requires="p14">
      <p:transition spd="slow" p14:dur="300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86" y="1092483"/>
            <a:ext cx="5877643" cy="4155379"/>
          </a:xfrm>
        </p:spPr>
        <p:txBody>
          <a:bodyPr>
            <a:noAutofit/>
          </a:bodyPr>
          <a:lstStyle/>
          <a:p>
            <a:r>
              <a:rPr lang="en-US" sz="1600" b="1" dirty="0" smtClean="0">
                <a:latin typeface="Agency FB" panose="020B0503020202020204" pitchFamily="34" charset="0"/>
              </a:rPr>
              <a:t>INSENSITIVE :</a:t>
            </a:r>
            <a:r>
              <a:rPr lang="en-US" sz="1600" dirty="0" smtClean="0">
                <a:latin typeface="Agency FB" panose="020B0503020202020204" pitchFamily="34" charset="0"/>
              </a:rPr>
              <a:t/>
            </a:r>
            <a:br>
              <a:rPr lang="en-US" sz="1600" dirty="0" smtClean="0">
                <a:latin typeface="Agency FB" panose="020B0503020202020204" pitchFamily="34" charset="0"/>
              </a:rPr>
            </a:br>
            <a:r>
              <a:rPr lang="en-US" sz="1600" cap="none" dirty="0" smtClean="0">
                <a:latin typeface="Agency FB" panose="020B0503020202020204" pitchFamily="34" charset="0"/>
              </a:rPr>
              <a:t>THE GOVERNMENT DENIED THEIR CITIZENS THEIR RIGHTS TO EDUCATION, SECURITY AND OTHER BASIC UTILITIES INCLUDING THE FREEDOM OF MOVEMENT IN OUT OF THE DISTRICT.</a:t>
            </a:r>
            <a:br>
              <a:rPr lang="en-US" sz="1600" cap="none" dirty="0" smtClean="0">
                <a:latin typeface="Agency FB" panose="020B0503020202020204" pitchFamily="34" charset="0"/>
              </a:rPr>
            </a:br>
            <a:r>
              <a:rPr lang="en-US" sz="1600" b="1" cap="none" dirty="0" smtClean="0">
                <a:latin typeface="Agency FB" panose="020B0503020202020204" pitchFamily="34" charset="0"/>
              </a:rPr>
              <a:t/>
            </a:r>
            <a:br>
              <a:rPr lang="en-US" sz="1600" b="1" cap="none" dirty="0" smtClean="0">
                <a:latin typeface="Agency FB" panose="020B0503020202020204" pitchFamily="34" charset="0"/>
              </a:rPr>
            </a:br>
            <a:r>
              <a:rPr lang="en-US" sz="1600" b="1" dirty="0" smtClean="0">
                <a:latin typeface="Agency FB" panose="020B0503020202020204" pitchFamily="34" charset="0"/>
              </a:rPr>
              <a:t>untrustworthy:</a:t>
            </a:r>
            <a:br>
              <a:rPr lang="en-US" sz="1600" b="1" dirty="0" smtClean="0">
                <a:latin typeface="Agency FB" panose="020B0503020202020204" pitchFamily="34" charset="0"/>
              </a:rPr>
            </a:br>
            <a:r>
              <a:rPr lang="en-US" sz="1600" cap="none" dirty="0" smtClean="0">
                <a:latin typeface="Agency FB" panose="020B0503020202020204" pitchFamily="34" charset="0"/>
              </a:rPr>
              <a:t>THIS IS VIVID WHEN DAMIEN CALLS HIS CONTACT TO RECEIVE THE DEACTIVATION CODE, BUT AFTER RECOGNIZING CERTAIN SYMBOLS IN THE CODE, LEÏTO DEDUCES THAT THE GOVERNMENT HAS SET THEM UP AND THE CODE WILL ACTUALLY DETONATE THE BOMB INSTEAD OF DEACTIVATING IT</a:t>
            </a:r>
            <a:r>
              <a:rPr lang="en-US" sz="1600" b="1" cap="none" dirty="0" smtClean="0">
                <a:latin typeface="Agency FB" panose="020B0503020202020204" pitchFamily="34" charset="0"/>
              </a:rPr>
              <a:t>.</a:t>
            </a:r>
            <a:br>
              <a:rPr lang="en-US" sz="1600" b="1" cap="none" dirty="0" smtClean="0">
                <a:latin typeface="Agency FB" panose="020B0503020202020204" pitchFamily="34" charset="0"/>
              </a:rPr>
            </a:br>
            <a:r>
              <a:rPr lang="en-US" sz="1600" b="1" cap="none" dirty="0" smtClean="0">
                <a:latin typeface="Agency FB" panose="020B0503020202020204" pitchFamily="34" charset="0"/>
              </a:rPr>
              <a:t/>
            </a:r>
            <a:br>
              <a:rPr lang="en-US" sz="1600" b="1" cap="none" dirty="0" smtClean="0">
                <a:latin typeface="Agency FB" panose="020B0503020202020204" pitchFamily="34" charset="0"/>
              </a:rPr>
            </a:br>
            <a:r>
              <a:rPr lang="en-US" sz="1600" b="1" dirty="0" smtClean="0">
                <a:latin typeface="Agency FB" panose="020B0503020202020204" pitchFamily="34" charset="0"/>
              </a:rPr>
              <a:t>impervious</a:t>
            </a:r>
            <a:r>
              <a:rPr lang="en-US" sz="1600" b="1" dirty="0" smtClean="0">
                <a:latin typeface="Agency FB" panose="020B0503020202020204" pitchFamily="34" charset="0"/>
              </a:rPr>
              <a:t> </a:t>
            </a:r>
            <a:r>
              <a:rPr lang="en-US" sz="1600" b="1" dirty="0" smtClean="0">
                <a:latin typeface="Agency FB" panose="020B0503020202020204" pitchFamily="34" charset="0"/>
              </a:rPr>
              <a:t>:</a:t>
            </a:r>
            <a:r>
              <a:rPr lang="en-US" sz="1600" b="1" dirty="0">
                <a:latin typeface="Agency FB" panose="020B0503020202020204" pitchFamily="34" charset="0"/>
              </a:rPr>
              <a:t/>
            </a:r>
            <a:br>
              <a:rPr lang="en-US" sz="1600" b="1" dirty="0">
                <a:latin typeface="Agency FB" panose="020B0503020202020204" pitchFamily="34" charset="0"/>
              </a:rPr>
            </a:br>
            <a:r>
              <a:rPr lang="en-US" sz="1600" cap="none" dirty="0" smtClean="0">
                <a:latin typeface="Agency FB" panose="020B0503020202020204" pitchFamily="34" charset="0"/>
              </a:rPr>
              <a:t>THE GOVERNMENT IS DETERMINED TO </a:t>
            </a:r>
            <a:r>
              <a:rPr lang="en-US" sz="1600" cap="none" dirty="0" smtClean="0">
                <a:latin typeface="Agency FB" panose="020B0503020202020204" pitchFamily="34" charset="0"/>
              </a:rPr>
              <a:t>BE OPAQUE ON THE PLANNED BOMB. </a:t>
            </a:r>
            <a:r>
              <a:rPr lang="en-US" sz="1600" cap="none" dirty="0" smtClean="0">
                <a:latin typeface="Agency FB" panose="020B0503020202020204" pitchFamily="34" charset="0"/>
              </a:rPr>
              <a:t>HOWEVER THE BOMB DOES NOT EXPLODE, PROVING LEÏTO RIGHT. THE PAIR RETURN TO THE GOVERNMENT BUILDING WITH THE BOMB AND USE IT TO FORCE THE GOVERNMENT AGENT TO ADMIT THAT HE HAD PLANNED TO BLOW UP B13 AS A MEANS TO GET RID OF IT, CATCHING IT ON CAMERA AND BROADCASTING IT ON NATIONAL </a:t>
            </a:r>
            <a:r>
              <a:rPr lang="en-US" sz="1600" cap="none" dirty="0" smtClean="0">
                <a:latin typeface="Agency FB" panose="020B0503020202020204" pitchFamily="34" charset="0"/>
              </a:rPr>
              <a:t>TELEVISION.</a:t>
            </a:r>
            <a:r>
              <a:rPr lang="en-US" sz="1600" b="1" dirty="0">
                <a:latin typeface="Agency FB" panose="020B0503020202020204" pitchFamily="34" charset="0"/>
              </a:rPr>
              <a:t/>
            </a:r>
            <a:br>
              <a:rPr lang="en-US" sz="1600" b="1" dirty="0">
                <a:latin typeface="Agency FB" panose="020B0503020202020204" pitchFamily="34" charset="0"/>
              </a:rPr>
            </a:br>
            <a:endParaRPr lang="en-US" sz="1600" dirty="0">
              <a:latin typeface="Agency FB" panose="020B0503020202020204" pitchFamily="34" charset="0"/>
            </a:endParaRPr>
          </a:p>
        </p:txBody>
      </p:sp>
      <p:sp>
        <p:nvSpPr>
          <p:cNvPr id="3" name="Subtitle 2"/>
          <p:cNvSpPr>
            <a:spLocks noGrp="1"/>
          </p:cNvSpPr>
          <p:nvPr>
            <p:ph type="subTitle" idx="1"/>
          </p:nvPr>
        </p:nvSpPr>
        <p:spPr>
          <a:xfrm>
            <a:off x="687511" y="525315"/>
            <a:ext cx="5600272" cy="789778"/>
          </a:xfrm>
        </p:spPr>
        <p:txBody>
          <a:bodyPr/>
          <a:lstStyle/>
          <a:p>
            <a:pPr algn="ctr"/>
            <a:r>
              <a:rPr lang="en-US" b="1" dirty="0" smtClean="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rPr>
              <a:t>A REVIEW OF HOW THE GOVERNMENT TREATED THEIR PEOPLE</a:t>
            </a:r>
            <a:endParaRPr lang="en-US" b="1" dirty="0">
              <a:solidFill>
                <a:schemeClr val="accent6">
                  <a:lumMod val="40000"/>
                  <a:lumOff val="60000"/>
                </a:schemeClr>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1967933744"/>
      </p:ext>
    </p:extLst>
  </p:cSld>
  <p:clrMapOvr>
    <a:masterClrMapping/>
  </p:clrMapOvr>
  <mc:AlternateContent xmlns:mc="http://schemas.openxmlformats.org/markup-compatibility/2006" xmlns:p14="http://schemas.microsoft.com/office/powerpoint/2010/main">
    <mc:Choice Requires="p14">
      <p:transition spd="slow" p14:dur="3000">
        <p:comb dir="vert"/>
      </p:transition>
    </mc:Choice>
    <mc:Fallback xmlns="">
      <p:transition spd="slow">
        <p:comb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c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322</TotalTime>
  <Words>329</Words>
  <Application>Microsoft Office PowerPoint</Application>
  <PresentationFormat>On-screen Show (4:3)</PresentationFormat>
  <Paragraphs>10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Agency FB</vt:lpstr>
      <vt:lpstr>Calibri</vt:lpstr>
      <vt:lpstr>Century Gothic</vt:lpstr>
      <vt:lpstr>Wingdings 3</vt:lpstr>
      <vt:lpstr>Slice</vt:lpstr>
      <vt:lpstr>PowerPoint Presentation</vt:lpstr>
      <vt:lpstr>District 13 </vt:lpstr>
      <vt:lpstr>The year 2010, social problems have clogged the poorer outskirts of Paris; especially Banlieue 13, (B13): a ghetto with a population of some two million. Unable to control B13, the authorities created a high wall topped by barbed tape around the entire area, this forced the residents within to survive without education, proper utilities or police protection behind the containment wall. Police checkpoints stopped anybody going in or out.   Three years later, the district became overrun with gangs. Leïto (David belle) is a fighter of such gangs. The beginning of the film depicts Leïto washing a case full of drugs down the drain, then escaping the gang who has come to collect the drugs. The gang's leader, Taha, kidnaps Leïto's sister Lola in retaliation; Leïto is able to rescue her and take Taha to the police station, but the police arrest Leïto and let Taha leave with Lola, stating that they're leaving the district.  </vt:lpstr>
      <vt:lpstr>Six months later, in Paris, Damien Tomaso — an undercover cop, completes a successful operation at a casino, and is immediately given a new assignment. “ Taha's gang has taken a bomb from a nuclear transport vehicle and accidentally activated it, giving it 24 hours before it wipes out the district”. Damien, posturing as a prisoner, must intrude the district and disarm the bomb; he teams up with Leïto to do so. Leïto immediately sees through Damien's cover, but the two reluctantly team up to save Leïto's sister as well. The pair surrenders to Taha in order to gain access to his base, where they find the bomb has been set up on a missile launcher aimed at Paris,   With Lola handcuffed to it. Taha demands a high ransom to deactivate the bomb; the government refuses, but after Damien gives them Taha's bank account codes, they drain his funds. Leïto and Damien escape, while Taha is killed by his own men when they realize he will be unable to pay them. The much more benevolent K2 takes over and allows Leïto and Damien to stop the bomb.  </vt:lpstr>
      <vt:lpstr>  After fighting their way to the building, Damien calls his contact to receive the deactivation code, but after recognizing certain symbols in the code, Leïto deduces that the government has set them up and the code will actually detonate the bomb instead of deactivating it. After Leïto and Damien fight, Lola is able to restrain Damien long enough for the timer on the bomb to run out. The bomb does not explode, proving Leïto right.   The pair return to the government building with the bomb and use it to force the government agent to admit that he had planned to blow up B13 as a means to get rid of it, catching it on camera and broadcasting it on national TV. Soon the rest of the government promises to tear down the containment wall and bring back schools and police to B13. Leïto and Damien depart as friends, and Lola kisses Damien to encourage him to visit B13 in the future.</vt:lpstr>
      <vt:lpstr>After the government agent is forced to admit on camera and on National Television, that he had planned to blow up B13 as a means to get rid of it. Policies are put in place to:  1)  Tear down the containment wall. 2) Reawaken schools. 3) Bring back police to B13.  The policies brought peace once more.          </vt:lpstr>
      <vt:lpstr>INSENSITIVE : THE GOVERNMENT DENIED THEIR CITIZENS THEIR RIGHTS TO EDUCATION, SECURITY AND OTHER BASIC UTILITIES INCLUDING THE FREEDOM OF MOVEMENT IN OUT OF THE DISTRICT.  untrustworthy: THIS IS VIVID WHEN DAMIEN CALLS HIS CONTACT TO RECEIVE THE DEACTIVATION CODE, BUT AFTER RECOGNIZING CERTAIN SYMBOLS IN THE CODE, LEÏTO DEDUCES THAT THE GOVERNMENT HAS SET THEM UP AND THE CODE WILL ACTUALLY DETONATE THE BOMB INSTEAD OF DEACTIVATING IT.  impervious : THE GOVERNMENT IS DETERMINED TO BE OPAQUE ON THE PLANNED BOMB. HOWEVER THE BOMB DOES NOT EXPLODE, PROVING LEÏTO RIGHT. THE PAIR RETURN TO THE GOVERNMENT BUILDING WITH THE BOMB AND USE IT TO FORCE THE GOVERNMENT AGENT TO ADMIT THAT HE HAD PLANNED TO BLOW UP B13 AS A MEANS TO GET RID OF IT, CATCHING IT ON CAMERA AND BROADCASTING IT ON NATIONAL TELEVISION.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NGURU</dc:creator>
  <cp:lastModifiedBy>NGURU</cp:lastModifiedBy>
  <cp:revision>24</cp:revision>
  <dcterms:created xsi:type="dcterms:W3CDTF">2018-04-16T23:55:08Z</dcterms:created>
  <dcterms:modified xsi:type="dcterms:W3CDTF">2018-04-17T06:32:01Z</dcterms:modified>
</cp:coreProperties>
</file>