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5" r:id="rId1"/>
  </p:sldMasterIdLst>
  <p:notesMasterIdLst>
    <p:notesMasterId r:id="rId17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9" r:id="rId10"/>
    <p:sldId id="265" r:id="rId11"/>
    <p:sldId id="268" r:id="rId12"/>
    <p:sldId id="267" r:id="rId13"/>
    <p:sldId id="266" r:id="rId14"/>
    <p:sldId id="270" r:id="rId15"/>
    <p:sldId id="25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43"/>
  </p:normalViewPr>
  <p:slideViewPr>
    <p:cSldViewPr snapToGrid="0" snapToObjects="1">
      <p:cViewPr>
        <p:scale>
          <a:sx n="55" d="100"/>
          <a:sy n="55" d="100"/>
        </p:scale>
        <p:origin x="127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4FE9B-313A-C340-8A35-BBDA16AFFE48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8E85C-4A0F-EF45-B798-8FCD5042F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016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A7320-4F15-2B45-926F-C30717A5DB2A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69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08A2-F3D5-8949-9979-32B06F3D7C52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7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98BA-7023-3946-9AF1-5D4A51A392AF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026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F8C7B-7EAE-6E42-9375-B8D24E4630D1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7011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67B5-9F11-7B49-A471-78E1D7460B47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700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A4F3-ACA5-8C41-A3D7-DB6D95FD1289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311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9F45A-B36A-7E43-97E6-828A1C301C95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241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F1077-1647-864E-9BF9-D91BD2D931E4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7612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A037C-2F08-0C4C-B39C-4017403A0DCB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54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4332-2633-744D-A584-6E0D9507A02F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639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2235-33BD-AA42-87B7-A1E37E3D43B2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720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27DA-8AE1-F74A-B532-065AAA49EF57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8572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AB961-B695-B849-8EF1-D0BE25EADAAA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70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9CAD4-DDD6-A743-98D5-2AB2DE77E5DD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854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9490-43E2-514C-8CFC-954FE1D91836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970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8408C-A6C9-094C-9700-0CD91D75C3EB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534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2C79C-085A-FA48-8495-41CCEAA3EBA3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311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E9FBE7A-2898-E04D-84F7-1DFC2799CEC2}" type="datetime1">
              <a:rPr lang="en-US" smtClean="0"/>
              <a:t>8/30/2018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4759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  <p:sldLayoutId id="2147483842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ristianitytoday.com/history/issues/issue-47/apostle-paul-and-his-times-christian-history-timeline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1F687E-8DC6-4A42-B549-713A67E842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800" dirty="0"/>
              <a:t>Paul- The man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A7F78FF-CA7D-7A40-B025-B2F8EA7AD6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BINT 3813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xmlns="" id="{36D2A500-36DE-DA4C-B174-5F8BBE1A4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76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95EF58-660C-5241-9407-DF557E3B6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/>
              <a:t>Where was Paul born?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BC5FDD1-5B64-E840-AA27-29FA9BE0B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Apostle Paul was born in Tarsus (now Eastern Turkey).</a:t>
            </a:r>
          </a:p>
          <a:p>
            <a:r>
              <a:rPr lang="en-US" sz="2400" dirty="0" smtClean="0"/>
              <a:t>His original name  at birth was Saul</a:t>
            </a:r>
          </a:p>
          <a:p>
            <a:r>
              <a:rPr lang="en-US" sz="2400" dirty="0" smtClean="0"/>
              <a:t> The time of his birth is estimated to be 4BCE</a:t>
            </a:r>
          </a:p>
          <a:p>
            <a:r>
              <a:rPr lang="en-US" sz="2400" dirty="0" smtClean="0"/>
              <a:t>He later moved to Rome where he died in 62-64CE</a:t>
            </a:r>
          </a:p>
          <a:p>
            <a:r>
              <a:rPr lang="en-US" sz="2400" dirty="0" smtClean="0"/>
              <a:t>He is regarded as one of the first generation Christians (VanLandingham, 2006). </a:t>
            </a:r>
          </a:p>
          <a:p>
            <a:r>
              <a:rPr lang="en-US" sz="2400" dirty="0" smtClean="0"/>
              <a:t>His parents were Jewish and from tribe of Benjamin (</a:t>
            </a:r>
            <a:r>
              <a:rPr lang="en-US" sz="2400" dirty="0" err="1" smtClean="0"/>
              <a:t>Benjamite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C30F88B-5483-2045-BD7F-BC9740010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672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CB3503A-A339-D848-A752-D5E777760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/>
              <a:t>Early Life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36ECA6-4B8F-5F4E-A9FB-CE2CD8ED1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3209195"/>
          </a:xfrm>
        </p:spPr>
        <p:txBody>
          <a:bodyPr/>
          <a:lstStyle/>
          <a:p>
            <a:r>
              <a:rPr lang="en-US" sz="2400" dirty="0" smtClean="0"/>
              <a:t>Saul studied Torah in Jerusalem</a:t>
            </a:r>
          </a:p>
          <a:p>
            <a:r>
              <a:rPr lang="en-US" sz="2400" dirty="0" smtClean="0"/>
              <a:t>He becam</a:t>
            </a:r>
            <a:r>
              <a:rPr lang="en-US" sz="2400" dirty="0" smtClean="0"/>
              <a:t>e a Pharisee at an early age </a:t>
            </a:r>
          </a:p>
          <a:p>
            <a:r>
              <a:rPr lang="en-US" sz="2400" dirty="0" smtClean="0"/>
              <a:t>His </a:t>
            </a:r>
            <a:r>
              <a:rPr lang="en-US" sz="2400" dirty="0"/>
              <a:t>parents were His parents were Pharisees—fervent Jewish nationalists </a:t>
            </a:r>
            <a:endParaRPr lang="en-US" sz="2400" dirty="0" smtClean="0"/>
          </a:p>
          <a:p>
            <a:r>
              <a:rPr lang="en-US" sz="2400" dirty="0" smtClean="0"/>
              <a:t>He was protected from “contamination” by he gentiles </a:t>
            </a:r>
            <a:endParaRPr lang="en-US" sz="2400" dirty="0"/>
          </a:p>
          <a:p>
            <a:r>
              <a:rPr lang="en-US" sz="2400" dirty="0" smtClean="0"/>
              <a:t>He learned to speak both Latin and Greek (Schnelle, 2005</a:t>
            </a:r>
            <a:r>
              <a:rPr lang="en-US" sz="2400" dirty="0"/>
              <a:t>). </a:t>
            </a:r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28C0874-6860-624D-B6B5-03176E9A3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663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21EB8C-996D-1244-9C69-431687A8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467006"/>
            <a:ext cx="9404723" cy="1400530"/>
          </a:xfrm>
        </p:spPr>
        <p:txBody>
          <a:bodyPr/>
          <a:lstStyle/>
          <a:p>
            <a:pPr algn="ctr"/>
            <a:r>
              <a:rPr lang="en-US" sz="6000" dirty="0" smtClean="0"/>
              <a:t>Education</a:t>
            </a:r>
            <a:r>
              <a:rPr lang="en-US" sz="6000" dirty="0" smtClean="0"/>
              <a:t> </a:t>
            </a:r>
            <a:r>
              <a:rPr lang="en-US" sz="6000" dirty="0"/>
              <a:t>of Paul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3FB5A1-B3B4-6946-873B-CB60F802D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At age 13 he was send to Palestine to learn from Rabbi </a:t>
            </a:r>
            <a:r>
              <a:rPr lang="en-US" sz="2400" dirty="0" err="1" smtClean="0"/>
              <a:t>Gamaliel</a:t>
            </a:r>
            <a:endParaRPr lang="en-US" sz="2400" dirty="0" smtClean="0"/>
          </a:p>
          <a:p>
            <a:r>
              <a:rPr lang="en-US" sz="2400" dirty="0" smtClean="0"/>
              <a:t>He learned for about 5-6 years</a:t>
            </a:r>
            <a:r>
              <a:rPr lang="en-US" sz="2400" dirty="0"/>
              <a:t> </a:t>
            </a:r>
            <a:r>
              <a:rPr lang="en-US" sz="2400" dirty="0" smtClean="0"/>
              <a:t>especially dissecting scripture. </a:t>
            </a:r>
          </a:p>
          <a:p>
            <a:r>
              <a:rPr lang="en-US" sz="2400" dirty="0" smtClean="0"/>
              <a:t>He mastered Diatribe which was question-and-answer style of teaching</a:t>
            </a:r>
          </a:p>
          <a:p>
            <a:r>
              <a:rPr lang="en-US" sz="2400" dirty="0" smtClean="0"/>
              <a:t>Saul became a lawyer and was about to become a member of Sanhedrin </a:t>
            </a:r>
          </a:p>
          <a:p>
            <a:r>
              <a:rPr lang="en-US" sz="2400" dirty="0" smtClean="0"/>
              <a:t>He was zealous in his faith which caused him to pursue religious extremism </a:t>
            </a:r>
            <a:r>
              <a:rPr lang="en-US" sz="2400" dirty="0"/>
              <a:t>(Schnelle, 2005). </a:t>
            </a:r>
          </a:p>
          <a:p>
            <a:endParaRPr lang="en-US" sz="2400" dirty="0" smtClean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1C2DA42-F5A5-A54E-84E6-AA8D387A0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207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2E9610-0AE9-4B49-94FD-779E2861E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 smtClean="0"/>
              <a:t>Socio-economic status of Paul’s Family</a:t>
            </a:r>
            <a:r>
              <a:rPr lang="en-US" sz="5400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19D7C56-0D16-0B49-9796-51F8FA5D8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His family was well-up and rich</a:t>
            </a:r>
          </a:p>
          <a:p>
            <a:r>
              <a:rPr lang="en-US" sz="2400" dirty="0" smtClean="0"/>
              <a:t>They managed to give him the best education they could. </a:t>
            </a:r>
          </a:p>
          <a:p>
            <a:r>
              <a:rPr lang="en-US" sz="2400" dirty="0"/>
              <a:t> </a:t>
            </a:r>
            <a:r>
              <a:rPr lang="en-US" sz="2400" dirty="0"/>
              <a:t> </a:t>
            </a:r>
            <a:r>
              <a:rPr lang="en-US" sz="2400" dirty="0" smtClean="0"/>
              <a:t>His family lived in an urban area</a:t>
            </a:r>
          </a:p>
          <a:p>
            <a:r>
              <a:rPr lang="en-US" sz="2400" dirty="0" smtClean="0"/>
              <a:t>There were also other siblings</a:t>
            </a:r>
          </a:p>
          <a:p>
            <a:r>
              <a:rPr lang="en-US" sz="2400" dirty="0" smtClean="0"/>
              <a:t>They affiliated with the </a:t>
            </a:r>
            <a:r>
              <a:rPr lang="en-US" sz="2400" dirty="0"/>
              <a:t>religious Jews (VanLandingham, 2006). </a:t>
            </a:r>
            <a:endParaRPr lang="en-US" sz="2400" dirty="0" smtClean="0"/>
          </a:p>
          <a:p>
            <a:endParaRPr lang="en-US" dirty="0" smtClean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BE04F04-D1DD-8A4F-915C-4B0F6F9ED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566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EBC6B93-5911-554A-A9C2-50E0F02E6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 smtClean="0"/>
              <a:t>Paul’s Citizenship </a:t>
            </a:r>
            <a:endParaRPr lang="en-US" sz="6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DED74D-1ED1-F54B-A863-95FE4DC4E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2001497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Paul was a Jew but he was a Roman Citizen </a:t>
            </a:r>
          </a:p>
          <a:p>
            <a:r>
              <a:rPr lang="en-US" sz="2400" dirty="0" smtClean="0"/>
              <a:t>The city of Tarsus may have been set free at the time of Paul’s Birth. </a:t>
            </a:r>
          </a:p>
          <a:p>
            <a:r>
              <a:rPr lang="en-US" sz="2400" dirty="0" smtClean="0"/>
              <a:t>He inherited his citizenship from </a:t>
            </a:r>
            <a:r>
              <a:rPr lang="en-US" sz="2400" dirty="0"/>
              <a:t>his father (Schnelle, 2005</a:t>
            </a:r>
            <a:r>
              <a:rPr lang="en-US" sz="2400" dirty="0" smtClean="0"/>
              <a:t>)</a:t>
            </a:r>
            <a:r>
              <a:rPr lang="en-US" sz="2400" dirty="0" smtClean="0"/>
              <a:t>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5C651E-5E77-F54D-852D-FDDE4F57C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522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87B4CC-DD24-6846-8E79-35103239D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Importance of Paul’s Citizenship 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9DBB492-95FE-6A4D-B112-CB9D7570A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Roman citizenship was highly covete</a:t>
            </a:r>
            <a:r>
              <a:rPr lang="en-US" sz="2400" dirty="0" smtClean="0"/>
              <a:t>d prize to many. </a:t>
            </a:r>
          </a:p>
          <a:p>
            <a:r>
              <a:rPr lang="en-US" sz="2400" dirty="0" smtClean="0"/>
              <a:t>It enabled one to enjoy a wide range of privileges and protection. </a:t>
            </a:r>
          </a:p>
          <a:p>
            <a:r>
              <a:rPr lang="en-US" sz="2400" dirty="0" smtClean="0"/>
              <a:t>This citizenship made it possible for one to vote or stand for public office. </a:t>
            </a:r>
          </a:p>
          <a:p>
            <a:r>
              <a:rPr lang="en-US" sz="2400" dirty="0" smtClean="0"/>
              <a:t>They have ability to hold property </a:t>
            </a:r>
          </a:p>
          <a:p>
            <a:r>
              <a:rPr lang="en-US" sz="2400" dirty="0" smtClean="0"/>
              <a:t>His citizenship game one ability to request Caesar to hear </a:t>
            </a:r>
            <a:r>
              <a:rPr lang="en-US" sz="2400" dirty="0"/>
              <a:t>their case (Schnelle, 2005</a:t>
            </a:r>
            <a:r>
              <a:rPr lang="en-US" sz="2400" dirty="0" smtClean="0"/>
              <a:t>)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7DC440B-D11E-E140-98BC-F6816D938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442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F32773-4297-0147-8AF7-63662D9D0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Trade Paul’s Parents Taught Him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B39E5A-01FE-8741-A97A-1B032A97A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The family was known for leather industry or weaving mill</a:t>
            </a:r>
          </a:p>
          <a:p>
            <a:r>
              <a:rPr lang="en-US" dirty="0" smtClean="0"/>
              <a:t>His family manufactured famous Cilician textiles made from goat hair </a:t>
            </a:r>
          </a:p>
          <a:p>
            <a:r>
              <a:rPr lang="en-US" dirty="0" smtClean="0"/>
              <a:t>Paul was called tentmaker or </a:t>
            </a:r>
            <a:r>
              <a:rPr lang="en-US" dirty="0"/>
              <a:t>a tanner (Crossan &amp; Reed, 2005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751F1F5-6E54-E241-9E0B-A0867E7DA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988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F32773-4297-0147-8AF7-63662D9D0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Tension Experienced By Paul During Religious Studies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5B39E5A-01FE-8741-A97A-1B032A97A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At first he learned about Psalm</a:t>
            </a:r>
            <a:r>
              <a:rPr lang="en-US" sz="2400" dirty="0" smtClean="0"/>
              <a:t>s</a:t>
            </a:r>
          </a:p>
          <a:p>
            <a:r>
              <a:rPr lang="en-US" sz="2400" dirty="0" smtClean="0"/>
              <a:t>His tension was mainly on the issue surrounding the spread of Christianity. </a:t>
            </a:r>
          </a:p>
          <a:p>
            <a:r>
              <a:rPr lang="en-US" sz="2400" dirty="0" smtClean="0"/>
              <a:t>He was also opposed to the spread of Christianity and sought for permission to persecute people such as Stephen </a:t>
            </a:r>
            <a:r>
              <a:rPr lang="en-US" sz="2400" dirty="0"/>
              <a:t>(Crossan &amp; Reed, 2005)</a:t>
            </a:r>
            <a:endParaRPr lang="en-US" sz="2400" dirty="0" smtClean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751F1F5-6E54-E241-9E0B-A0867E7DA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373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751740-B871-044D-BD1A-0B6FB666D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Circumstances Surrounding Paul's Conversion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BA13F7-3645-3840-9F9C-BB7AEC994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conversion is dated AD 33-36</a:t>
            </a:r>
          </a:p>
          <a:p>
            <a:r>
              <a:rPr lang="en-US" sz="2400" dirty="0" smtClean="0"/>
              <a:t>He was on the road to Damascus</a:t>
            </a:r>
          </a:p>
          <a:p>
            <a:r>
              <a:rPr lang="en-US" sz="2400" dirty="0" smtClean="0"/>
              <a:t>He was knocked down by bright light </a:t>
            </a:r>
          </a:p>
          <a:p>
            <a:r>
              <a:rPr lang="en-US" sz="2400" dirty="0" smtClean="0"/>
              <a:t>He heard the voice of Jesus. </a:t>
            </a:r>
          </a:p>
          <a:p>
            <a:r>
              <a:rPr lang="en-US" sz="2400" dirty="0" smtClean="0"/>
              <a:t>He was struck by blindness and responded to Jesus’s call which directed him </a:t>
            </a:r>
            <a:r>
              <a:rPr lang="en-US" sz="2400" dirty="0"/>
              <a:t>to Ananias (VanLandingham, 2006</a:t>
            </a:r>
            <a:r>
              <a:rPr lang="en-US" sz="2400" dirty="0" smtClean="0"/>
              <a:t>) </a:t>
            </a:r>
            <a:r>
              <a:rPr lang="en-US" sz="2400" dirty="0"/>
              <a:t>. 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1183A37-7F23-914D-8123-4D377E38D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397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751740-B871-044D-BD1A-0B6FB666D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Paul’s </a:t>
            </a:r>
            <a:r>
              <a:rPr lang="en-US" dirty="0" smtClean="0"/>
              <a:t>convictions at Conversion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BA13F7-3645-3840-9F9C-BB7AEC994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</a:t>
            </a:r>
            <a:r>
              <a:rPr lang="en-US" sz="3200" dirty="0" smtClean="0"/>
              <a:t>Justification by Faith </a:t>
            </a:r>
          </a:p>
          <a:p>
            <a:r>
              <a:rPr lang="en-US" sz="3200" dirty="0" smtClean="0"/>
              <a:t>Renewal of Mind </a:t>
            </a:r>
          </a:p>
          <a:p>
            <a:r>
              <a:rPr lang="en-US" sz="3200" dirty="0" smtClean="0"/>
              <a:t>Union with Christ's love and Forgiveness 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1183A37-7F23-914D-8123-4D377E38D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474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751740-B871-044D-BD1A-0B6FB666D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Justification by Faith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BA13F7-3645-3840-9F9C-BB7AEC994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 Thi</a:t>
            </a:r>
            <a:r>
              <a:rPr lang="en-US" sz="2400" dirty="0" smtClean="0"/>
              <a:t>s conviction came after he repented Christ changed him. </a:t>
            </a:r>
          </a:p>
          <a:p>
            <a:r>
              <a:rPr lang="en-US" sz="2400" dirty="0" smtClean="0"/>
              <a:t>He received God’s grace  which was part of faith </a:t>
            </a:r>
          </a:p>
          <a:p>
            <a:r>
              <a:rPr lang="en-US" sz="2400" dirty="0" smtClean="0"/>
              <a:t>He became assured that Jesus was merciful and loving </a:t>
            </a:r>
          </a:p>
          <a:p>
            <a:r>
              <a:rPr lang="en-US" sz="2400" dirty="0" smtClean="0"/>
              <a:t>Justification of faith came during the conversion an repentance</a:t>
            </a:r>
            <a:r>
              <a:rPr lang="en-US" sz="2400" dirty="0" smtClean="0"/>
              <a:t> of sin (Crossan </a:t>
            </a:r>
            <a:r>
              <a:rPr lang="en-US" sz="2400" dirty="0"/>
              <a:t>&amp; Reed, </a:t>
            </a:r>
            <a:r>
              <a:rPr lang="en-US" sz="2400" dirty="0" smtClean="0"/>
              <a:t>2005</a:t>
            </a:r>
            <a:r>
              <a:rPr lang="en-US" sz="2400" dirty="0"/>
              <a:t>)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1183A37-7F23-914D-8123-4D377E38D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476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751740-B871-044D-BD1A-0B6FB666D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2Paul’s convictions: </a:t>
            </a:r>
            <a:r>
              <a:rPr lang="en-US" sz="4400" dirty="0"/>
              <a:t>Renewal of Mind </a:t>
            </a:r>
            <a:br>
              <a:rPr lang="en-US" sz="4400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BA13F7-3645-3840-9F9C-BB7AEC994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Paul’s conversion was a radical change </a:t>
            </a:r>
          </a:p>
          <a:p>
            <a:r>
              <a:rPr lang="en-US" sz="2400" dirty="0" smtClean="0"/>
              <a:t>He became a changed man and believed in Jesus’ teachings. </a:t>
            </a:r>
          </a:p>
          <a:p>
            <a:r>
              <a:rPr lang="en-US" sz="2400" dirty="0" smtClean="0"/>
              <a:t>He admitted of Christ's</a:t>
            </a:r>
            <a:r>
              <a:rPr lang="en-US" sz="2400" dirty="0" smtClean="0"/>
              <a:t> death and resurrection. </a:t>
            </a:r>
          </a:p>
          <a:p>
            <a:r>
              <a:rPr lang="en-US" sz="2400" dirty="0" smtClean="0"/>
              <a:t>Change in mind led to unquestioned obedience </a:t>
            </a:r>
            <a:r>
              <a:rPr lang="en-US" sz="2400" dirty="0"/>
              <a:t>in God (Schnelle, 2005).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1183A37-7F23-914D-8123-4D377E38D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648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3.Paul’s Convictions: </a:t>
            </a:r>
            <a:r>
              <a:rPr lang="en-US" sz="4400" dirty="0"/>
              <a:t>Union with Christ's love and Forgiveness </a:t>
            </a:r>
            <a:br>
              <a:rPr lang="en-US" sz="44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This conviction arose from the fact that God’s love sought Paul. </a:t>
            </a:r>
          </a:p>
          <a:p>
            <a:r>
              <a:rPr lang="en-US" dirty="0"/>
              <a:t> </a:t>
            </a:r>
            <a:r>
              <a:rPr lang="en-US" dirty="0" smtClean="0"/>
              <a:t>Jesus brought him back to the Fathers love. </a:t>
            </a:r>
          </a:p>
          <a:p>
            <a:r>
              <a:rPr lang="en-US" dirty="0" smtClean="0"/>
              <a:t>He was forgiven for all atrocities he had committed </a:t>
            </a:r>
          </a:p>
          <a:p>
            <a:r>
              <a:rPr lang="en-US" dirty="0" smtClean="0"/>
              <a:t>He was saved from destructive ways and showed with grace as well as the forgiveness of Sin </a:t>
            </a:r>
            <a:r>
              <a:rPr lang="en-US" dirty="0"/>
              <a:t>(VanLandingham, 2006</a:t>
            </a:r>
            <a:r>
              <a:rPr lang="en-US" dirty="0" smtClean="0"/>
              <a:t>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748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201E19-850F-6F47-B233-85EDB7DDF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40EB79-95D9-B345-B8D8-9BA1009F9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www.christianitytoday.com/history/issues/issue-47/apostle-paul-and-his-times-christian-history-timeline.html</a:t>
            </a:r>
            <a:endParaRPr lang="en-US" dirty="0" smtClean="0"/>
          </a:p>
          <a:p>
            <a:r>
              <a:rPr lang="en-US" dirty="0"/>
              <a:t>Crossan, J. D., &amp; Reed, J. L. (2005). In search of Paul: How Jesus's Apostle opposed Rome's Empire with God's Kingdom: a new vision of Paul's words &amp; world. London: SPCK</a:t>
            </a:r>
            <a:r>
              <a:rPr lang="en-US" dirty="0" smtClean="0"/>
              <a:t>.</a:t>
            </a:r>
          </a:p>
          <a:p>
            <a:r>
              <a:rPr lang="en-US" dirty="0"/>
              <a:t>Schnelle, U. (2005). Apostle Paul: His life and theology. Baker Academic</a:t>
            </a:r>
            <a:r>
              <a:rPr lang="en-US" dirty="0" smtClean="0"/>
              <a:t>.</a:t>
            </a:r>
          </a:p>
          <a:p>
            <a:r>
              <a:rPr lang="en-US" dirty="0"/>
              <a:t>VanLandingham, C. (2006). Judgment &amp; justification in early Judaism and the Apostle Paul. Hendrickson Publishers.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EADC513-2093-4D41-AE3C-6922B20D2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1089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{5427371A-EEA4-3846-9DBC-D708FABD5B67}tf10001062</Template>
  <TotalTime>670</TotalTime>
  <Words>762</Words>
  <Application>Microsoft Office PowerPoint</Application>
  <PresentationFormat>Widescreen</PresentationFormat>
  <Paragraphs>90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 3</vt:lpstr>
      <vt:lpstr>Ion</vt:lpstr>
      <vt:lpstr>Paul- The man</vt:lpstr>
      <vt:lpstr>Where was Paul born?</vt:lpstr>
      <vt:lpstr>Early Life</vt:lpstr>
      <vt:lpstr>Education of Paul</vt:lpstr>
      <vt:lpstr>Socio-economic status of Paul’s Family </vt:lpstr>
      <vt:lpstr>Paul’s Citizenship </vt:lpstr>
      <vt:lpstr>Importance of Paul’s Citizenship </vt:lpstr>
      <vt:lpstr>Trade Paul’s Parents Taught Him</vt:lpstr>
      <vt:lpstr>Tension Experienced By Paul During Religious Studies </vt:lpstr>
      <vt:lpstr>Circumstances Surrounding Paul's Conversion </vt:lpstr>
      <vt:lpstr>Paul’s convictions at Conversion </vt:lpstr>
      <vt:lpstr>Justification by Faith </vt:lpstr>
      <vt:lpstr>2Paul’s convictions: Renewal of Mind  </vt:lpstr>
      <vt:lpstr>3.Paul’s Convictions: Union with Christ's love and Forgiveness  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Paul- The man</dc:title>
  <dc:creator>Olga Najera</dc:creator>
  <cp:lastModifiedBy>User</cp:lastModifiedBy>
  <cp:revision>25</cp:revision>
  <dcterms:created xsi:type="dcterms:W3CDTF">2018-08-16T03:44:20Z</dcterms:created>
  <dcterms:modified xsi:type="dcterms:W3CDTF">2018-08-30T19:26:21Z</dcterms:modified>
</cp:coreProperties>
</file>