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0" r:id="rId4"/>
    <p:sldId id="257" r:id="rId5"/>
    <p:sldId id="259" r:id="rId6"/>
    <p:sldId id="260" r:id="rId7"/>
    <p:sldId id="261" r:id="rId8"/>
    <p:sldId id="262" r:id="rId9"/>
    <p:sldId id="265" r:id="rId10"/>
    <p:sldId id="267" r:id="rId11"/>
    <p:sldId id="264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6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3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64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0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5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2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6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6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7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9FE7-846C-3044-B469-E4267AEF1B92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1B59E-37A4-E347-9E24-4662C956A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6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rtility-docs.com/programs-and-services/gender-selection/select-the-gender-of-your-baby-using-pgd.php?gclid=CJS-1N6nxsECFUtvvAodrCQA7w&amp;gclid=CjwKEAiAj-KiBRC48YzhnLSg0D0SJAClOhK31TaU2l6LlKqxYXdkZGI5Tct4eoA8mdIDxKaucULr4RoCUuPw_wcB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UiYl17HUP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qRkElvQkYc" TargetMode="External"/><Relationship Id="rId2" Type="http://schemas.openxmlformats.org/officeDocument/2006/relationships/hyperlink" Target="https://www.youtube.com/watch?v=KNofQio1HJ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enterforhumanreprod.com/Sex-Select%E2%80%8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erny.com/treatments/?gclid=EAIaIQobChMIuu7cjvKg2gIVSEsNCh3XSAF4EAAYASAAEgK5I_D_Bw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 Leading World Center for 100% Guaranteed Sex Selection using PGD technology"/>
          <p:cNvPicPr/>
          <p:nvPr/>
        </p:nvPicPr>
        <p:blipFill>
          <a:blip r:embed="rId2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942099"/>
            <a:ext cx="3302000" cy="330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State of the Art Technology:  Sexism </a:t>
            </a:r>
            <a:r>
              <a:rPr lang="en-US" b="1"/>
              <a:t>and Other Matters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29899"/>
            <a:ext cx="6400800" cy="1752600"/>
          </a:xfrm>
        </p:spPr>
        <p:txBody>
          <a:bodyPr/>
          <a:lstStyle/>
          <a:p>
            <a:r>
              <a:rPr lang="en-US" dirty="0"/>
              <a:t>Kathleen Nolan and </a:t>
            </a:r>
            <a:r>
              <a:rPr lang="en-US" dirty="0" err="1"/>
              <a:t>Jaskiran</a:t>
            </a:r>
            <a:r>
              <a:rPr lang="en-US" dirty="0"/>
              <a:t> </a:t>
            </a:r>
            <a:r>
              <a:rPr lang="en-US"/>
              <a:t>Mathur</a:t>
            </a:r>
            <a:endParaRPr lang="en-US" dirty="0"/>
          </a:p>
          <a:p>
            <a:r>
              <a:rPr lang="en-US" dirty="0"/>
              <a:t>BIO 3303 Genetics</a:t>
            </a:r>
          </a:p>
        </p:txBody>
      </p:sp>
    </p:spTree>
    <p:extLst>
      <p:ext uri="{BB962C8B-B14F-4D97-AF65-F5344CB8AC3E}">
        <p14:creationId xmlns:p14="http://schemas.microsoft.com/office/powerpoint/2010/main" val="3687644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you think of this statement?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Breeding out disease with PGD Testing</a:t>
            </a:r>
          </a:p>
          <a:p>
            <a:r>
              <a:rPr lang="en-US" b="1" dirty="0"/>
              <a:t>(title of a </a:t>
            </a:r>
            <a:r>
              <a:rPr lang="en-US" b="1" dirty="0" err="1"/>
              <a:t>youtube.com</a:t>
            </a:r>
            <a:r>
              <a:rPr lang="en-US" b="1"/>
              <a:t> video)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72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balancing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Fertility Institute---10 a week</a:t>
            </a:r>
          </a:p>
          <a:p>
            <a:r>
              <a:rPr lang="en-US" dirty="0"/>
              <a:t>70% don’t need IVF</a:t>
            </a:r>
          </a:p>
          <a:p>
            <a:r>
              <a:rPr lang="en-US" dirty="0"/>
              <a:t>Have to do IVF to do IPGD</a:t>
            </a:r>
          </a:p>
          <a:p>
            <a:r>
              <a:rPr lang="en-US" dirty="0"/>
              <a:t>3000 babies so far—100% successful</a:t>
            </a:r>
          </a:p>
          <a:p>
            <a:r>
              <a:rPr lang="en-US" dirty="0"/>
              <a:t>50:50 </a:t>
            </a:r>
            <a:r>
              <a:rPr lang="en-US" dirty="0" err="1"/>
              <a:t>girls:boys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60 Minutes</a:t>
            </a:r>
            <a:br>
              <a:rPr lang="en-US" dirty="0"/>
            </a:br>
            <a:r>
              <a:rPr lang="en-US" b="1" dirty="0"/>
              <a:t>Designer Babies</a:t>
            </a:r>
            <a:br>
              <a:rPr lang="en-US" dirty="0"/>
            </a:br>
            <a:r>
              <a:rPr lang="en-US" dirty="0"/>
              <a:t>With Dr. Jeffrey Steinberg, founder of The Fertility Institutes, on Gender Selection and Family Balancing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http://www.fertility-docs.com/programs-and-services/gender-selection/select-the-gender-of-your-baby-using-pgd.php?gclid=CJS-1N6nxsECFUtvvAodrCQA7w&amp;gclid=CjwKEAiAj-KiBRC48YzhnLSg0D0SJAClOhK31TaU2l6LlKqxYXdkZGI5Tct4eoA8mdIDxKaucULr4RoCUuPw_wcB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962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Dr. Norbert </a:t>
            </a:r>
            <a:r>
              <a:rPr lang="en-US" dirty="0" err="1"/>
              <a:t>Gleicher</a:t>
            </a:r>
            <a:br>
              <a:rPr lang="en-US" dirty="0"/>
            </a:br>
            <a:r>
              <a:rPr lang="en-US" dirty="0"/>
              <a:t>Center for Human Reproduction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those with embryos that make it to blastocyst stage---5 days instead of 3 days</a:t>
            </a:r>
          </a:p>
          <a:p>
            <a:r>
              <a:rPr lang="en-US" dirty="0"/>
              <a:t>PGS---good method for young women</a:t>
            </a:r>
          </a:p>
          <a:p>
            <a:r>
              <a:rPr lang="en-US" dirty="0">
                <a:hlinkClick r:id="rId2"/>
              </a:rPr>
              <a:t>https://www.youtube.com/watch?v=DUiYl17HUPU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82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https://www.youtube.com/watch?v=KNofQio1HJs</a:t>
            </a:r>
            <a:endParaRPr lang="en-US" dirty="0"/>
          </a:p>
          <a:p>
            <a:r>
              <a:rPr lang="en-US" dirty="0"/>
              <a:t>Doctors debate embryo screening</a:t>
            </a:r>
          </a:p>
          <a:p>
            <a:r>
              <a:rPr lang="en-US" dirty="0">
                <a:hlinkClick r:id="rId3"/>
              </a:rPr>
              <a:t>https://www.youtube.com/watch?v=tqRkElvQkYc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4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G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00" y="2127250"/>
            <a:ext cx="3479800" cy="260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88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304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Center for Human Reproduction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8167"/>
            <a:ext cx="8229600" cy="4525963"/>
          </a:xfrm>
        </p:spPr>
        <p:txBody>
          <a:bodyPr/>
          <a:lstStyle/>
          <a:p>
            <a:r>
              <a:rPr lang="en-US" u="sng" dirty="0"/>
              <a:t>Accurate </a:t>
            </a:r>
            <a:r>
              <a:rPr lang="en-US" b="1" u="sng" dirty="0"/>
              <a:t>Sex Selection</a:t>
            </a:r>
            <a:r>
              <a:rPr lang="en-US" u="sng" dirty="0"/>
              <a:t> NY - Innovative &amp; Very Effective Method‎</a:t>
            </a:r>
            <a:endParaRPr lang="en-US" dirty="0"/>
          </a:p>
          <a:p>
            <a:r>
              <a:rPr lang="en-US" b="1" u="sng" dirty="0" err="1">
                <a:hlinkClick r:id="rId2"/>
              </a:rPr>
              <a:t>centerforhumanreprod.com</a:t>
            </a:r>
            <a:r>
              <a:rPr lang="en-US" b="1" u="sng" dirty="0">
                <a:hlinkClick r:id="rId2"/>
              </a:rPr>
              <a:t>/Sex-Select‎</a:t>
            </a:r>
            <a:br>
              <a:rPr lang="en-US" b="1" dirty="0">
                <a:hlinkClick r:id="rId2"/>
              </a:rPr>
            </a:br>
            <a:r>
              <a:rPr lang="en-US" b="1" dirty="0"/>
              <a:t>99% Accuracy Rate. Long Experience.‎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https://ferny.com/treatments/?gclid</a:t>
            </a:r>
            <a:r>
              <a:rPr lang="en-US">
                <a:hlinkClick r:id="rId2"/>
              </a:rPr>
              <a:t>=EAIaIQobChMIuu7cjvKg2gIVSEsNCh3XSAF4EAAYASAAEgK5I_D_BwE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6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Selection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IVF </a:t>
            </a:r>
            <a:r>
              <a:rPr lang="en-US" b="1" u="sng" dirty="0"/>
              <a:t>Gender Selection</a:t>
            </a:r>
            <a:r>
              <a:rPr lang="en-US" u="sng" dirty="0"/>
              <a:t> Cost - </a:t>
            </a:r>
            <a:r>
              <a:rPr lang="en-US" u="sng" dirty="0" err="1"/>
              <a:t>ivfnj.com</a:t>
            </a:r>
            <a:r>
              <a:rPr lang="en-US" u="sng" dirty="0"/>
              <a:t>‎</a:t>
            </a:r>
            <a:endParaRPr lang="en-US" dirty="0"/>
          </a:p>
          <a:p>
            <a:r>
              <a:rPr lang="en-US" u="sng" dirty="0" err="1"/>
              <a:t>www.ivfnj.com</a:t>
            </a:r>
            <a:r>
              <a:rPr lang="en-US" u="sng" dirty="0"/>
              <a:t>/‎</a:t>
            </a:r>
            <a:br>
              <a:rPr lang="en-US" dirty="0"/>
            </a:br>
            <a:r>
              <a:rPr lang="en-US" dirty="0"/>
              <a:t>Explore your financial options‎ with the best fertility care in NJ!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82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8"/>
            <a:ext cx="8229600" cy="1143000"/>
          </a:xfrm>
        </p:spPr>
        <p:txBody>
          <a:bodyPr/>
          <a:lstStyle/>
          <a:p>
            <a:r>
              <a:rPr lang="en-US" dirty="0"/>
              <a:t>NY Times 7/11/14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172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1" y="1786467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“</a:t>
            </a:r>
            <a:r>
              <a:rPr lang="en-US" sz="3200" dirty="0" err="1"/>
              <a:t>Preimplantation</a:t>
            </a:r>
            <a:r>
              <a:rPr lang="en-US" sz="3200" dirty="0"/>
              <a:t> genetic screening, or P.G.S. This is different from a related technique called </a:t>
            </a:r>
            <a:r>
              <a:rPr lang="en-US" sz="3200" dirty="0" err="1"/>
              <a:t>preimplantation</a:t>
            </a:r>
            <a:r>
              <a:rPr lang="en-US" sz="3200" dirty="0"/>
              <a:t> genetic diagnosis, which tests embryos for specific mutations with the goal of preventing the birth of a baby with a genetic disease. With the chromosomal screening, the goal is mainly to improve birthrates, not influence the traits of the baby.” From </a:t>
            </a:r>
            <a:r>
              <a:rPr lang="en-US" sz="3200" dirty="0" err="1"/>
              <a:t>NYTimes</a:t>
            </a:r>
            <a:r>
              <a:rPr lang="en-US" sz="3200" dirty="0"/>
              <a:t> 7/11/14</a:t>
            </a:r>
          </a:p>
        </p:txBody>
      </p:sp>
    </p:spTree>
    <p:extLst>
      <p:ext uri="{BB962C8B-B14F-4D97-AF65-F5344CB8AC3E}">
        <p14:creationId xmlns:p14="http://schemas.microsoft.com/office/powerpoint/2010/main" val="103556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br>
              <a:rPr lang="en-US" dirty="0">
                <a:effectLst/>
                <a:latin typeface="Times"/>
                <a:ea typeface="Times New Roman"/>
                <a:cs typeface="Times New Roman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Select the Gender of Your Next Baby</a:t>
            </a:r>
            <a:endParaRPr lang="en-US" dirty="0"/>
          </a:p>
          <a:p>
            <a:r>
              <a:rPr lang="en-US" b="1" dirty="0"/>
              <a:t>Lowest base price of any U.S. PGD gender selection program with virtually 100% accuracy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59923"/>
            <a:ext cx="54864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335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traditional sperm-screening techniques have a success rates of 60-70%, only PGD offers </a:t>
            </a:r>
            <a:r>
              <a:rPr lang="en-US" b="1" dirty="0"/>
              <a:t>virtually 100% accuracy</a:t>
            </a:r>
            <a:r>
              <a:rPr lang="en-US" dirty="0"/>
              <a:t>*.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steps and procedures for gender selection are as follows: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2333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Several eggs are extracted from the mother by our doctors, sperm is supplied by the father.</a:t>
            </a:r>
          </a:p>
          <a:p>
            <a:pPr lvl="0"/>
            <a:r>
              <a:rPr lang="en-US" dirty="0"/>
              <a:t>The father's sperm is used to fertilize the mother's eggs in our lab.</a:t>
            </a:r>
          </a:p>
          <a:p>
            <a:pPr lvl="0"/>
            <a:r>
              <a:rPr lang="en-US" dirty="0"/>
              <a:t>After 3 days, several 8-cell embryos will have developed </a:t>
            </a:r>
          </a:p>
          <a:p>
            <a:pPr lvl="0"/>
            <a:r>
              <a:rPr lang="en-US" dirty="0"/>
              <a:t>Our doctor-scientist specialists examine the genetic makeup of the embryos, screening for both genetic diseases and desired gender.</a:t>
            </a:r>
          </a:p>
          <a:p>
            <a:pPr lvl="0"/>
            <a:r>
              <a:rPr lang="en-US" dirty="0"/>
              <a:t>Healthy embryos of the gender you desire are implanted in the mother.</a:t>
            </a:r>
          </a:p>
          <a:p>
            <a:pPr lvl="0"/>
            <a:r>
              <a:rPr lang="en-US" dirty="0"/>
              <a:t>Any additional healthy embryos may be </a:t>
            </a:r>
            <a:r>
              <a:rPr lang="en-US" dirty="0" err="1"/>
              <a:t>cryo</a:t>
            </a:r>
            <a:r>
              <a:rPr lang="en-US" dirty="0"/>
              <a:t>-frozen for future use.</a:t>
            </a:r>
          </a:p>
          <a:p>
            <a:pPr lvl="0"/>
            <a:r>
              <a:rPr lang="en-US" dirty="0"/>
              <a:t>Gestation and birth take place as normal.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760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Medical vs. Elective Gender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Medical—sex-linked disorders—</a:t>
            </a:r>
          </a:p>
          <a:p>
            <a:r>
              <a:rPr lang="en-US" dirty="0"/>
              <a:t>Females might be carriers, but do not usually get the disease---muscular </a:t>
            </a:r>
            <a:r>
              <a:rPr lang="en-US"/>
              <a:t>dystrophy and hemophilia </a:t>
            </a:r>
            <a:endParaRPr lang="en-US" dirty="0"/>
          </a:p>
          <a:p>
            <a:r>
              <a:rPr lang="en-US" dirty="0"/>
              <a:t>Condition is often more severely expressed in certain gender</a:t>
            </a:r>
          </a:p>
          <a:p>
            <a:r>
              <a:rPr lang="en-US" dirty="0"/>
              <a:t>Fragile X in males</a:t>
            </a:r>
          </a:p>
          <a:p>
            <a:r>
              <a:rPr lang="en-US" dirty="0"/>
              <a:t>Autism in males</a:t>
            </a:r>
          </a:p>
        </p:txBody>
      </p:sp>
    </p:spTree>
    <p:extLst>
      <p:ext uri="{BB962C8B-B14F-4D97-AF65-F5344CB8AC3E}">
        <p14:creationId xmlns:p14="http://schemas.microsoft.com/office/powerpoint/2010/main" val="405763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547</Words>
  <Application>Microsoft Macintosh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</vt:lpstr>
      <vt:lpstr>Times New Roman</vt:lpstr>
      <vt:lpstr>Office Theme</vt:lpstr>
      <vt:lpstr>State of the Art Technology:  Sexism and Other Matters</vt:lpstr>
      <vt:lpstr>Center for Human Reproduction  </vt:lpstr>
      <vt:lpstr>PowerPoint Presentation</vt:lpstr>
      <vt:lpstr>Gender Selection Ads</vt:lpstr>
      <vt:lpstr>NY Times 7/11/14</vt:lpstr>
      <vt:lpstr>  </vt:lpstr>
      <vt:lpstr>PowerPoint Presentation</vt:lpstr>
      <vt:lpstr>The steps and procedures for gender selection are as follows: </vt:lpstr>
      <vt:lpstr>Medical vs. Elective Gender Selection</vt:lpstr>
      <vt:lpstr>What do you think of this statement?</vt:lpstr>
      <vt:lpstr>Family balancing</vt:lpstr>
      <vt:lpstr>Dr. Norbert Gleicher Center for Human Reproduction</vt:lpstr>
      <vt:lpstr>Summary</vt:lpstr>
      <vt:lpstr>PowerPoint Presentation</vt:lpstr>
    </vt:vector>
  </TitlesOfParts>
  <Company>St. Francis College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the Art Sexism</dc:title>
  <dc:creator>Saint Francis College</dc:creator>
  <cp:lastModifiedBy>Kathleen Nolan</cp:lastModifiedBy>
  <cp:revision>30</cp:revision>
  <dcterms:created xsi:type="dcterms:W3CDTF">2014-11-04T11:30:12Z</dcterms:created>
  <dcterms:modified xsi:type="dcterms:W3CDTF">2021-04-16T15:06:22Z</dcterms:modified>
</cp:coreProperties>
</file>