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81" d="100"/>
          <a:sy n="81" d="100"/>
        </p:scale>
        <p:origin x="-9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A57925-3CE1-4C44-8ABD-F01C1EDF5DBA}" type="doc">
      <dgm:prSet loTypeId="urn:microsoft.com/office/officeart/2005/8/layout/hProcess9" loCatId="process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219ABC11-7AAF-4E05-ADA2-7DAF6DAEEA7C}">
      <dgm:prSet/>
      <dgm:spPr/>
      <dgm:t>
        <a:bodyPr/>
        <a:lstStyle/>
        <a:p>
          <a:pPr rtl="0"/>
          <a:r>
            <a:rPr lang="en-US" b="0" i="0" smtClean="0"/>
            <a:t>Booking</a:t>
          </a:r>
          <a:endParaRPr lang="en-US"/>
        </a:p>
      </dgm:t>
    </dgm:pt>
    <dgm:pt modelId="{74EF76BF-9ABE-4DA3-A460-E82D78D3935F}" type="parTrans" cxnId="{04FB7BD8-1AB9-4407-839E-CE49ADAD07BE}">
      <dgm:prSet/>
      <dgm:spPr/>
      <dgm:t>
        <a:bodyPr/>
        <a:lstStyle/>
        <a:p>
          <a:endParaRPr lang="en-US"/>
        </a:p>
      </dgm:t>
    </dgm:pt>
    <dgm:pt modelId="{1C7A457B-DC46-41AD-8A37-2C13E2EA38DD}" type="sibTrans" cxnId="{04FB7BD8-1AB9-4407-839E-CE49ADAD07BE}">
      <dgm:prSet/>
      <dgm:spPr/>
      <dgm:t>
        <a:bodyPr/>
        <a:lstStyle/>
        <a:p>
          <a:endParaRPr lang="en-US"/>
        </a:p>
      </dgm:t>
    </dgm:pt>
    <dgm:pt modelId="{B6931B9F-EF96-48A8-A18C-E3BDBE1E0B86}">
      <dgm:prSet/>
      <dgm:spPr/>
      <dgm:t>
        <a:bodyPr/>
        <a:lstStyle/>
        <a:p>
          <a:pPr rtl="0"/>
          <a:r>
            <a:rPr lang="en-US" b="0" i="0" smtClean="0"/>
            <a:t>Scheduling</a:t>
          </a:r>
          <a:endParaRPr lang="en-US"/>
        </a:p>
      </dgm:t>
    </dgm:pt>
    <dgm:pt modelId="{3D695CE4-C666-4D83-8B2B-23469FA0AA6F}" type="parTrans" cxnId="{C1E668B3-97D4-4D80-B88B-DDEEEBAB6432}">
      <dgm:prSet/>
      <dgm:spPr/>
      <dgm:t>
        <a:bodyPr/>
        <a:lstStyle/>
        <a:p>
          <a:endParaRPr lang="en-US"/>
        </a:p>
      </dgm:t>
    </dgm:pt>
    <dgm:pt modelId="{F9DA6C5A-82FE-45A2-BCCC-1930B442C24C}" type="sibTrans" cxnId="{C1E668B3-97D4-4D80-B88B-DDEEEBAB6432}">
      <dgm:prSet/>
      <dgm:spPr/>
      <dgm:t>
        <a:bodyPr/>
        <a:lstStyle/>
        <a:p>
          <a:endParaRPr lang="en-US"/>
        </a:p>
      </dgm:t>
    </dgm:pt>
    <dgm:pt modelId="{E7564FF5-E306-4787-97AD-AAA378BFB5F9}">
      <dgm:prSet/>
      <dgm:spPr/>
      <dgm:t>
        <a:bodyPr/>
        <a:lstStyle/>
        <a:p>
          <a:pPr rtl="0"/>
          <a:r>
            <a:rPr lang="en-US" b="0" i="0" smtClean="0"/>
            <a:t>Reserving</a:t>
          </a:r>
          <a:endParaRPr lang="en-US"/>
        </a:p>
      </dgm:t>
    </dgm:pt>
    <dgm:pt modelId="{16EB2392-DB93-40CF-A704-D313E1B4E314}" type="parTrans" cxnId="{B00D2922-ACDC-43DF-B89E-CD8F132D9685}">
      <dgm:prSet/>
      <dgm:spPr/>
      <dgm:t>
        <a:bodyPr/>
        <a:lstStyle/>
        <a:p>
          <a:endParaRPr lang="en-US"/>
        </a:p>
      </dgm:t>
    </dgm:pt>
    <dgm:pt modelId="{A482871B-BE8C-4FFB-9C61-5F2140D6F80D}" type="sibTrans" cxnId="{B00D2922-ACDC-43DF-B89E-CD8F132D9685}">
      <dgm:prSet/>
      <dgm:spPr/>
      <dgm:t>
        <a:bodyPr/>
        <a:lstStyle/>
        <a:p>
          <a:endParaRPr lang="en-US"/>
        </a:p>
      </dgm:t>
    </dgm:pt>
    <dgm:pt modelId="{79C82213-E55E-4A8C-9525-7F1E115BD326}">
      <dgm:prSet/>
      <dgm:spPr/>
      <dgm:t>
        <a:bodyPr/>
        <a:lstStyle/>
        <a:p>
          <a:pPr rtl="0"/>
          <a:r>
            <a:rPr lang="en-US" b="0" i="0" smtClean="0"/>
            <a:t>payment</a:t>
          </a:r>
          <a:endParaRPr lang="en-US"/>
        </a:p>
      </dgm:t>
    </dgm:pt>
    <dgm:pt modelId="{C329E1D3-1740-4FCA-B63E-E1F2E52590EE}" type="parTrans" cxnId="{9C6C20F5-DCC8-424B-90DB-D2592761A412}">
      <dgm:prSet/>
      <dgm:spPr/>
      <dgm:t>
        <a:bodyPr/>
        <a:lstStyle/>
        <a:p>
          <a:endParaRPr lang="en-US"/>
        </a:p>
      </dgm:t>
    </dgm:pt>
    <dgm:pt modelId="{F47BD7EC-BB84-4659-9860-1558CD39A53F}" type="sibTrans" cxnId="{9C6C20F5-DCC8-424B-90DB-D2592761A412}">
      <dgm:prSet/>
      <dgm:spPr/>
      <dgm:t>
        <a:bodyPr/>
        <a:lstStyle/>
        <a:p>
          <a:endParaRPr lang="en-US"/>
        </a:p>
      </dgm:t>
    </dgm:pt>
    <dgm:pt modelId="{653CECDE-305D-494A-B944-AC2F2A2E86E1}" type="pres">
      <dgm:prSet presAssocID="{92A57925-3CE1-4C44-8ABD-F01C1EDF5DB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705778-1CF1-4E6D-A281-58A0C5EB80DA}" type="pres">
      <dgm:prSet presAssocID="{92A57925-3CE1-4C44-8ABD-F01C1EDF5DBA}" presName="arrow" presStyleLbl="bgShp" presStyleIdx="0" presStyleCnt="1"/>
      <dgm:spPr/>
    </dgm:pt>
    <dgm:pt modelId="{A914FA4E-74CC-446F-8C0A-DD0ACCB8E869}" type="pres">
      <dgm:prSet presAssocID="{92A57925-3CE1-4C44-8ABD-F01C1EDF5DBA}" presName="linearProcess" presStyleCnt="0"/>
      <dgm:spPr/>
    </dgm:pt>
    <dgm:pt modelId="{CC3F15E1-7AA2-4C27-AE73-090EBC0778BB}" type="pres">
      <dgm:prSet presAssocID="{219ABC11-7AAF-4E05-ADA2-7DAF6DAEEA7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1BB56-AD07-4130-BD5C-5B4E63853417}" type="pres">
      <dgm:prSet presAssocID="{1C7A457B-DC46-41AD-8A37-2C13E2EA38DD}" presName="sibTrans" presStyleCnt="0"/>
      <dgm:spPr/>
    </dgm:pt>
    <dgm:pt modelId="{4D767322-9070-46E2-8AFB-728FB3B6A7ED}" type="pres">
      <dgm:prSet presAssocID="{B6931B9F-EF96-48A8-A18C-E3BDBE1E0B8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263EA-292E-4D6B-870F-383DB84E2D71}" type="pres">
      <dgm:prSet presAssocID="{F9DA6C5A-82FE-45A2-BCCC-1930B442C24C}" presName="sibTrans" presStyleCnt="0"/>
      <dgm:spPr/>
    </dgm:pt>
    <dgm:pt modelId="{0871EE2E-CCE9-427D-9779-37D6C97A91CE}" type="pres">
      <dgm:prSet presAssocID="{E7564FF5-E306-4787-97AD-AAA378BFB5F9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149D0-DEB7-493E-B2FB-A41C42D80ACF}" type="pres">
      <dgm:prSet presAssocID="{A482871B-BE8C-4FFB-9C61-5F2140D6F80D}" presName="sibTrans" presStyleCnt="0"/>
      <dgm:spPr/>
    </dgm:pt>
    <dgm:pt modelId="{8FDD200B-8D64-48C2-BA58-8721D4BF5CBC}" type="pres">
      <dgm:prSet presAssocID="{79C82213-E55E-4A8C-9525-7F1E115BD32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6C20F5-DCC8-424B-90DB-D2592761A412}" srcId="{92A57925-3CE1-4C44-8ABD-F01C1EDF5DBA}" destId="{79C82213-E55E-4A8C-9525-7F1E115BD326}" srcOrd="3" destOrd="0" parTransId="{C329E1D3-1740-4FCA-B63E-E1F2E52590EE}" sibTransId="{F47BD7EC-BB84-4659-9860-1558CD39A53F}"/>
    <dgm:cxn modelId="{D1E83B3A-01A2-4935-82A4-B5C14C852FF3}" type="presOf" srcId="{E7564FF5-E306-4787-97AD-AAA378BFB5F9}" destId="{0871EE2E-CCE9-427D-9779-37D6C97A91CE}" srcOrd="0" destOrd="0" presId="urn:microsoft.com/office/officeart/2005/8/layout/hProcess9"/>
    <dgm:cxn modelId="{B00D2922-ACDC-43DF-B89E-CD8F132D9685}" srcId="{92A57925-3CE1-4C44-8ABD-F01C1EDF5DBA}" destId="{E7564FF5-E306-4787-97AD-AAA378BFB5F9}" srcOrd="2" destOrd="0" parTransId="{16EB2392-DB93-40CF-A704-D313E1B4E314}" sibTransId="{A482871B-BE8C-4FFB-9C61-5F2140D6F80D}"/>
    <dgm:cxn modelId="{6248F96D-A37D-4D8F-B99E-128EAF30A79D}" type="presOf" srcId="{79C82213-E55E-4A8C-9525-7F1E115BD326}" destId="{8FDD200B-8D64-48C2-BA58-8721D4BF5CBC}" srcOrd="0" destOrd="0" presId="urn:microsoft.com/office/officeart/2005/8/layout/hProcess9"/>
    <dgm:cxn modelId="{2AFB5EE2-91CF-4CD9-AD68-78B26006F5BE}" type="presOf" srcId="{219ABC11-7AAF-4E05-ADA2-7DAF6DAEEA7C}" destId="{CC3F15E1-7AA2-4C27-AE73-090EBC0778BB}" srcOrd="0" destOrd="0" presId="urn:microsoft.com/office/officeart/2005/8/layout/hProcess9"/>
    <dgm:cxn modelId="{7CA778F7-C12A-4F36-AB79-337260834650}" type="presOf" srcId="{B6931B9F-EF96-48A8-A18C-E3BDBE1E0B86}" destId="{4D767322-9070-46E2-8AFB-728FB3B6A7ED}" srcOrd="0" destOrd="0" presId="urn:microsoft.com/office/officeart/2005/8/layout/hProcess9"/>
    <dgm:cxn modelId="{C1E668B3-97D4-4D80-B88B-DDEEEBAB6432}" srcId="{92A57925-3CE1-4C44-8ABD-F01C1EDF5DBA}" destId="{B6931B9F-EF96-48A8-A18C-E3BDBE1E0B86}" srcOrd="1" destOrd="0" parTransId="{3D695CE4-C666-4D83-8B2B-23469FA0AA6F}" sibTransId="{F9DA6C5A-82FE-45A2-BCCC-1930B442C24C}"/>
    <dgm:cxn modelId="{43A11A19-8DCE-4677-8A4D-AB66302BD45C}" type="presOf" srcId="{92A57925-3CE1-4C44-8ABD-F01C1EDF5DBA}" destId="{653CECDE-305D-494A-B944-AC2F2A2E86E1}" srcOrd="0" destOrd="0" presId="urn:microsoft.com/office/officeart/2005/8/layout/hProcess9"/>
    <dgm:cxn modelId="{04FB7BD8-1AB9-4407-839E-CE49ADAD07BE}" srcId="{92A57925-3CE1-4C44-8ABD-F01C1EDF5DBA}" destId="{219ABC11-7AAF-4E05-ADA2-7DAF6DAEEA7C}" srcOrd="0" destOrd="0" parTransId="{74EF76BF-9ABE-4DA3-A460-E82D78D3935F}" sibTransId="{1C7A457B-DC46-41AD-8A37-2C13E2EA38DD}"/>
    <dgm:cxn modelId="{93ADCE84-04E9-4E0F-A76C-22CAEFF4D378}" type="presParOf" srcId="{653CECDE-305D-494A-B944-AC2F2A2E86E1}" destId="{B0705778-1CF1-4E6D-A281-58A0C5EB80DA}" srcOrd="0" destOrd="0" presId="urn:microsoft.com/office/officeart/2005/8/layout/hProcess9"/>
    <dgm:cxn modelId="{ED537E34-8FAF-4C9B-93A2-E882007F0BAC}" type="presParOf" srcId="{653CECDE-305D-494A-B944-AC2F2A2E86E1}" destId="{A914FA4E-74CC-446F-8C0A-DD0ACCB8E869}" srcOrd="1" destOrd="0" presId="urn:microsoft.com/office/officeart/2005/8/layout/hProcess9"/>
    <dgm:cxn modelId="{E1CAC393-6EB7-4128-A70D-5C952E7BC916}" type="presParOf" srcId="{A914FA4E-74CC-446F-8C0A-DD0ACCB8E869}" destId="{CC3F15E1-7AA2-4C27-AE73-090EBC0778BB}" srcOrd="0" destOrd="0" presId="urn:microsoft.com/office/officeart/2005/8/layout/hProcess9"/>
    <dgm:cxn modelId="{21042E0B-4CEF-48F9-891F-2F1D65D0D935}" type="presParOf" srcId="{A914FA4E-74CC-446F-8C0A-DD0ACCB8E869}" destId="{0ED1BB56-AD07-4130-BD5C-5B4E63853417}" srcOrd="1" destOrd="0" presId="urn:microsoft.com/office/officeart/2005/8/layout/hProcess9"/>
    <dgm:cxn modelId="{114EB123-AA74-4BCB-9109-7E67D93A5B33}" type="presParOf" srcId="{A914FA4E-74CC-446F-8C0A-DD0ACCB8E869}" destId="{4D767322-9070-46E2-8AFB-728FB3B6A7ED}" srcOrd="2" destOrd="0" presId="urn:microsoft.com/office/officeart/2005/8/layout/hProcess9"/>
    <dgm:cxn modelId="{1D5FE54D-B20A-44A8-AC00-FA05CFC43C35}" type="presParOf" srcId="{A914FA4E-74CC-446F-8C0A-DD0ACCB8E869}" destId="{4E7263EA-292E-4D6B-870F-383DB84E2D71}" srcOrd="3" destOrd="0" presId="urn:microsoft.com/office/officeart/2005/8/layout/hProcess9"/>
    <dgm:cxn modelId="{410D6E2F-E82D-46F4-99CD-5258662E7272}" type="presParOf" srcId="{A914FA4E-74CC-446F-8C0A-DD0ACCB8E869}" destId="{0871EE2E-CCE9-427D-9779-37D6C97A91CE}" srcOrd="4" destOrd="0" presId="urn:microsoft.com/office/officeart/2005/8/layout/hProcess9"/>
    <dgm:cxn modelId="{C60DF907-6C29-4B6C-A652-A5D6D99A7B3C}" type="presParOf" srcId="{A914FA4E-74CC-446F-8C0A-DD0ACCB8E869}" destId="{C81149D0-DEB7-493E-B2FB-A41C42D80ACF}" srcOrd="5" destOrd="0" presId="urn:microsoft.com/office/officeart/2005/8/layout/hProcess9"/>
    <dgm:cxn modelId="{996B3B3E-A269-46E1-9406-3D9FF209BC3B}" type="presParOf" srcId="{A914FA4E-74CC-446F-8C0A-DD0ACCB8E869}" destId="{8FDD200B-8D64-48C2-BA58-8721D4BF5CB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D77FC-A0E4-4133-B43A-90AB3A9C9E3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661471-0F37-40C3-9B9D-AF2244FF2224}">
      <dgm:prSet/>
      <dgm:spPr/>
      <dgm:t>
        <a:bodyPr/>
        <a:lstStyle/>
        <a:p>
          <a:pPr rtl="0"/>
          <a:r>
            <a:rPr lang="en-US" b="0" i="0" smtClean="0"/>
            <a:t>Customers</a:t>
          </a:r>
          <a:endParaRPr lang="en-US"/>
        </a:p>
      </dgm:t>
    </dgm:pt>
    <dgm:pt modelId="{4CEFA660-7A3C-44B7-8E09-05A5A8026B69}" type="parTrans" cxnId="{CD76E708-6080-453F-8687-D214E4245460}">
      <dgm:prSet/>
      <dgm:spPr/>
      <dgm:t>
        <a:bodyPr/>
        <a:lstStyle/>
        <a:p>
          <a:endParaRPr lang="en-US"/>
        </a:p>
      </dgm:t>
    </dgm:pt>
    <dgm:pt modelId="{06F8F763-26A4-4EB8-AE0C-18AA9BC1C9FD}" type="sibTrans" cxnId="{CD76E708-6080-453F-8687-D214E4245460}">
      <dgm:prSet/>
      <dgm:spPr/>
      <dgm:t>
        <a:bodyPr/>
        <a:lstStyle/>
        <a:p>
          <a:endParaRPr lang="en-US"/>
        </a:p>
      </dgm:t>
    </dgm:pt>
    <dgm:pt modelId="{8A6264B2-A322-4C3D-9B70-F7079630D0DF}">
      <dgm:prSet/>
      <dgm:spPr/>
      <dgm:t>
        <a:bodyPr/>
        <a:lstStyle/>
        <a:p>
          <a:pPr rtl="0"/>
          <a:r>
            <a:rPr lang="en-US" b="0" i="0" dirty="0" smtClean="0"/>
            <a:t>Competitors</a:t>
          </a:r>
          <a:endParaRPr lang="en-US" dirty="0"/>
        </a:p>
      </dgm:t>
    </dgm:pt>
    <dgm:pt modelId="{11BA6068-3473-42B8-BB7F-B9AD4CE89294}" type="parTrans" cxnId="{9E0234E7-9AA9-4A74-B1B4-B9FCF84D9979}">
      <dgm:prSet/>
      <dgm:spPr/>
      <dgm:t>
        <a:bodyPr/>
        <a:lstStyle/>
        <a:p>
          <a:endParaRPr lang="en-US"/>
        </a:p>
      </dgm:t>
    </dgm:pt>
    <dgm:pt modelId="{80E1D8AF-B894-44E2-B222-772907EFBB5E}" type="sibTrans" cxnId="{9E0234E7-9AA9-4A74-B1B4-B9FCF84D9979}">
      <dgm:prSet/>
      <dgm:spPr/>
      <dgm:t>
        <a:bodyPr/>
        <a:lstStyle/>
        <a:p>
          <a:endParaRPr lang="en-US"/>
        </a:p>
      </dgm:t>
    </dgm:pt>
    <dgm:pt modelId="{CC141812-CFC0-4736-9B09-5721E7B3282E}">
      <dgm:prSet/>
      <dgm:spPr/>
      <dgm:t>
        <a:bodyPr/>
        <a:lstStyle/>
        <a:p>
          <a:pPr rtl="0"/>
          <a:r>
            <a:rPr lang="en-US" b="0" i="0" smtClean="0"/>
            <a:t>Level of technology</a:t>
          </a:r>
          <a:endParaRPr lang="en-US"/>
        </a:p>
      </dgm:t>
    </dgm:pt>
    <dgm:pt modelId="{87EFB385-DB01-4809-9CD5-8FEBFDB6A613}" type="parTrans" cxnId="{D38B55B7-C294-455D-936F-1E38DFA3762A}">
      <dgm:prSet/>
      <dgm:spPr/>
      <dgm:t>
        <a:bodyPr/>
        <a:lstStyle/>
        <a:p>
          <a:endParaRPr lang="en-US"/>
        </a:p>
      </dgm:t>
    </dgm:pt>
    <dgm:pt modelId="{9AF654D4-E4A2-4E66-AEE9-A5616A926649}" type="sibTrans" cxnId="{D38B55B7-C294-455D-936F-1E38DFA3762A}">
      <dgm:prSet/>
      <dgm:spPr/>
      <dgm:t>
        <a:bodyPr/>
        <a:lstStyle/>
        <a:p>
          <a:endParaRPr lang="en-US"/>
        </a:p>
      </dgm:t>
    </dgm:pt>
    <dgm:pt modelId="{06FE02EB-0A76-41C6-BCE0-1216F9FCE199}">
      <dgm:prSet/>
      <dgm:spPr/>
      <dgm:t>
        <a:bodyPr/>
        <a:lstStyle/>
        <a:p>
          <a:r>
            <a:rPr lang="en-US" dirty="0" smtClean="0"/>
            <a:t>Understand customer interests.</a:t>
          </a:r>
          <a:endParaRPr lang="en-US" dirty="0"/>
        </a:p>
      </dgm:t>
    </dgm:pt>
    <dgm:pt modelId="{9AC83209-CAE5-4648-851C-5A717241DE74}" type="parTrans" cxnId="{E183E672-719A-472A-BBDE-954684811FD8}">
      <dgm:prSet/>
      <dgm:spPr/>
    </dgm:pt>
    <dgm:pt modelId="{564D0D3B-EC3A-464E-AA1A-B2623DE083E6}" type="sibTrans" cxnId="{E183E672-719A-472A-BBDE-954684811FD8}">
      <dgm:prSet/>
      <dgm:spPr/>
    </dgm:pt>
    <dgm:pt modelId="{B6E1167B-0AC6-4FA1-90AB-748B7A7E6F1D}">
      <dgm:prSet/>
      <dgm:spPr/>
      <dgm:t>
        <a:bodyPr/>
        <a:lstStyle/>
        <a:p>
          <a:r>
            <a:rPr lang="en-US" dirty="0" smtClean="0"/>
            <a:t>Identify and analyze competitor behavior. </a:t>
          </a:r>
          <a:endParaRPr lang="en-US" dirty="0"/>
        </a:p>
      </dgm:t>
    </dgm:pt>
    <dgm:pt modelId="{07DFA96B-4682-46E1-8CD0-6D187A8AF00D}" type="parTrans" cxnId="{174E4A83-E3E4-4973-BF0E-45321D8D10BE}">
      <dgm:prSet/>
      <dgm:spPr/>
    </dgm:pt>
    <dgm:pt modelId="{CFF4738D-CD9F-4E79-AF53-AEBB33C5FB4E}" type="sibTrans" cxnId="{174E4A83-E3E4-4973-BF0E-45321D8D10BE}">
      <dgm:prSet/>
      <dgm:spPr/>
    </dgm:pt>
    <dgm:pt modelId="{E92B8B5E-B646-44EF-A96E-7204A2497C76}">
      <dgm:prSet/>
      <dgm:spPr/>
      <dgm:t>
        <a:bodyPr/>
        <a:lstStyle/>
        <a:p>
          <a:r>
            <a:rPr lang="en-US" dirty="0" smtClean="0"/>
            <a:t>Use collected data to launch new products and services. </a:t>
          </a:r>
          <a:endParaRPr lang="en-US" dirty="0"/>
        </a:p>
      </dgm:t>
    </dgm:pt>
    <dgm:pt modelId="{FB6C4375-7A56-4B9F-8BED-9A5474569C73}" type="parTrans" cxnId="{05BD2DBE-47BA-4553-9297-B9C071DD5C9F}">
      <dgm:prSet/>
      <dgm:spPr/>
    </dgm:pt>
    <dgm:pt modelId="{62D4B7ED-2AC1-44A2-93D4-8238950C11D1}" type="sibTrans" cxnId="{05BD2DBE-47BA-4553-9297-B9C071DD5C9F}">
      <dgm:prSet/>
      <dgm:spPr/>
    </dgm:pt>
    <dgm:pt modelId="{71210B23-679C-46B7-B448-AF70C13F2F3D}" type="pres">
      <dgm:prSet presAssocID="{63DD77FC-A0E4-4133-B43A-90AB3A9C9E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69939A-32E1-4214-BAE2-E1ED59BF0000}" type="pres">
      <dgm:prSet presAssocID="{12661471-0F37-40C3-9B9D-AF2244FF2224}" presName="composite" presStyleCnt="0"/>
      <dgm:spPr/>
    </dgm:pt>
    <dgm:pt modelId="{0D283D60-AC40-4CA2-9EAD-FD3437AA6C04}" type="pres">
      <dgm:prSet presAssocID="{12661471-0F37-40C3-9B9D-AF2244FF222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180135-60B9-479A-86F4-9829A98F8539}" type="pres">
      <dgm:prSet presAssocID="{12661471-0F37-40C3-9B9D-AF2244FF222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BE00B-BE4C-44A1-97A7-88581BF485DE}" type="pres">
      <dgm:prSet presAssocID="{06F8F763-26A4-4EB8-AE0C-18AA9BC1C9FD}" presName="space" presStyleCnt="0"/>
      <dgm:spPr/>
    </dgm:pt>
    <dgm:pt modelId="{25AEA1CB-0D09-45C1-96C4-F5CB1A0DC7FE}" type="pres">
      <dgm:prSet presAssocID="{8A6264B2-A322-4C3D-9B70-F7079630D0DF}" presName="composite" presStyleCnt="0"/>
      <dgm:spPr/>
    </dgm:pt>
    <dgm:pt modelId="{2860803F-C5DD-4BF9-BF3F-431003C828E2}" type="pres">
      <dgm:prSet presAssocID="{8A6264B2-A322-4C3D-9B70-F7079630D0D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C426C-76DF-4E50-8B10-A3C60A968730}" type="pres">
      <dgm:prSet presAssocID="{8A6264B2-A322-4C3D-9B70-F7079630D0DF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32CC05-7060-4F1F-B7E7-66A2CD81FBFB}" type="pres">
      <dgm:prSet presAssocID="{80E1D8AF-B894-44E2-B222-772907EFBB5E}" presName="space" presStyleCnt="0"/>
      <dgm:spPr/>
    </dgm:pt>
    <dgm:pt modelId="{9635FD1F-7E96-464C-8B0A-957C8AD75DEB}" type="pres">
      <dgm:prSet presAssocID="{CC141812-CFC0-4736-9B09-5721E7B3282E}" presName="composite" presStyleCnt="0"/>
      <dgm:spPr/>
    </dgm:pt>
    <dgm:pt modelId="{6D056F15-75B2-47E4-A2FA-EC0F65DBEAE8}" type="pres">
      <dgm:prSet presAssocID="{CC141812-CFC0-4736-9B09-5721E7B3282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F13568-9D9E-425E-8E12-CA221E260360}" type="pres">
      <dgm:prSet presAssocID="{CC141812-CFC0-4736-9B09-5721E7B3282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98B089-2631-44A8-A5EE-D77DF939C523}" type="presOf" srcId="{E92B8B5E-B646-44EF-A96E-7204A2497C76}" destId="{3FF13568-9D9E-425E-8E12-CA221E260360}" srcOrd="0" destOrd="0" presId="urn:microsoft.com/office/officeart/2005/8/layout/hList1"/>
    <dgm:cxn modelId="{099D2CDD-D78D-435E-BA90-A783A559C902}" type="presOf" srcId="{CC141812-CFC0-4736-9B09-5721E7B3282E}" destId="{6D056F15-75B2-47E4-A2FA-EC0F65DBEAE8}" srcOrd="0" destOrd="0" presId="urn:microsoft.com/office/officeart/2005/8/layout/hList1"/>
    <dgm:cxn modelId="{5A624F11-F33B-40EA-A262-5570E4E40104}" type="presOf" srcId="{63DD77FC-A0E4-4133-B43A-90AB3A9C9E35}" destId="{71210B23-679C-46B7-B448-AF70C13F2F3D}" srcOrd="0" destOrd="0" presId="urn:microsoft.com/office/officeart/2005/8/layout/hList1"/>
    <dgm:cxn modelId="{499F4EF2-3682-4415-8DBB-8B020CFEAD43}" type="presOf" srcId="{8A6264B2-A322-4C3D-9B70-F7079630D0DF}" destId="{2860803F-C5DD-4BF9-BF3F-431003C828E2}" srcOrd="0" destOrd="0" presId="urn:microsoft.com/office/officeart/2005/8/layout/hList1"/>
    <dgm:cxn modelId="{E183E672-719A-472A-BBDE-954684811FD8}" srcId="{12661471-0F37-40C3-9B9D-AF2244FF2224}" destId="{06FE02EB-0A76-41C6-BCE0-1216F9FCE199}" srcOrd="0" destOrd="0" parTransId="{9AC83209-CAE5-4648-851C-5A717241DE74}" sibTransId="{564D0D3B-EC3A-464E-AA1A-B2623DE083E6}"/>
    <dgm:cxn modelId="{CD76E708-6080-453F-8687-D214E4245460}" srcId="{63DD77FC-A0E4-4133-B43A-90AB3A9C9E35}" destId="{12661471-0F37-40C3-9B9D-AF2244FF2224}" srcOrd="0" destOrd="0" parTransId="{4CEFA660-7A3C-44B7-8E09-05A5A8026B69}" sibTransId="{06F8F763-26A4-4EB8-AE0C-18AA9BC1C9FD}"/>
    <dgm:cxn modelId="{BA8335BB-5737-4865-9D92-7F010012BD7B}" type="presOf" srcId="{12661471-0F37-40C3-9B9D-AF2244FF2224}" destId="{0D283D60-AC40-4CA2-9EAD-FD3437AA6C04}" srcOrd="0" destOrd="0" presId="urn:microsoft.com/office/officeart/2005/8/layout/hList1"/>
    <dgm:cxn modelId="{174E4A83-E3E4-4973-BF0E-45321D8D10BE}" srcId="{8A6264B2-A322-4C3D-9B70-F7079630D0DF}" destId="{B6E1167B-0AC6-4FA1-90AB-748B7A7E6F1D}" srcOrd="0" destOrd="0" parTransId="{07DFA96B-4682-46E1-8CD0-6D187A8AF00D}" sibTransId="{CFF4738D-CD9F-4E79-AF53-AEBB33C5FB4E}"/>
    <dgm:cxn modelId="{9E0234E7-9AA9-4A74-B1B4-B9FCF84D9979}" srcId="{63DD77FC-A0E4-4133-B43A-90AB3A9C9E35}" destId="{8A6264B2-A322-4C3D-9B70-F7079630D0DF}" srcOrd="1" destOrd="0" parTransId="{11BA6068-3473-42B8-BB7F-B9AD4CE89294}" sibTransId="{80E1D8AF-B894-44E2-B222-772907EFBB5E}"/>
    <dgm:cxn modelId="{06461FD3-A5C1-458E-9B99-3EA95F8B9D96}" type="presOf" srcId="{B6E1167B-0AC6-4FA1-90AB-748B7A7E6F1D}" destId="{903C426C-76DF-4E50-8B10-A3C60A968730}" srcOrd="0" destOrd="0" presId="urn:microsoft.com/office/officeart/2005/8/layout/hList1"/>
    <dgm:cxn modelId="{D9B7B649-10B4-4265-95CC-2D48F7D22D93}" type="presOf" srcId="{06FE02EB-0A76-41C6-BCE0-1216F9FCE199}" destId="{AB180135-60B9-479A-86F4-9829A98F8539}" srcOrd="0" destOrd="0" presId="urn:microsoft.com/office/officeart/2005/8/layout/hList1"/>
    <dgm:cxn modelId="{D38B55B7-C294-455D-936F-1E38DFA3762A}" srcId="{63DD77FC-A0E4-4133-B43A-90AB3A9C9E35}" destId="{CC141812-CFC0-4736-9B09-5721E7B3282E}" srcOrd="2" destOrd="0" parTransId="{87EFB385-DB01-4809-9CD5-8FEBFDB6A613}" sibTransId="{9AF654D4-E4A2-4E66-AEE9-A5616A926649}"/>
    <dgm:cxn modelId="{05BD2DBE-47BA-4553-9297-B9C071DD5C9F}" srcId="{CC141812-CFC0-4736-9B09-5721E7B3282E}" destId="{E92B8B5E-B646-44EF-A96E-7204A2497C76}" srcOrd="0" destOrd="0" parTransId="{FB6C4375-7A56-4B9F-8BED-9A5474569C73}" sibTransId="{62D4B7ED-2AC1-44A2-93D4-8238950C11D1}"/>
    <dgm:cxn modelId="{1A54A888-E0D8-4C93-98A3-A52B69A217D9}" type="presParOf" srcId="{71210B23-679C-46B7-B448-AF70C13F2F3D}" destId="{BB69939A-32E1-4214-BAE2-E1ED59BF0000}" srcOrd="0" destOrd="0" presId="urn:microsoft.com/office/officeart/2005/8/layout/hList1"/>
    <dgm:cxn modelId="{4E25E65A-7B35-49A3-945F-6C1AE29577D9}" type="presParOf" srcId="{BB69939A-32E1-4214-BAE2-E1ED59BF0000}" destId="{0D283D60-AC40-4CA2-9EAD-FD3437AA6C04}" srcOrd="0" destOrd="0" presId="urn:microsoft.com/office/officeart/2005/8/layout/hList1"/>
    <dgm:cxn modelId="{6BAFE8E6-39E8-4BBC-B15F-C57C60742AE9}" type="presParOf" srcId="{BB69939A-32E1-4214-BAE2-E1ED59BF0000}" destId="{AB180135-60B9-479A-86F4-9829A98F8539}" srcOrd="1" destOrd="0" presId="urn:microsoft.com/office/officeart/2005/8/layout/hList1"/>
    <dgm:cxn modelId="{D87708F3-DA74-4066-AB05-228450D0C687}" type="presParOf" srcId="{71210B23-679C-46B7-B448-AF70C13F2F3D}" destId="{14BBE00B-BE4C-44A1-97A7-88581BF485DE}" srcOrd="1" destOrd="0" presId="urn:microsoft.com/office/officeart/2005/8/layout/hList1"/>
    <dgm:cxn modelId="{04CC734D-E80A-4F1B-8167-74E6EA0333C9}" type="presParOf" srcId="{71210B23-679C-46B7-B448-AF70C13F2F3D}" destId="{25AEA1CB-0D09-45C1-96C4-F5CB1A0DC7FE}" srcOrd="2" destOrd="0" presId="urn:microsoft.com/office/officeart/2005/8/layout/hList1"/>
    <dgm:cxn modelId="{1FF60884-4BEA-4286-8385-AC84F7AE4CF8}" type="presParOf" srcId="{25AEA1CB-0D09-45C1-96C4-F5CB1A0DC7FE}" destId="{2860803F-C5DD-4BF9-BF3F-431003C828E2}" srcOrd="0" destOrd="0" presId="urn:microsoft.com/office/officeart/2005/8/layout/hList1"/>
    <dgm:cxn modelId="{25D6AF05-C7BF-4451-8F3E-83702CA0710D}" type="presParOf" srcId="{25AEA1CB-0D09-45C1-96C4-F5CB1A0DC7FE}" destId="{903C426C-76DF-4E50-8B10-A3C60A968730}" srcOrd="1" destOrd="0" presId="urn:microsoft.com/office/officeart/2005/8/layout/hList1"/>
    <dgm:cxn modelId="{36552B27-F848-4F5D-92B2-5BE6363B74E0}" type="presParOf" srcId="{71210B23-679C-46B7-B448-AF70C13F2F3D}" destId="{BF32CC05-7060-4F1F-B7E7-66A2CD81FBFB}" srcOrd="3" destOrd="0" presId="urn:microsoft.com/office/officeart/2005/8/layout/hList1"/>
    <dgm:cxn modelId="{10D0769F-BB96-4373-8536-C69FCF2153EF}" type="presParOf" srcId="{71210B23-679C-46B7-B448-AF70C13F2F3D}" destId="{9635FD1F-7E96-464C-8B0A-957C8AD75DEB}" srcOrd="4" destOrd="0" presId="urn:microsoft.com/office/officeart/2005/8/layout/hList1"/>
    <dgm:cxn modelId="{8253F358-54D1-454D-964E-6374B8C65FDE}" type="presParOf" srcId="{9635FD1F-7E96-464C-8B0A-957C8AD75DEB}" destId="{6D056F15-75B2-47E4-A2FA-EC0F65DBEAE8}" srcOrd="0" destOrd="0" presId="urn:microsoft.com/office/officeart/2005/8/layout/hList1"/>
    <dgm:cxn modelId="{C59E1F4C-A4A5-4329-9982-6CFA181FE1B5}" type="presParOf" srcId="{9635FD1F-7E96-464C-8B0A-957C8AD75DEB}" destId="{3FF13568-9D9E-425E-8E12-CA221E2603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05778-1CF1-4E6D-A281-58A0C5EB80DA}">
      <dsp:nvSpPr>
        <dsp:cNvPr id="0" name=""/>
        <dsp:cNvSpPr/>
      </dsp:nvSpPr>
      <dsp:spPr>
        <a:xfrm>
          <a:off x="657105" y="0"/>
          <a:ext cx="7447200" cy="341630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C3F15E1-7AA2-4C27-AE73-090EBC0778BB}">
      <dsp:nvSpPr>
        <dsp:cNvPr id="0" name=""/>
        <dsp:cNvSpPr/>
      </dsp:nvSpPr>
      <dsp:spPr>
        <a:xfrm>
          <a:off x="5414" y="1024889"/>
          <a:ext cx="2017593" cy="13665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i="0" kern="1200" smtClean="0"/>
            <a:t>Booking</a:t>
          </a:r>
          <a:endParaRPr lang="en-US" sz="2900" kern="1200"/>
        </a:p>
      </dsp:txBody>
      <dsp:txXfrm>
        <a:off x="72122" y="1091597"/>
        <a:ext cx="1884177" cy="1233104"/>
      </dsp:txXfrm>
    </dsp:sp>
    <dsp:sp modelId="{4D767322-9070-46E2-8AFB-728FB3B6A7ED}">
      <dsp:nvSpPr>
        <dsp:cNvPr id="0" name=""/>
        <dsp:cNvSpPr/>
      </dsp:nvSpPr>
      <dsp:spPr>
        <a:xfrm>
          <a:off x="2249744" y="1024889"/>
          <a:ext cx="2017593" cy="1366520"/>
        </a:xfrm>
        <a:prstGeom prst="round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tint val="64000"/>
                <a:lumMod val="118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i="0" kern="1200" smtClean="0"/>
            <a:t>Scheduling</a:t>
          </a:r>
          <a:endParaRPr lang="en-US" sz="2900" kern="1200"/>
        </a:p>
      </dsp:txBody>
      <dsp:txXfrm>
        <a:off x="2316452" y="1091597"/>
        <a:ext cx="1884177" cy="1233104"/>
      </dsp:txXfrm>
    </dsp:sp>
    <dsp:sp modelId="{0871EE2E-CCE9-427D-9779-37D6C97A91CE}">
      <dsp:nvSpPr>
        <dsp:cNvPr id="0" name=""/>
        <dsp:cNvSpPr/>
      </dsp:nvSpPr>
      <dsp:spPr>
        <a:xfrm>
          <a:off x="4494073" y="1024889"/>
          <a:ext cx="2017593" cy="1366520"/>
        </a:xfrm>
        <a:prstGeom prst="round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tint val="64000"/>
                <a:lumMod val="118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i="0" kern="1200" smtClean="0"/>
            <a:t>Reserving</a:t>
          </a:r>
          <a:endParaRPr lang="en-US" sz="2900" kern="1200"/>
        </a:p>
      </dsp:txBody>
      <dsp:txXfrm>
        <a:off x="4560781" y="1091597"/>
        <a:ext cx="1884177" cy="1233104"/>
      </dsp:txXfrm>
    </dsp:sp>
    <dsp:sp modelId="{8FDD200B-8D64-48C2-BA58-8721D4BF5CBC}">
      <dsp:nvSpPr>
        <dsp:cNvPr id="0" name=""/>
        <dsp:cNvSpPr/>
      </dsp:nvSpPr>
      <dsp:spPr>
        <a:xfrm>
          <a:off x="6738403" y="1024889"/>
          <a:ext cx="2017593" cy="1366520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64000"/>
                <a:lumMod val="118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i="0" kern="1200" smtClean="0"/>
            <a:t>payment</a:t>
          </a:r>
          <a:endParaRPr lang="en-US" sz="2900" kern="1200"/>
        </a:p>
      </dsp:txBody>
      <dsp:txXfrm>
        <a:off x="6805111" y="1091597"/>
        <a:ext cx="1884177" cy="1233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83D60-AC40-4CA2-9EAD-FD3437AA6C04}">
      <dsp:nvSpPr>
        <dsp:cNvPr id="0" name=""/>
        <dsp:cNvSpPr/>
      </dsp:nvSpPr>
      <dsp:spPr>
        <a:xfrm>
          <a:off x="2737" y="33428"/>
          <a:ext cx="2669492" cy="10106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smtClean="0"/>
            <a:t>Customers</a:t>
          </a:r>
          <a:endParaRPr lang="en-US" sz="2800" kern="1200"/>
        </a:p>
      </dsp:txBody>
      <dsp:txXfrm>
        <a:off x="2737" y="33428"/>
        <a:ext cx="2669492" cy="1010616"/>
      </dsp:txXfrm>
    </dsp:sp>
    <dsp:sp modelId="{AB180135-60B9-479A-86F4-9829A98F8539}">
      <dsp:nvSpPr>
        <dsp:cNvPr id="0" name=""/>
        <dsp:cNvSpPr/>
      </dsp:nvSpPr>
      <dsp:spPr>
        <a:xfrm>
          <a:off x="2737" y="1044045"/>
          <a:ext cx="2669492" cy="23388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Understand customer interests.</a:t>
          </a:r>
          <a:endParaRPr lang="en-US" sz="2800" kern="1200" dirty="0"/>
        </a:p>
      </dsp:txBody>
      <dsp:txXfrm>
        <a:off x="2737" y="1044045"/>
        <a:ext cx="2669492" cy="2338825"/>
      </dsp:txXfrm>
    </dsp:sp>
    <dsp:sp modelId="{2860803F-C5DD-4BF9-BF3F-431003C828E2}">
      <dsp:nvSpPr>
        <dsp:cNvPr id="0" name=""/>
        <dsp:cNvSpPr/>
      </dsp:nvSpPr>
      <dsp:spPr>
        <a:xfrm>
          <a:off x="3045959" y="33428"/>
          <a:ext cx="2669492" cy="10106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Competitors</a:t>
          </a:r>
          <a:endParaRPr lang="en-US" sz="2800" kern="1200" dirty="0"/>
        </a:p>
      </dsp:txBody>
      <dsp:txXfrm>
        <a:off x="3045959" y="33428"/>
        <a:ext cx="2669492" cy="1010616"/>
      </dsp:txXfrm>
    </dsp:sp>
    <dsp:sp modelId="{903C426C-76DF-4E50-8B10-A3C60A968730}">
      <dsp:nvSpPr>
        <dsp:cNvPr id="0" name=""/>
        <dsp:cNvSpPr/>
      </dsp:nvSpPr>
      <dsp:spPr>
        <a:xfrm>
          <a:off x="3045959" y="1044045"/>
          <a:ext cx="2669492" cy="23388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Identify and analyze competitor behavior. </a:t>
          </a:r>
          <a:endParaRPr lang="en-US" sz="2800" kern="1200" dirty="0"/>
        </a:p>
      </dsp:txBody>
      <dsp:txXfrm>
        <a:off x="3045959" y="1044045"/>
        <a:ext cx="2669492" cy="2338825"/>
      </dsp:txXfrm>
    </dsp:sp>
    <dsp:sp modelId="{6D056F15-75B2-47E4-A2FA-EC0F65DBEAE8}">
      <dsp:nvSpPr>
        <dsp:cNvPr id="0" name=""/>
        <dsp:cNvSpPr/>
      </dsp:nvSpPr>
      <dsp:spPr>
        <a:xfrm>
          <a:off x="6089181" y="33428"/>
          <a:ext cx="2669492" cy="10106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smtClean="0"/>
            <a:t>Level of technology</a:t>
          </a:r>
          <a:endParaRPr lang="en-US" sz="2800" kern="1200"/>
        </a:p>
      </dsp:txBody>
      <dsp:txXfrm>
        <a:off x="6089181" y="33428"/>
        <a:ext cx="2669492" cy="1010616"/>
      </dsp:txXfrm>
    </dsp:sp>
    <dsp:sp modelId="{3FF13568-9D9E-425E-8E12-CA221E260360}">
      <dsp:nvSpPr>
        <dsp:cNvPr id="0" name=""/>
        <dsp:cNvSpPr/>
      </dsp:nvSpPr>
      <dsp:spPr>
        <a:xfrm>
          <a:off x="6089181" y="1044045"/>
          <a:ext cx="2669492" cy="23388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Use collected data to launch new products and services. </a:t>
          </a:r>
          <a:endParaRPr lang="en-US" sz="2800" kern="1200" dirty="0"/>
        </a:p>
      </dsp:txBody>
      <dsp:txXfrm>
        <a:off x="6089181" y="1044045"/>
        <a:ext cx="2669492" cy="2338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563" y="1847087"/>
            <a:ext cx="8825658" cy="1961029"/>
          </a:xfrm>
        </p:spPr>
        <p:txBody>
          <a:bodyPr/>
          <a:lstStyle/>
          <a:p>
            <a:r>
              <a:rPr lang="en-US" dirty="0" smtClean="0"/>
              <a:t>BLOCKCHAIN ADOPTION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563" y="4631076"/>
            <a:ext cx="8825658" cy="155026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 AFFILIATION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COURSE</a:t>
            </a:r>
            <a:endParaRPr lang="en-US" dirty="0"/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89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article discussing factor affecting </a:t>
            </a:r>
            <a:r>
              <a:rPr lang="en-US" dirty="0" err="1" smtClean="0"/>
              <a:t>blockchain</a:t>
            </a:r>
            <a:r>
              <a:rPr lang="en-US" dirty="0" smtClean="0"/>
              <a:t> payment in SME’s</a:t>
            </a:r>
          </a:p>
          <a:p>
            <a:r>
              <a:rPr lang="en-US" dirty="0" smtClean="0"/>
              <a:t>Block is the latest that stores records in cryptocurrency across different computers.</a:t>
            </a:r>
          </a:p>
          <a:p>
            <a:r>
              <a:rPr lang="en-US" dirty="0" smtClean="0"/>
              <a:t>The research was done on hospitality and tourism industry.</a:t>
            </a:r>
          </a:p>
          <a:p>
            <a:r>
              <a:rPr lang="en-US" dirty="0" smtClean="0"/>
              <a:t>The main deliverables were acceptance and implementation. </a:t>
            </a:r>
          </a:p>
          <a:p>
            <a:r>
              <a:rPr lang="en-US" dirty="0" smtClean="0"/>
              <a:t>The technology can bring solutions to the challenges in the sector.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2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 OF BLOCKCHAIN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verification without third parties.</a:t>
            </a:r>
          </a:p>
          <a:p>
            <a:r>
              <a:rPr lang="en-US" dirty="0" smtClean="0"/>
              <a:t>The data structure is secure.</a:t>
            </a:r>
          </a:p>
          <a:p>
            <a:r>
              <a:rPr lang="en-US" dirty="0" smtClean="0"/>
              <a:t>Ledger is distributed among participants. </a:t>
            </a:r>
          </a:p>
          <a:p>
            <a:r>
              <a:rPr lang="en-US" dirty="0" smtClean="0"/>
              <a:t>Transactions are transparent.</a:t>
            </a:r>
          </a:p>
          <a:p>
            <a:r>
              <a:rPr lang="en-US" dirty="0" smtClean="0"/>
              <a:t>Conditions for payment can be pre-set.</a:t>
            </a:r>
          </a:p>
          <a:p>
            <a:r>
              <a:rPr lang="en-US" dirty="0" smtClean="0"/>
              <a:t>Origin of any transactions can be traced. </a:t>
            </a:r>
          </a:p>
          <a:p>
            <a:r>
              <a:rPr lang="en-US" dirty="0" smtClean="0"/>
              <a:t>Reduces the risk of fraud through duplicate entries.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AREAS THAT BLOCKCHAIN CAN HELP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8684906"/>
              </p:ext>
            </p:extLst>
          </p:nvPr>
        </p:nvGraphicFramePr>
        <p:xfrm>
          <a:off x="1831611" y="2603500"/>
          <a:ext cx="8761412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06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PRECAUTIONS OF BLOCKCHAIN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Perform a strategic performance to verify feasibility.</a:t>
            </a:r>
          </a:p>
          <a:p>
            <a:r>
              <a:rPr lang="en-US" dirty="0" smtClean="0"/>
              <a:t>Unstructured implementation may lead to failure.</a:t>
            </a:r>
          </a:p>
          <a:p>
            <a:r>
              <a:rPr lang="en-US" dirty="0" smtClean="0"/>
              <a:t>Regular performance of granular assessments.</a:t>
            </a:r>
          </a:p>
          <a:p>
            <a:r>
              <a:rPr lang="en-US" dirty="0" smtClean="0"/>
              <a:t>Devise a strategic approach to see the benefits. </a:t>
            </a:r>
          </a:p>
          <a:p>
            <a:r>
              <a:rPr lang="en-US" dirty="0" smtClean="0"/>
              <a:t>Align </a:t>
            </a:r>
            <a:r>
              <a:rPr lang="en-US" dirty="0" err="1" smtClean="0"/>
              <a:t>blockchain</a:t>
            </a:r>
            <a:r>
              <a:rPr lang="en-US" dirty="0" smtClean="0"/>
              <a:t> to the strategic model of the business.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10147031" cy="706964"/>
          </a:xfrm>
        </p:spPr>
        <p:txBody>
          <a:bodyPr/>
          <a:lstStyle/>
          <a:p>
            <a:r>
              <a:rPr lang="en-US" dirty="0" smtClean="0"/>
              <a:t>LITERATURE REVIEW</a:t>
            </a:r>
            <a:r>
              <a:rPr lang="en-US" dirty="0"/>
              <a:t>: a)	Strategic orientation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459161"/>
              </p:ext>
            </p:extLst>
          </p:nvPr>
        </p:nvGraphicFramePr>
        <p:xfrm>
          <a:off x="1847762" y="2822956"/>
          <a:ext cx="8761412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87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b)	Social Influence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It relates to how people react to a certain product.</a:t>
            </a:r>
          </a:p>
          <a:p>
            <a:r>
              <a:rPr lang="en-US" dirty="0" smtClean="0"/>
              <a:t>Consumer opinions are valued in this factor.</a:t>
            </a:r>
          </a:p>
          <a:p>
            <a:r>
              <a:rPr lang="en-US" dirty="0" smtClean="0"/>
              <a:t>They touch </a:t>
            </a:r>
            <a:r>
              <a:rPr lang="en-US" dirty="0"/>
              <a:t>on issues like usefulness, convenience, and </a:t>
            </a:r>
            <a:r>
              <a:rPr lang="en-US" dirty="0" smtClean="0"/>
              <a:t>fun.</a:t>
            </a:r>
          </a:p>
          <a:p>
            <a:r>
              <a:rPr lang="en-US" dirty="0" smtClean="0"/>
              <a:t>They help in adoption of information technology.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9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c)	Individual characteristics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touches on the opinions of SME owners.</a:t>
            </a:r>
          </a:p>
          <a:p>
            <a:r>
              <a:rPr lang="en-US" dirty="0" smtClean="0"/>
              <a:t>Some may choose to adopt </a:t>
            </a:r>
            <a:r>
              <a:rPr lang="en-US" dirty="0" err="1" smtClean="0"/>
              <a:t>blockchain</a:t>
            </a:r>
            <a:r>
              <a:rPr lang="en-US" dirty="0" smtClean="0"/>
              <a:t> while some ignore it.</a:t>
            </a:r>
          </a:p>
          <a:p>
            <a:r>
              <a:rPr lang="en-US" dirty="0" smtClean="0"/>
              <a:t>The decision is based on several factors like usability </a:t>
            </a:r>
            <a:r>
              <a:rPr lang="en-US"/>
              <a:t>and </a:t>
            </a:r>
            <a:r>
              <a:rPr lang="en-US" smtClean="0"/>
              <a:t>efficiency (Nuryyev </a:t>
            </a:r>
            <a:r>
              <a:rPr lang="en-US" dirty="0" smtClean="0"/>
              <a:t>et al., 2020). </a:t>
            </a:r>
          </a:p>
          <a:p>
            <a:r>
              <a:rPr lang="en-US" dirty="0" smtClean="0"/>
              <a:t>There are no external factors that influence the decision. </a:t>
            </a:r>
          </a:p>
          <a:p>
            <a:r>
              <a:rPr lang="en-US" dirty="0" smtClean="0"/>
              <a:t>Managers should be innovative in adoption.</a:t>
            </a:r>
          </a:p>
          <a:p>
            <a:r>
              <a:rPr lang="en-US" dirty="0" smtClean="0"/>
              <a:t>Self efficacy among managers helps in adoption.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50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METHODOLOGY- a)	Data and sample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was done among SME owners.</a:t>
            </a:r>
          </a:p>
          <a:p>
            <a:r>
              <a:rPr lang="en-US" dirty="0" smtClean="0"/>
              <a:t>The industry was hospitality </a:t>
            </a:r>
            <a:r>
              <a:rPr lang="en-US" dirty="0"/>
              <a:t>and </a:t>
            </a:r>
            <a:r>
              <a:rPr lang="en-US" dirty="0" smtClean="0"/>
              <a:t>tourism.</a:t>
            </a:r>
          </a:p>
          <a:p>
            <a:r>
              <a:rPr lang="en-US" dirty="0" smtClean="0"/>
              <a:t>Main country of study was Taiwan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Subjects </a:t>
            </a:r>
            <a:r>
              <a:rPr lang="en-US" dirty="0"/>
              <a:t>were contacted through the County Homestay association of Hualien. </a:t>
            </a: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election </a:t>
            </a:r>
            <a:r>
              <a:rPr lang="en-US" dirty="0"/>
              <a:t>of the firms was on the basis of the adopted characteristics of SMEs.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questionnaire was used as a sampling technique. </a:t>
            </a:r>
            <a:endParaRPr lang="en-US" dirty="0" smtClean="0"/>
          </a:p>
          <a:p>
            <a:r>
              <a:rPr lang="en-US" dirty="0" smtClean="0"/>
              <a:t>250 </a:t>
            </a:r>
            <a:r>
              <a:rPr lang="en-US" dirty="0"/>
              <a:t>sample firms were collected for the study.</a:t>
            </a:r>
          </a:p>
        </p:txBody>
      </p:sp>
    </p:spTree>
    <p:extLst>
      <p:ext uri="{BB962C8B-B14F-4D97-AF65-F5344CB8AC3E}">
        <p14:creationId xmlns:p14="http://schemas.microsoft.com/office/powerpoint/2010/main" val="20612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b)	Measuring Constructs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Constructs include; social </a:t>
            </a:r>
            <a:r>
              <a:rPr lang="en-US" dirty="0" smtClean="0"/>
              <a:t>influence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dirty="0" smtClean="0"/>
              <a:t>strategic orientation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dirty="0" smtClean="0"/>
              <a:t>self-efficacy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dirty="0" smtClean="0"/>
              <a:t>Innovativeness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dirty="0" smtClean="0"/>
              <a:t>Security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dirty="0" smtClean="0"/>
              <a:t>Complexity</a:t>
            </a:r>
          </a:p>
          <a:p>
            <a:r>
              <a:rPr lang="en-US" dirty="0" smtClean="0"/>
              <a:t>Measurements were based on previous determined scales.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5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and external factors influence adoption of </a:t>
            </a:r>
            <a:r>
              <a:rPr lang="en-US" dirty="0" err="1" smtClean="0"/>
              <a:t>blockchain</a:t>
            </a:r>
            <a:r>
              <a:rPr lang="en-US" dirty="0"/>
              <a:t> </a:t>
            </a:r>
            <a:r>
              <a:rPr lang="en-US" dirty="0" smtClean="0"/>
              <a:t>in SME’s</a:t>
            </a:r>
          </a:p>
          <a:p>
            <a:r>
              <a:rPr lang="en-US" dirty="0" smtClean="0"/>
              <a:t>Managerial characteristics influence </a:t>
            </a:r>
            <a:r>
              <a:rPr lang="en-US" dirty="0" err="1" smtClean="0"/>
              <a:t>blockchain</a:t>
            </a:r>
            <a:r>
              <a:rPr lang="en-US" dirty="0" smtClean="0"/>
              <a:t> adoption. </a:t>
            </a:r>
          </a:p>
          <a:p>
            <a:r>
              <a:rPr lang="en-US" dirty="0" smtClean="0"/>
              <a:t>The study researched the adoption of </a:t>
            </a:r>
            <a:r>
              <a:rPr lang="en-US" dirty="0" err="1" smtClean="0"/>
              <a:t>blockchain</a:t>
            </a:r>
            <a:r>
              <a:rPr lang="en-US" dirty="0" smtClean="0"/>
              <a:t> technology topic.</a:t>
            </a:r>
          </a:p>
          <a:p>
            <a:r>
              <a:rPr lang="en-US" dirty="0" smtClean="0"/>
              <a:t>The </a:t>
            </a:r>
            <a:r>
              <a:rPr lang="en-US" dirty="0"/>
              <a:t>study identifies a niche for further research </a:t>
            </a:r>
            <a:r>
              <a:rPr lang="en-US" dirty="0" smtClean="0"/>
              <a:t>in the topic.</a:t>
            </a:r>
          </a:p>
          <a:p>
            <a:r>
              <a:rPr lang="en-US" dirty="0" smtClean="0"/>
              <a:t>The study finds a relationship between external and internal influences to </a:t>
            </a:r>
            <a:r>
              <a:rPr lang="en-US" dirty="0" err="1" smtClean="0"/>
              <a:t>blockchain</a:t>
            </a:r>
            <a:r>
              <a:rPr lang="en-US" dirty="0" smtClean="0"/>
              <a:t> adaptation.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47988"/>
            <a:ext cx="8761413" cy="706964"/>
          </a:xfrm>
        </p:spPr>
        <p:txBody>
          <a:bodyPr/>
          <a:lstStyle/>
          <a:p>
            <a:pPr algn="ctr"/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Nuryyev, G., Wang, Y. P., </a:t>
            </a:r>
            <a:r>
              <a:rPr lang="en-US" dirty="0" err="1"/>
              <a:t>Achyldurdyyeva</a:t>
            </a:r>
            <a:r>
              <a:rPr lang="en-US" dirty="0"/>
              <a:t>, J., Jaw, B. S., </a:t>
            </a:r>
            <a:r>
              <a:rPr lang="en-US" dirty="0" err="1"/>
              <a:t>Yeh</a:t>
            </a:r>
            <a:r>
              <a:rPr lang="en-US" dirty="0"/>
              <a:t>, Y. S., Lin, H. T., &amp; Wu, L. F. (2020). </a:t>
            </a:r>
            <a:r>
              <a:rPr lang="en-US" dirty="0" err="1"/>
              <a:t>Blockchain</a:t>
            </a:r>
            <a:r>
              <a:rPr lang="en-US" dirty="0"/>
              <a:t> Technology Adoption Behavior and Sustainability of the Business in Tourism and Hospitality SMEs: An Empirical Study. Sustainability, 12(3), 1256.</a:t>
            </a:r>
          </a:p>
        </p:txBody>
      </p:sp>
    </p:spTree>
    <p:extLst>
      <p:ext uri="{BB962C8B-B14F-4D97-AF65-F5344CB8AC3E}">
        <p14:creationId xmlns:p14="http://schemas.microsoft.com/office/powerpoint/2010/main" val="23872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69</TotalTime>
  <Words>509</Words>
  <Application>Microsoft Office PowerPoint</Application>
  <PresentationFormat>Custom</PresentationFormat>
  <Paragraphs>76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Ion Boardroom</vt:lpstr>
      <vt:lpstr>BLOCKCHAIN ADOPTION</vt:lpstr>
      <vt:lpstr>INTRODUCTION</vt:lpstr>
      <vt:lpstr>ADVANTAGES OF BLOCKCHAIN</vt:lpstr>
      <vt:lpstr>AREAS THAT BLOCKCHAIN CAN HELP</vt:lpstr>
      <vt:lpstr>PRECAUTIONS OF BLOCKCHAIN</vt:lpstr>
      <vt:lpstr>LITERATURE REVIEW: a) Strategic orientation </vt:lpstr>
      <vt:lpstr>b) Social Influence </vt:lpstr>
      <vt:lpstr>c) Individual characteristics </vt:lpstr>
      <vt:lpstr>METHODOLOGY- a) Data and sample </vt:lpstr>
      <vt:lpstr>b) Measuring Constructs</vt:lpstr>
      <vt:lpstr>CONCLUSION</vt:lpstr>
      <vt:lpstr>Reference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Simon</cp:lastModifiedBy>
  <cp:revision>8</cp:revision>
  <dcterms:created xsi:type="dcterms:W3CDTF">2020-10-22T07:14:54Z</dcterms:created>
  <dcterms:modified xsi:type="dcterms:W3CDTF">2020-10-21T23:18:00Z</dcterms:modified>
</cp:coreProperties>
</file>