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94" r:id="rId1"/>
  </p:sldMasterIdLst>
  <p:notesMasterIdLst>
    <p:notesMasterId r:id="rId10"/>
  </p:notesMasterIdLst>
  <p:sldIdLst>
    <p:sldId id="271" r:id="rId2"/>
    <p:sldId id="296" r:id="rId3"/>
    <p:sldId id="311" r:id="rId4"/>
    <p:sldId id="312" r:id="rId5"/>
    <p:sldId id="313" r:id="rId6"/>
    <p:sldId id="314" r:id="rId7"/>
    <p:sldId id="315" r:id="rId8"/>
    <p:sldId id="310" r:id="rId9"/>
  </p:sldIdLst>
  <p:sldSz cx="9144000" cy="5715000" type="screen16x10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2A56"/>
    <a:srgbClr val="A4AEB5"/>
    <a:srgbClr val="0052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63" autoAdjust="0"/>
    <p:restoredTop sz="59756" autoAdjust="0"/>
  </p:normalViewPr>
  <p:slideViewPr>
    <p:cSldViewPr>
      <p:cViewPr varScale="1">
        <p:scale>
          <a:sx n="52" d="100"/>
          <a:sy n="52" d="100"/>
        </p:scale>
        <p:origin x="1230" y="54"/>
      </p:cViewPr>
      <p:guideLst>
        <p:guide orient="horz" pos="180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theme" Target="theme/theme1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presProps" Target="presProps.xml" /><Relationship Id="rId5" Type="http://schemas.openxmlformats.org/officeDocument/2006/relationships/slide" Target="slides/slide4.xml" /><Relationship Id="rId10" Type="http://schemas.openxmlformats.org/officeDocument/2006/relationships/notesMaster" Target="notesMasters/notesMaster1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tableStyles" Target="tableStyle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>
              <a:defRPr sz="1200"/>
            </a:lvl1pPr>
          </a:lstStyle>
          <a:p>
            <a:fld id="{2447E72A-D913-4DC2-9E0A-E520CE8FCC86}" type="datetimeFigureOut">
              <a:rPr lang="en-US" smtClean="0"/>
              <a:pPr/>
              <a:t>2/14/2021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>
              <a:defRPr sz="1200"/>
            </a:lvl1pPr>
          </a:lstStyle>
          <a:p>
            <a:fld id="{A5D78FC6-CE17-4259-A63C-DDFC12E048F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975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 /><Relationship Id="rId1" Type="http://schemas.openxmlformats.org/officeDocument/2006/relationships/notesMaster" Target="../notesMasters/notesMaster1.xml" 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 /><Relationship Id="rId1" Type="http://schemas.openxmlformats.org/officeDocument/2006/relationships/notesMaster" Target="../notesMasters/notesMaster1.xml" 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 /><Relationship Id="rId1" Type="http://schemas.openxmlformats.org/officeDocument/2006/relationships/notesMaster" Target="../notesMasters/notesMaster1.xml" 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 /><Relationship Id="rId1" Type="http://schemas.openxmlformats.org/officeDocument/2006/relationships/notesMaster" Target="../notesMasters/notesMaster1.xml" 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D78FC6-CE17-4259-A63C-DDFC12E048FC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707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D78FC6-CE17-4259-A63C-DDFC12E048FC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72717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D78FC6-CE17-4259-A63C-DDFC12E048FC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83787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D78FC6-CE17-4259-A63C-DDFC12E048FC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92827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D78FC6-CE17-4259-A63C-DDFC12E048FC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0506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D78FC6-CE17-4259-A63C-DDFC12E048FC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21767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D78FC6-CE17-4259-A63C-DDFC12E048FC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0263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D78FC6-CE17-4259-A63C-DDFC12E048FC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36131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lum/>
          </a:blip>
          <a:srcRect/>
          <a:stretch>
            <a:fillRect r="-2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4975860"/>
            <a:ext cx="9144000" cy="7391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-9144" y="5044440"/>
            <a:ext cx="2249424" cy="59436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5036820"/>
            <a:ext cx="6784848" cy="59436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3365500"/>
            <a:ext cx="6477000" cy="15240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5041698"/>
            <a:ext cx="6705600" cy="5715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5057249"/>
            <a:ext cx="2057400" cy="5715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 algn="ctr"/>
            <a:fld id="{28A8E11D-8DBE-412A-BE98-42CE152C64A9}" type="datetime8">
              <a:rPr lang="en-US" smtClean="0"/>
              <a:pPr algn="ctr"/>
              <a:t>2/14/2021 6:14 AM</a:t>
            </a:fld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197115"/>
            <a:ext cx="5867400" cy="304271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 algn="r"/>
            <a:r>
              <a:rPr lang="en-US" dirty="0">
                <a:solidFill>
                  <a:schemeClr val="tx2"/>
                </a:solidFill>
              </a:rPr>
              <a:t>Copyright 2014 Colorado Christian University</a:t>
            </a: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190500"/>
            <a:ext cx="838200" cy="3175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2AC53DF-4216-466D-99A7-94400E6C2A25}" type="slidenum">
              <a:rPr lang="en-US" smtClean="0"/>
              <a:pPr/>
              <a:t>‹#›</a:t>
            </a:fld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90500"/>
            <a:ext cx="8153400" cy="8255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EEE8B-7A36-4C49-B14C-4F3818F1E984}" type="datetime8">
              <a:rPr lang="en-US" smtClean="0"/>
              <a:pPr/>
              <a:t>2/14/2021 6:14 AM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Copyright 2014 Colorado Christian University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AD93096-5B34-4342-9326-69289CEAE4C2}" type="slidenum">
              <a:rPr lang="en-US" smtClean="0"/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333500"/>
            <a:ext cx="8153400" cy="37465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7123113" cy="1394354"/>
          </a:xfrm>
        </p:spPr>
        <p:txBody>
          <a:bodyPr anchor="t"/>
          <a:lstStyle>
            <a:lvl1pPr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270000"/>
            <a:ext cx="9144000" cy="9525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1333500"/>
            <a:ext cx="1295400" cy="8255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333500"/>
            <a:ext cx="7772400" cy="8255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333500"/>
            <a:ext cx="7620000" cy="8255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00FCB-F31C-4815-8C18-81422AA181F2}" type="datetime8">
              <a:rPr lang="en-US" smtClean="0"/>
              <a:pPr/>
              <a:t>2/14/2021 6:14 AM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460500"/>
            <a:ext cx="1295400" cy="584730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pPr algn="ctr"/>
            <a:fld id="{1AD93096-5B34-4342-9326-69289CEAE4C2}" type="slidenum">
              <a:rPr lang="en-US" smtClean="0"/>
              <a:pPr algn="ctr"/>
              <a:t>‹#›</a:t>
            </a:fld>
            <a:endParaRPr lang="en-US" sz="2400" dirty="0">
              <a:solidFill>
                <a:srgbClr val="FFFFFF"/>
              </a:solidFill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/>
              <a:t>Copyright 2014 Colorado Christian University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324639"/>
            <a:ext cx="3886200" cy="3810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324639"/>
            <a:ext cx="3886200" cy="3810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0A04040F-0B22-4A74-B0ED-41452913264E}" type="datetime8">
              <a:rPr lang="en-US" smtClean="0"/>
              <a:pPr/>
              <a:t>2/14/2021 6:14 AM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/>
            <a:fld id="{1AD93096-5B34-4342-9326-69289CEAE4C2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r>
              <a:rPr lang="en-US" dirty="0"/>
              <a:t>Copyright 2014 Colorado Christian University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7542"/>
            <a:ext cx="8153400" cy="724958"/>
          </a:xfrm>
        </p:spPr>
        <p:txBody>
          <a:bodyPr anchor="ctr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032000"/>
            <a:ext cx="3886200" cy="29845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032000"/>
            <a:ext cx="3886200" cy="29845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DBD2B915-EC49-4ACB-B3D4-528519F32582}" type="datetime8">
              <a:rPr lang="en-US" smtClean="0"/>
              <a:pPr/>
              <a:t>2/14/2021 6:14 AM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/>
            <a:fld id="{1AD93096-5B34-4342-9326-69289CEAE4C2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r>
              <a:rPr lang="en-US" dirty="0"/>
              <a:t>Copyright 2014 Colorado Christian University</a:t>
            </a: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460500"/>
            <a:ext cx="3886200" cy="53340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460500"/>
            <a:ext cx="3886200" cy="53340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AFEB6-CE7B-49AF-AE48-F24EB24BF9FE}" type="datetime8">
              <a:rPr lang="en-US" smtClean="0"/>
              <a:pPr/>
              <a:t>2/14/2021 6:14 AM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Copyright 2014 Colorado Christian University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AD93096-5B34-4342-9326-69289CEAE4C2}" type="slidenum">
              <a:rPr lang="en-US" smtClean="0"/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49263E-C680-49AD-A8F1-B1AAFDDEB724}" type="datetime8">
              <a:rPr lang="en-US" smtClean="0"/>
              <a:pPr/>
              <a:t>2/14/2021 6:14 AM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Copyright 2014 Colorado Christian University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5207000"/>
            <a:ext cx="533400" cy="3175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AD93096-5B34-4342-9326-69289CEAE4C2}" type="slidenum">
              <a:rPr lang="en-US" smtClean="0"/>
              <a:pPr/>
              <a:t>‹#›</a:t>
            </a:fld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7542"/>
            <a:ext cx="8077200" cy="724958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C048B-5FB9-4CCD-A950-877E80BC84FD}" type="datetime8">
              <a:rPr lang="en-US" smtClean="0"/>
              <a:pPr/>
              <a:t>2/14/2021 6:14 AM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Copyright 2014 Colorado Christian University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AD93096-5B34-4342-9326-69289CEAE4C2}" type="slidenum">
              <a:rPr lang="en-US" smtClean="0"/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460500"/>
            <a:ext cx="6400800" cy="3683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8" name="Picture 7" descr="sm_book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12648" y="1463041"/>
            <a:ext cx="1615307" cy="1407044"/>
          </a:xfrm>
          <a:prstGeom prst="rect">
            <a:avLst/>
          </a:prstGeom>
          <a:ln w="50800" cap="sq" cmpd="dbl">
            <a:solidFill>
              <a:schemeClr val="accent2"/>
            </a:solidFill>
            <a:miter lim="800000"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4572000"/>
            <a:ext cx="7315200" cy="5715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3810000"/>
            <a:ext cx="9144000" cy="7391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-9144" y="3886200"/>
            <a:ext cx="1463040" cy="59436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3878580"/>
            <a:ext cx="7598664" cy="59436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3873500"/>
            <a:ext cx="7315200" cy="5715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572262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5207000"/>
            <a:ext cx="2667000" cy="304271"/>
          </a:xfrm>
        </p:spPr>
        <p:txBody>
          <a:bodyPr rtlCol="0"/>
          <a:lstStyle/>
          <a:p>
            <a:fld id="{F8D1D874-1D3B-4E46-9328-768AEBE8EA37}" type="datetime8">
              <a:rPr lang="en-US" smtClean="0"/>
              <a:pPr/>
              <a:t>2/14/2021 6:14 AM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3889374"/>
            <a:ext cx="1447800" cy="552982"/>
          </a:xfrm>
        </p:spPr>
        <p:txBody>
          <a:bodyPr rtlCol="0"/>
          <a:lstStyle>
            <a:lvl1pPr>
              <a:defRPr sz="2800"/>
            </a:lvl1pPr>
          </a:lstStyle>
          <a:p>
            <a:pPr algn="ctr"/>
            <a:fld id="{1AD93096-5B34-4342-9326-69289CEAE4C2}" type="slidenum">
              <a:rPr lang="en-US" smtClean="0"/>
              <a:pPr algn="ctr"/>
              <a:t>‹#›</a:t>
            </a:fld>
            <a:endParaRPr lang="en-US" sz="2800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5206839"/>
            <a:ext cx="4572000" cy="304271"/>
          </a:xfrm>
        </p:spPr>
        <p:txBody>
          <a:bodyPr rtlCol="0"/>
          <a:lstStyle/>
          <a:p>
            <a:r>
              <a:rPr lang="en-US" dirty="0"/>
              <a:t>Copyright 2014 Colorado Christian University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3807460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A7FB9-58AA-4157-BEF0-F9979814F91F}" type="datetime8">
              <a:rPr lang="en-US" smtClean="0">
                <a:solidFill>
                  <a:schemeClr val="tx2"/>
                </a:solidFill>
              </a:rPr>
              <a:pPr/>
              <a:t>2/14/2021 6:14 AM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Copyright 2014 Colorado Christian University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C53DF-4216-466D-99A7-94400E6C2A25}" type="slidenum">
              <a:rPr lang="en-US" sz="1200" smtClean="0">
                <a:solidFill>
                  <a:schemeClr val="tx2"/>
                </a:solidFill>
              </a:rPr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508000"/>
            <a:ext cx="2057400" cy="459713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08000"/>
            <a:ext cx="5562600" cy="459713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5207002"/>
            <a:ext cx="2209800" cy="304271"/>
          </a:xfrm>
        </p:spPr>
        <p:txBody>
          <a:bodyPr/>
          <a:lstStyle/>
          <a:p>
            <a:fld id="{F22E2733-837E-4284-AB84-52F12282DCA8}" type="datetime8">
              <a:rPr lang="en-US" smtClean="0">
                <a:solidFill>
                  <a:schemeClr val="tx2"/>
                </a:solidFill>
              </a:rPr>
              <a:pPr/>
              <a:t>2/14/2021 6:14 AM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5206840"/>
            <a:ext cx="5573483" cy="304271"/>
          </a:xfrm>
        </p:spPr>
        <p:txBody>
          <a:bodyPr/>
          <a:lstStyle/>
          <a:p>
            <a:r>
              <a:rPr lang="en-US" dirty="0"/>
              <a:t>Copyright 2014 Colorado Christian University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5715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142038" y="508000"/>
            <a:ext cx="228600" cy="52070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4445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6034088" y="100012"/>
            <a:ext cx="444500" cy="244476"/>
          </a:xfrm>
        </p:spPr>
        <p:txBody>
          <a:bodyPr/>
          <a:lstStyle/>
          <a:p>
            <a:fld id="{72AC53DF-4216-466D-99A7-94400E6C2A25}" type="slidenum">
              <a:rPr lang="en-US" sz="1200" smtClean="0">
                <a:solidFill>
                  <a:schemeClr val="tx2"/>
                </a:solidFill>
              </a:rPr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190500"/>
            <a:ext cx="8153400" cy="8255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333500"/>
            <a:ext cx="8153400" cy="37719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5207000"/>
            <a:ext cx="2667000" cy="304271"/>
          </a:xfrm>
          <a:prstGeom prst="rect">
            <a:avLst/>
          </a:prstGeom>
        </p:spPr>
        <p:txBody>
          <a:bodyPr vert="horz" anchor="ctr" anchorCtr="0"/>
          <a:lstStyle>
            <a:lvl1pPr algn="l">
              <a:defRPr sz="1400">
                <a:solidFill>
                  <a:schemeClr val="tx2"/>
                </a:solidFill>
              </a:defRPr>
            </a:lvl1pPr>
          </a:lstStyle>
          <a:p>
            <a:fld id="{0387DF7E-011F-4ECC-9A06-1E9CCB7388D9}" type="datetime8">
              <a:rPr lang="en-US" smtClean="0">
                <a:solidFill>
                  <a:schemeClr val="tx2"/>
                </a:solidFill>
              </a:rPr>
              <a:pPr/>
              <a:t>2/14/2021 6:14 AM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1" y="5206839"/>
            <a:ext cx="5421083" cy="304271"/>
          </a:xfrm>
          <a:prstGeom prst="rect">
            <a:avLst/>
          </a:prstGeom>
        </p:spPr>
        <p:txBody>
          <a:bodyPr vert="horz" anchor="ctr"/>
          <a:lstStyle>
            <a:lvl1pPr algn="r">
              <a:defRPr sz="1400">
                <a:solidFill>
                  <a:schemeClr val="tx2"/>
                </a:solidFill>
              </a:defRPr>
            </a:lvl1pPr>
          </a:lstStyle>
          <a:p>
            <a:pPr algn="r"/>
            <a:r>
              <a:rPr lang="en-US" sz="1400" dirty="0">
                <a:solidFill>
                  <a:schemeClr val="tx2"/>
                </a:solidFill>
              </a:rPr>
              <a:t>Copyright 2014 Colorado Christian University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028700"/>
            <a:ext cx="9144000" cy="2667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1066800"/>
            <a:ext cx="533400" cy="1905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590550" y="1066800"/>
            <a:ext cx="8553450" cy="1905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060185"/>
            <a:ext cx="533400" cy="203730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>
              <a:defRPr sz="1400" b="1">
                <a:solidFill>
                  <a:srgbClr val="FFFFFF"/>
                </a:solidFill>
              </a:defRPr>
            </a:lvl1pPr>
          </a:lstStyle>
          <a:p>
            <a:pPr algn="ctr"/>
            <a:fld id="{72AC53DF-4216-466D-99A7-94400E6C2A25}" type="slidenum">
              <a:rPr lang="en-US" sz="1200" smtClean="0">
                <a:solidFill>
                  <a:schemeClr val="tx2"/>
                </a:solidFill>
              </a:rPr>
              <a:pPr algn="ctr"/>
              <a:t>‹#›</a:t>
            </a:fld>
            <a:endParaRPr lang="en-US" sz="1400" b="1" dirty="0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</p:sldLayoutIdLst>
  <p:hf sldNum="0" hdr="0" dt="0"/>
  <p:txStyles>
    <p:titleStyle>
      <a:lvl1pPr algn="l" rtl="0" eaLnBrk="1" latinLnBrk="0" hangingPunct="1"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 /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 /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 /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 /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838700"/>
            <a:ext cx="9144000" cy="876300"/>
          </a:xfrm>
        </p:spPr>
        <p:txBody>
          <a:bodyPr>
            <a:normAutofit/>
          </a:bodyPr>
          <a:lstStyle/>
          <a:p>
            <a:r>
              <a:rPr lang="en-US" cap="none" dirty="0">
                <a:solidFill>
                  <a:schemeClr val="bg1"/>
                </a:solidFill>
              </a:rPr>
              <a:t>                 </a:t>
            </a:r>
            <a:r>
              <a:rPr lang="en-US" sz="4000" cap="none" dirty="0">
                <a:solidFill>
                  <a:schemeClr val="bg1"/>
                </a:solidFill>
              </a:rPr>
              <a:t> </a:t>
            </a:r>
            <a:endParaRPr lang="en-US" cap="none" dirty="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981200" y="2247900"/>
            <a:ext cx="554478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/>
              <a:t>Global Cultural Intelligence </a:t>
            </a:r>
          </a:p>
        </p:txBody>
      </p:sp>
    </p:spTree>
    <p:extLst>
      <p:ext uri="{BB962C8B-B14F-4D97-AF65-F5344CB8AC3E}">
        <p14:creationId xmlns:p14="http://schemas.microsoft.com/office/powerpoint/2010/main" val="11217425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4294967295"/>
          </p:nvPr>
        </p:nvSpPr>
        <p:spPr>
          <a:xfrm>
            <a:off x="0" y="1257300"/>
            <a:ext cx="9144000" cy="44577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sz="3600" dirty="0"/>
              <a:t>This model is application high-potential programs. </a:t>
            </a:r>
          </a:p>
          <a:p>
            <a:r>
              <a:rPr lang="en-US" sz="3600" dirty="0"/>
              <a:t>Organizations rely on this model to measure cultural awareness of their employees.</a:t>
            </a:r>
          </a:p>
          <a:p>
            <a:pPr marL="0" indent="0">
              <a:buNone/>
            </a:pPr>
            <a:r>
              <a:rPr lang="en-US" sz="3600" dirty="0"/>
              <a:t> </a:t>
            </a:r>
          </a:p>
          <a:p>
            <a:endParaRPr lang="en-US" sz="6600" b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/>
              <a:t>MULTI-RATER ASSESSMENT (360’S)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3543300"/>
            <a:ext cx="3810000" cy="217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2422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4294967295"/>
          </p:nvPr>
        </p:nvSpPr>
        <p:spPr>
          <a:xfrm>
            <a:off x="0" y="1257300"/>
            <a:ext cx="8842248" cy="42799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sz="3600" dirty="0"/>
              <a:t>The organization can use financial resources to collect 360 feedback through:</a:t>
            </a:r>
          </a:p>
          <a:p>
            <a:pPr lvl="1"/>
            <a:r>
              <a:rPr lang="en-US" sz="3300" dirty="0"/>
              <a:t>Structured interviews</a:t>
            </a:r>
          </a:p>
          <a:p>
            <a:pPr lvl="1"/>
            <a:r>
              <a:rPr lang="en-US" sz="3300" dirty="0"/>
              <a:t>Online quantitative method</a:t>
            </a:r>
          </a:p>
          <a:p>
            <a:r>
              <a:rPr lang="en-US" sz="3600" dirty="0"/>
              <a:t>Reduce costs will be the financial outcome that will be realized out the implementation of the model.   </a:t>
            </a:r>
          </a:p>
          <a:p>
            <a:endParaRPr lang="en-US" sz="6600" b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/>
              <a:t>Financial measurements</a:t>
            </a:r>
          </a:p>
        </p:txBody>
      </p:sp>
    </p:spTree>
    <p:extLst>
      <p:ext uri="{BB962C8B-B14F-4D97-AF65-F5344CB8AC3E}">
        <p14:creationId xmlns:p14="http://schemas.microsoft.com/office/powerpoint/2010/main" val="30510128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4294967295"/>
          </p:nvPr>
        </p:nvSpPr>
        <p:spPr>
          <a:xfrm>
            <a:off x="612648" y="1257300"/>
            <a:ext cx="8229600" cy="4279900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r>
              <a:rPr lang="en-US" sz="3600" dirty="0"/>
              <a:t>By implementing the 360 multi-rater cultural intelligence measure, the organization will gather information that will enable it to connect well with the local people.</a:t>
            </a:r>
          </a:p>
          <a:p>
            <a:pPr lvl="1"/>
            <a:r>
              <a:rPr lang="en-US" sz="3300" dirty="0"/>
              <a:t>Observe interactions with people from diverse cultures.</a:t>
            </a:r>
          </a:p>
          <a:p>
            <a:pPr lvl="1"/>
            <a:r>
              <a:rPr lang="en-US" sz="3300" dirty="0"/>
              <a:t>Attracting new customers</a:t>
            </a:r>
          </a:p>
          <a:p>
            <a:pPr lvl="1"/>
            <a:r>
              <a:rPr lang="en-US" sz="3300" dirty="0"/>
              <a:t>Obtaining a group report  </a:t>
            </a:r>
            <a:endParaRPr lang="en-US" sz="6300" b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/>
              <a:t>Customer Measurements</a:t>
            </a:r>
          </a:p>
        </p:txBody>
      </p:sp>
    </p:spTree>
    <p:extLst>
      <p:ext uri="{BB962C8B-B14F-4D97-AF65-F5344CB8AC3E}">
        <p14:creationId xmlns:p14="http://schemas.microsoft.com/office/powerpoint/2010/main" val="1368507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4294967295"/>
          </p:nvPr>
        </p:nvSpPr>
        <p:spPr>
          <a:xfrm>
            <a:off x="612648" y="1257300"/>
            <a:ext cx="8229600" cy="42799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sz="3600" dirty="0"/>
              <a:t> This initiative will make it possible for the organization to align the management expectations with those of employees. </a:t>
            </a:r>
          </a:p>
          <a:p>
            <a:r>
              <a:rPr lang="en-US" sz="3600" dirty="0"/>
              <a:t>This will make it possible for employees to focus on improving cultural competencies that are a priority to the management.</a:t>
            </a:r>
          </a:p>
          <a:p>
            <a:endParaRPr lang="en-US" sz="3600" dirty="0"/>
          </a:p>
          <a:p>
            <a:endParaRPr lang="en-US" sz="66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/>
              <a:t>Business Processes</a:t>
            </a:r>
          </a:p>
        </p:txBody>
      </p:sp>
    </p:spTree>
    <p:extLst>
      <p:ext uri="{BB962C8B-B14F-4D97-AF65-F5344CB8AC3E}">
        <p14:creationId xmlns:p14="http://schemas.microsoft.com/office/powerpoint/2010/main" val="17828443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4294967295"/>
          </p:nvPr>
        </p:nvSpPr>
        <p:spPr>
          <a:xfrm>
            <a:off x="612648" y="1257300"/>
            <a:ext cx="8229600" cy="42799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sz="3600" dirty="0"/>
              <a:t>The organization will learn about the positive implications of cultural diversity. </a:t>
            </a:r>
          </a:p>
          <a:p>
            <a:r>
              <a:rPr lang="en-US" sz="3600" dirty="0"/>
              <a:t>The multi-rater 360 model will inform about the cultural awareness of people working for the organization.</a:t>
            </a:r>
          </a:p>
          <a:p>
            <a:r>
              <a:rPr lang="en-US" sz="3600" dirty="0"/>
              <a:t>This will be the basis for promoting cultural diversity.  </a:t>
            </a:r>
            <a:endParaRPr lang="en-US" sz="6600" b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/>
              <a:t>Learning and Growth</a:t>
            </a:r>
          </a:p>
        </p:txBody>
      </p:sp>
    </p:spTree>
    <p:extLst>
      <p:ext uri="{BB962C8B-B14F-4D97-AF65-F5344CB8AC3E}">
        <p14:creationId xmlns:p14="http://schemas.microsoft.com/office/powerpoint/2010/main" val="36212023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4294967295"/>
          </p:nvPr>
        </p:nvSpPr>
        <p:spPr>
          <a:xfrm>
            <a:off x="612648" y="1257300"/>
            <a:ext cx="8229600" cy="42799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sz="3600" dirty="0"/>
              <a:t>Cultural diversity learning materials </a:t>
            </a:r>
          </a:p>
          <a:p>
            <a:r>
              <a:rPr lang="en-US" sz="3600" dirty="0"/>
              <a:t>A diverse workforce </a:t>
            </a:r>
          </a:p>
          <a:p>
            <a:r>
              <a:rPr lang="en-US" sz="3600" dirty="0"/>
              <a:t> “walk around” 360 assessment reports</a:t>
            </a:r>
          </a:p>
          <a:p>
            <a:r>
              <a:rPr lang="en-US" sz="3600" dirty="0"/>
              <a:t>Culture coaches  </a:t>
            </a:r>
          </a:p>
          <a:p>
            <a:endParaRPr lang="en-US" sz="6600" b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/>
              <a:t>Resources </a:t>
            </a:r>
          </a:p>
        </p:txBody>
      </p:sp>
    </p:spTree>
    <p:extLst>
      <p:ext uri="{BB962C8B-B14F-4D97-AF65-F5344CB8AC3E}">
        <p14:creationId xmlns:p14="http://schemas.microsoft.com/office/powerpoint/2010/main" val="34825627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4294967295"/>
          </p:nvPr>
        </p:nvSpPr>
        <p:spPr>
          <a:xfrm>
            <a:off x="0" y="1257300"/>
            <a:ext cx="9144000" cy="44577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sz="3600" dirty="0"/>
              <a:t> </a:t>
            </a:r>
            <a:r>
              <a:rPr lang="en-US" sz="3600" dirty="0">
                <a:solidFill>
                  <a:srgbClr val="222222"/>
                </a:solidFill>
                <a:latin typeface="Arial" panose="020B0604020202020204" pitchFamily="34" charset="0"/>
              </a:rPr>
              <a:t>Thomas, D. C. (2008). </a:t>
            </a:r>
            <a:r>
              <a:rPr lang="en-US" sz="3600" i="1" dirty="0">
                <a:solidFill>
                  <a:srgbClr val="222222"/>
                </a:solidFill>
                <a:latin typeface="Arial" panose="020B0604020202020204" pitchFamily="34" charset="0"/>
              </a:rPr>
              <a:t>Cultural intelligence: People skills for global business</a:t>
            </a:r>
            <a:r>
              <a:rPr lang="en-US" sz="3600" dirty="0">
                <a:solidFill>
                  <a:srgbClr val="222222"/>
                </a:solidFill>
                <a:latin typeface="Arial" panose="020B0604020202020204" pitchFamily="34" charset="0"/>
              </a:rPr>
              <a:t>. </a:t>
            </a:r>
            <a:r>
              <a:rPr lang="en-US" sz="3600" dirty="0" err="1">
                <a:solidFill>
                  <a:srgbClr val="222222"/>
                </a:solidFill>
                <a:latin typeface="Arial" panose="020B0604020202020204" pitchFamily="34" charset="0"/>
              </a:rPr>
              <a:t>ReadHowYouWant</a:t>
            </a:r>
            <a:r>
              <a:rPr lang="en-US" sz="3600" dirty="0">
                <a:solidFill>
                  <a:srgbClr val="222222"/>
                </a:solidFill>
                <a:latin typeface="Arial" panose="020B0604020202020204" pitchFamily="34" charset="0"/>
              </a:rPr>
              <a:t>. com.</a:t>
            </a:r>
          </a:p>
          <a:p>
            <a:r>
              <a:rPr lang="en-US" sz="3600" dirty="0" err="1">
                <a:solidFill>
                  <a:srgbClr val="222222"/>
                </a:solidFill>
                <a:latin typeface="Arial" panose="020B0604020202020204" pitchFamily="34" charset="0"/>
              </a:rPr>
              <a:t>Ang</a:t>
            </a:r>
            <a:r>
              <a:rPr lang="en-US" sz="3600" dirty="0">
                <a:solidFill>
                  <a:srgbClr val="222222"/>
                </a:solidFill>
                <a:latin typeface="Arial" panose="020B0604020202020204" pitchFamily="34" charset="0"/>
              </a:rPr>
              <a:t>, S., &amp; Van Dyne, L. (2015). </a:t>
            </a:r>
            <a:r>
              <a:rPr lang="en-US" sz="3600" i="1" dirty="0">
                <a:solidFill>
                  <a:srgbClr val="222222"/>
                </a:solidFill>
                <a:latin typeface="Arial" panose="020B0604020202020204" pitchFamily="34" charset="0"/>
              </a:rPr>
              <a:t>Handbook of cultural intelligence: Theory, measurement, and applications</a:t>
            </a:r>
            <a:r>
              <a:rPr lang="en-US" sz="3600" dirty="0">
                <a:solidFill>
                  <a:srgbClr val="222222"/>
                </a:solidFill>
                <a:latin typeface="Arial" panose="020B0604020202020204" pitchFamily="34" charset="0"/>
              </a:rPr>
              <a:t>. Routledge.</a:t>
            </a:r>
            <a:endParaRPr lang="en-US" sz="3600" dirty="0"/>
          </a:p>
          <a:p>
            <a:pPr marL="0" indent="0" algn="l">
              <a:buNone/>
            </a:pPr>
            <a:endParaRPr lang="en-US" sz="6600" b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/>
              <a:t>References </a:t>
            </a:r>
          </a:p>
        </p:txBody>
      </p:sp>
    </p:spTree>
    <p:extLst>
      <p:ext uri="{BB962C8B-B14F-4D97-AF65-F5344CB8AC3E}">
        <p14:creationId xmlns:p14="http://schemas.microsoft.com/office/powerpoint/2010/main" val="319160030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image" Target="../media/image1.jpeg" /></Relationships>
</file>

<file path=ppt/theme/theme1.xml><?xml version="1.0" encoding="utf-8"?>
<a:theme xmlns:a="http://schemas.openxmlformats.org/drawingml/2006/main" name="CCU_PPT_Pinstrip_2014_TEMP">
  <a:themeElements>
    <a:clrScheme name="Custom 6">
      <a:dk1>
        <a:sysClr val="windowText" lastClr="000000"/>
      </a:dk1>
      <a:lt1>
        <a:sysClr val="window" lastClr="FFFFFF"/>
      </a:lt1>
      <a:dk2>
        <a:srgbClr val="003049"/>
      </a:dk2>
      <a:lt2>
        <a:srgbClr val="EEECE1"/>
      </a:lt2>
      <a:accent1>
        <a:srgbClr val="003049"/>
      </a:accent1>
      <a:accent2>
        <a:srgbClr val="FCD116"/>
      </a:accent2>
      <a:accent3>
        <a:srgbClr val="B6BF00"/>
      </a:accent3>
      <a:accent4>
        <a:srgbClr val="77216F"/>
      </a:accent4>
      <a:accent5>
        <a:srgbClr val="007DBA"/>
      </a:accent5>
      <a:accent6>
        <a:srgbClr val="ED8B00"/>
      </a:accent6>
      <a:hlink>
        <a:srgbClr val="005293"/>
      </a:hlink>
      <a:folHlink>
        <a:srgbClr val="3F2A56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CCU_PPT_Pinstrip_2014_TEMP</Template>
  <TotalTime>0</TotalTime>
  <Words>232</Words>
  <Application>Microsoft Office PowerPoint</Application>
  <PresentationFormat>On-screen Show (16:10)</PresentationFormat>
  <Paragraphs>39</Paragraphs>
  <Slides>8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CCU_PPT_Pinstrip_2014_TEMP</vt:lpstr>
      <vt:lpstr>                  </vt:lpstr>
      <vt:lpstr>MULTI-RATER ASSESSMENT (360’S) </vt:lpstr>
      <vt:lpstr>Financial measurements</vt:lpstr>
      <vt:lpstr>Customer Measurements</vt:lpstr>
      <vt:lpstr>Business Processes</vt:lpstr>
      <vt:lpstr>Learning and Growth</vt:lpstr>
      <vt:lpstr>Resources </vt:lpstr>
      <vt:lpstr>References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           </dc:title>
  <dc:creator/>
  <cp:lastModifiedBy>nyoike31@gmail.com</cp:lastModifiedBy>
  <cp:revision>2</cp:revision>
  <dcterms:created xsi:type="dcterms:W3CDTF">2014-05-05T16:35:23Z</dcterms:created>
  <dcterms:modified xsi:type="dcterms:W3CDTF">2021-02-14T03:14:32Z</dcterms:modified>
  <cp:version/>
</cp:coreProperties>
</file>