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60" r:id="rId5"/>
    <p:sldId id="259" r:id="rId6"/>
    <p:sldId id="261"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84" y="-25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31D2C7-C870-4F0F-904D-3B1FCBFA24AB}" type="datetimeFigureOut">
              <a:rPr lang="en-US" smtClean="0"/>
              <a:t>5/25/2018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900C90-5C6D-4AAD-9EFF-438AAB609AF1}" type="slidenum">
              <a:rPr lang="en-US" smtClean="0"/>
              <a:t>‹#›</a:t>
            </a:fld>
            <a:endParaRPr lang="en-US"/>
          </a:p>
        </p:txBody>
      </p:sp>
    </p:spTree>
    <p:extLst>
      <p:ext uri="{BB962C8B-B14F-4D97-AF65-F5344CB8AC3E}">
        <p14:creationId xmlns:p14="http://schemas.microsoft.com/office/powerpoint/2010/main" val="31844903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Black</a:t>
            </a:r>
            <a:r>
              <a:rPr lang="en-US" baseline="0" dirty="0" smtClean="0"/>
              <a:t> Death was a calamitous disease that befell Europe and ravaged many of her inhabitants in the 14</a:t>
            </a:r>
            <a:r>
              <a:rPr lang="en-US" baseline="30000" dirty="0" smtClean="0"/>
              <a:t>th</a:t>
            </a:r>
            <a:r>
              <a:rPr lang="en-US" baseline="0" dirty="0" smtClean="0"/>
              <a:t> century. It was also known as the Great Plague or the Black Plague. It is estimated that many people died (75-200 million) and the </a:t>
            </a:r>
            <a:r>
              <a:rPr lang="en-US" baseline="0" dirty="0" err="1" smtClean="0"/>
              <a:t>Baccaccio</a:t>
            </a:r>
            <a:r>
              <a:rPr lang="en-US" baseline="0" dirty="0" smtClean="0"/>
              <a:t> recounts the events as he witnessed them in Florence, Italy. </a:t>
            </a:r>
            <a:endParaRPr lang="en-US" dirty="0"/>
          </a:p>
        </p:txBody>
      </p:sp>
      <p:sp>
        <p:nvSpPr>
          <p:cNvPr id="4" name="Slide Number Placeholder 3"/>
          <p:cNvSpPr>
            <a:spLocks noGrp="1"/>
          </p:cNvSpPr>
          <p:nvPr>
            <p:ph type="sldNum" sz="quarter" idx="10"/>
          </p:nvPr>
        </p:nvSpPr>
        <p:spPr/>
        <p:txBody>
          <a:bodyPr/>
          <a:lstStyle/>
          <a:p>
            <a:fld id="{BB900C90-5C6D-4AAD-9EFF-438AAB609AF1}" type="slidenum">
              <a:rPr lang="en-US" smtClean="0"/>
              <a:t>2</a:t>
            </a:fld>
            <a:endParaRPr lang="en-US"/>
          </a:p>
        </p:txBody>
      </p:sp>
    </p:spTree>
    <p:extLst>
      <p:ext uri="{BB962C8B-B14F-4D97-AF65-F5344CB8AC3E}">
        <p14:creationId xmlns:p14="http://schemas.microsoft.com/office/powerpoint/2010/main" val="1121195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a:t>
            </a:r>
            <a:r>
              <a:rPr lang="en-US" dirty="0" err="1" smtClean="0"/>
              <a:t>Baccaccio’s</a:t>
            </a:r>
            <a:r>
              <a:rPr lang="en-US" dirty="0" smtClean="0"/>
              <a:t> revelations,</a:t>
            </a:r>
            <a:r>
              <a:rPr lang="en-US" baseline="0" dirty="0" smtClean="0"/>
              <a:t> he gives all that pertains to the disease. Other than the effects of the disease, </a:t>
            </a:r>
            <a:r>
              <a:rPr lang="en-US" baseline="0" dirty="0" err="1" smtClean="0"/>
              <a:t>Baccaccio</a:t>
            </a:r>
            <a:r>
              <a:rPr lang="en-US" baseline="0" dirty="0" smtClean="0"/>
              <a:t> also tells the signs and symptoms of the disease, the reactions of the people and how the situation was like as far as women were concerned. </a:t>
            </a:r>
            <a:endParaRPr lang="en-US" dirty="0"/>
          </a:p>
        </p:txBody>
      </p:sp>
      <p:sp>
        <p:nvSpPr>
          <p:cNvPr id="4" name="Slide Number Placeholder 3"/>
          <p:cNvSpPr>
            <a:spLocks noGrp="1"/>
          </p:cNvSpPr>
          <p:nvPr>
            <p:ph type="sldNum" sz="quarter" idx="10"/>
          </p:nvPr>
        </p:nvSpPr>
        <p:spPr/>
        <p:txBody>
          <a:bodyPr/>
          <a:lstStyle/>
          <a:p>
            <a:fld id="{BB900C90-5C6D-4AAD-9EFF-438AAB609AF1}" type="slidenum">
              <a:rPr lang="en-US" smtClean="0"/>
              <a:t>3</a:t>
            </a:fld>
            <a:endParaRPr lang="en-US"/>
          </a:p>
        </p:txBody>
      </p:sp>
    </p:spTree>
    <p:extLst>
      <p:ext uri="{BB962C8B-B14F-4D97-AF65-F5344CB8AC3E}">
        <p14:creationId xmlns:p14="http://schemas.microsoft.com/office/powerpoint/2010/main" val="7859949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The symptoms would culminate into death. Everybody feared the people with such symptoms as the contraction of the disease was fast and death was just imminent as doctors had no medication for the disease. </a:t>
            </a:r>
            <a:r>
              <a:rPr kumimoji="0" lang="en-US" sz="1200" b="0" i="0" u="none" strike="noStrike" kern="1200" cap="none" spc="0" normalizeH="0" baseline="0" noProof="0" dirty="0" err="1" smtClean="0">
                <a:ln>
                  <a:noFill/>
                </a:ln>
                <a:solidFill>
                  <a:prstClr val="black"/>
                </a:solidFill>
                <a:effectLst/>
                <a:uLnTx/>
                <a:uFillTx/>
                <a:latin typeface="+mn-lt"/>
                <a:ea typeface="+mn-ea"/>
                <a:cs typeface="+mn-cs"/>
              </a:rPr>
              <a:t>Baccaccio</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 notes that what made the malady so virulent was the fact it spread even with the slightest touch of the infected or even the garments that they had worn (p.6). Even animals were in danger of the disease and therefore nothing living was spared. </a:t>
            </a:r>
          </a:p>
          <a:p>
            <a:endParaRPr lang="en-US" dirty="0"/>
          </a:p>
        </p:txBody>
      </p:sp>
      <p:sp>
        <p:nvSpPr>
          <p:cNvPr id="4" name="Slide Number Placeholder 3"/>
          <p:cNvSpPr>
            <a:spLocks noGrp="1"/>
          </p:cNvSpPr>
          <p:nvPr>
            <p:ph type="sldNum" sz="quarter" idx="10"/>
          </p:nvPr>
        </p:nvSpPr>
        <p:spPr/>
        <p:txBody>
          <a:bodyPr/>
          <a:lstStyle/>
          <a:p>
            <a:fld id="{BB900C90-5C6D-4AAD-9EFF-438AAB609AF1}" type="slidenum">
              <a:rPr lang="en-US" smtClean="0"/>
              <a:t>4</a:t>
            </a:fld>
            <a:endParaRPr lang="en-US"/>
          </a:p>
        </p:txBody>
      </p:sp>
    </p:spTree>
    <p:extLst>
      <p:ext uri="{BB962C8B-B14F-4D97-AF65-F5344CB8AC3E}">
        <p14:creationId xmlns:p14="http://schemas.microsoft.com/office/powerpoint/2010/main" val="2839473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a:t>
            </a:r>
            <a:r>
              <a:rPr lang="en-US" baseline="0" dirty="0" smtClean="0"/>
              <a:t> the disease virulently spread, it claimed more than a hundred thousand people. Streets were full of dead bodies as well as houses. Cemeteries were also filled and the church had little to do offer as respects for the dead as they were buried in mass graves. </a:t>
            </a:r>
            <a:endParaRPr lang="en-US" dirty="0"/>
          </a:p>
        </p:txBody>
      </p:sp>
      <p:sp>
        <p:nvSpPr>
          <p:cNvPr id="4" name="Slide Number Placeholder 3"/>
          <p:cNvSpPr>
            <a:spLocks noGrp="1"/>
          </p:cNvSpPr>
          <p:nvPr>
            <p:ph type="sldNum" sz="quarter" idx="10"/>
          </p:nvPr>
        </p:nvSpPr>
        <p:spPr/>
        <p:txBody>
          <a:bodyPr/>
          <a:lstStyle/>
          <a:p>
            <a:fld id="{BB900C90-5C6D-4AAD-9EFF-438AAB609AF1}" type="slidenum">
              <a:rPr lang="en-US" smtClean="0"/>
              <a:t>5</a:t>
            </a:fld>
            <a:endParaRPr lang="en-US"/>
          </a:p>
        </p:txBody>
      </p:sp>
    </p:spTree>
    <p:extLst>
      <p:ext uri="{BB962C8B-B14F-4D97-AF65-F5344CB8AC3E}">
        <p14:creationId xmlns:p14="http://schemas.microsoft.com/office/powerpoint/2010/main" val="15703180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we have to note that there were varied reactions to the Black</a:t>
            </a:r>
            <a:r>
              <a:rPr lang="en-US" baseline="0" dirty="0" smtClean="0"/>
              <a:t> Plague in Florence. People left their close relatives to die. The best away to remain un-infected was to stay away from the infected by all means. Other people ran away to villages that did not experience the plague. Others formed groups and stayed in secluded areas, merry-making and trying to stay away from the bad news of the disease (p.7). Those in seclusion chose to drink heaving as they thought that was the surest was of staying from such a folly. </a:t>
            </a:r>
            <a:endParaRPr lang="en-US" dirty="0"/>
          </a:p>
        </p:txBody>
      </p:sp>
      <p:sp>
        <p:nvSpPr>
          <p:cNvPr id="4" name="Slide Number Placeholder 3"/>
          <p:cNvSpPr>
            <a:spLocks noGrp="1"/>
          </p:cNvSpPr>
          <p:nvPr>
            <p:ph type="sldNum" sz="quarter" idx="10"/>
          </p:nvPr>
        </p:nvSpPr>
        <p:spPr/>
        <p:txBody>
          <a:bodyPr/>
          <a:lstStyle/>
          <a:p>
            <a:fld id="{BB900C90-5C6D-4AAD-9EFF-438AAB609AF1}" type="slidenum">
              <a:rPr lang="en-US" smtClean="0"/>
              <a:t>6</a:t>
            </a:fld>
            <a:endParaRPr lang="en-US"/>
          </a:p>
        </p:txBody>
      </p:sp>
    </p:spTree>
    <p:extLst>
      <p:ext uri="{BB962C8B-B14F-4D97-AF65-F5344CB8AC3E}">
        <p14:creationId xmlns:p14="http://schemas.microsoft.com/office/powerpoint/2010/main" val="25169739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a:t>
            </a:r>
            <a:r>
              <a:rPr lang="en-US" baseline="0" dirty="0" smtClean="0"/>
              <a:t> </a:t>
            </a:r>
            <a:r>
              <a:rPr lang="en-US" baseline="0" dirty="0" err="1" smtClean="0"/>
              <a:t>Baccacio</a:t>
            </a:r>
            <a:r>
              <a:rPr lang="en-US" baseline="0" dirty="0" smtClean="0"/>
              <a:t> categorically starts his writing, women before the tragedy had little power over what they could do. However, as the scenario in the church unfolds, the aftermath of the tragedy opens up space for women who decides on their fate and that of men. </a:t>
            </a:r>
            <a:r>
              <a:rPr lang="en-US" baseline="0" dirty="0" err="1" smtClean="0"/>
              <a:t>Pampinea</a:t>
            </a:r>
            <a:r>
              <a:rPr lang="en-US" baseline="0" dirty="0" smtClean="0"/>
              <a:t> is made the head of the castle that the seven women and the three men settle when they leave Florence (p.20). </a:t>
            </a:r>
            <a:endParaRPr lang="en-US" dirty="0"/>
          </a:p>
        </p:txBody>
      </p:sp>
      <p:sp>
        <p:nvSpPr>
          <p:cNvPr id="4" name="Slide Number Placeholder 3"/>
          <p:cNvSpPr>
            <a:spLocks noGrp="1"/>
          </p:cNvSpPr>
          <p:nvPr>
            <p:ph type="sldNum" sz="quarter" idx="10"/>
          </p:nvPr>
        </p:nvSpPr>
        <p:spPr/>
        <p:txBody>
          <a:bodyPr/>
          <a:lstStyle/>
          <a:p>
            <a:fld id="{BB900C90-5C6D-4AAD-9EFF-438AAB609AF1}" type="slidenum">
              <a:rPr lang="en-US" smtClean="0"/>
              <a:t>7</a:t>
            </a:fld>
            <a:endParaRPr lang="en-US"/>
          </a:p>
        </p:txBody>
      </p:sp>
    </p:spTree>
    <p:extLst>
      <p:ext uri="{BB962C8B-B14F-4D97-AF65-F5344CB8AC3E}">
        <p14:creationId xmlns:p14="http://schemas.microsoft.com/office/powerpoint/2010/main" val="446960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Admittedly,</a:t>
            </a:r>
            <a:r>
              <a:rPr lang="en-US" baseline="0" dirty="0" smtClean="0"/>
              <a:t> the seven women and their three fair men was better and free of any fear of the disease that had ravaged their city. They had servants at their disposal as well as all manner of food and wine. The fact that they are also shielded from the outside means that they could not contract the deadly disease. </a:t>
            </a:r>
            <a:r>
              <a:rPr lang="en-US" baseline="0" dirty="0" err="1" smtClean="0"/>
              <a:t>Pampinea</a:t>
            </a:r>
            <a:r>
              <a:rPr lang="en-US" baseline="0" dirty="0" smtClean="0"/>
              <a:t> has made all happiness possible as the leader of the palace and it is all pomp and partying in there. </a:t>
            </a:r>
            <a:endParaRPr lang="en-US" dirty="0"/>
          </a:p>
        </p:txBody>
      </p:sp>
      <p:sp>
        <p:nvSpPr>
          <p:cNvPr id="4" name="Slide Number Placeholder 3"/>
          <p:cNvSpPr>
            <a:spLocks noGrp="1"/>
          </p:cNvSpPr>
          <p:nvPr>
            <p:ph type="sldNum" sz="quarter" idx="10"/>
          </p:nvPr>
        </p:nvSpPr>
        <p:spPr/>
        <p:txBody>
          <a:bodyPr/>
          <a:lstStyle/>
          <a:p>
            <a:fld id="{BB900C90-5C6D-4AAD-9EFF-438AAB609AF1}" type="slidenum">
              <a:rPr lang="en-US" smtClean="0"/>
              <a:t>8</a:t>
            </a:fld>
            <a:endParaRPr lang="en-US"/>
          </a:p>
        </p:txBody>
      </p:sp>
    </p:spTree>
    <p:extLst>
      <p:ext uri="{BB962C8B-B14F-4D97-AF65-F5344CB8AC3E}">
        <p14:creationId xmlns:p14="http://schemas.microsoft.com/office/powerpoint/2010/main" val="6184377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859280"/>
            <a:ext cx="6400800" cy="1295400"/>
          </a:xfrm>
        </p:spPr>
        <p:txBody>
          <a:bodyPr/>
          <a:lstStyle/>
          <a:p>
            <a:r>
              <a:rPr lang="en-US" smtClean="0"/>
              <a:t>Click to edit Master title style</a:t>
            </a:r>
            <a:endParaRPr lang="en-US" dirty="0"/>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801112"/>
            <a:ext cx="9144000" cy="932688"/>
          </a:xfrm>
          <a:prstGeom prst="rect">
            <a:avLst/>
          </a:prstGeom>
        </p:spPr>
      </p:pic>
      <p:sp>
        <p:nvSpPr>
          <p:cNvPr id="3" name="Subtitle 2"/>
          <p:cNvSpPr>
            <a:spLocks noGrp="1"/>
          </p:cNvSpPr>
          <p:nvPr>
            <p:ph type="subTitle" idx="1"/>
          </p:nvPr>
        </p:nvSpPr>
        <p:spPr>
          <a:xfrm>
            <a:off x="1371600" y="3429000"/>
            <a:ext cx="6400800" cy="762000"/>
          </a:xfrm>
        </p:spPr>
        <p:txBody>
          <a:bodyPr>
            <a:normAutofit/>
          </a:bodyPr>
          <a:lstStyle>
            <a:lvl1pPr marL="0" indent="0" algn="ctr">
              <a:buNone/>
              <a:defRPr sz="2000" i="1" baseline="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white"/>
        <p:txBody>
          <a:bodyPr/>
          <a:lstStyle/>
          <a:p>
            <a:fld id="{62413EEC-AD4F-4B69-B07E-970A574623B6}" type="datetimeFigureOut">
              <a:rPr lang="en-US" smtClean="0"/>
              <a:t>5/25/2018</a:t>
            </a:fld>
            <a:endParaRPr lang="en-US"/>
          </a:p>
        </p:txBody>
      </p:sp>
      <p:sp>
        <p:nvSpPr>
          <p:cNvPr id="5" name="Footer Placeholder 4"/>
          <p:cNvSpPr>
            <a:spLocks noGrp="1"/>
          </p:cNvSpPr>
          <p:nvPr>
            <p:ph type="ftr" sz="quarter" idx="11"/>
          </p:nvPr>
        </p:nvSpPr>
        <p:spPr bwMode="white"/>
        <p:txBody>
          <a:bodyPr/>
          <a:lstStyle/>
          <a:p>
            <a:endParaRPr lang="en-US"/>
          </a:p>
        </p:txBody>
      </p:sp>
      <p:sp>
        <p:nvSpPr>
          <p:cNvPr id="6" name="Slide Number Placeholder 5"/>
          <p:cNvSpPr>
            <a:spLocks noGrp="1"/>
          </p:cNvSpPr>
          <p:nvPr>
            <p:ph type="sldNum" sz="quarter" idx="12"/>
          </p:nvPr>
        </p:nvSpPr>
        <p:spPr/>
        <p:txBody>
          <a:bodyPr/>
          <a:lstStyle/>
          <a:p>
            <a:fld id="{635DA3BF-E316-429B-BC19-BF5142449242}"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371600" y="2438400"/>
            <a:ext cx="6400800" cy="30480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2413EEC-AD4F-4B69-B07E-970A574623B6}" type="datetimeFigureOut">
              <a:rPr lang="en-US" smtClean="0"/>
              <a:t>5/25/2018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5DA3BF-E316-429B-BC19-BF5142449242}" type="slidenum">
              <a:rPr lang="en-US" smtClean="0"/>
              <a:t>‹#›</a:t>
            </a:fld>
            <a:endParaRPr lang="en-US"/>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2413EEC-AD4F-4B69-B07E-970A574623B6}" type="datetimeFigureOut">
              <a:rPr lang="en-US" smtClean="0"/>
              <a:t>5/25/2018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5DA3BF-E316-429B-BC19-BF5142449242}" type="slidenum">
              <a:rPr lang="en-US" smtClean="0"/>
              <a:t>‹#›</a:t>
            </a:fld>
            <a:endParaRPr lang="en-US"/>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
        <p:nvSpPr>
          <p:cNvPr id="2" name="Title 1"/>
          <p:cNvSpPr>
            <a:spLocks noGrp="1"/>
          </p:cNvSpPr>
          <p:nvPr>
            <p:ph type="title"/>
          </p:nvPr>
        </p:nvSpPr>
        <p:spPr>
          <a:xfrm>
            <a:off x="1447800" y="3410267"/>
            <a:ext cx="6248400" cy="1456373"/>
          </a:xfrm>
        </p:spPr>
        <p:txBody>
          <a:bodyPr anchor="t">
            <a:normAutofit/>
          </a:bodyPr>
          <a:lstStyle>
            <a:lvl1pPr algn="ctr">
              <a:defRPr sz="36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47800" y="1503680"/>
            <a:ext cx="6248400" cy="1566862"/>
          </a:xfrm>
        </p:spPr>
        <p:txBody>
          <a:bodyPr anchor="b"/>
          <a:lstStyle>
            <a:lvl1pPr marL="0" indent="0" algn="ctr">
              <a:buNone/>
              <a:defRPr sz="2000" b="0" i="1"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Content Placeholder 9"/>
          <p:cNvSpPr>
            <a:spLocks noGrp="1"/>
          </p:cNvSpPr>
          <p:nvPr>
            <p:ph sz="quarter" idx="13"/>
          </p:nvPr>
        </p:nvSpPr>
        <p:spPr>
          <a:xfrm>
            <a:off x="1371600" y="2438400"/>
            <a:ext cx="3124200" cy="3124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62413EEC-AD4F-4B69-B07E-970A574623B6}" type="datetimeFigureOut">
              <a:rPr lang="en-US" smtClean="0"/>
              <a:t>5/25/2018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5DA3BF-E316-429B-BC19-BF5142449242}" type="slidenum">
              <a:rPr lang="en-US" smtClean="0"/>
              <a:t>‹#›</a:t>
            </a:fld>
            <a:endParaRPr lang="en-US"/>
          </a:p>
        </p:txBody>
      </p:sp>
      <p:sp>
        <p:nvSpPr>
          <p:cNvPr id="12" name="Content Placeholder 11"/>
          <p:cNvSpPr>
            <a:spLocks noGrp="1"/>
          </p:cNvSpPr>
          <p:nvPr>
            <p:ph sz="quarter" idx="14"/>
          </p:nvPr>
        </p:nvSpPr>
        <p:spPr>
          <a:xfrm>
            <a:off x="4648200" y="2438400"/>
            <a:ext cx="3124200" cy="3124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2" name="Picture 11" descr="flourish2.png"/>
          <p:cNvPicPr>
            <a:picLocks noChangeAspect="1"/>
          </p:cNvPicPr>
          <p:nvPr/>
        </p:nvPicPr>
        <p:blipFill>
          <a:blip r:embed="rId2">
            <a:clrChange>
              <a:clrFrom>
                <a:srgbClr val="000000">
                  <a:alpha val="0"/>
                </a:srgbClr>
              </a:clrFrom>
              <a:clrTo>
                <a:srgbClr val="000000">
                  <a:alpha val="0"/>
                </a:srgbClr>
              </a:clrTo>
            </a:clrChange>
            <a:lum bright="-14000"/>
          </a:blip>
          <a:stretch>
            <a:fillRect/>
          </a:stretch>
        </p:blipFill>
        <p:spPr>
          <a:xfrm>
            <a:off x="0" y="1618488"/>
            <a:ext cx="9144000" cy="932688"/>
          </a:xfrm>
          <a:prstGeom prst="rect">
            <a:avLst/>
          </a:prstGeom>
        </p:spPr>
      </p:pic>
      <p:sp>
        <p:nvSpPr>
          <p:cNvPr id="11" name="Content Placeholder 10"/>
          <p:cNvSpPr>
            <a:spLocks noGrp="1"/>
          </p:cNvSpPr>
          <p:nvPr>
            <p:ph sz="quarter" idx="13"/>
          </p:nvPr>
        </p:nvSpPr>
        <p:spPr>
          <a:xfrm>
            <a:off x="1371600" y="2819400"/>
            <a:ext cx="3124200" cy="2743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8200" y="2819400"/>
            <a:ext cx="3124200" cy="2743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371600" y="2362201"/>
            <a:ext cx="3125788" cy="451338"/>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5025" y="2359152"/>
            <a:ext cx="3127375" cy="448056"/>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62413EEC-AD4F-4B69-B07E-970A574623B6}" type="datetimeFigureOut">
              <a:rPr lang="en-US" smtClean="0"/>
              <a:t>5/25/2018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35DA3BF-E316-429B-BC19-BF5142449242}"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2413EEC-AD4F-4B69-B07E-970A574623B6}" type="datetimeFigureOut">
              <a:rPr lang="en-US" smtClean="0"/>
              <a:t>5/25/2018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35DA3BF-E316-429B-BC19-BF5142449242}" type="slidenum">
              <a:rPr lang="en-US" smtClean="0"/>
              <a:t>‹#›</a:t>
            </a:fld>
            <a:endParaRPr lang="en-US"/>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2413EEC-AD4F-4B69-B07E-970A574623B6}" type="datetimeFigureOut">
              <a:rPr lang="en-US" smtClean="0"/>
              <a:t>5/25/2018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5DA3BF-E316-429B-BC19-BF514244924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1" y="1676400"/>
            <a:ext cx="2819399" cy="599440"/>
          </a:xfrm>
        </p:spPr>
        <p:txBody>
          <a:bodyPr anchor="b">
            <a:noAutofit/>
          </a:bodyPr>
          <a:lstStyle>
            <a:lvl1pPr algn="ctr">
              <a:defRPr sz="1700" b="1" cap="all" spc="0" baseline="0"/>
            </a:lvl1pPr>
          </a:lstStyle>
          <a:p>
            <a:r>
              <a:rPr lang="en-US" smtClean="0"/>
              <a:t>Click to edit Master title style</a:t>
            </a:r>
            <a:endParaRPr lang="en-US" dirty="0"/>
          </a:p>
        </p:txBody>
      </p:sp>
      <p:sp>
        <p:nvSpPr>
          <p:cNvPr id="4" name="Text Placeholder 3"/>
          <p:cNvSpPr>
            <a:spLocks noGrp="1"/>
          </p:cNvSpPr>
          <p:nvPr>
            <p:ph type="body" sz="half" idx="2"/>
          </p:nvPr>
        </p:nvSpPr>
        <p:spPr>
          <a:xfrm>
            <a:off x="4953001" y="2275840"/>
            <a:ext cx="2819399" cy="290576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413EEC-AD4F-4B69-B07E-970A574623B6}" type="datetimeFigureOut">
              <a:rPr lang="en-US" smtClean="0"/>
              <a:t>5/25/2018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5DA3BF-E316-429B-BC19-BF5142449242}" type="slidenum">
              <a:rPr lang="en-US" smtClean="0"/>
              <a:t>‹#›</a:t>
            </a:fld>
            <a:endParaRPr lang="en-US"/>
          </a:p>
        </p:txBody>
      </p:sp>
      <p:sp>
        <p:nvSpPr>
          <p:cNvPr id="9" name="Content Placeholder 8"/>
          <p:cNvSpPr>
            <a:spLocks noGrp="1"/>
          </p:cNvSpPr>
          <p:nvPr>
            <p:ph sz="quarter" idx="13"/>
          </p:nvPr>
        </p:nvSpPr>
        <p:spPr>
          <a:xfrm>
            <a:off x="1371600" y="1676400"/>
            <a:ext cx="3276600" cy="3505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 name="Plaque 9"/>
          <p:cNvSpPr/>
          <p:nvPr/>
        </p:nvSpPr>
        <p:spPr>
          <a:xfrm>
            <a:off x="1463040" y="1847088"/>
            <a:ext cx="3090672" cy="3090672"/>
          </a:xfrm>
          <a:prstGeom prst="plaque">
            <a:avLst>
              <a:gd name="adj" fmla="val 8438"/>
            </a:avLst>
          </a:prstGeom>
          <a:noFill/>
          <a:ln w="9525">
            <a:solidFill>
              <a:schemeClr val="tx2">
                <a:alpha val="17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53000" y="1676400"/>
            <a:ext cx="2819400" cy="599440"/>
          </a:xfrm>
        </p:spPr>
        <p:txBody>
          <a:bodyPr anchor="b">
            <a:noAutofit/>
          </a:bodyPr>
          <a:lstStyle>
            <a:lvl1pPr algn="ctr">
              <a:defRPr sz="1700" b="1" cap="all" spc="0" baseline="0"/>
            </a:lvl1pPr>
          </a:lstStyle>
          <a:p>
            <a:r>
              <a:rPr lang="en-US" smtClean="0"/>
              <a:t>Click to edit Master title style</a:t>
            </a:r>
            <a:endParaRPr lang="en-US" dirty="0"/>
          </a:p>
        </p:txBody>
      </p:sp>
      <p:sp>
        <p:nvSpPr>
          <p:cNvPr id="3" name="Picture Placeholder 2"/>
          <p:cNvSpPr>
            <a:spLocks noGrp="1"/>
          </p:cNvSpPr>
          <p:nvPr>
            <p:ph type="pic" idx="1"/>
          </p:nvPr>
        </p:nvSpPr>
        <p:spPr>
          <a:xfrm>
            <a:off x="1524000" y="1905000"/>
            <a:ext cx="2971800" cy="2971800"/>
          </a:xfrm>
          <a:prstGeom prst="plaque">
            <a:avLst>
              <a:gd name="adj" fmla="val 8341"/>
            </a:avLst>
          </a:prstGeom>
          <a:solidFill>
            <a:schemeClr val="bg1">
              <a:lumMod val="95000"/>
              <a:alpha val="35000"/>
            </a:schemeClr>
          </a:solidFill>
          <a:ln w="98425" cmpd="thinThick">
            <a:noFill/>
            <a:bevel/>
          </a:ln>
        </p:spPr>
        <p:txBody>
          <a:bodyPr>
            <a:normAutofit/>
          </a:bodyPr>
          <a:lstStyle>
            <a:lvl1pPr marL="0" indent="0" algn="ctr">
              <a:buNone/>
              <a:defRPr sz="1800" baseline="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953000" y="2276856"/>
            <a:ext cx="2819400" cy="287528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413EEC-AD4F-4B69-B07E-970A574623B6}" type="datetimeFigureOut">
              <a:rPr lang="en-US" smtClean="0"/>
              <a:t>5/25/2018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5DA3BF-E316-429B-BC19-BF5142449242}"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413EEC-AD4F-4B69-B07E-970A574623B6}" type="datetimeFigureOut">
              <a:rPr lang="en-US" smtClean="0"/>
              <a:t>5/25/2018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5DA3BF-E316-429B-BC19-BF5142449242}"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09041"/>
            <a:ext cx="1295400" cy="4318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400" y="1219199"/>
            <a:ext cx="5181600" cy="4267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2413EEC-AD4F-4B69-B07E-970A574623B6}" type="datetimeFigureOut">
              <a:rPr lang="en-US" smtClean="0"/>
              <a:t>5/25/2018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5DA3BF-E316-429B-BC19-BF514244924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window3.png"/>
          <p:cNvPicPr>
            <a:picLocks noChangeAspect="1"/>
          </p:cNvPicPr>
          <p:nvPr/>
        </p:nvPicPr>
        <p:blipFill>
          <a:blip r:embed="rId13"/>
          <a:stretch>
            <a:fillRect/>
          </a:stretch>
        </p:blipFill>
        <p:spPr>
          <a:xfrm>
            <a:off x="0" y="0"/>
            <a:ext cx="9144000" cy="6858000"/>
          </a:xfrm>
          <a:prstGeom prst="rect">
            <a:avLst/>
          </a:prstGeom>
        </p:spPr>
      </p:pic>
      <p:sp>
        <p:nvSpPr>
          <p:cNvPr id="2" name="Title Placeholder 1"/>
          <p:cNvSpPr>
            <a:spLocks noGrp="1"/>
          </p:cNvSpPr>
          <p:nvPr>
            <p:ph type="title"/>
          </p:nvPr>
        </p:nvSpPr>
        <p:spPr>
          <a:xfrm>
            <a:off x="1371600" y="1295400"/>
            <a:ext cx="6400800" cy="685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057400"/>
            <a:ext cx="6400800" cy="34290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bwMode="white">
          <a:xfrm>
            <a:off x="304800" y="6356350"/>
            <a:ext cx="2133600" cy="365125"/>
          </a:xfrm>
          <a:prstGeom prst="rect">
            <a:avLst/>
          </a:prstGeom>
          <a:ln>
            <a:noFill/>
          </a:ln>
        </p:spPr>
        <p:txBody>
          <a:bodyPr vert="horz" lIns="91440" tIns="45720" rIns="91440" bIns="45720" rtlCol="0" anchor="ctr"/>
          <a:lstStyle>
            <a:lvl1pPr algn="l">
              <a:defRPr sz="1100" baseline="0">
                <a:solidFill>
                  <a:schemeClr val="accent1">
                    <a:lumMod val="60000"/>
                    <a:lumOff val="40000"/>
                  </a:schemeClr>
                </a:solidFill>
              </a:defRPr>
            </a:lvl1pPr>
          </a:lstStyle>
          <a:p>
            <a:fld id="{62413EEC-AD4F-4B69-B07E-970A574623B6}" type="datetimeFigureOut">
              <a:rPr lang="en-US" smtClean="0"/>
              <a:t>5/25/2018</a:t>
            </a:fld>
            <a:endParaRPr lang="en-US"/>
          </a:p>
        </p:txBody>
      </p:sp>
      <p:sp>
        <p:nvSpPr>
          <p:cNvPr id="5" name="Footer Placeholder 4"/>
          <p:cNvSpPr>
            <a:spLocks noGrp="1"/>
          </p:cNvSpPr>
          <p:nvPr>
            <p:ph type="ftr" sz="quarter" idx="3"/>
          </p:nvPr>
        </p:nvSpPr>
        <p:spPr bwMode="white">
          <a:xfrm>
            <a:off x="2971800" y="6356350"/>
            <a:ext cx="3200400" cy="365125"/>
          </a:xfrm>
          <a:prstGeom prst="rect">
            <a:avLst/>
          </a:prstGeom>
        </p:spPr>
        <p:txBody>
          <a:bodyPr vert="horz" lIns="91440" tIns="45720" rIns="91440" bIns="45720" rtlCol="0" anchor="ctr"/>
          <a:lstStyle>
            <a:lvl1pPr algn="ctr">
              <a:defRPr sz="1100" baseline="0">
                <a:solidFill>
                  <a:schemeClr val="accent1">
                    <a:lumMod val="60000"/>
                    <a:lumOff val="40000"/>
                  </a:schemeClr>
                </a:solidFill>
              </a:defRPr>
            </a:lvl1pPr>
          </a:lstStyle>
          <a:p>
            <a:endParaRPr lang="en-US"/>
          </a:p>
        </p:txBody>
      </p:sp>
      <p:sp>
        <p:nvSpPr>
          <p:cNvPr id="6" name="Slide Number Placeholder 5"/>
          <p:cNvSpPr>
            <a:spLocks noGrp="1"/>
          </p:cNvSpPr>
          <p:nvPr>
            <p:ph type="sldNum" sz="quarter" idx="4"/>
          </p:nvPr>
        </p:nvSpPr>
        <p:spPr bwMode="white">
          <a:xfrm>
            <a:off x="6675120" y="6364224"/>
            <a:ext cx="2133600" cy="365125"/>
          </a:xfrm>
          <a:prstGeom prst="rect">
            <a:avLst/>
          </a:prstGeom>
        </p:spPr>
        <p:txBody>
          <a:bodyPr vert="horz" lIns="91440" tIns="45720" rIns="91440" bIns="45720" rtlCol="0" anchor="ctr"/>
          <a:lstStyle>
            <a:lvl1pPr algn="r">
              <a:defRPr sz="1200" b="1" baseline="0">
                <a:solidFill>
                  <a:schemeClr val="accent1">
                    <a:lumMod val="60000"/>
                    <a:lumOff val="40000"/>
                  </a:schemeClr>
                </a:solidFill>
              </a:defRPr>
            </a:lvl1pPr>
          </a:lstStyle>
          <a:p>
            <a:fld id="{635DA3BF-E316-429B-BC19-BF5142449242}"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black death and </a:t>
            </a:r>
            <a:r>
              <a:rPr lang="en-US" dirty="0" err="1" smtClean="0"/>
              <a:t>decameron’s</a:t>
            </a:r>
            <a:r>
              <a:rPr lang="en-US" dirty="0" smtClean="0"/>
              <a:t> story </a:t>
            </a:r>
            <a:endParaRPr lang="en-US" dirty="0"/>
          </a:p>
        </p:txBody>
      </p:sp>
      <p:sp>
        <p:nvSpPr>
          <p:cNvPr id="3" name="Subtitle 2"/>
          <p:cNvSpPr>
            <a:spLocks noGrp="1"/>
          </p:cNvSpPr>
          <p:nvPr>
            <p:ph type="subTitle" idx="1"/>
          </p:nvPr>
        </p:nvSpPr>
        <p:spPr/>
        <p:txBody>
          <a:bodyPr>
            <a:normAutofit fontScale="70000" lnSpcReduction="20000"/>
          </a:bodyPr>
          <a:lstStyle/>
          <a:p>
            <a:r>
              <a:rPr lang="en-US" dirty="0" smtClean="0"/>
              <a:t>Name </a:t>
            </a:r>
          </a:p>
          <a:p>
            <a:r>
              <a:rPr lang="en-US" dirty="0" smtClean="0"/>
              <a:t>Institution </a:t>
            </a:r>
            <a:endParaRPr lang="en-US" dirty="0"/>
          </a:p>
        </p:txBody>
      </p:sp>
    </p:spTree>
    <p:extLst>
      <p:ext uri="{BB962C8B-B14F-4D97-AF65-F5344CB8AC3E}">
        <p14:creationId xmlns:p14="http://schemas.microsoft.com/office/powerpoint/2010/main" val="29129858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Preface </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Black  Death is a catastrophic occurrence that happened in Europe in the 14</a:t>
            </a:r>
            <a:r>
              <a:rPr lang="en-US" baseline="30000" dirty="0" smtClean="0"/>
              <a:t>th</a:t>
            </a:r>
            <a:r>
              <a:rPr lang="en-US" dirty="0" smtClean="0"/>
              <a:t> century that claimed very many lives. </a:t>
            </a:r>
          </a:p>
          <a:p>
            <a:r>
              <a:rPr lang="en-US" dirty="0" smtClean="0"/>
              <a:t>The occurrence was also known as the Great Plague or the Black Plague</a:t>
            </a:r>
          </a:p>
          <a:p>
            <a:r>
              <a:rPr lang="en-US" dirty="0" smtClean="0"/>
              <a:t>Estimated deaths from the plague are around 75 to 200 million people </a:t>
            </a:r>
          </a:p>
          <a:p>
            <a:r>
              <a:rPr lang="en-US" dirty="0" smtClean="0"/>
              <a:t>The events are better told by </a:t>
            </a:r>
            <a:r>
              <a:rPr lang="en-US" dirty="0" err="1" smtClean="0"/>
              <a:t>Baccaccio</a:t>
            </a:r>
            <a:r>
              <a:rPr lang="en-US" dirty="0" smtClean="0"/>
              <a:t> in Decameron where he notes that in Florence, the dead could not be given last respects  and reveals the strength of women in </a:t>
            </a:r>
            <a:r>
              <a:rPr lang="en-US" smtClean="0"/>
              <a:t>the aftermath </a:t>
            </a:r>
            <a:endParaRPr lang="en-US" dirty="0"/>
          </a:p>
        </p:txBody>
      </p:sp>
    </p:spTree>
    <p:extLst>
      <p:ext uri="{BB962C8B-B14F-4D97-AF65-F5344CB8AC3E}">
        <p14:creationId xmlns:p14="http://schemas.microsoft.com/office/powerpoint/2010/main" val="4287700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In Decameron, </a:t>
            </a:r>
            <a:r>
              <a:rPr lang="en-US" dirty="0" err="1" smtClean="0"/>
              <a:t>Baccaccio</a:t>
            </a:r>
            <a:r>
              <a:rPr lang="en-US" dirty="0" smtClean="0"/>
              <a:t> tells it all as he witnessed the events during the black death in Florence </a:t>
            </a:r>
          </a:p>
          <a:p>
            <a:r>
              <a:rPr lang="en-US" dirty="0" smtClean="0"/>
              <a:t>The effects of the plague were so overwhelming that the city of Florence could not contain </a:t>
            </a:r>
          </a:p>
          <a:p>
            <a:r>
              <a:rPr lang="en-US" dirty="0" smtClean="0"/>
              <a:t>He notes that, even though several people suffered from the disease, there are others who remained untouched</a:t>
            </a:r>
          </a:p>
          <a:p>
            <a:r>
              <a:rPr lang="en-US" dirty="0" smtClean="0"/>
              <a:t>Owing to the disturbing effects, several tactics were employed to deal with the otherwise out of hand situation </a:t>
            </a:r>
            <a:endParaRPr lang="en-US" dirty="0"/>
          </a:p>
        </p:txBody>
      </p:sp>
    </p:spTree>
    <p:extLst>
      <p:ext uri="{BB962C8B-B14F-4D97-AF65-F5344CB8AC3E}">
        <p14:creationId xmlns:p14="http://schemas.microsoft.com/office/powerpoint/2010/main" val="2026514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Symptoms of the Disease </a:t>
            </a:r>
            <a:endParaRPr lang="en-US" dirty="0"/>
          </a:p>
        </p:txBody>
      </p:sp>
      <p:sp>
        <p:nvSpPr>
          <p:cNvPr id="3" name="Content Placeholder 2"/>
          <p:cNvSpPr>
            <a:spLocks noGrp="1"/>
          </p:cNvSpPr>
          <p:nvPr>
            <p:ph idx="1"/>
          </p:nvPr>
        </p:nvSpPr>
        <p:spPr/>
        <p:txBody>
          <a:bodyPr/>
          <a:lstStyle/>
          <a:p>
            <a:r>
              <a:rPr lang="en-US" dirty="0" smtClean="0"/>
              <a:t>Bleeding from the nose </a:t>
            </a:r>
          </a:p>
          <a:p>
            <a:r>
              <a:rPr lang="en-US" dirty="0" smtClean="0"/>
              <a:t>Growth of </a:t>
            </a:r>
            <a:r>
              <a:rPr lang="en-US" i="1" dirty="0" err="1" smtClean="0"/>
              <a:t>gavoccioli</a:t>
            </a:r>
            <a:r>
              <a:rPr lang="en-US" i="1" dirty="0" smtClean="0"/>
              <a:t> </a:t>
            </a:r>
            <a:r>
              <a:rPr lang="en-US" dirty="0" smtClean="0"/>
              <a:t>(apple-like/egg-like swelling) in the groin and armpits </a:t>
            </a:r>
          </a:p>
          <a:p>
            <a:r>
              <a:rPr lang="en-US" dirty="0" smtClean="0"/>
              <a:t>Growth of black or livid blotches on arms, thighs and other body parts </a:t>
            </a:r>
          </a:p>
          <a:p>
            <a:pPr indent="0">
              <a:buNone/>
            </a:pPr>
            <a:endParaRPr lang="en-US" dirty="0"/>
          </a:p>
        </p:txBody>
      </p:sp>
    </p:spTree>
    <p:extLst>
      <p:ext uri="{BB962C8B-B14F-4D97-AF65-F5344CB8AC3E}">
        <p14:creationId xmlns:p14="http://schemas.microsoft.com/office/powerpoint/2010/main" val="1766826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Effects of the plague </a:t>
            </a:r>
            <a:endParaRPr lang="en-US" dirty="0"/>
          </a:p>
        </p:txBody>
      </p:sp>
      <p:sp>
        <p:nvSpPr>
          <p:cNvPr id="3" name="Content Placeholder 2"/>
          <p:cNvSpPr>
            <a:spLocks noGrp="1"/>
          </p:cNvSpPr>
          <p:nvPr>
            <p:ph idx="1"/>
          </p:nvPr>
        </p:nvSpPr>
        <p:spPr/>
        <p:txBody>
          <a:bodyPr/>
          <a:lstStyle/>
          <a:p>
            <a:r>
              <a:rPr lang="en-US" dirty="0" smtClean="0"/>
              <a:t>As </a:t>
            </a:r>
            <a:r>
              <a:rPr lang="en-US" dirty="0" err="1" smtClean="0"/>
              <a:t>Baccaccio</a:t>
            </a:r>
            <a:r>
              <a:rPr lang="en-US" dirty="0" smtClean="0"/>
              <a:t> recounts, close to 100, 000 people died. </a:t>
            </a:r>
          </a:p>
          <a:p>
            <a:r>
              <a:rPr lang="en-US" dirty="0" smtClean="0"/>
              <a:t>The dead lacked people to bury them as bodies were scattered all over </a:t>
            </a:r>
            <a:r>
              <a:rPr lang="en-US" dirty="0"/>
              <a:t>F</a:t>
            </a:r>
            <a:r>
              <a:rPr lang="en-US" dirty="0" smtClean="0"/>
              <a:t>lorence. </a:t>
            </a:r>
          </a:p>
          <a:p>
            <a:r>
              <a:rPr lang="en-US" dirty="0" smtClean="0"/>
              <a:t>Dead bodies all over town made the town stick and it was not livable </a:t>
            </a:r>
          </a:p>
          <a:p>
            <a:r>
              <a:rPr lang="en-US" dirty="0" smtClean="0"/>
              <a:t>Properties remained without owners and apparent heirs </a:t>
            </a:r>
          </a:p>
          <a:p>
            <a:endParaRPr lang="en-US" dirty="0"/>
          </a:p>
        </p:txBody>
      </p:sp>
    </p:spTree>
    <p:extLst>
      <p:ext uri="{BB962C8B-B14F-4D97-AF65-F5344CB8AC3E}">
        <p14:creationId xmlns:p14="http://schemas.microsoft.com/office/powerpoint/2010/main" val="3111759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Reactions to the Calamity </a:t>
            </a:r>
            <a:endParaRPr lang="en-US" dirty="0"/>
          </a:p>
        </p:txBody>
      </p:sp>
      <p:sp>
        <p:nvSpPr>
          <p:cNvPr id="3" name="Content Placeholder 2"/>
          <p:cNvSpPr>
            <a:spLocks noGrp="1"/>
          </p:cNvSpPr>
          <p:nvPr>
            <p:ph idx="1"/>
          </p:nvPr>
        </p:nvSpPr>
        <p:spPr/>
        <p:txBody>
          <a:bodyPr>
            <a:normAutofit lnSpcReduction="10000"/>
          </a:bodyPr>
          <a:lstStyle/>
          <a:p>
            <a:r>
              <a:rPr lang="en-US" dirty="0" smtClean="0"/>
              <a:t>While others fled away from the city, others stayed put </a:t>
            </a:r>
          </a:p>
          <a:p>
            <a:r>
              <a:rPr lang="en-US" dirty="0" smtClean="0"/>
              <a:t>Those who stayed put remained in seclusion away from the infected </a:t>
            </a:r>
          </a:p>
          <a:p>
            <a:r>
              <a:rPr lang="en-US" dirty="0" smtClean="0"/>
              <a:t>Love and responsibility for the sick was withdrawn as even parents left their children to die </a:t>
            </a:r>
          </a:p>
          <a:p>
            <a:r>
              <a:rPr lang="en-US" dirty="0" smtClean="0"/>
              <a:t>Others chose to live away in celebrations avoiding the bad news of the epidemic </a:t>
            </a:r>
          </a:p>
        </p:txBody>
      </p:sp>
    </p:spTree>
    <p:extLst>
      <p:ext uri="{BB962C8B-B14F-4D97-AF65-F5344CB8AC3E}">
        <p14:creationId xmlns:p14="http://schemas.microsoft.com/office/powerpoint/2010/main" val="38708368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Baccaccio</a:t>
            </a:r>
            <a:r>
              <a:rPr lang="en-US" dirty="0" smtClean="0"/>
              <a:t> Digress</a:t>
            </a:r>
            <a:endParaRPr lang="en-US" dirty="0"/>
          </a:p>
        </p:txBody>
      </p:sp>
      <p:sp>
        <p:nvSpPr>
          <p:cNvPr id="3" name="Content Placeholder 2"/>
          <p:cNvSpPr>
            <a:spLocks noGrp="1"/>
          </p:cNvSpPr>
          <p:nvPr>
            <p:ph idx="1"/>
          </p:nvPr>
        </p:nvSpPr>
        <p:spPr/>
        <p:txBody>
          <a:bodyPr/>
          <a:lstStyle/>
          <a:p>
            <a:r>
              <a:rPr lang="en-US" dirty="0" err="1" smtClean="0"/>
              <a:t>Baccaccio</a:t>
            </a:r>
            <a:r>
              <a:rPr lang="en-US" dirty="0" smtClean="0"/>
              <a:t> digresses in his story and gives the story of seven women’s escapades amidst all the miseries </a:t>
            </a:r>
          </a:p>
          <a:p>
            <a:r>
              <a:rPr lang="en-US" dirty="0" smtClean="0"/>
              <a:t>The women are presented to us in the church and they scheme, under </a:t>
            </a:r>
            <a:r>
              <a:rPr lang="en-US" dirty="0" err="1" smtClean="0"/>
              <a:t>Pampinea</a:t>
            </a:r>
            <a:r>
              <a:rPr lang="en-US" dirty="0" smtClean="0"/>
              <a:t> to escape the tragedy in their city and go better places where they could enjoy life. </a:t>
            </a:r>
          </a:p>
          <a:p>
            <a:r>
              <a:rPr lang="en-US" dirty="0" smtClean="0"/>
              <a:t>They decide to go with some men and their servants to start a life away from the Florence tragedy </a:t>
            </a:r>
            <a:endParaRPr lang="en-US" dirty="0"/>
          </a:p>
        </p:txBody>
      </p:sp>
    </p:spTree>
    <p:extLst>
      <p:ext uri="{BB962C8B-B14F-4D97-AF65-F5344CB8AC3E}">
        <p14:creationId xmlns:p14="http://schemas.microsoft.com/office/powerpoint/2010/main" val="34749226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Life after </a:t>
            </a:r>
            <a:r>
              <a:rPr lang="en-US" dirty="0" err="1" smtClean="0"/>
              <a:t>florence</a:t>
            </a:r>
            <a:r>
              <a:rPr lang="en-US" dirty="0" smtClean="0"/>
              <a:t> </a:t>
            </a:r>
            <a:endParaRPr lang="en-US" dirty="0"/>
          </a:p>
        </p:txBody>
      </p:sp>
      <p:sp>
        <p:nvSpPr>
          <p:cNvPr id="3" name="Content Placeholder 2"/>
          <p:cNvSpPr>
            <a:spLocks noGrp="1"/>
          </p:cNvSpPr>
          <p:nvPr>
            <p:ph idx="1"/>
          </p:nvPr>
        </p:nvSpPr>
        <p:spPr/>
        <p:txBody>
          <a:bodyPr/>
          <a:lstStyle/>
          <a:p>
            <a:r>
              <a:rPr lang="en-US" dirty="0" smtClean="0"/>
              <a:t>In </a:t>
            </a:r>
            <a:r>
              <a:rPr lang="en-US" dirty="0" err="1"/>
              <a:t>B</a:t>
            </a:r>
            <a:r>
              <a:rPr lang="en-US" dirty="0" err="1" smtClean="0"/>
              <a:t>accaccio</a:t>
            </a:r>
            <a:r>
              <a:rPr lang="en-US" dirty="0" smtClean="0"/>
              <a:t> story, it looks like life after Florence for the seven women, the three men and their servants was blissful. </a:t>
            </a:r>
          </a:p>
          <a:p>
            <a:r>
              <a:rPr lang="en-US" dirty="0" smtClean="0"/>
              <a:t>As they choose, no bad news from outside should infiltrate into the palace</a:t>
            </a:r>
          </a:p>
          <a:p>
            <a:r>
              <a:rPr lang="en-US" dirty="0" smtClean="0"/>
              <a:t>The description of the palace is </a:t>
            </a:r>
            <a:r>
              <a:rPr lang="en-US" dirty="0"/>
              <a:t>a</a:t>
            </a:r>
            <a:r>
              <a:rPr lang="en-US" dirty="0" smtClean="0"/>
              <a:t>wesome </a:t>
            </a:r>
          </a:p>
          <a:p>
            <a:r>
              <a:rPr lang="en-US" dirty="0" smtClean="0"/>
              <a:t>Life is bettered by </a:t>
            </a:r>
            <a:r>
              <a:rPr lang="en-US" dirty="0" err="1" smtClean="0"/>
              <a:t>Pampinea’s</a:t>
            </a:r>
            <a:r>
              <a:rPr lang="en-US" dirty="0" smtClean="0"/>
              <a:t> decisions and wise directions</a:t>
            </a:r>
          </a:p>
          <a:p>
            <a:endParaRPr lang="en-US" dirty="0"/>
          </a:p>
        </p:txBody>
      </p:sp>
    </p:spTree>
    <p:extLst>
      <p:ext uri="{BB962C8B-B14F-4D97-AF65-F5344CB8AC3E}">
        <p14:creationId xmlns:p14="http://schemas.microsoft.com/office/powerpoint/2010/main" val="13951181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 Cited </a:t>
            </a:r>
            <a:endParaRPr lang="en-US" dirty="0"/>
          </a:p>
        </p:txBody>
      </p:sp>
      <p:sp>
        <p:nvSpPr>
          <p:cNvPr id="3" name="Content Placeholder 2"/>
          <p:cNvSpPr>
            <a:spLocks noGrp="1"/>
          </p:cNvSpPr>
          <p:nvPr>
            <p:ph idx="1"/>
          </p:nvPr>
        </p:nvSpPr>
        <p:spPr/>
        <p:txBody>
          <a:bodyPr/>
          <a:lstStyle/>
          <a:p>
            <a:r>
              <a:rPr lang="it-IT" dirty="0">
                <a:solidFill>
                  <a:srgbClr val="000000"/>
                </a:solidFill>
                <a:latin typeface="Arial Unicode MS"/>
              </a:rPr>
              <a:t>Boccaccio, Giovanni, and Wayne A. Rebhorn. </a:t>
            </a:r>
            <a:r>
              <a:rPr lang="it-IT" i="1" dirty="0">
                <a:solidFill>
                  <a:srgbClr val="000000"/>
                </a:solidFill>
                <a:latin typeface="Arial Unicode MS"/>
              </a:rPr>
              <a:t>The Decameron</a:t>
            </a:r>
            <a:r>
              <a:rPr lang="it-IT" dirty="0">
                <a:solidFill>
                  <a:srgbClr val="000000"/>
                </a:solidFill>
                <a:latin typeface="Arial Unicode MS"/>
              </a:rPr>
              <a:t>. , 2013. Print.</a:t>
            </a:r>
            <a:endParaRPr lang="en-US" dirty="0"/>
          </a:p>
        </p:txBody>
      </p:sp>
    </p:spTree>
    <p:extLst>
      <p:ext uri="{BB962C8B-B14F-4D97-AF65-F5344CB8AC3E}">
        <p14:creationId xmlns:p14="http://schemas.microsoft.com/office/powerpoint/2010/main" val="32705439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uture">
  <a:themeElements>
    <a:clrScheme name="Couture">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Black Tie">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70000"/>
              </a:schemeClr>
            </a:gs>
            <a:gs pos="100000">
              <a:schemeClr val="phClr">
                <a:shade val="80000"/>
              </a:schemeClr>
            </a:gs>
          </a:gsLst>
          <a:path path="circle">
            <a:fillToRect l="50000" t="100000" r="100000" b="100000"/>
          </a:path>
        </a:gradFill>
        <a:blipFill rotWithShape="1">
          <a:blip xmlns:r="http://schemas.openxmlformats.org/officeDocument/2006/relationships" r:embed="rId1">
            <a:duotone>
              <a:schemeClr val="phClr">
                <a:shade val="30000"/>
                <a:satMod val="200000"/>
              </a:schemeClr>
              <a:schemeClr val="phClr">
                <a:tint val="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Couture</Template>
  <TotalTime>84</TotalTime>
  <Words>954</Words>
  <Application>Microsoft Office PowerPoint</Application>
  <PresentationFormat>On-screen Show (4:3)</PresentationFormat>
  <Paragraphs>52</Paragraphs>
  <Slides>9</Slides>
  <Notes>7</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Couture</vt:lpstr>
      <vt:lpstr>black death and decameron’s story </vt:lpstr>
      <vt:lpstr>Preface </vt:lpstr>
      <vt:lpstr>Introduction </vt:lpstr>
      <vt:lpstr>Symptoms of the Disease </vt:lpstr>
      <vt:lpstr>Effects of the plague </vt:lpstr>
      <vt:lpstr>Reactions to the Calamity </vt:lpstr>
      <vt:lpstr>Baccaccio Digress</vt:lpstr>
      <vt:lpstr>Life after florence </vt:lpstr>
      <vt:lpstr>Work Cited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black death and decaprio’s story</dc:title>
  <dc:creator>kk</dc:creator>
  <cp:lastModifiedBy>kk</cp:lastModifiedBy>
  <cp:revision>10</cp:revision>
  <dcterms:created xsi:type="dcterms:W3CDTF">2018-05-25T11:07:37Z</dcterms:created>
  <dcterms:modified xsi:type="dcterms:W3CDTF">2018-05-25T12:32:26Z</dcterms:modified>
</cp:coreProperties>
</file>