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4" r:id="rId1"/>
  </p:sldMasterIdLst>
  <p:notesMasterIdLst>
    <p:notesMasterId r:id="rId31"/>
  </p:notesMasterIdLst>
  <p:handoutMasterIdLst>
    <p:handoutMasterId r:id="rId32"/>
  </p:handoutMasterIdLst>
  <p:sldIdLst>
    <p:sldId id="304" r:id="rId2"/>
    <p:sldId id="358" r:id="rId3"/>
    <p:sldId id="359" r:id="rId4"/>
    <p:sldId id="339" r:id="rId5"/>
    <p:sldId id="340" r:id="rId6"/>
    <p:sldId id="360" r:id="rId7"/>
    <p:sldId id="342" r:id="rId8"/>
    <p:sldId id="361" r:id="rId9"/>
    <p:sldId id="343" r:id="rId10"/>
    <p:sldId id="346" r:id="rId11"/>
    <p:sldId id="362" r:id="rId12"/>
    <p:sldId id="363" r:id="rId13"/>
    <p:sldId id="347" r:id="rId14"/>
    <p:sldId id="344" r:id="rId15"/>
    <p:sldId id="345" r:id="rId16"/>
    <p:sldId id="348" r:id="rId17"/>
    <p:sldId id="349" r:id="rId18"/>
    <p:sldId id="350" r:id="rId19"/>
    <p:sldId id="364" r:id="rId20"/>
    <p:sldId id="352" r:id="rId21"/>
    <p:sldId id="365" r:id="rId22"/>
    <p:sldId id="353" r:id="rId23"/>
    <p:sldId id="354" r:id="rId24"/>
    <p:sldId id="366" r:id="rId25"/>
    <p:sldId id="355" r:id="rId26"/>
    <p:sldId id="367" r:id="rId27"/>
    <p:sldId id="356" r:id="rId28"/>
    <p:sldId id="357" r:id="rId29"/>
    <p:sldId id="368" r:id="rId30"/>
  </p:sldIdLst>
  <p:sldSz cx="9144000" cy="6858000" type="screen4x3"/>
  <p:notesSz cx="70770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35"/>
    <a:srgbClr val="008E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45" autoAdjust="0"/>
    <p:restoredTop sz="94211" autoAdjust="0"/>
  </p:normalViewPr>
  <p:slideViewPr>
    <p:cSldViewPr>
      <p:cViewPr varScale="1">
        <p:scale>
          <a:sx n="104" d="100"/>
          <a:sy n="104" d="100"/>
        </p:scale>
        <p:origin x="357" y="6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098"/>
          </a:xfrm>
          <a:prstGeom prst="rect">
            <a:avLst/>
          </a:prstGeom>
        </p:spPr>
        <p:txBody>
          <a:bodyPr vert="horz" lIns="93973" tIns="46986" rIns="93973" bIns="46986"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70098"/>
          </a:xfrm>
          <a:prstGeom prst="rect">
            <a:avLst/>
          </a:prstGeom>
        </p:spPr>
        <p:txBody>
          <a:bodyPr vert="horz" lIns="93973" tIns="46986" rIns="93973" bIns="46986" rtlCol="0"/>
          <a:lstStyle>
            <a:lvl1pPr algn="r">
              <a:defRPr sz="1200"/>
            </a:lvl1pPr>
          </a:lstStyle>
          <a:p>
            <a:fld id="{DDD0F4CB-2CD5-4BD3-A1E9-77068A7E7A32}" type="datetimeFigureOut">
              <a:rPr lang="en-US" smtClean="0"/>
              <a:t>9/25/2017</a:t>
            </a:fld>
            <a:endParaRPr lang="en-US"/>
          </a:p>
        </p:txBody>
      </p:sp>
      <p:sp>
        <p:nvSpPr>
          <p:cNvPr id="4" name="Footer Placeholder 3"/>
          <p:cNvSpPr>
            <a:spLocks noGrp="1"/>
          </p:cNvSpPr>
          <p:nvPr>
            <p:ph type="ftr" sz="quarter" idx="2"/>
          </p:nvPr>
        </p:nvSpPr>
        <p:spPr>
          <a:xfrm>
            <a:off x="0" y="8899328"/>
            <a:ext cx="3066733" cy="470097"/>
          </a:xfrm>
          <a:prstGeom prst="rect">
            <a:avLst/>
          </a:prstGeom>
        </p:spPr>
        <p:txBody>
          <a:bodyPr vert="horz" lIns="93973" tIns="46986" rIns="93973" bIns="46986"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9328"/>
            <a:ext cx="3066733" cy="470097"/>
          </a:xfrm>
          <a:prstGeom prst="rect">
            <a:avLst/>
          </a:prstGeom>
        </p:spPr>
        <p:txBody>
          <a:bodyPr vert="horz" lIns="93973" tIns="46986" rIns="93973" bIns="46986" rtlCol="0" anchor="b"/>
          <a:lstStyle>
            <a:lvl1pPr algn="r">
              <a:defRPr sz="1200"/>
            </a:lvl1pPr>
          </a:lstStyle>
          <a:p>
            <a:fld id="{FEDC0C88-19A0-4219-9848-A24415A90DDD}" type="slidenum">
              <a:rPr lang="en-US" smtClean="0"/>
              <a:t>‹#›</a:t>
            </a:fld>
            <a:endParaRPr lang="en-US"/>
          </a:p>
        </p:txBody>
      </p:sp>
    </p:spTree>
    <p:extLst>
      <p:ext uri="{BB962C8B-B14F-4D97-AF65-F5344CB8AC3E}">
        <p14:creationId xmlns:p14="http://schemas.microsoft.com/office/powerpoint/2010/main" val="551077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471"/>
          </a:xfrm>
          <a:prstGeom prst="rect">
            <a:avLst/>
          </a:prstGeom>
        </p:spPr>
        <p:txBody>
          <a:bodyPr vert="horz" lIns="93973" tIns="46986" rIns="93973" bIns="46986" rtlCol="0"/>
          <a:lstStyle>
            <a:lvl1pPr algn="l">
              <a:defRPr sz="1200"/>
            </a:lvl1pPr>
          </a:lstStyle>
          <a:p>
            <a:endParaRPr lang="en-US"/>
          </a:p>
        </p:txBody>
      </p:sp>
      <p:sp>
        <p:nvSpPr>
          <p:cNvPr id="3" name="Date Placeholder 2"/>
          <p:cNvSpPr>
            <a:spLocks noGrp="1"/>
          </p:cNvSpPr>
          <p:nvPr>
            <p:ph type="dt" idx="1"/>
          </p:nvPr>
        </p:nvSpPr>
        <p:spPr>
          <a:xfrm>
            <a:off x="4008705" y="0"/>
            <a:ext cx="3066733" cy="468471"/>
          </a:xfrm>
          <a:prstGeom prst="rect">
            <a:avLst/>
          </a:prstGeom>
        </p:spPr>
        <p:txBody>
          <a:bodyPr vert="horz" lIns="93973" tIns="46986" rIns="93973" bIns="46986" rtlCol="0"/>
          <a:lstStyle>
            <a:lvl1pPr algn="r">
              <a:defRPr sz="1200"/>
            </a:lvl1pPr>
          </a:lstStyle>
          <a:p>
            <a:fld id="{ADE1668B-5DD8-4E66-9372-BF5ECDB2A7B5}" type="datetimeFigureOut">
              <a:rPr lang="en-US" smtClean="0"/>
              <a:pPr/>
              <a:t>9/25/2017</a:t>
            </a:fld>
            <a:endParaRPr lang="en-US"/>
          </a:p>
        </p:txBody>
      </p:sp>
      <p:sp>
        <p:nvSpPr>
          <p:cNvPr id="4" name="Slide Image Placeholder 3"/>
          <p:cNvSpPr>
            <a:spLocks noGrp="1" noRot="1" noChangeAspect="1"/>
          </p:cNvSpPr>
          <p:nvPr>
            <p:ph type="sldImg" idx="2"/>
          </p:nvPr>
        </p:nvSpPr>
        <p:spPr>
          <a:xfrm>
            <a:off x="1196975" y="703263"/>
            <a:ext cx="4683125" cy="3513137"/>
          </a:xfrm>
          <a:prstGeom prst="rect">
            <a:avLst/>
          </a:prstGeom>
          <a:noFill/>
          <a:ln w="12700">
            <a:solidFill>
              <a:prstClr val="black"/>
            </a:solidFill>
          </a:ln>
        </p:spPr>
        <p:txBody>
          <a:bodyPr vert="horz" lIns="93973" tIns="46986" rIns="93973" bIns="46986" rtlCol="0" anchor="ctr"/>
          <a:lstStyle/>
          <a:p>
            <a:endParaRPr lang="en-US"/>
          </a:p>
        </p:txBody>
      </p:sp>
      <p:sp>
        <p:nvSpPr>
          <p:cNvPr id="5" name="Notes Placeholder 4"/>
          <p:cNvSpPr>
            <a:spLocks noGrp="1"/>
          </p:cNvSpPr>
          <p:nvPr>
            <p:ph type="body" sz="quarter" idx="3"/>
          </p:nvPr>
        </p:nvSpPr>
        <p:spPr>
          <a:xfrm>
            <a:off x="707708" y="4450477"/>
            <a:ext cx="5661660" cy="4216241"/>
          </a:xfrm>
          <a:prstGeom prst="rect">
            <a:avLst/>
          </a:prstGeom>
        </p:spPr>
        <p:txBody>
          <a:bodyPr vert="horz" lIns="93973" tIns="46986" rIns="93973" bIns="4698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328"/>
            <a:ext cx="3066733" cy="468471"/>
          </a:xfrm>
          <a:prstGeom prst="rect">
            <a:avLst/>
          </a:prstGeom>
        </p:spPr>
        <p:txBody>
          <a:bodyPr vert="horz" lIns="93973" tIns="46986" rIns="93973" bIns="46986"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9328"/>
            <a:ext cx="3066733" cy="468471"/>
          </a:xfrm>
          <a:prstGeom prst="rect">
            <a:avLst/>
          </a:prstGeom>
        </p:spPr>
        <p:txBody>
          <a:bodyPr vert="horz" lIns="93973" tIns="46986" rIns="93973" bIns="46986" rtlCol="0" anchor="b"/>
          <a:lstStyle>
            <a:lvl1pPr algn="r">
              <a:defRPr sz="1200"/>
            </a:lvl1pPr>
          </a:lstStyle>
          <a:p>
            <a:fld id="{83DD37F3-825C-4A96-8238-ED6FC377AD2A}" type="slidenum">
              <a:rPr lang="en-US" smtClean="0"/>
              <a:pPr/>
              <a:t>‹#›</a:t>
            </a:fld>
            <a:endParaRPr lang="en-US"/>
          </a:p>
        </p:txBody>
      </p:sp>
    </p:spTree>
    <p:extLst>
      <p:ext uri="{BB962C8B-B14F-4D97-AF65-F5344CB8AC3E}">
        <p14:creationId xmlns:p14="http://schemas.microsoft.com/office/powerpoint/2010/main" val="399437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207180"/>
      </p:ext>
    </p:extLst>
  </p:cSld>
  <p:clrMapOvr>
    <a:masterClrMapping/>
  </p:clrMapOvr>
  <p:hf sldNum="0" hdr="0" dt="0"/>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0"/>
            <a:ext cx="7543800" cy="1450757"/>
          </a:xfrm>
        </p:spPr>
        <p:txBody>
          <a:bodyPr/>
          <a:lstStyle/>
          <a:p>
            <a:r>
              <a:rPr lang="en-US"/>
              <a:t>Click to edit Master title style</a:t>
            </a:r>
            <a:endParaRPr lang="en-US" dirty="0"/>
          </a:p>
        </p:txBody>
      </p:sp>
      <p:sp>
        <p:nvSpPr>
          <p:cNvPr id="3" name="Content Placeholder 2"/>
          <p:cNvSpPr>
            <a:spLocks noGrp="1"/>
          </p:cNvSpPr>
          <p:nvPr>
            <p:ph idx="1"/>
          </p:nvPr>
        </p:nvSpPr>
        <p:spPr>
          <a:xfrm>
            <a:off x="822959" y="2225040"/>
            <a:ext cx="7543801"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pPr algn="l"/>
            <a:r>
              <a:rPr lang="en-US"/>
              <a:t>Chambliss/Schutt, Making Sense of the Social World 4</a:t>
            </a:r>
            <a:r>
              <a:rPr lang="en-US" baseline="30000"/>
              <a:t>th </a:t>
            </a:r>
            <a:r>
              <a:rPr lang="en-US"/>
              <a:t> edition</a:t>
            </a:r>
          </a:p>
          <a:p>
            <a:pPr algn="l"/>
            <a:r>
              <a:rPr lang="en-US"/>
              <a:t>© 2012 SAGE Publications</a:t>
            </a:r>
            <a:endParaRPr lang="en-US" dirty="0"/>
          </a:p>
        </p:txBody>
      </p:sp>
      <p:sp>
        <p:nvSpPr>
          <p:cNvPr id="6" name="Slide Number Placeholder 5"/>
          <p:cNvSpPr>
            <a:spLocks noGrp="1"/>
          </p:cNvSpPr>
          <p:nvPr>
            <p:ph type="sldNum" sz="quarter" idx="12"/>
          </p:nvPr>
        </p:nvSpPr>
        <p:spPr/>
        <p:txBody>
          <a:bodyPr/>
          <a:lstStyle/>
          <a:p>
            <a:fld id="{FFF44483-09AE-45CC-B0EE-7382B4EEAC34}" type="slidenum">
              <a:rPr lang="en-US" smtClean="0"/>
              <a:pPr/>
              <a:t>‹#›</a:t>
            </a:fld>
            <a:endParaRPr lang="en-US" dirty="0"/>
          </a:p>
        </p:txBody>
      </p:sp>
    </p:spTree>
    <p:extLst>
      <p:ext uri="{BB962C8B-B14F-4D97-AF65-F5344CB8AC3E}">
        <p14:creationId xmlns:p14="http://schemas.microsoft.com/office/powerpoint/2010/main" val="3749371035"/>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3CBACAC4-21E9-4CB3-A2B8-166290C8ABB7}" type="slidenum">
              <a:rPr lang="en-US" smtClean="0"/>
              <a:pPr>
                <a:defRPr/>
              </a:pPr>
              <a:t>‹#›</a:t>
            </a:fld>
            <a:endParaRPr lang="en-US"/>
          </a:p>
        </p:txBody>
      </p:sp>
    </p:spTree>
    <p:extLst>
      <p:ext uri="{BB962C8B-B14F-4D97-AF65-F5344CB8AC3E}">
        <p14:creationId xmlns:p14="http://schemas.microsoft.com/office/powerpoint/2010/main" val="3540400500"/>
      </p:ext>
    </p:extLst>
  </p:cSld>
  <p:clrMapOvr>
    <a:masterClrMapping/>
  </p:clrMapOvr>
  <p:transition>
    <p:random/>
  </p:transition>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0" y="682843"/>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2225040"/>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lgn="l"/>
            <a:r>
              <a:rPr lang="en-US"/>
              <a:t>Chambliss/Schutt, Making Sense of the Social World 4</a:t>
            </a:r>
            <a:r>
              <a:rPr lang="en-US" baseline="30000"/>
              <a:t>th </a:t>
            </a:r>
            <a:r>
              <a:rPr lang="en-US"/>
              <a:t> edition</a:t>
            </a:r>
          </a:p>
          <a:p>
            <a:pPr algn="l"/>
            <a:r>
              <a:rPr lang="en-US"/>
              <a:t>© 2012 SAGE Publications</a:t>
            </a:r>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FF44483-09AE-45CC-B0EE-7382B4EEAC34}" type="slidenum">
              <a:rPr lang="en-US" smtClean="0"/>
              <a:pPr/>
              <a:t>‹#›</a:t>
            </a:fld>
            <a:endParaRPr lang="en-US"/>
          </a:p>
        </p:txBody>
      </p:sp>
    </p:spTree>
    <p:extLst>
      <p:ext uri="{BB962C8B-B14F-4D97-AF65-F5344CB8AC3E}">
        <p14:creationId xmlns:p14="http://schemas.microsoft.com/office/powerpoint/2010/main" val="2300584144"/>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Lst>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3200400" y="533400"/>
            <a:ext cx="5087937" cy="838200"/>
          </a:xfrm>
        </p:spPr>
        <p:txBody>
          <a:bodyPr>
            <a:noAutofit/>
          </a:bodyPr>
          <a:lstStyle/>
          <a:p>
            <a:pPr algn="r"/>
            <a:r>
              <a:rPr lang="en-US" sz="4000" b="1" cap="none" dirty="0">
                <a:solidFill>
                  <a:schemeClr val="bg1"/>
                </a:solidFill>
                <a:effectLst>
                  <a:outerShdw blurRad="38100" dist="38100" dir="2700000" algn="tl">
                    <a:srgbClr val="000000">
                      <a:alpha val="43137"/>
                    </a:srgbClr>
                  </a:outerShdw>
                </a:effectLst>
                <a:latin typeface="Georgia" panose="02040502050405020303" pitchFamily="18" charset="0"/>
              </a:rPr>
              <a:t>Chapter </a:t>
            </a:r>
            <a:r>
              <a:rPr lang="en-US" sz="4000" b="1" dirty="0">
                <a:solidFill>
                  <a:schemeClr val="bg1"/>
                </a:solidFill>
                <a:effectLst>
                  <a:outerShdw blurRad="38100" dist="38100" dir="2700000" algn="tl">
                    <a:srgbClr val="000000">
                      <a:alpha val="43137"/>
                    </a:srgbClr>
                  </a:outerShdw>
                </a:effectLst>
                <a:latin typeface="Georgia" panose="02040502050405020303" pitchFamily="18" charset="0"/>
              </a:rPr>
              <a:t>5:</a:t>
            </a:r>
            <a:endParaRPr lang="en-US" sz="4000" b="1" cap="none" dirty="0">
              <a:solidFill>
                <a:schemeClr val="bg1"/>
              </a:solidFill>
              <a:effectLst>
                <a:outerShdw blurRad="38100" dist="38100" dir="2700000" algn="tl">
                  <a:srgbClr val="000000">
                    <a:alpha val="43137"/>
                  </a:srgbClr>
                </a:outerShdw>
              </a:effectLst>
              <a:latin typeface="Georgia" panose="02040502050405020303" pitchFamily="18" charset="0"/>
            </a:endParaRPr>
          </a:p>
        </p:txBody>
      </p:sp>
      <p:sp>
        <p:nvSpPr>
          <p:cNvPr id="5" name="Subtitle 4"/>
          <p:cNvSpPr>
            <a:spLocks noGrp="1"/>
          </p:cNvSpPr>
          <p:nvPr>
            <p:ph type="subTitle" idx="4294967295"/>
          </p:nvPr>
        </p:nvSpPr>
        <p:spPr>
          <a:xfrm>
            <a:off x="914400" y="1524000"/>
            <a:ext cx="7467600" cy="2286000"/>
          </a:xfrm>
        </p:spPr>
        <p:txBody>
          <a:bodyPr>
            <a:noAutofit/>
          </a:bodyPr>
          <a:lstStyle/>
          <a:p>
            <a:pPr algn="r"/>
            <a:r>
              <a:rPr lang="en-US" sz="5400" b="1" dirty="0">
                <a:solidFill>
                  <a:schemeClr val="bg1"/>
                </a:solidFill>
                <a:effectLst>
                  <a:outerShdw blurRad="38100" dist="38100" dir="2700000" algn="tl">
                    <a:srgbClr val="000000">
                      <a:alpha val="43137"/>
                    </a:srgbClr>
                  </a:outerShdw>
                </a:effectLst>
                <a:latin typeface="Georgia" panose="02040502050405020303" pitchFamily="18" charset="0"/>
              </a:rPr>
              <a:t>Sampling</a:t>
            </a:r>
            <a:endParaRPr lang="en-US" sz="5400" b="1" cap="none" dirty="0">
              <a:solidFill>
                <a:schemeClr val="bg1"/>
              </a:solidFill>
              <a:effectLst>
                <a:outerShdw blurRad="38100" dist="38100" dir="2700000" algn="tl">
                  <a:srgbClr val="000000">
                    <a:alpha val="43137"/>
                  </a:srgbClr>
                </a:outerShdw>
              </a:effectLst>
              <a:latin typeface="Georgia" panose="02040502050405020303" pitchFamily="18" charset="0"/>
            </a:endParaRPr>
          </a:p>
        </p:txBody>
      </p:sp>
      <p:sp>
        <p:nvSpPr>
          <p:cNvPr id="6" name="Rectangle 4"/>
          <p:cNvSpPr txBox="1">
            <a:spLocks noChangeArrowheads="1"/>
          </p:cNvSpPr>
          <p:nvPr/>
        </p:nvSpPr>
        <p:spPr>
          <a:xfrm>
            <a:off x="304800" y="4724400"/>
            <a:ext cx="1981200" cy="1371600"/>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pPr algn="l"/>
            <a:endParaRPr lang="en-US" sz="1800" cap="none" dirty="0">
              <a:solidFill>
                <a:schemeClr val="accent2"/>
              </a:solidFill>
              <a:latin typeface="Georgia" panose="02040502050405020303" pitchFamily="18" charset="0"/>
            </a:endParaRPr>
          </a:p>
        </p:txBody>
      </p:sp>
    </p:spTree>
    <p:extLst>
      <p:ext uri="{BB962C8B-B14F-4D97-AF65-F5344CB8AC3E}">
        <p14:creationId xmlns:p14="http://schemas.microsoft.com/office/powerpoint/2010/main" val="3081601606"/>
      </p:ext>
    </p:extLst>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lgn="l"/>
            <a:r>
              <a:rPr lang="en-US"/>
              <a:t>Chambliss/Schutt, Making Sense of the Social World 4</a:t>
            </a:r>
            <a:r>
              <a:rPr lang="en-US" baseline="30000"/>
              <a:t>th </a:t>
            </a:r>
            <a:r>
              <a:rPr lang="en-US"/>
              <a:t> edition</a:t>
            </a:r>
          </a:p>
          <a:p>
            <a:pPr algn="l"/>
            <a:r>
              <a:rPr lang="en-US"/>
              <a:t>© 2012 SAGE Publications</a:t>
            </a:r>
            <a:endParaRPr lang="en-US" dirty="0"/>
          </a:p>
        </p:txBody>
      </p:sp>
      <p:sp>
        <p:nvSpPr>
          <p:cNvPr id="5" name="TextBox 4"/>
          <p:cNvSpPr txBox="1"/>
          <p:nvPr/>
        </p:nvSpPr>
        <p:spPr>
          <a:xfrm>
            <a:off x="3657600" y="86380"/>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Population &amp; Sample</a:t>
            </a:r>
          </a:p>
        </p:txBody>
      </p:sp>
      <p:sp>
        <p:nvSpPr>
          <p:cNvPr id="6" name="TextBox 5"/>
          <p:cNvSpPr txBox="1"/>
          <p:nvPr/>
        </p:nvSpPr>
        <p:spPr>
          <a:xfrm>
            <a:off x="0" y="990600"/>
            <a:ext cx="9067800" cy="5334000"/>
          </a:xfrm>
          <a:prstGeom prst="rect">
            <a:avLst/>
          </a:prstGeom>
          <a:noFill/>
        </p:spPr>
        <p:txBody>
          <a:bodyPr wrap="square" rtlCol="0">
            <a:normAutofit/>
          </a:bodyPr>
          <a:lstStyle/>
          <a:p>
            <a:pPr marL="571500" indent="-571500">
              <a:buClr>
                <a:schemeClr val="accent2"/>
              </a:buClr>
              <a:buFont typeface="Wingdings" panose="05000000000000000000" pitchFamily="2" charset="2"/>
              <a:buChar char="q"/>
            </a:pPr>
            <a:r>
              <a:rPr lang="en-US" sz="3400" dirty="0">
                <a:latin typeface="Bookman Old Style" panose="02050604050505020204" pitchFamily="18" charset="0"/>
              </a:rPr>
              <a:t>Why take sample? Why not study the whole population?</a:t>
            </a:r>
          </a:p>
          <a:p>
            <a:pPr marL="1028700" lvl="1" indent="-571500">
              <a:buClr>
                <a:schemeClr val="accent2"/>
              </a:buClr>
              <a:buFont typeface="Wingdings" panose="05000000000000000000" pitchFamily="2" charset="2"/>
              <a:buChar char="Ø"/>
            </a:pPr>
            <a:r>
              <a:rPr lang="en-US" sz="3400" dirty="0">
                <a:latin typeface="Bookman Old Style" panose="02050604050505020204" pitchFamily="18" charset="0"/>
              </a:rPr>
              <a:t>Want to study inmates in America</a:t>
            </a:r>
          </a:p>
          <a:p>
            <a:pPr marL="1485900" lvl="2" indent="-571500">
              <a:buClr>
                <a:schemeClr val="accent2"/>
              </a:buClr>
              <a:buFont typeface="Wingdings" panose="05000000000000000000" pitchFamily="2" charset="2"/>
              <a:buChar char="Ø"/>
            </a:pPr>
            <a:r>
              <a:rPr lang="en-US" sz="3400" dirty="0">
                <a:latin typeface="Bookman Old Style" panose="02050604050505020204" pitchFamily="18" charset="0"/>
              </a:rPr>
              <a:t>Want to interview or deliver survey to every inmate in America?</a:t>
            </a:r>
          </a:p>
          <a:p>
            <a:pPr marL="1485900" lvl="2" indent="-571500">
              <a:buClr>
                <a:schemeClr val="accent2"/>
              </a:buClr>
              <a:buFont typeface="Wingdings" panose="05000000000000000000" pitchFamily="2" charset="2"/>
              <a:buChar char="Ø"/>
            </a:pPr>
            <a:r>
              <a:rPr lang="en-US" sz="3400" dirty="0">
                <a:latin typeface="Bookman Old Style" panose="02050604050505020204" pitchFamily="18" charset="0"/>
              </a:rPr>
              <a:t>Is it doable? – NO</a:t>
            </a:r>
          </a:p>
          <a:p>
            <a:pPr marL="1485900" lvl="2" indent="-571500">
              <a:buClr>
                <a:schemeClr val="accent2"/>
              </a:buClr>
              <a:buFont typeface="Wingdings" panose="05000000000000000000" pitchFamily="2" charset="2"/>
              <a:buChar char="Ø"/>
            </a:pPr>
            <a:endParaRPr lang="en-US" sz="3400" dirty="0">
              <a:latin typeface="Bookman Old Style" panose="02050604050505020204" pitchFamily="18" charset="0"/>
            </a:endParaRPr>
          </a:p>
        </p:txBody>
      </p:sp>
    </p:spTree>
    <p:extLst>
      <p:ext uri="{BB962C8B-B14F-4D97-AF65-F5344CB8AC3E}">
        <p14:creationId xmlns:p14="http://schemas.microsoft.com/office/powerpoint/2010/main" val="195629316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left)">
                                      <p:cBhvr>
                                        <p:cTn id="10" dur="500"/>
                                        <p:tgtEl>
                                          <p:spTgt spid="6">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ipe(left)">
                                      <p:cBhvr>
                                        <p:cTn id="13" dur="500"/>
                                        <p:tgtEl>
                                          <p:spTgt spid="6">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ipe(left)">
                                      <p:cBhvr>
                                        <p:cTn id="1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lgn="l"/>
            <a:r>
              <a:rPr lang="en-US"/>
              <a:t>Chambliss/Schutt, Making Sense of the Social World 4</a:t>
            </a:r>
            <a:r>
              <a:rPr lang="en-US" baseline="30000"/>
              <a:t>th </a:t>
            </a:r>
            <a:r>
              <a:rPr lang="en-US"/>
              <a:t> edition</a:t>
            </a:r>
          </a:p>
          <a:p>
            <a:pPr algn="l"/>
            <a:r>
              <a:rPr lang="en-US"/>
              <a:t>© 2012 SAGE Publications</a:t>
            </a:r>
            <a:endParaRPr lang="en-US" dirty="0"/>
          </a:p>
        </p:txBody>
      </p:sp>
      <p:sp>
        <p:nvSpPr>
          <p:cNvPr id="5" name="TextBox 4"/>
          <p:cNvSpPr txBox="1"/>
          <p:nvPr/>
        </p:nvSpPr>
        <p:spPr>
          <a:xfrm>
            <a:off x="3657600" y="86380"/>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Population &amp; Sample</a:t>
            </a:r>
          </a:p>
        </p:txBody>
      </p:sp>
      <p:sp>
        <p:nvSpPr>
          <p:cNvPr id="6" name="TextBox 5"/>
          <p:cNvSpPr txBox="1"/>
          <p:nvPr/>
        </p:nvSpPr>
        <p:spPr>
          <a:xfrm>
            <a:off x="0" y="990600"/>
            <a:ext cx="9067800" cy="5334000"/>
          </a:xfrm>
          <a:prstGeom prst="rect">
            <a:avLst/>
          </a:prstGeom>
          <a:noFill/>
        </p:spPr>
        <p:txBody>
          <a:bodyPr wrap="square" rtlCol="0">
            <a:normAutofit/>
          </a:bodyPr>
          <a:lstStyle/>
          <a:p>
            <a:pPr marL="571500" indent="-571500">
              <a:buClr>
                <a:schemeClr val="accent2"/>
              </a:buClr>
              <a:buFont typeface="Wingdings" panose="05000000000000000000" pitchFamily="2" charset="2"/>
              <a:buChar char="q"/>
            </a:pPr>
            <a:r>
              <a:rPr lang="en-US" sz="3400" dirty="0">
                <a:latin typeface="Bookman Old Style" panose="02050604050505020204" pitchFamily="18" charset="0"/>
              </a:rPr>
              <a:t>Population</a:t>
            </a:r>
          </a:p>
          <a:p>
            <a:pPr marL="1028700" lvl="1" indent="-571500">
              <a:buClr>
                <a:schemeClr val="accent2"/>
              </a:buClr>
              <a:buFont typeface="Wingdings" panose="05000000000000000000" pitchFamily="2" charset="2"/>
              <a:buChar char="q"/>
            </a:pPr>
            <a:r>
              <a:rPr lang="en-US" sz="3400" dirty="0">
                <a:latin typeface="Bookman Old Style" panose="02050604050505020204" pitchFamily="18" charset="0"/>
              </a:rPr>
              <a:t>The entire set of elements in which we are interested</a:t>
            </a:r>
          </a:p>
          <a:p>
            <a:pPr marL="571500" indent="-571500">
              <a:buClr>
                <a:schemeClr val="accent2"/>
              </a:buClr>
              <a:buFont typeface="Wingdings" panose="05000000000000000000" pitchFamily="2" charset="2"/>
              <a:buChar char="q"/>
            </a:pPr>
            <a:r>
              <a:rPr lang="en-US" sz="3400" dirty="0">
                <a:latin typeface="Bookman Old Style" panose="02050604050505020204" pitchFamily="18" charset="0"/>
              </a:rPr>
              <a:t>Sample</a:t>
            </a:r>
          </a:p>
          <a:p>
            <a:pPr marL="1028700" lvl="1" indent="-571500">
              <a:buClr>
                <a:schemeClr val="accent2"/>
              </a:buClr>
              <a:buFont typeface="Wingdings" panose="05000000000000000000" pitchFamily="2" charset="2"/>
              <a:buChar char="q"/>
            </a:pPr>
            <a:r>
              <a:rPr lang="en-US" sz="3400" dirty="0">
                <a:latin typeface="Bookman Old Style" panose="02050604050505020204" pitchFamily="18" charset="0"/>
              </a:rPr>
              <a:t>A subset of elements from the larger population</a:t>
            </a:r>
          </a:p>
        </p:txBody>
      </p:sp>
    </p:spTree>
    <p:extLst>
      <p:ext uri="{BB962C8B-B14F-4D97-AF65-F5344CB8AC3E}">
        <p14:creationId xmlns:p14="http://schemas.microsoft.com/office/powerpoint/2010/main" val="424162134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left)">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left)">
                                      <p:cBhvr>
                                        <p:cTn id="15" dur="500"/>
                                        <p:tgtEl>
                                          <p:spTgt spid="6">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left)">
                                      <p:cBhvr>
                                        <p:cTn id="1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00" y="86380"/>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Sample Planning</a:t>
            </a:r>
          </a:p>
        </p:txBody>
      </p:sp>
      <p:sp>
        <p:nvSpPr>
          <p:cNvPr id="5" name="TextBox 4"/>
          <p:cNvSpPr txBox="1"/>
          <p:nvPr/>
        </p:nvSpPr>
        <p:spPr>
          <a:xfrm>
            <a:off x="0" y="990600"/>
            <a:ext cx="9067800" cy="5334000"/>
          </a:xfrm>
          <a:prstGeom prst="rect">
            <a:avLst/>
          </a:prstGeom>
          <a:noFill/>
        </p:spPr>
        <p:txBody>
          <a:bodyPr wrap="square" rtlCol="0">
            <a:normAutofit fontScale="92500" lnSpcReduction="10000"/>
          </a:bodyPr>
          <a:lstStyle/>
          <a:p>
            <a:pPr marL="571500" indent="-571500">
              <a:buClr>
                <a:schemeClr val="accent2"/>
              </a:buClr>
              <a:buFont typeface="Wingdings" panose="05000000000000000000" pitchFamily="2" charset="2"/>
              <a:buChar char="q"/>
            </a:pPr>
            <a:r>
              <a:rPr lang="en-US" sz="3600" dirty="0">
                <a:latin typeface="Bookman Old Style" panose="02050604050505020204" pitchFamily="18" charset="0"/>
              </a:rPr>
              <a:t>Definition of Sample Components and Population</a:t>
            </a:r>
          </a:p>
          <a:p>
            <a:pPr marL="571500" indent="-342900">
              <a:buClr>
                <a:schemeClr val="accent2"/>
              </a:buClr>
              <a:buFont typeface="Wingdings" panose="05000000000000000000" pitchFamily="2" charset="2"/>
              <a:buChar char="ü"/>
            </a:pPr>
            <a:r>
              <a:rPr lang="en-US" sz="3400" u="sng" dirty="0">
                <a:latin typeface="Bookman Old Style" panose="02050604050505020204" pitchFamily="18" charset="0"/>
              </a:rPr>
              <a:t>Elements</a:t>
            </a:r>
            <a:r>
              <a:rPr lang="en-US" sz="3400" dirty="0">
                <a:latin typeface="Bookman Old Style" panose="02050604050505020204" pitchFamily="18" charset="0"/>
              </a:rPr>
              <a:t> – the individual entities of the population whose characteristics are to be measured</a:t>
            </a:r>
            <a:endParaRPr lang="en-US" sz="3400" u="sng" dirty="0">
              <a:latin typeface="Bookman Old Style" panose="02050604050505020204" pitchFamily="18" charset="0"/>
            </a:endParaRPr>
          </a:p>
          <a:p>
            <a:pPr marL="571500" indent="-342900">
              <a:buClr>
                <a:schemeClr val="accent2"/>
              </a:buClr>
              <a:buFont typeface="Wingdings" panose="05000000000000000000" pitchFamily="2" charset="2"/>
              <a:buChar char="ü"/>
            </a:pPr>
            <a:r>
              <a:rPr lang="en-US" sz="3400" u="sng" dirty="0">
                <a:latin typeface="Bookman Old Style" panose="02050604050505020204" pitchFamily="18" charset="0"/>
              </a:rPr>
              <a:t>Sampling Frame</a:t>
            </a:r>
            <a:r>
              <a:rPr lang="en-US" sz="3400" dirty="0">
                <a:latin typeface="Bookman Old Style" panose="02050604050505020204" pitchFamily="18" charset="0"/>
              </a:rPr>
              <a:t> – list of all elements in population from which sample is drawn</a:t>
            </a:r>
          </a:p>
          <a:p>
            <a:pPr marL="571500" indent="-342900">
              <a:buClr>
                <a:schemeClr val="accent2"/>
              </a:buClr>
              <a:buFont typeface="Wingdings" panose="05000000000000000000" pitchFamily="2" charset="2"/>
              <a:buChar char="ü"/>
            </a:pPr>
            <a:r>
              <a:rPr lang="en-US" sz="3400" u="sng" dirty="0">
                <a:latin typeface="Bookman Old Style" panose="02050604050505020204" pitchFamily="18" charset="0"/>
              </a:rPr>
              <a:t>Enumeration Units</a:t>
            </a:r>
            <a:r>
              <a:rPr lang="en-US" sz="3400" dirty="0">
                <a:latin typeface="Bookman Old Style" panose="02050604050505020204" pitchFamily="18" charset="0"/>
              </a:rPr>
              <a:t> – units that contain one or more elements listed in a sampling frame</a:t>
            </a:r>
          </a:p>
          <a:p>
            <a:pPr marL="571500" indent="-342900">
              <a:buClr>
                <a:schemeClr val="accent2"/>
              </a:buClr>
              <a:buFont typeface="Wingdings" panose="05000000000000000000" pitchFamily="2" charset="2"/>
              <a:buChar char="ü"/>
            </a:pPr>
            <a:r>
              <a:rPr lang="en-US" sz="3400" u="sng" dirty="0">
                <a:latin typeface="Bookman Old Style" panose="02050604050505020204" pitchFamily="18" charset="0"/>
              </a:rPr>
              <a:t>Sampling Units</a:t>
            </a:r>
            <a:r>
              <a:rPr lang="en-US" sz="3400" dirty="0">
                <a:latin typeface="Bookman Old Style" panose="02050604050505020204" pitchFamily="18" charset="0"/>
              </a:rPr>
              <a:t> – units selected at each stage of multistage sampling design</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64868873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Evaluation of Generalizability</a:t>
            </a:r>
          </a:p>
        </p:txBody>
      </p:sp>
      <p:sp>
        <p:nvSpPr>
          <p:cNvPr id="5" name="TextBox 4"/>
          <p:cNvSpPr txBox="1"/>
          <p:nvPr/>
        </p:nvSpPr>
        <p:spPr>
          <a:xfrm>
            <a:off x="1" y="990600"/>
            <a:ext cx="9196188" cy="5334000"/>
          </a:xfrm>
          <a:prstGeom prst="rect">
            <a:avLst/>
          </a:prstGeom>
          <a:noFill/>
        </p:spPr>
        <p:txBody>
          <a:bodyPr wrap="square" rtlCol="0">
            <a:normAutofit fontScale="92500" lnSpcReduction="20000"/>
          </a:bodyPr>
          <a:lstStyle/>
          <a:p>
            <a:pPr marL="571500" indent="-571500">
              <a:spcAft>
                <a:spcPts val="600"/>
              </a:spcAft>
              <a:buClr>
                <a:schemeClr val="accent2"/>
              </a:buClr>
              <a:buFont typeface="Wingdings" panose="05000000000000000000" pitchFamily="2" charset="2"/>
              <a:buChar char="q"/>
            </a:pPr>
            <a:r>
              <a:rPr lang="en-US" sz="2800" dirty="0">
                <a:latin typeface="Bookman Old Style" panose="02050604050505020204" pitchFamily="18" charset="0"/>
              </a:rPr>
              <a:t>Scope of Generalizability</a:t>
            </a:r>
          </a:p>
          <a:p>
            <a:pPr marL="685800" lvl="1" indent="-336550">
              <a:spcAft>
                <a:spcPts val="600"/>
              </a:spcAft>
              <a:buClr>
                <a:schemeClr val="accent2"/>
              </a:buClr>
              <a:buFont typeface="Wingdings" panose="05000000000000000000" pitchFamily="2" charset="2"/>
              <a:buChar char="Ø"/>
            </a:pPr>
            <a:r>
              <a:rPr lang="en-US" sz="2800" dirty="0">
                <a:latin typeface="Bookman Old Style" panose="02050604050505020204" pitchFamily="18" charset="0"/>
              </a:rPr>
              <a:t>Sample generalizability – when conclusion is based on a sample (subset) of larger population and it holds true for the whole population</a:t>
            </a:r>
          </a:p>
          <a:p>
            <a:pPr marL="685800" lvl="1" indent="-336550">
              <a:spcAft>
                <a:spcPts val="600"/>
              </a:spcAft>
              <a:buClr>
                <a:schemeClr val="accent2"/>
              </a:buClr>
              <a:buFont typeface="Wingdings" panose="05000000000000000000" pitchFamily="2" charset="2"/>
              <a:buChar char="Ø"/>
            </a:pPr>
            <a:r>
              <a:rPr lang="en-US" sz="2800" dirty="0">
                <a:latin typeface="Bookman Old Style" panose="02050604050505020204" pitchFamily="18" charset="0"/>
              </a:rPr>
              <a:t>Cross-population generalizability (external validity) – when findings about one group, population, setting holds true for other groups, populations, settings</a:t>
            </a:r>
          </a:p>
          <a:p>
            <a:pPr marL="571500" indent="-571500">
              <a:spcAft>
                <a:spcPts val="600"/>
              </a:spcAft>
              <a:buClr>
                <a:schemeClr val="accent2"/>
              </a:buClr>
              <a:buFont typeface="Wingdings" panose="05000000000000000000" pitchFamily="2" charset="2"/>
              <a:buChar char="q"/>
            </a:pPr>
            <a:r>
              <a:rPr lang="en-US" sz="2800" dirty="0">
                <a:latin typeface="Bookman Old Style" panose="02050604050505020204" pitchFamily="18" charset="0"/>
              </a:rPr>
              <a:t>Sample Generalizability depends on Sample Quality</a:t>
            </a:r>
          </a:p>
          <a:p>
            <a:pPr marL="1028700" lvl="1" indent="-571500">
              <a:spcAft>
                <a:spcPts val="600"/>
              </a:spcAft>
              <a:buClr>
                <a:schemeClr val="accent2"/>
              </a:buClr>
              <a:buFont typeface="Wingdings" panose="05000000000000000000" pitchFamily="2" charset="2"/>
              <a:buChar char="Ø"/>
            </a:pPr>
            <a:r>
              <a:rPr lang="en-US" sz="2800" dirty="0">
                <a:latin typeface="Bookman Old Style" panose="02050604050505020204" pitchFamily="18" charset="0"/>
              </a:rPr>
              <a:t>Determined by Sampling Error</a:t>
            </a:r>
            <a:r>
              <a:rPr lang="zh-CN" altLang="en-US" sz="2800" dirty="0">
                <a:latin typeface="Bookman Old Style" panose="02050604050505020204" pitchFamily="18" charset="0"/>
              </a:rPr>
              <a:t> </a:t>
            </a:r>
            <a:r>
              <a:rPr lang="en-US" altLang="zh-CN" sz="2800" dirty="0">
                <a:latin typeface="Bookman Old Style" panose="02050604050505020204" pitchFamily="18" charset="0"/>
              </a:rPr>
              <a:t>– any difference between the characteristics of a sample and the characteristics of the population which it was drawn; the larger the sampling error, the less representative the sample is of the population</a:t>
            </a:r>
            <a:endParaRPr lang="en-US" sz="2800" dirty="0">
              <a:latin typeface="Bookman Old Style" panose="02050604050505020204" pitchFamily="18" charset="0"/>
            </a:endParaRP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42554867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3709789" y="33728"/>
            <a:ext cx="54864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Evaluation of Generalizability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5794" y="914400"/>
            <a:ext cx="5574792" cy="5782056"/>
          </a:xfrm>
          <a:prstGeom prst="rect">
            <a:avLst/>
          </a:prstGeom>
        </p:spPr>
      </p:pic>
    </p:spTree>
    <p:extLst>
      <p:ext uri="{BB962C8B-B14F-4D97-AF65-F5344CB8AC3E}">
        <p14:creationId xmlns:p14="http://schemas.microsoft.com/office/powerpoint/2010/main" val="1024573928"/>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Assess Population Diversity</a:t>
            </a:r>
          </a:p>
        </p:txBody>
      </p:sp>
      <p:sp>
        <p:nvSpPr>
          <p:cNvPr id="5" name="TextBox 4"/>
          <p:cNvSpPr txBox="1"/>
          <p:nvPr/>
        </p:nvSpPr>
        <p:spPr>
          <a:xfrm>
            <a:off x="457200" y="1295400"/>
            <a:ext cx="8305799" cy="4038600"/>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400" dirty="0">
                <a:latin typeface="Bookman Old Style" panose="02050604050505020204" pitchFamily="18" charset="0"/>
              </a:rPr>
              <a:t>Need Representative Sample – one that looks similar (in all relevant aspects) to the population from which it is selected</a:t>
            </a:r>
          </a:p>
          <a:p>
            <a:pPr marL="571500" indent="-571500">
              <a:spcBef>
                <a:spcPts val="600"/>
              </a:spcBef>
              <a:spcAft>
                <a:spcPts val="1200"/>
              </a:spcAft>
              <a:buClr>
                <a:schemeClr val="accent2"/>
              </a:buClr>
              <a:buFont typeface="Wingdings" panose="05000000000000000000" pitchFamily="2" charset="2"/>
              <a:buChar char="q"/>
            </a:pPr>
            <a:r>
              <a:rPr lang="en-US" sz="3400" dirty="0">
                <a:latin typeface="Bookman Old Style" panose="02050604050505020204" pitchFamily="18" charset="0"/>
              </a:rPr>
              <a:t>Consider a Census – information obtained though responses from all available members of a population</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54539807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Assess Population Diversity</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4646" y="914400"/>
            <a:ext cx="5657088" cy="5373624"/>
          </a:xfrm>
          <a:prstGeom prst="rect">
            <a:avLst/>
          </a:prstGeom>
        </p:spPr>
      </p:pic>
    </p:spTree>
    <p:extLst>
      <p:ext uri="{BB962C8B-B14F-4D97-AF65-F5344CB8AC3E}">
        <p14:creationId xmlns:p14="http://schemas.microsoft.com/office/powerpoint/2010/main" val="4286504399"/>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Sampling Methods</a:t>
            </a:r>
          </a:p>
        </p:txBody>
      </p:sp>
      <p:sp>
        <p:nvSpPr>
          <p:cNvPr id="5" name="TextBox 4"/>
          <p:cNvSpPr txBox="1"/>
          <p:nvPr/>
        </p:nvSpPr>
        <p:spPr>
          <a:xfrm>
            <a:off x="-18516" y="990600"/>
            <a:ext cx="9143999" cy="5216813"/>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Important Distinction:  </a:t>
            </a:r>
          </a:p>
          <a:p>
            <a:pPr lvl="1">
              <a:spcBef>
                <a:spcPts val="600"/>
              </a:spcBef>
              <a:spcAft>
                <a:spcPts val="1200"/>
              </a:spcAft>
              <a:buClr>
                <a:schemeClr val="accent2"/>
              </a:buClr>
            </a:pPr>
            <a:r>
              <a:rPr lang="en-US" sz="3200" dirty="0">
                <a:latin typeface="Bookman Old Style" panose="02050604050505020204" pitchFamily="18" charset="0"/>
              </a:rPr>
              <a:t>	Probability or Nonprobability?</a:t>
            </a:r>
          </a:p>
          <a:p>
            <a:pPr marL="857250" indent="-4572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Probability sampling – allows researcher to know the likelihood that any element of a population will be selected for a sample</a:t>
            </a:r>
          </a:p>
          <a:p>
            <a:pPr marL="857250" indent="-4572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Nonprobability sampling – probability of selection of population elements is unknown</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79184426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29000" y="33728"/>
            <a:ext cx="57671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Probability Sampling Methods</a:t>
            </a:r>
          </a:p>
        </p:txBody>
      </p:sp>
      <p:sp>
        <p:nvSpPr>
          <p:cNvPr id="5" name="TextBox 4"/>
          <p:cNvSpPr txBox="1"/>
          <p:nvPr/>
        </p:nvSpPr>
        <p:spPr>
          <a:xfrm>
            <a:off x="685800" y="1676400"/>
            <a:ext cx="7772400" cy="3416320"/>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800" dirty="0">
                <a:latin typeface="Bookman Old Style" panose="02050604050505020204" pitchFamily="18" charset="0"/>
              </a:rPr>
              <a:t>Probability of selection is known AND is not zero</a:t>
            </a:r>
          </a:p>
          <a:p>
            <a:pPr marL="571500" indent="-571500">
              <a:spcBef>
                <a:spcPts val="600"/>
              </a:spcBef>
              <a:spcAft>
                <a:spcPts val="1200"/>
              </a:spcAft>
              <a:buClr>
                <a:schemeClr val="accent2"/>
              </a:buClr>
              <a:buFont typeface="Wingdings" panose="05000000000000000000" pitchFamily="2" charset="2"/>
              <a:buChar char="q"/>
            </a:pPr>
            <a:r>
              <a:rPr lang="en-US" sz="3800" dirty="0">
                <a:latin typeface="Bookman Old Style" panose="02050604050505020204" pitchFamily="18" charset="0"/>
              </a:rPr>
              <a:t>No systematic bias, as they are randomly selected</a:t>
            </a:r>
          </a:p>
          <a:p>
            <a:pPr marL="571500" indent="-571500">
              <a:spcBef>
                <a:spcPts val="600"/>
              </a:spcBef>
              <a:spcAft>
                <a:spcPts val="1200"/>
              </a:spcAft>
              <a:buClr>
                <a:schemeClr val="accent2"/>
              </a:buClr>
              <a:buFont typeface="Wingdings" panose="05000000000000000000" pitchFamily="2" charset="2"/>
              <a:buChar char="q"/>
            </a:pPr>
            <a:endParaRPr lang="en-US" sz="3400" dirty="0">
              <a:solidFill>
                <a:schemeClr val="accent2"/>
              </a:solidFill>
              <a:latin typeface="Bookman Old Style" panose="02050604050505020204" pitchFamily="18" charset="0"/>
            </a:endParaRP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45694325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2286000" y="33728"/>
            <a:ext cx="69101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Probability Sampling Methods</a:t>
            </a:r>
          </a:p>
        </p:txBody>
      </p:sp>
      <p:sp>
        <p:nvSpPr>
          <p:cNvPr id="4" name="TextBox 3"/>
          <p:cNvSpPr txBox="1"/>
          <p:nvPr/>
        </p:nvSpPr>
        <p:spPr>
          <a:xfrm>
            <a:off x="-18516" y="990600"/>
            <a:ext cx="9143999" cy="5410200"/>
          </a:xfrm>
          <a:prstGeom prst="rect">
            <a:avLst/>
          </a:prstGeom>
          <a:noFill/>
        </p:spPr>
        <p:txBody>
          <a:bodyPr wrap="square" rtlCol="0">
            <a:normAutofit fontScale="85000" lnSpcReduction="10000"/>
          </a:bodyPr>
          <a:lstStyle/>
          <a:p>
            <a:pPr marL="571500" indent="-5715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Random selection</a:t>
            </a:r>
          </a:p>
          <a:p>
            <a:pPr marL="1028700" lvl="1" indent="-5715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The fundamental element of probability samples. The essential characteristic of random selection is that every element of the population has a known and independent chance of being selected into the sample</a:t>
            </a:r>
          </a:p>
          <a:p>
            <a:pPr marL="571500" indent="-5715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Systematic bias</a:t>
            </a:r>
          </a:p>
          <a:p>
            <a:pPr marL="1028700" lvl="1" indent="-5715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Overrepresentation or underrepresentation of some population characteristics in a sample resulting from the method used to select the sample; a sample shaped by systematic sampling error is a biased sample</a:t>
            </a:r>
          </a:p>
        </p:txBody>
      </p:sp>
    </p:spTree>
    <p:extLst>
      <p:ext uri="{BB962C8B-B14F-4D97-AF65-F5344CB8AC3E}">
        <p14:creationId xmlns:p14="http://schemas.microsoft.com/office/powerpoint/2010/main" val="304116877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left)">
                                      <p:cBhvr>
                                        <p:cTn id="1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2286000" y="33728"/>
            <a:ext cx="69101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Probability Sampling Methods</a:t>
            </a:r>
          </a:p>
        </p:txBody>
      </p:sp>
      <p:sp>
        <p:nvSpPr>
          <p:cNvPr id="4" name="TextBox 3"/>
          <p:cNvSpPr txBox="1"/>
          <p:nvPr/>
        </p:nvSpPr>
        <p:spPr>
          <a:xfrm>
            <a:off x="-18516" y="990600"/>
            <a:ext cx="9143999" cy="5410200"/>
          </a:xfrm>
          <a:prstGeom prst="rect">
            <a:avLst/>
          </a:prstGeom>
          <a:noFill/>
        </p:spPr>
        <p:txBody>
          <a:bodyPr wrap="square" rtlCol="0">
            <a:normAutofit/>
          </a:bodyPr>
          <a:lstStyle/>
          <a:p>
            <a:pPr marL="571500" indent="-5715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Systematic bias</a:t>
            </a:r>
          </a:p>
          <a:p>
            <a:pPr marL="1028700" lvl="1" indent="-5715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The larger the sample, the more confidence we can have in the sample’s representativeness of the population from which it was drawn</a:t>
            </a:r>
          </a:p>
          <a:p>
            <a:pPr marL="1028700" lvl="1" indent="-5715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The more homogeneous the population, the more confidence we can have in the representativeness of a sample of any particular size</a:t>
            </a:r>
          </a:p>
        </p:txBody>
      </p:sp>
    </p:spTree>
    <p:extLst>
      <p:ext uri="{BB962C8B-B14F-4D97-AF65-F5344CB8AC3E}">
        <p14:creationId xmlns:p14="http://schemas.microsoft.com/office/powerpoint/2010/main" val="223899308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left)">
                                      <p:cBhvr>
                                        <p:cTn id="10" dur="500"/>
                                        <p:tgtEl>
                                          <p:spTgt spid="4">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left)">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Simple Random Sampling</a:t>
            </a:r>
          </a:p>
        </p:txBody>
      </p:sp>
      <p:sp>
        <p:nvSpPr>
          <p:cNvPr id="5" name="TextBox 4"/>
          <p:cNvSpPr txBox="1"/>
          <p:nvPr/>
        </p:nvSpPr>
        <p:spPr>
          <a:xfrm>
            <a:off x="0" y="990600"/>
            <a:ext cx="9143999" cy="5078313"/>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400" dirty="0">
                <a:latin typeface="Bookman Old Style" panose="02050604050505020204" pitchFamily="18" charset="0"/>
              </a:rPr>
              <a:t>Requires procedure to generate numbers or identify cases strictly on the basis of chance</a:t>
            </a:r>
          </a:p>
          <a:p>
            <a:pPr marL="1028700" lvl="1" indent="-571500">
              <a:spcBef>
                <a:spcPts val="600"/>
              </a:spcBef>
              <a:spcAft>
                <a:spcPts val="1200"/>
              </a:spcAft>
              <a:buClr>
                <a:schemeClr val="accent2"/>
              </a:buClr>
              <a:buFont typeface="Wingdings" panose="05000000000000000000" pitchFamily="2" charset="2"/>
              <a:buChar char="ü"/>
            </a:pPr>
            <a:r>
              <a:rPr lang="en-US" sz="3200" dirty="0">
                <a:latin typeface="Bookman Old Style" panose="02050604050505020204" pitchFamily="18" charset="0"/>
              </a:rPr>
              <a:t>Use of Random Number Table</a:t>
            </a:r>
          </a:p>
          <a:p>
            <a:pPr marL="1771650" lvl="2" indent="-571500">
              <a:spcBef>
                <a:spcPts val="600"/>
              </a:spcBef>
              <a:spcAft>
                <a:spcPts val="1200"/>
              </a:spcAft>
              <a:buClr>
                <a:schemeClr val="accent2"/>
              </a:buClr>
              <a:buFont typeface="Wingdings" panose="05000000000000000000" pitchFamily="2" charset="2"/>
              <a:buChar char="Ø"/>
            </a:pPr>
            <a:r>
              <a:rPr lang="en-US" sz="3200" dirty="0">
                <a:latin typeface="Bookman Old Style" panose="02050604050505020204" pitchFamily="18" charset="0"/>
              </a:rPr>
              <a:t>All elements in a sampling frame numbered, systematic procedure used to pick corresponding numbers from random number table</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01293164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Selection process</a:t>
            </a:r>
          </a:p>
        </p:txBody>
      </p:sp>
      <p:sp>
        <p:nvSpPr>
          <p:cNvPr id="5" name="TextBox 4"/>
          <p:cNvSpPr txBox="1"/>
          <p:nvPr/>
        </p:nvSpPr>
        <p:spPr>
          <a:xfrm>
            <a:off x="20652" y="1143000"/>
            <a:ext cx="9196188" cy="4708981"/>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000" dirty="0">
                <a:latin typeface="Bookman Old Style" panose="02050604050505020204" pitchFamily="18" charset="0"/>
              </a:rPr>
              <a:t>Random number table may be used – contains lists of telephone numbers, first choice made on random basis</a:t>
            </a:r>
          </a:p>
          <a:p>
            <a:pPr marL="571500" indent="-571500">
              <a:spcBef>
                <a:spcPts val="600"/>
              </a:spcBef>
              <a:spcAft>
                <a:spcPts val="1200"/>
              </a:spcAft>
              <a:buClr>
                <a:schemeClr val="accent2"/>
              </a:buClr>
              <a:buFont typeface="Wingdings" panose="05000000000000000000" pitchFamily="2" charset="2"/>
              <a:buChar char="q"/>
            </a:pPr>
            <a:r>
              <a:rPr lang="en-US" sz="3000" dirty="0">
                <a:latin typeface="Bookman Old Style" panose="02050604050505020204" pitchFamily="18" charset="0"/>
              </a:rPr>
              <a:t>Random digit dialing (RDD) – dialed by machine within designated phone prefixes creates a random sample for phone surveys</a:t>
            </a:r>
          </a:p>
          <a:p>
            <a:pPr marL="571500" indent="-571500">
              <a:spcBef>
                <a:spcPts val="600"/>
              </a:spcBef>
              <a:spcAft>
                <a:spcPts val="1200"/>
              </a:spcAft>
              <a:buClr>
                <a:schemeClr val="accent2"/>
              </a:buClr>
              <a:buFont typeface="Wingdings" panose="05000000000000000000" pitchFamily="2" charset="2"/>
              <a:buChar char="q"/>
            </a:pPr>
            <a:r>
              <a:rPr lang="en-US" sz="3000" dirty="0">
                <a:latin typeface="Bookman Old Style" panose="02050604050505020204" pitchFamily="18" charset="0"/>
              </a:rPr>
              <a:t>Replacement sampling – each element returned to sampling from so it may be sampled again</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21999361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107138"/>
            <a:ext cx="59195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Systematic Random Sampling</a:t>
            </a:r>
          </a:p>
        </p:txBody>
      </p:sp>
      <p:sp>
        <p:nvSpPr>
          <p:cNvPr id="5" name="TextBox 4"/>
          <p:cNvSpPr txBox="1"/>
          <p:nvPr/>
        </p:nvSpPr>
        <p:spPr>
          <a:xfrm>
            <a:off x="342900" y="1219200"/>
            <a:ext cx="8153400" cy="4524315"/>
          </a:xfrm>
          <a:prstGeom prst="rect">
            <a:avLst/>
          </a:prstGeom>
          <a:noFill/>
        </p:spPr>
        <p:txBody>
          <a:bodyPr wrap="square" rtlCol="0">
            <a:spAutoFit/>
          </a:bodyPr>
          <a:lstStyle/>
          <a:p>
            <a:pPr marL="571500" indent="-571500">
              <a:buClr>
                <a:schemeClr val="accent2"/>
              </a:buClr>
              <a:buFont typeface="Wingdings" panose="05000000000000000000" pitchFamily="2" charset="2"/>
              <a:buChar char="q"/>
            </a:pPr>
            <a:r>
              <a:rPr lang="en-US" sz="3600" dirty="0">
                <a:latin typeface="Bookman Old Style" panose="02050604050505020204" pitchFamily="18" charset="0"/>
              </a:rPr>
              <a:t>Less time consuming than simple random sampling</a:t>
            </a:r>
          </a:p>
          <a:p>
            <a:pPr marL="571500" indent="-571500">
              <a:buClr>
                <a:schemeClr val="accent2"/>
              </a:buClr>
              <a:buFont typeface="Wingdings" panose="05000000000000000000" pitchFamily="2" charset="2"/>
              <a:buChar char="q"/>
            </a:pPr>
            <a:r>
              <a:rPr lang="en-US" sz="3600" dirty="0">
                <a:latin typeface="Bookman Old Style" panose="02050604050505020204" pitchFamily="18" charset="0"/>
              </a:rPr>
              <a:t>First element selected randomly then every </a:t>
            </a:r>
            <a:r>
              <a:rPr lang="en-US" sz="3600" i="1" dirty="0">
                <a:latin typeface="Bookman Old Style" panose="02050604050505020204" pitchFamily="18" charset="0"/>
              </a:rPr>
              <a:t>nth</a:t>
            </a:r>
            <a:r>
              <a:rPr lang="en-US" sz="3600" dirty="0">
                <a:latin typeface="Bookman Old Style" panose="02050604050505020204" pitchFamily="18" charset="0"/>
              </a:rPr>
              <a:t> element selected thereafter</a:t>
            </a:r>
          </a:p>
          <a:p>
            <a:pPr marL="571500" indent="-571500">
              <a:buClr>
                <a:schemeClr val="accent2"/>
              </a:buClr>
              <a:buFont typeface="Wingdings" panose="05000000000000000000" pitchFamily="2" charset="2"/>
              <a:buChar char="q"/>
            </a:pPr>
            <a:r>
              <a:rPr lang="en-US" sz="3600" dirty="0">
                <a:latin typeface="Bookman Old Style" panose="02050604050505020204" pitchFamily="18" charset="0"/>
              </a:rPr>
              <a:t>Convenient method for drawing random sample when elements arranged sequentially</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92533772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800" y="33728"/>
            <a:ext cx="58433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Systematic Random Sampling</a:t>
            </a:r>
          </a:p>
        </p:txBody>
      </p:sp>
      <p:sp>
        <p:nvSpPr>
          <p:cNvPr id="5" name="TextBox 4"/>
          <p:cNvSpPr txBox="1"/>
          <p:nvPr/>
        </p:nvSpPr>
        <p:spPr>
          <a:xfrm>
            <a:off x="-5697" y="905913"/>
            <a:ext cx="9196188" cy="5418687"/>
          </a:xfrm>
          <a:prstGeom prst="rect">
            <a:avLst/>
          </a:prstGeom>
          <a:noFill/>
        </p:spPr>
        <p:txBody>
          <a:bodyPr wrap="square" rtlCol="0">
            <a:normAutofit lnSpcReduction="10000"/>
          </a:bodyPr>
          <a:lstStyle/>
          <a:p>
            <a:pPr marL="571500" indent="-571500">
              <a:spcBef>
                <a:spcPts val="600"/>
              </a:spcBef>
              <a:spcAft>
                <a:spcPts val="600"/>
              </a:spcAft>
              <a:buClr>
                <a:schemeClr val="accent2"/>
              </a:buClr>
              <a:buFont typeface="Wingdings" panose="05000000000000000000" pitchFamily="2" charset="2"/>
              <a:buChar char="q"/>
            </a:pPr>
            <a:r>
              <a:rPr lang="en-US" sz="3200" dirty="0">
                <a:latin typeface="Bookman Old Style" panose="02050604050505020204" pitchFamily="18" charset="0"/>
              </a:rPr>
              <a:t>Three steps:</a:t>
            </a:r>
          </a:p>
          <a:p>
            <a:pPr marL="577850" indent="-349250">
              <a:spcBef>
                <a:spcPts val="600"/>
              </a:spcBef>
              <a:spcAft>
                <a:spcPts val="600"/>
              </a:spcAft>
              <a:buClr>
                <a:schemeClr val="accent2"/>
              </a:buClr>
              <a:buFont typeface="+mj-lt"/>
              <a:buAutoNum type="arabicPeriod"/>
            </a:pPr>
            <a:r>
              <a:rPr lang="en-US" sz="3200" dirty="0">
                <a:latin typeface="Bookman Old Style" panose="02050604050505020204" pitchFamily="18" charset="0"/>
              </a:rPr>
              <a:t>Total # of cases in population divided by # of cases required for sampling </a:t>
            </a:r>
          </a:p>
          <a:p>
            <a:pPr marL="1143000" lvl="1" indent="-457200">
              <a:spcBef>
                <a:spcPts val="600"/>
              </a:spcBef>
              <a:spcAft>
                <a:spcPts val="600"/>
              </a:spcAft>
              <a:buClr>
                <a:schemeClr val="accent2"/>
              </a:buClr>
              <a:buFont typeface="Wingdings" panose="05000000000000000000" pitchFamily="2" charset="2"/>
              <a:buChar char="ü"/>
            </a:pPr>
            <a:r>
              <a:rPr lang="en-US" sz="3200" dirty="0">
                <a:latin typeface="Bookman Old Style" panose="02050604050505020204" pitchFamily="18" charset="0"/>
              </a:rPr>
              <a:t>Sampling interval – </a:t>
            </a:r>
            <a:r>
              <a:rPr lang="en-US" sz="2800" dirty="0">
                <a:latin typeface="Bookman Old Style" panose="02050604050505020204" pitchFamily="18" charset="0"/>
              </a:rPr>
              <a:t># of cases from one sampled case to another</a:t>
            </a:r>
          </a:p>
          <a:p>
            <a:pPr marL="631825" lvl="1" indent="-403225">
              <a:spcBef>
                <a:spcPts val="600"/>
              </a:spcBef>
              <a:spcAft>
                <a:spcPts val="600"/>
              </a:spcAft>
              <a:buClr>
                <a:schemeClr val="accent2"/>
              </a:buClr>
              <a:buFont typeface="+mj-lt"/>
              <a:buAutoNum type="arabicPeriod" startAt="2"/>
            </a:pPr>
            <a:r>
              <a:rPr lang="en-US" sz="3200" dirty="0">
                <a:latin typeface="Bookman Old Style" panose="02050604050505020204" pitchFamily="18" charset="0"/>
              </a:rPr>
              <a:t>First number selected randomly from 1 to the sampling interval</a:t>
            </a:r>
          </a:p>
          <a:p>
            <a:pPr marL="631825" lvl="1" indent="-403225">
              <a:spcBef>
                <a:spcPts val="600"/>
              </a:spcBef>
              <a:spcAft>
                <a:spcPts val="600"/>
              </a:spcAft>
              <a:buClr>
                <a:schemeClr val="accent2"/>
              </a:buClr>
              <a:buFont typeface="+mj-lt"/>
              <a:buAutoNum type="arabicPeriod" startAt="2"/>
            </a:pPr>
            <a:r>
              <a:rPr lang="en-US" sz="3200" dirty="0">
                <a:latin typeface="Bookman Old Style" panose="02050604050505020204" pitchFamily="18" charset="0"/>
              </a:rPr>
              <a:t>Every </a:t>
            </a:r>
            <a:r>
              <a:rPr lang="en-US" sz="3200" i="1" dirty="0">
                <a:latin typeface="Bookman Old Style" panose="02050604050505020204" pitchFamily="18" charset="0"/>
              </a:rPr>
              <a:t>nth</a:t>
            </a:r>
            <a:r>
              <a:rPr lang="en-US" sz="3200" dirty="0">
                <a:latin typeface="Bookman Old Style" panose="02050604050505020204" pitchFamily="18" charset="0"/>
              </a:rPr>
              <a:t> case (sampling interval) selected for the sample to yield the proper number of cases</a:t>
            </a:r>
          </a:p>
          <a:p>
            <a:pPr marL="571500" indent="-571500">
              <a:spcBef>
                <a:spcPts val="600"/>
              </a:spcBef>
              <a:spcAft>
                <a:spcPts val="600"/>
              </a:spcAft>
              <a:buClr>
                <a:schemeClr val="accent2"/>
              </a:buClr>
              <a:buFont typeface="Wingdings" panose="05000000000000000000" pitchFamily="2" charset="2"/>
              <a:buChar char="q"/>
            </a:pPr>
            <a:endParaRPr lang="en-US" sz="3400" dirty="0">
              <a:solidFill>
                <a:schemeClr val="accent2"/>
              </a:solidFill>
              <a:latin typeface="Bookman Old Style" panose="02050604050505020204" pitchFamily="18" charset="0"/>
            </a:endParaRP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44605911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left)">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wipe(left)">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33728"/>
            <a:ext cx="6148189"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Systematic Random Sampling</a:t>
            </a:r>
          </a:p>
        </p:txBody>
      </p:sp>
      <p:sp>
        <p:nvSpPr>
          <p:cNvPr id="5" name="TextBox 4"/>
          <p:cNvSpPr txBox="1"/>
          <p:nvPr/>
        </p:nvSpPr>
        <p:spPr>
          <a:xfrm>
            <a:off x="609600" y="1600200"/>
            <a:ext cx="7976989" cy="3000821"/>
          </a:xfrm>
          <a:prstGeom prst="rect">
            <a:avLst/>
          </a:prstGeom>
          <a:noFill/>
        </p:spPr>
        <p:txBody>
          <a:bodyPr wrap="square" rtlCol="0">
            <a:spAutoFit/>
          </a:bodyPr>
          <a:lstStyle/>
          <a:p>
            <a:pPr marL="571500" indent="-571500">
              <a:spcBef>
                <a:spcPts val="600"/>
              </a:spcBef>
              <a:spcAft>
                <a:spcPts val="1200"/>
              </a:spcAft>
              <a:buClr>
                <a:schemeClr val="accent2"/>
              </a:buClr>
              <a:buFont typeface="Wingdings" panose="05000000000000000000" pitchFamily="2" charset="2"/>
              <a:buChar char="q"/>
            </a:pPr>
            <a:r>
              <a:rPr lang="en-US" sz="3600" dirty="0">
                <a:latin typeface="Bookman Old Style" panose="02050604050505020204" pitchFamily="18" charset="0"/>
              </a:rPr>
              <a:t>Almost always yields a simple random sample</a:t>
            </a:r>
          </a:p>
          <a:p>
            <a:pPr marL="1028700" lvl="1" indent="-571500">
              <a:spcBef>
                <a:spcPts val="600"/>
              </a:spcBef>
              <a:spcAft>
                <a:spcPts val="1200"/>
              </a:spcAft>
              <a:buClr>
                <a:schemeClr val="accent2"/>
              </a:buClr>
              <a:buFont typeface="ZDingbats" panose="05000600020000020004" pitchFamily="2" charset="0"/>
              <a:buChar char="ê"/>
            </a:pPr>
            <a:r>
              <a:rPr lang="en-US" sz="3400" dirty="0">
                <a:latin typeface="Bookman Old Style" panose="02050604050505020204" pitchFamily="18" charset="0"/>
              </a:rPr>
              <a:t>EXCEPT:  when the sequence varies in a regular, periodic pattern known as </a:t>
            </a:r>
            <a:r>
              <a:rPr lang="en-US" sz="3400" u="sng" dirty="0">
                <a:latin typeface="Bookman Old Style" panose="02050604050505020204" pitchFamily="18" charset="0"/>
              </a:rPr>
              <a:t>Periodicity</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75971681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Stratified Random Sampling</a:t>
            </a:r>
          </a:p>
        </p:txBody>
      </p:sp>
      <p:sp>
        <p:nvSpPr>
          <p:cNvPr id="5" name="TextBox 4"/>
          <p:cNvSpPr txBox="1"/>
          <p:nvPr/>
        </p:nvSpPr>
        <p:spPr>
          <a:xfrm>
            <a:off x="228601" y="1066800"/>
            <a:ext cx="8915399" cy="5257800"/>
          </a:xfrm>
          <a:prstGeom prst="rect">
            <a:avLst/>
          </a:prstGeom>
          <a:noFill/>
        </p:spPr>
        <p:txBody>
          <a:bodyPr wrap="square" rtlCol="0">
            <a:normAutofit fontScale="85000" lnSpcReduction="10000"/>
          </a:bodyPr>
          <a:lstStyle/>
          <a:p>
            <a:pPr marL="571500" indent="-571500">
              <a:spcBef>
                <a:spcPts val="600"/>
              </a:spcBef>
              <a:spcAft>
                <a:spcPts val="1200"/>
              </a:spcAft>
              <a:buClr>
                <a:schemeClr val="accent2"/>
              </a:buClr>
              <a:buFont typeface="Wingdings" panose="05000000000000000000" pitchFamily="2" charset="2"/>
              <a:buChar char="q"/>
            </a:pPr>
            <a:r>
              <a:rPr lang="en-US" sz="3000" dirty="0">
                <a:latin typeface="Bookman Old Style" panose="02050604050505020204" pitchFamily="18" charset="0"/>
              </a:rPr>
              <a:t>A method of sampling in which sample elements are selected separately from population strata that are identified in advance by the researcher</a:t>
            </a:r>
          </a:p>
          <a:p>
            <a:pPr marL="1028700" lvl="1" indent="-571500">
              <a:spcBef>
                <a:spcPts val="600"/>
              </a:spcBef>
              <a:spcAft>
                <a:spcPts val="1200"/>
              </a:spcAft>
              <a:buClr>
                <a:schemeClr val="accent2"/>
              </a:buClr>
              <a:buFont typeface="Wingdings" panose="05000000000000000000" pitchFamily="2" charset="2"/>
              <a:buChar char="ü"/>
            </a:pPr>
            <a:r>
              <a:rPr lang="en-US" sz="3000" dirty="0">
                <a:latin typeface="Bookman Old Style" panose="02050604050505020204" pitchFamily="18" charset="0"/>
              </a:rPr>
              <a:t>All elements in population (sampling frame) sorted by relevant characteristic</a:t>
            </a:r>
          </a:p>
          <a:p>
            <a:pPr marL="1028700" lvl="1" indent="-571500">
              <a:spcBef>
                <a:spcPts val="600"/>
              </a:spcBef>
              <a:spcAft>
                <a:spcPts val="1200"/>
              </a:spcAft>
              <a:buClr>
                <a:schemeClr val="accent2"/>
              </a:buClr>
              <a:buFont typeface="Wingdings" panose="05000000000000000000" pitchFamily="2" charset="2"/>
              <a:buChar char="ü"/>
            </a:pPr>
            <a:r>
              <a:rPr lang="en-US" sz="3000" dirty="0">
                <a:latin typeface="Bookman Old Style" panose="02050604050505020204" pitchFamily="18" charset="0"/>
              </a:rPr>
              <a:t>Elements randomly sampled within strata</a:t>
            </a:r>
          </a:p>
          <a:p>
            <a:pPr marL="1714500" lvl="1" indent="-457200">
              <a:spcBef>
                <a:spcPts val="600"/>
              </a:spcBef>
              <a:spcAft>
                <a:spcPts val="1200"/>
              </a:spcAft>
              <a:buClr>
                <a:schemeClr val="accent2"/>
              </a:buClr>
              <a:buFont typeface="ZDingbats" panose="05000600020000020004" pitchFamily="2" charset="0"/>
              <a:buChar char="ê"/>
            </a:pPr>
            <a:r>
              <a:rPr lang="en-US" sz="3000" dirty="0">
                <a:latin typeface="Bookman Old Style" panose="02050604050505020204" pitchFamily="18" charset="0"/>
              </a:rPr>
              <a:t>Distinguish individuals by race</a:t>
            </a:r>
          </a:p>
          <a:p>
            <a:pPr marL="1714500" lvl="1" indent="-457200">
              <a:spcBef>
                <a:spcPts val="600"/>
              </a:spcBef>
              <a:spcAft>
                <a:spcPts val="1200"/>
              </a:spcAft>
              <a:buClr>
                <a:schemeClr val="accent2"/>
              </a:buClr>
              <a:buFont typeface="ZDingbats" panose="05000600020000020004" pitchFamily="2" charset="0"/>
              <a:buChar char="ê"/>
            </a:pPr>
            <a:r>
              <a:rPr lang="en-US" sz="3000" dirty="0">
                <a:latin typeface="Bookman Old Style" panose="02050604050505020204" pitchFamily="18" charset="0"/>
              </a:rPr>
              <a:t>Within each racial category, sample individuals randomly</a:t>
            </a:r>
          </a:p>
          <a:p>
            <a:pPr marL="914400" lvl="1" indent="-457200">
              <a:spcBef>
                <a:spcPts val="600"/>
              </a:spcBef>
              <a:spcAft>
                <a:spcPts val="1200"/>
              </a:spcAft>
              <a:buClr>
                <a:schemeClr val="accent2"/>
              </a:buClr>
              <a:buFont typeface="Wingdings" panose="05000000000000000000" pitchFamily="2" charset="2"/>
              <a:buChar char="ü"/>
            </a:pPr>
            <a:r>
              <a:rPr lang="en-US" sz="3000" dirty="0">
                <a:latin typeface="Bookman Old Style" panose="02050604050505020204" pitchFamily="18" charset="0"/>
              </a:rPr>
              <a:t>May sample proportionately or disproportionately</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53315373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3709789" y="33728"/>
            <a:ext cx="5486400"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Stratified Random Sampling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313" y="914400"/>
            <a:ext cx="6027754" cy="5803662"/>
          </a:xfrm>
          <a:prstGeom prst="rect">
            <a:avLst/>
          </a:prstGeom>
        </p:spPr>
      </p:pic>
    </p:spTree>
    <p:extLst>
      <p:ext uri="{BB962C8B-B14F-4D97-AF65-F5344CB8AC3E}">
        <p14:creationId xmlns:p14="http://schemas.microsoft.com/office/powerpoint/2010/main" val="4264626101"/>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46914" y="0"/>
            <a:ext cx="3886200" cy="830997"/>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Multistage Cluster Sampling</a:t>
            </a:r>
          </a:p>
        </p:txBody>
      </p:sp>
      <p:sp>
        <p:nvSpPr>
          <p:cNvPr id="4" name="TextBox 3"/>
          <p:cNvSpPr txBox="1"/>
          <p:nvPr/>
        </p:nvSpPr>
        <p:spPr>
          <a:xfrm>
            <a:off x="381000" y="2499645"/>
            <a:ext cx="8381999" cy="3323987"/>
          </a:xfrm>
          <a:prstGeom prst="rect">
            <a:avLst/>
          </a:prstGeom>
          <a:noFill/>
        </p:spPr>
        <p:txBody>
          <a:bodyPr wrap="square" rtlCol="0">
            <a:normAutofit fontScale="70000" lnSpcReduction="20000"/>
          </a:bodyPr>
          <a:lstStyle/>
          <a:p>
            <a:pPr marL="457200" indent="-457200">
              <a:spcBef>
                <a:spcPts val="600"/>
              </a:spcBef>
              <a:spcAft>
                <a:spcPts val="1200"/>
              </a:spcAft>
              <a:buClr>
                <a:schemeClr val="accent2"/>
              </a:buClr>
              <a:buFont typeface="Wingdings" panose="05000000000000000000" pitchFamily="2" charset="2"/>
              <a:buChar char="q"/>
            </a:pPr>
            <a:r>
              <a:rPr lang="en-US" sz="3600" dirty="0">
                <a:latin typeface="Bookman Old Style" panose="02050604050505020204" pitchFamily="18" charset="0"/>
              </a:rPr>
              <a:t>Sampling in which elements are selected in two or more stages, with the first stage being the random selection of naturally occurring clusters and the last stage being the random selection of multilevel elements within clusters</a:t>
            </a:r>
          </a:p>
          <a:p>
            <a:pPr marL="1028700" lvl="1" indent="-571500">
              <a:spcBef>
                <a:spcPts val="600"/>
              </a:spcBef>
              <a:spcAft>
                <a:spcPts val="1200"/>
              </a:spcAft>
              <a:buClr>
                <a:schemeClr val="accent2"/>
              </a:buClr>
              <a:buFont typeface="Wingdings" panose="05000000000000000000" pitchFamily="2" charset="2"/>
              <a:buChar char="ü"/>
            </a:pPr>
            <a:r>
              <a:rPr lang="en-US" sz="3600" dirty="0">
                <a:latin typeface="Bookman Old Style" panose="02050604050505020204" pitchFamily="18" charset="0"/>
              </a:rPr>
              <a:t>Cluster – a naturally occurring, mixed aggregate of elements of the population</a:t>
            </a:r>
          </a:p>
          <a:p>
            <a:pPr marL="1028700" lvl="1" indent="-571500">
              <a:spcBef>
                <a:spcPts val="600"/>
              </a:spcBef>
              <a:spcAft>
                <a:spcPts val="1200"/>
              </a:spcAft>
              <a:buClr>
                <a:schemeClr val="accent2"/>
              </a:buClr>
              <a:buFont typeface="Wingdings" panose="05000000000000000000" pitchFamily="2" charset="2"/>
              <a:buChar char="ü"/>
            </a:pPr>
            <a:r>
              <a:rPr lang="en-US" sz="3600" dirty="0">
                <a:latin typeface="Bookman Old Style" panose="02050604050505020204" pitchFamily="18" charset="0"/>
              </a:rPr>
              <a:t>Randomly sample individuals from within each cluster</a:t>
            </a:r>
          </a:p>
        </p:txBody>
      </p:sp>
      <p:sp>
        <p:nvSpPr>
          <p:cNvPr id="5" name="Rectangle 4"/>
          <p:cNvSpPr/>
          <p:nvPr/>
        </p:nvSpPr>
        <p:spPr>
          <a:xfrm>
            <a:off x="1485900" y="1142229"/>
            <a:ext cx="5867400" cy="1077218"/>
          </a:xfrm>
          <a:prstGeom prst="rect">
            <a:avLst/>
          </a:prstGeom>
          <a:ln w="38100">
            <a:solidFill>
              <a:schemeClr val="accent1"/>
            </a:solidFill>
            <a:prstDash val="dashDot"/>
          </a:ln>
        </p:spPr>
        <p:txBody>
          <a:bodyPr wrap="square">
            <a:spAutoFit/>
          </a:bodyPr>
          <a:lstStyle/>
          <a:p>
            <a:pPr marL="522288" indent="-457200">
              <a:spcBef>
                <a:spcPts val="600"/>
              </a:spcBef>
              <a:spcAft>
                <a:spcPts val="1200"/>
              </a:spcAft>
              <a:buClr>
                <a:schemeClr val="accent1"/>
              </a:buClr>
              <a:buFont typeface="Wingdings" panose="05000000000000000000" pitchFamily="2" charset="2"/>
              <a:buChar char="ð"/>
            </a:pPr>
            <a:r>
              <a:rPr lang="en-US" sz="3200" dirty="0">
                <a:latin typeface="Bookman Old Style" panose="02050604050505020204" pitchFamily="18" charset="0"/>
              </a:rPr>
              <a:t>May be used when no sampling frame available</a:t>
            </a:r>
          </a:p>
        </p:txBody>
      </p:sp>
      <p:sp>
        <p:nvSpPr>
          <p:cNvPr id="6" name="TextBox 5"/>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28143210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right)">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500"/>
                                        <p:tgtEl>
                                          <p:spTgt spid="4">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wipe(left)">
                                      <p:cBhvr>
                                        <p:cTn id="19" dur="500"/>
                                        <p:tgtEl>
                                          <p:spTgt spid="4">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left)">
                                      <p:cBhvr>
                                        <p:cTn id="2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5246914" y="0"/>
            <a:ext cx="3886200" cy="830997"/>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Multistage Cluster Sampling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828800"/>
            <a:ext cx="8260423" cy="3657600"/>
          </a:xfrm>
          <a:prstGeom prst="rect">
            <a:avLst/>
          </a:prstGeom>
        </p:spPr>
      </p:pic>
    </p:spTree>
    <p:extLst>
      <p:ext uri="{BB962C8B-B14F-4D97-AF65-F5344CB8AC3E}">
        <p14:creationId xmlns:p14="http://schemas.microsoft.com/office/powerpoint/2010/main" val="305262346"/>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0"/>
            <a:ext cx="6553201" cy="523220"/>
          </a:xfrm>
          <a:prstGeom prst="rect">
            <a:avLst/>
          </a:prstGeom>
          <a:noFill/>
        </p:spPr>
        <p:txBody>
          <a:bodyPr wrap="square" rtlCol="0">
            <a:spAutoFit/>
          </a:bodyPr>
          <a:lstStyle/>
          <a:p>
            <a:pPr algn="r"/>
            <a:r>
              <a:rPr lang="en-US" sz="2800" b="1" dirty="0">
                <a:solidFill>
                  <a:schemeClr val="bg1"/>
                </a:solidFill>
                <a:latin typeface="Bookman Old Style" panose="02050604050505020204" pitchFamily="18" charset="0"/>
              </a:rPr>
              <a:t>Nonprobability Sampling Methods</a:t>
            </a:r>
          </a:p>
        </p:txBody>
      </p:sp>
      <p:sp>
        <p:nvSpPr>
          <p:cNvPr id="4" name="TextBox 3"/>
          <p:cNvSpPr txBox="1"/>
          <p:nvPr/>
        </p:nvSpPr>
        <p:spPr>
          <a:xfrm>
            <a:off x="609600" y="1143000"/>
            <a:ext cx="7772400" cy="4955203"/>
          </a:xfrm>
          <a:prstGeom prst="rect">
            <a:avLst/>
          </a:prstGeom>
          <a:noFill/>
        </p:spPr>
        <p:txBody>
          <a:bodyPr wrap="square" rtlCol="0">
            <a:spAutoFit/>
          </a:bodyPr>
          <a:lstStyle/>
          <a:p>
            <a:pPr marL="457200" indent="-457200">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No known probability of being selected into sample</a:t>
            </a:r>
          </a:p>
          <a:p>
            <a:pPr marL="457200" indent="-457200">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Useful when</a:t>
            </a:r>
          </a:p>
          <a:p>
            <a:pPr marL="914400" lvl="1" indent="-457200">
              <a:spcBef>
                <a:spcPts val="600"/>
              </a:spcBef>
              <a:spcAft>
                <a:spcPts val="1200"/>
              </a:spcAft>
              <a:buClr>
                <a:schemeClr val="accent1"/>
              </a:buClr>
              <a:buFont typeface="Georgia" panose="02040502050405020303" pitchFamily="18" charset="0"/>
              <a:buChar char="∞"/>
            </a:pPr>
            <a:r>
              <a:rPr lang="en-US" sz="3200" dirty="0">
                <a:latin typeface="Bookman Old Style" panose="02050604050505020204" pitchFamily="18" charset="0"/>
              </a:rPr>
              <a:t>No population list</a:t>
            </a:r>
          </a:p>
          <a:p>
            <a:pPr marL="914400" lvl="1" indent="-457200">
              <a:spcBef>
                <a:spcPts val="600"/>
              </a:spcBef>
              <a:spcAft>
                <a:spcPts val="1200"/>
              </a:spcAft>
              <a:buClr>
                <a:schemeClr val="accent1"/>
              </a:buClr>
              <a:buFont typeface="Georgia" panose="02040502050405020303" pitchFamily="18" charset="0"/>
              <a:buChar char="∞"/>
            </a:pPr>
            <a:r>
              <a:rPr lang="en-US" sz="3200" dirty="0">
                <a:latin typeface="Bookman Old Style" panose="02050604050505020204" pitchFamily="18" charset="0"/>
              </a:rPr>
              <a:t>Exploring research question that doesn’t concern large population</a:t>
            </a:r>
          </a:p>
          <a:p>
            <a:pPr marL="914400" lvl="1" indent="-457200">
              <a:spcBef>
                <a:spcPts val="600"/>
              </a:spcBef>
              <a:spcAft>
                <a:spcPts val="1200"/>
              </a:spcAft>
              <a:buClr>
                <a:schemeClr val="accent1"/>
              </a:buClr>
              <a:buFont typeface="Georgia" panose="02040502050405020303" pitchFamily="18" charset="0"/>
              <a:buChar char="∞"/>
            </a:pPr>
            <a:r>
              <a:rPr lang="en-US" sz="3200" dirty="0">
                <a:latin typeface="Bookman Old Style" panose="02050604050505020204" pitchFamily="18" charset="0"/>
              </a:rPr>
              <a:t>Conducting preliminary or exploratory study</a:t>
            </a:r>
          </a:p>
        </p:txBody>
      </p:sp>
      <p:sp>
        <p:nvSpPr>
          <p:cNvPr id="5" name="TextBox 4"/>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295994386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9401" y="0"/>
            <a:ext cx="63246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Nonprobability Sampling Methods</a:t>
            </a:r>
          </a:p>
        </p:txBody>
      </p:sp>
      <p:sp>
        <p:nvSpPr>
          <p:cNvPr id="4" name="TextBox 3"/>
          <p:cNvSpPr txBox="1"/>
          <p:nvPr/>
        </p:nvSpPr>
        <p:spPr>
          <a:xfrm>
            <a:off x="301949" y="1219200"/>
            <a:ext cx="8613449" cy="4308872"/>
          </a:xfrm>
          <a:prstGeom prst="rect">
            <a:avLst/>
          </a:prstGeom>
          <a:noFill/>
        </p:spPr>
        <p:txBody>
          <a:bodyPr wrap="square" rtlCol="0">
            <a:spAutoFit/>
          </a:bodyPr>
          <a:lstStyle/>
          <a:p>
            <a:pPr marL="457200" indent="-457200">
              <a:buClr>
                <a:schemeClr val="accent2"/>
              </a:buClr>
              <a:buFont typeface="Wingdings" panose="05000000000000000000" pitchFamily="2" charset="2"/>
              <a:buChar char="Ø"/>
            </a:pPr>
            <a:r>
              <a:rPr lang="en-US" sz="3200" dirty="0">
                <a:latin typeface="Bookman Old Style" panose="02050604050505020204" pitchFamily="18" charset="0"/>
              </a:rPr>
              <a:t>Four Common nonprobability methods:</a:t>
            </a:r>
          </a:p>
          <a:p>
            <a:pPr marL="685800" indent="-457200">
              <a:buClr>
                <a:schemeClr val="accent2"/>
              </a:buClr>
              <a:buFont typeface="+mj-lt"/>
              <a:buAutoNum type="arabicPeriod"/>
            </a:pPr>
            <a:r>
              <a:rPr lang="en-US" sz="3000" dirty="0">
                <a:latin typeface="Bookman Old Style" panose="02050604050505020204" pitchFamily="18" charset="0"/>
              </a:rPr>
              <a:t>Availability sampling</a:t>
            </a:r>
          </a:p>
          <a:p>
            <a:pPr marL="968375" indent="-282575">
              <a:buClr>
                <a:schemeClr val="accent2"/>
              </a:buClr>
              <a:buFont typeface="Wingdings" panose="05000000000000000000" pitchFamily="2" charset="2"/>
              <a:buChar char="§"/>
              <a:tabLst>
                <a:tab pos="6465888" algn="l"/>
              </a:tabLst>
            </a:pPr>
            <a:r>
              <a:rPr lang="en-US" sz="2600" dirty="0">
                <a:latin typeface="Bookman Old Style" panose="02050604050505020204" pitchFamily="18" charset="0"/>
              </a:rPr>
              <a:t>Subjects easy to find (aka haphazard, accidental, convenience sampling)</a:t>
            </a:r>
          </a:p>
          <a:p>
            <a:pPr marL="968375" indent="-282575">
              <a:buClr>
                <a:schemeClr val="accent2"/>
              </a:buClr>
              <a:buFont typeface="Wingdings" panose="05000000000000000000" pitchFamily="2" charset="2"/>
              <a:buChar char="§"/>
            </a:pPr>
            <a:r>
              <a:rPr lang="en-US" sz="2600" dirty="0">
                <a:latin typeface="Bookman Old Style" panose="02050604050505020204" pitchFamily="18" charset="0"/>
              </a:rPr>
              <a:t>Not generalizable but still useful</a:t>
            </a:r>
          </a:p>
          <a:p>
            <a:pPr marL="685800" indent="-392113">
              <a:buClr>
                <a:schemeClr val="accent2"/>
              </a:buClr>
              <a:buFont typeface="+mj-lt"/>
              <a:buAutoNum type="arabicPeriod" startAt="2"/>
            </a:pPr>
            <a:r>
              <a:rPr lang="en-US" sz="3000" dirty="0">
                <a:latin typeface="Bookman Old Style" panose="02050604050505020204" pitchFamily="18" charset="0"/>
              </a:rPr>
              <a:t>Quota sampling</a:t>
            </a:r>
          </a:p>
          <a:p>
            <a:pPr marL="968375" indent="-336550">
              <a:buClr>
                <a:schemeClr val="accent2"/>
              </a:buClr>
              <a:buFont typeface="Wingdings" panose="05000000000000000000" pitchFamily="2" charset="2"/>
              <a:buChar char="§"/>
            </a:pPr>
            <a:r>
              <a:rPr lang="en-US" sz="2600" dirty="0">
                <a:latin typeface="Bookman Old Style" panose="02050604050505020204" pitchFamily="18" charset="0"/>
              </a:rPr>
              <a:t>Designating sample population into proportions reflecting the general population</a:t>
            </a:r>
          </a:p>
          <a:p>
            <a:pPr marL="968375" indent="-336550">
              <a:buClr>
                <a:schemeClr val="accent2"/>
              </a:buClr>
              <a:buFont typeface="Wingdings" panose="05000000000000000000" pitchFamily="2" charset="2"/>
              <a:buChar char="§"/>
            </a:pPr>
            <a:r>
              <a:rPr lang="en-US" sz="2600" dirty="0">
                <a:latin typeface="Bookman Old Style" panose="02050604050505020204" pitchFamily="18" charset="0"/>
              </a:rPr>
              <a:t>Drawbacks – need to know characteristics of entire population; no random selection</a:t>
            </a:r>
          </a:p>
        </p:txBody>
      </p:sp>
      <p:sp>
        <p:nvSpPr>
          <p:cNvPr id="5" name="TextBox 4"/>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06391771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left)">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left)">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2819401" y="0"/>
            <a:ext cx="63246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Nonprobability Sampling Methods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219200"/>
            <a:ext cx="7483263" cy="4676532"/>
          </a:xfrm>
          <a:prstGeom prst="rect">
            <a:avLst/>
          </a:prstGeom>
        </p:spPr>
      </p:pic>
    </p:spTree>
    <p:extLst>
      <p:ext uri="{BB962C8B-B14F-4D97-AF65-F5344CB8AC3E}">
        <p14:creationId xmlns:p14="http://schemas.microsoft.com/office/powerpoint/2010/main" val="3612492740"/>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61657" y="0"/>
            <a:ext cx="5682343"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Nonprobability Sampling Methods</a:t>
            </a:r>
          </a:p>
        </p:txBody>
      </p:sp>
      <p:sp>
        <p:nvSpPr>
          <p:cNvPr id="4" name="TextBox 3"/>
          <p:cNvSpPr txBox="1"/>
          <p:nvPr/>
        </p:nvSpPr>
        <p:spPr>
          <a:xfrm>
            <a:off x="0" y="1371600"/>
            <a:ext cx="9105900" cy="3724096"/>
          </a:xfrm>
          <a:prstGeom prst="rect">
            <a:avLst/>
          </a:prstGeom>
          <a:noFill/>
        </p:spPr>
        <p:txBody>
          <a:bodyPr wrap="square" rtlCol="0">
            <a:spAutoFit/>
          </a:bodyPr>
          <a:lstStyle/>
          <a:p>
            <a:pPr marL="808038" indent="-514350">
              <a:spcBef>
                <a:spcPts val="600"/>
              </a:spcBef>
              <a:spcAft>
                <a:spcPts val="1200"/>
              </a:spcAft>
              <a:buClr>
                <a:schemeClr val="accent2"/>
              </a:buClr>
              <a:buFont typeface="+mj-lt"/>
              <a:buAutoNum type="arabicPeriod" startAt="3"/>
            </a:pPr>
            <a:r>
              <a:rPr lang="en-US" sz="3200" dirty="0">
                <a:latin typeface="Bookman Old Style" panose="02050604050505020204" pitchFamily="18" charset="0"/>
              </a:rPr>
              <a:t>Purposive sampling</a:t>
            </a:r>
          </a:p>
          <a:p>
            <a:pPr marL="968375" indent="-282575">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Each element selected for a purpose</a:t>
            </a:r>
          </a:p>
          <a:p>
            <a:pPr marL="968375" indent="-282575">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May be Key Informant research</a:t>
            </a:r>
          </a:p>
          <a:p>
            <a:pPr marL="808038" indent="-514350">
              <a:spcBef>
                <a:spcPts val="600"/>
              </a:spcBef>
              <a:spcAft>
                <a:spcPts val="1200"/>
              </a:spcAft>
              <a:buClr>
                <a:schemeClr val="accent2"/>
              </a:buClr>
              <a:buFont typeface="+mj-lt"/>
              <a:buAutoNum type="arabicPeriod" startAt="4"/>
            </a:pPr>
            <a:r>
              <a:rPr lang="en-US" sz="3200" dirty="0">
                <a:latin typeface="Bookman Old Style" panose="02050604050505020204" pitchFamily="18" charset="0"/>
              </a:rPr>
              <a:t>Snowball sampling</a:t>
            </a:r>
          </a:p>
          <a:p>
            <a:pPr marL="968375" indent="-282575">
              <a:spcBef>
                <a:spcPts val="600"/>
              </a:spcBef>
              <a:spcAft>
                <a:spcPts val="1200"/>
              </a:spcAft>
              <a:buClr>
                <a:schemeClr val="accent2"/>
              </a:buClr>
              <a:buFont typeface="Wingdings" panose="05000000000000000000" pitchFamily="2" charset="2"/>
              <a:buChar char="§"/>
            </a:pPr>
            <a:r>
              <a:rPr lang="en-US" sz="2800" dirty="0">
                <a:latin typeface="Bookman Old Style" panose="02050604050505020204" pitchFamily="18" charset="0"/>
              </a:rPr>
              <a:t>Identify one member of population, ask him/her to identify others</a:t>
            </a:r>
            <a:endParaRPr lang="en-US" sz="3200" dirty="0">
              <a:latin typeface="Bookman Old Style" panose="02050604050505020204" pitchFamily="18" charset="0"/>
            </a:endParaRPr>
          </a:p>
        </p:txBody>
      </p:sp>
      <p:sp>
        <p:nvSpPr>
          <p:cNvPr id="5" name="TextBox 4"/>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88728942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US"/>
          </a:p>
        </p:txBody>
      </p:sp>
      <p:sp>
        <p:nvSpPr>
          <p:cNvPr id="3" name="TextBox 2"/>
          <p:cNvSpPr txBox="1"/>
          <p:nvPr/>
        </p:nvSpPr>
        <p:spPr>
          <a:xfrm>
            <a:off x="3461657" y="0"/>
            <a:ext cx="5682343"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Nonprobability Sampling Methods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5753" y="1143000"/>
            <a:ext cx="6634874" cy="5402580"/>
          </a:xfrm>
          <a:prstGeom prst="rect">
            <a:avLst/>
          </a:prstGeom>
        </p:spPr>
      </p:pic>
    </p:spTree>
    <p:extLst>
      <p:ext uri="{BB962C8B-B14F-4D97-AF65-F5344CB8AC3E}">
        <p14:creationId xmlns:p14="http://schemas.microsoft.com/office/powerpoint/2010/main" val="3476043390"/>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5443"/>
            <a:ext cx="70104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Units of Analysis and Errors in Reasoning</a:t>
            </a:r>
          </a:p>
        </p:txBody>
      </p:sp>
      <p:sp>
        <p:nvSpPr>
          <p:cNvPr id="4" name="TextBox 3"/>
          <p:cNvSpPr txBox="1"/>
          <p:nvPr/>
        </p:nvSpPr>
        <p:spPr>
          <a:xfrm>
            <a:off x="381000" y="1143000"/>
            <a:ext cx="8458200" cy="4876800"/>
          </a:xfrm>
          <a:prstGeom prst="rect">
            <a:avLst/>
          </a:prstGeom>
          <a:noFill/>
        </p:spPr>
        <p:txBody>
          <a:bodyPr wrap="square" rtlCol="0">
            <a:normAutofit fontScale="92500" lnSpcReduction="20000"/>
          </a:bodyPr>
          <a:lstStyle/>
          <a:p>
            <a:pPr marL="457200" indent="-457200">
              <a:spcBef>
                <a:spcPts val="600"/>
              </a:spcBef>
              <a:spcAft>
                <a:spcPts val="1200"/>
              </a:spcAft>
              <a:buClr>
                <a:schemeClr val="accent2"/>
              </a:buClr>
              <a:buFont typeface="Wingdings" panose="05000000000000000000" pitchFamily="2" charset="2"/>
              <a:buChar char="q"/>
            </a:pPr>
            <a:r>
              <a:rPr lang="en-US" sz="3200" dirty="0">
                <a:latin typeface="Bookman Old Style" panose="02050604050505020204" pitchFamily="18" charset="0"/>
              </a:rPr>
              <a:t>Individual and Group Units of Analysis</a:t>
            </a:r>
          </a:p>
          <a:p>
            <a:pPr marL="457200" indent="-277813">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Individual – data collected from individuals and focus of analysis on individuals</a:t>
            </a:r>
          </a:p>
          <a:p>
            <a:pPr marL="457200" indent="-277813">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Group – data may be collected from individuals but combined (aggregated) to describe a group (neighborhood, school, prison, city, state, family, etc.)</a:t>
            </a:r>
          </a:p>
          <a:p>
            <a:pPr marL="457200" indent="-277813">
              <a:spcBef>
                <a:spcPts val="600"/>
              </a:spcBef>
              <a:spcAft>
                <a:spcPts val="1200"/>
              </a:spcAft>
              <a:buClr>
                <a:schemeClr val="accent2"/>
              </a:buClr>
              <a:buFont typeface="Wingdings" panose="05000000000000000000" pitchFamily="2" charset="2"/>
              <a:buChar char="§"/>
            </a:pPr>
            <a:r>
              <a:rPr lang="en-US" sz="3200" dirty="0">
                <a:latin typeface="Bookman Old Style" panose="02050604050505020204" pitchFamily="18" charset="0"/>
              </a:rPr>
              <a:t>Artifacts – books, photos, newspapers, indictment, etc.</a:t>
            </a:r>
          </a:p>
        </p:txBody>
      </p:sp>
      <p:sp>
        <p:nvSpPr>
          <p:cNvPr id="5" name="TextBox 4"/>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340944957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1003" y="0"/>
            <a:ext cx="68580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Ecological Fallacy and Reductionism</a:t>
            </a:r>
          </a:p>
        </p:txBody>
      </p:sp>
      <p:sp>
        <p:nvSpPr>
          <p:cNvPr id="4" name="TextBox 3"/>
          <p:cNvSpPr txBox="1"/>
          <p:nvPr/>
        </p:nvSpPr>
        <p:spPr>
          <a:xfrm>
            <a:off x="152398" y="1600200"/>
            <a:ext cx="8986603" cy="3754874"/>
          </a:xfrm>
          <a:prstGeom prst="rect">
            <a:avLst/>
          </a:prstGeom>
          <a:noFill/>
        </p:spPr>
        <p:txBody>
          <a:bodyPr wrap="square" rtlCol="0">
            <a:spAutoFit/>
          </a:bodyPr>
          <a:lstStyle/>
          <a:p>
            <a:pPr marL="457200" indent="-457200">
              <a:buClr>
                <a:schemeClr val="accent2"/>
              </a:buClr>
              <a:buFont typeface="Wingdings 2" panose="05020102010507070707" pitchFamily="18" charset="2"/>
              <a:buChar char="á"/>
            </a:pPr>
            <a:r>
              <a:rPr lang="en-US" sz="3400" dirty="0">
                <a:latin typeface="Bookman Old Style" panose="02050604050505020204" pitchFamily="18" charset="0"/>
              </a:rPr>
              <a:t>Ecological Fallacy – drawing conclusions about individual-level processes from group-level data</a:t>
            </a:r>
          </a:p>
          <a:p>
            <a:pPr marL="457200" indent="-457200">
              <a:buClr>
                <a:schemeClr val="accent2"/>
              </a:buClr>
              <a:buFont typeface="Wingdings 2" panose="05020102010507070707" pitchFamily="18" charset="2"/>
              <a:buChar char="á"/>
            </a:pPr>
            <a:endParaRPr lang="en-US" sz="3400" dirty="0">
              <a:latin typeface="Bookman Old Style" panose="02050604050505020204" pitchFamily="18" charset="0"/>
            </a:endParaRPr>
          </a:p>
          <a:p>
            <a:pPr marL="457200" indent="-457200">
              <a:buClr>
                <a:schemeClr val="accent2"/>
              </a:buClr>
              <a:buFont typeface="Wingdings 2" panose="05020102010507070707" pitchFamily="18" charset="2"/>
              <a:buChar char="á"/>
            </a:pPr>
            <a:r>
              <a:rPr lang="en-US" sz="3400" dirty="0">
                <a:latin typeface="Bookman Old Style" panose="02050604050505020204" pitchFamily="18" charset="0"/>
              </a:rPr>
              <a:t>Reductionism/reductionist fallacy – using data about individuals to make inferences about group-level processes</a:t>
            </a:r>
          </a:p>
        </p:txBody>
      </p:sp>
      <p:sp>
        <p:nvSpPr>
          <p:cNvPr id="5" name="TextBox 4"/>
          <p:cNvSpPr txBox="1"/>
          <p:nvPr/>
        </p:nvSpPr>
        <p:spPr>
          <a:xfrm>
            <a:off x="2590800" y="6324600"/>
            <a:ext cx="3657600" cy="461665"/>
          </a:xfrm>
          <a:prstGeom prst="rect">
            <a:avLst/>
          </a:prstGeom>
          <a:noFill/>
        </p:spPr>
        <p:txBody>
          <a:bodyPr wrap="square" rtlCol="0">
            <a:spAutoFit/>
          </a:bodyPr>
          <a:lstStyle/>
          <a:p>
            <a:pPr algn="ctr"/>
            <a:r>
              <a:rPr lang="en-US" sz="1200" dirty="0">
                <a:solidFill>
                  <a:schemeClr val="bg1">
                    <a:lumMod val="50000"/>
                  </a:schemeClr>
                </a:solidFill>
                <a:latin typeface="Cambria" panose="02040503050406030204" pitchFamily="18" charset="0"/>
              </a:rPr>
              <a:t>Bachman, </a:t>
            </a:r>
            <a:r>
              <a:rPr lang="en-US" sz="1200" i="1" dirty="0">
                <a:solidFill>
                  <a:schemeClr val="bg1">
                    <a:lumMod val="50000"/>
                  </a:schemeClr>
                </a:solidFill>
                <a:latin typeface="Cambria" panose="02040503050406030204" pitchFamily="18" charset="0"/>
              </a:rPr>
              <a:t>Fundamentals of Research in Criminology and Criminal Justice</a:t>
            </a:r>
            <a:r>
              <a:rPr lang="en-US" sz="1200" dirty="0">
                <a:solidFill>
                  <a:schemeClr val="bg1">
                    <a:lumMod val="50000"/>
                  </a:schemeClr>
                </a:solidFill>
                <a:latin typeface="Cambria" panose="02040503050406030204" pitchFamily="18" charset="0"/>
              </a:rPr>
              <a:t>, 4e. SAGE Publishing, 2018.</a:t>
            </a:r>
          </a:p>
        </p:txBody>
      </p:sp>
    </p:spTree>
    <p:extLst>
      <p:ext uri="{BB962C8B-B14F-4D97-AF65-F5344CB8AC3E}">
        <p14:creationId xmlns:p14="http://schemas.microsoft.com/office/powerpoint/2010/main" val="157326995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DA7E26-33F6-445C-8FB1-ECE2DF402DA2}"/>
              </a:ext>
            </a:extLst>
          </p:cNvPr>
          <p:cNvSpPr>
            <a:spLocks noGrp="1"/>
          </p:cNvSpPr>
          <p:nvPr>
            <p:ph type="ftr" sz="quarter" idx="11"/>
          </p:nvPr>
        </p:nvSpPr>
        <p:spPr/>
        <p:txBody>
          <a:bodyPr/>
          <a:lstStyle/>
          <a:p>
            <a:pPr>
              <a:defRPr/>
            </a:pPr>
            <a:endParaRPr lang="en-US"/>
          </a:p>
        </p:txBody>
      </p:sp>
      <p:sp>
        <p:nvSpPr>
          <p:cNvPr id="3" name="TextBox 2">
            <a:extLst>
              <a:ext uri="{FF2B5EF4-FFF2-40B4-BE49-F238E27FC236}">
                <a16:creationId xmlns:a16="http://schemas.microsoft.com/office/drawing/2014/main" id="{FEB1BD55-FA47-4963-A36E-C4DB7AF21694}"/>
              </a:ext>
            </a:extLst>
          </p:cNvPr>
          <p:cNvSpPr txBox="1"/>
          <p:nvPr/>
        </p:nvSpPr>
        <p:spPr>
          <a:xfrm>
            <a:off x="2281003" y="17489"/>
            <a:ext cx="6858000" cy="461665"/>
          </a:xfrm>
          <a:prstGeom prst="rect">
            <a:avLst/>
          </a:prstGeom>
          <a:noFill/>
        </p:spPr>
        <p:txBody>
          <a:bodyPr wrap="square" rtlCol="0">
            <a:spAutoFit/>
          </a:bodyPr>
          <a:lstStyle/>
          <a:p>
            <a:pPr algn="r"/>
            <a:r>
              <a:rPr lang="en-US" sz="2400" b="1" dirty="0">
                <a:solidFill>
                  <a:schemeClr val="bg1"/>
                </a:solidFill>
                <a:latin typeface="Bookman Old Style" panose="02050604050505020204" pitchFamily="18" charset="0"/>
              </a:rPr>
              <a:t>Ecological Fallacy and Reductionism</a:t>
            </a:r>
          </a:p>
        </p:txBody>
      </p:sp>
      <p:pic>
        <p:nvPicPr>
          <p:cNvPr id="5" name="Picture 4" descr="A screenshot of a cell phone&#10;&#10;Description generated with high confidence">
            <a:extLst>
              <a:ext uri="{FF2B5EF4-FFF2-40B4-BE49-F238E27FC236}">
                <a16:creationId xmlns:a16="http://schemas.microsoft.com/office/drawing/2014/main" id="{8ECFB088-7F0A-4A8E-A034-55EC82C559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219200"/>
            <a:ext cx="4876800" cy="5021526"/>
          </a:xfrm>
          <a:prstGeom prst="rect">
            <a:avLst/>
          </a:prstGeom>
        </p:spPr>
      </p:pic>
    </p:spTree>
    <p:extLst>
      <p:ext uri="{BB962C8B-B14F-4D97-AF65-F5344CB8AC3E}">
        <p14:creationId xmlns:p14="http://schemas.microsoft.com/office/powerpoint/2010/main" val="7354249"/>
      </p:ext>
    </p:extLst>
  </p:cSld>
  <p:clrMapOvr>
    <a:masterClrMapping/>
  </p:clrMapOvr>
  <p:transition>
    <p:random/>
  </p:transition>
</p:sld>
</file>

<file path=ppt/theme/theme1.xml><?xml version="1.0" encoding="utf-8"?>
<a:theme xmlns:a="http://schemas.openxmlformats.org/drawingml/2006/main" name="Bachma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Bachman</Template>
  <TotalTime>1417</TotalTime>
  <Words>1325</Words>
  <Application>Microsoft Office PowerPoint</Application>
  <PresentationFormat>On-screen Show (4:3)</PresentationFormat>
  <Paragraphs>134</Paragraphs>
  <Slides>29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宋体</vt:lpstr>
      <vt:lpstr>ZDingbats</vt:lpstr>
      <vt:lpstr>Bookman Old Style</vt:lpstr>
      <vt:lpstr>Calibri</vt:lpstr>
      <vt:lpstr>Calibri Light</vt:lpstr>
      <vt:lpstr>Cambria</vt:lpstr>
      <vt:lpstr>Georgia</vt:lpstr>
      <vt:lpstr>Wingdings</vt:lpstr>
      <vt:lpstr>Wingdings 2</vt:lpstr>
      <vt:lpstr>Bachman</vt:lpstr>
      <vt:lpstr>Chapter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Sage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rleblond</dc:creator>
  <cp:lastModifiedBy>Wu, Jun</cp:lastModifiedBy>
  <cp:revision>314</cp:revision>
  <cp:lastPrinted>2016-02-02T16:50:13Z</cp:lastPrinted>
  <dcterms:created xsi:type="dcterms:W3CDTF">2011-09-20T16:14:24Z</dcterms:created>
  <dcterms:modified xsi:type="dcterms:W3CDTF">2017-09-25T18:50:04Z</dcterms:modified>
</cp:coreProperties>
</file>