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80" r:id="rId5"/>
    <p:sldId id="282" r:id="rId6"/>
    <p:sldId id="283" r:id="rId7"/>
    <p:sldId id="263" r:id="rId8"/>
    <p:sldId id="281" r:id="rId9"/>
    <p:sldId id="284" r:id="rId10"/>
    <p:sldId id="264" r:id="rId11"/>
    <p:sldId id="266" r:id="rId12"/>
    <p:sldId id="285" r:id="rId13"/>
    <p:sldId id="267" r:id="rId14"/>
    <p:sldId id="286" r:id="rId15"/>
    <p:sldId id="268" r:id="rId16"/>
    <p:sldId id="287" r:id="rId17"/>
    <p:sldId id="292" r:id="rId18"/>
    <p:sldId id="269" r:id="rId19"/>
    <p:sldId id="289" r:id="rId20"/>
    <p:sldId id="270" r:id="rId21"/>
    <p:sldId id="290" r:id="rId22"/>
    <p:sldId id="272" r:id="rId23"/>
    <p:sldId id="273" r:id="rId24"/>
    <p:sldId id="274" r:id="rId25"/>
    <p:sldId id="277" r:id="rId26"/>
    <p:sldId id="291"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3" autoAdjust="0"/>
    <p:restoredTop sz="94660"/>
  </p:normalViewPr>
  <p:slideViewPr>
    <p:cSldViewPr snapToGrid="0">
      <p:cViewPr varScale="1">
        <p:scale>
          <a:sx n="88" d="100"/>
          <a:sy n="88" d="100"/>
        </p:scale>
        <p:origin x="33" y="49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E51980-2E1C-4DBE-8631-18C63CA47A28}"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5988A168-C21C-41AC-A083-D570B9FB83F3}">
      <dgm:prSet phldrT="[Text]"/>
      <dgm:spPr/>
      <dgm:t>
        <a:bodyPr/>
        <a:lstStyle/>
        <a:p>
          <a:r>
            <a:rPr lang="en-US" dirty="0"/>
            <a:t>Hot weather</a:t>
          </a:r>
        </a:p>
      </dgm:t>
    </dgm:pt>
    <dgm:pt modelId="{2DC0BFFC-1C48-4915-82B7-F3F41C7365C8}" type="parTrans" cxnId="{7D04CB41-349A-4A1D-ACAD-D6FB8F736AE7}">
      <dgm:prSet/>
      <dgm:spPr/>
      <dgm:t>
        <a:bodyPr/>
        <a:lstStyle/>
        <a:p>
          <a:endParaRPr lang="en-US"/>
        </a:p>
      </dgm:t>
    </dgm:pt>
    <dgm:pt modelId="{1ACCEB5B-9A28-4E90-AD02-A6A6F052CD9A}" type="sibTrans" cxnId="{7D04CB41-349A-4A1D-ACAD-D6FB8F736AE7}">
      <dgm:prSet/>
      <dgm:spPr/>
      <dgm:t>
        <a:bodyPr/>
        <a:lstStyle/>
        <a:p>
          <a:endParaRPr lang="en-US"/>
        </a:p>
      </dgm:t>
    </dgm:pt>
    <dgm:pt modelId="{22CCB4CD-EFCE-4040-806B-AF4F21767CFF}">
      <dgm:prSet phldrT="[Text]"/>
      <dgm:spPr/>
      <dgm:t>
        <a:bodyPr/>
        <a:lstStyle/>
        <a:p>
          <a:r>
            <a:rPr lang="en-US" dirty="0"/>
            <a:t>Easily getting angry? Hanging out a lot? Etc.</a:t>
          </a:r>
        </a:p>
      </dgm:t>
    </dgm:pt>
    <dgm:pt modelId="{0AA92223-8A08-4EB8-816F-58824A6FF011}" type="parTrans" cxnId="{FC2870BA-3252-4C06-BF75-695D75327AE6}">
      <dgm:prSet/>
      <dgm:spPr/>
      <dgm:t>
        <a:bodyPr/>
        <a:lstStyle/>
        <a:p>
          <a:endParaRPr lang="en-US"/>
        </a:p>
      </dgm:t>
    </dgm:pt>
    <dgm:pt modelId="{913C7F87-3EF0-4A01-A19A-61AAB8F0316D}" type="sibTrans" cxnId="{FC2870BA-3252-4C06-BF75-695D75327AE6}">
      <dgm:prSet/>
      <dgm:spPr/>
      <dgm:t>
        <a:bodyPr/>
        <a:lstStyle/>
        <a:p>
          <a:endParaRPr lang="en-US"/>
        </a:p>
      </dgm:t>
    </dgm:pt>
    <dgm:pt modelId="{27191AEE-925D-4247-B569-30515F3C8F9D}">
      <dgm:prSet phldrT="[Text]"/>
      <dgm:spPr/>
      <dgm:t>
        <a:bodyPr/>
        <a:lstStyle/>
        <a:p>
          <a:r>
            <a:rPr lang="en-US" dirty="0"/>
            <a:t>Crime </a:t>
          </a:r>
        </a:p>
      </dgm:t>
    </dgm:pt>
    <dgm:pt modelId="{FEC55F3B-0C06-4463-B312-0F872BB34586}" type="parTrans" cxnId="{3EC50B7B-AB31-4732-AE9A-4EF2C95D6FD1}">
      <dgm:prSet/>
      <dgm:spPr/>
      <dgm:t>
        <a:bodyPr/>
        <a:lstStyle/>
        <a:p>
          <a:endParaRPr lang="en-US"/>
        </a:p>
      </dgm:t>
    </dgm:pt>
    <dgm:pt modelId="{52BABA97-0621-4C27-BCB0-9526DEA078FF}" type="sibTrans" cxnId="{3EC50B7B-AB31-4732-AE9A-4EF2C95D6FD1}">
      <dgm:prSet/>
      <dgm:spPr/>
      <dgm:t>
        <a:bodyPr/>
        <a:lstStyle/>
        <a:p>
          <a:endParaRPr lang="en-US"/>
        </a:p>
      </dgm:t>
    </dgm:pt>
    <dgm:pt modelId="{BE9A18A1-D1A0-4B62-B274-B2EA688E6528}">
      <dgm:prSet phldrT="[Text]"/>
      <dgm:spPr/>
      <dgm:t>
        <a:bodyPr/>
        <a:lstStyle/>
        <a:p>
          <a:r>
            <a:rPr lang="en-US" dirty="0"/>
            <a:t>Ice cream</a:t>
          </a:r>
        </a:p>
      </dgm:t>
    </dgm:pt>
    <dgm:pt modelId="{8B762FB0-126E-41D6-9103-80E2CF1C2014}" type="parTrans" cxnId="{0E60E177-57DC-4C52-A02C-FC072B92FFA5}">
      <dgm:prSet/>
      <dgm:spPr/>
      <dgm:t>
        <a:bodyPr/>
        <a:lstStyle/>
        <a:p>
          <a:endParaRPr lang="en-US"/>
        </a:p>
      </dgm:t>
    </dgm:pt>
    <dgm:pt modelId="{6888E215-C933-44A9-A27E-2CC1C6069421}" type="sibTrans" cxnId="{0E60E177-57DC-4C52-A02C-FC072B92FFA5}">
      <dgm:prSet/>
      <dgm:spPr/>
      <dgm:t>
        <a:bodyPr/>
        <a:lstStyle/>
        <a:p>
          <a:endParaRPr lang="en-US"/>
        </a:p>
      </dgm:t>
    </dgm:pt>
    <dgm:pt modelId="{A6656BFB-61C3-4579-B230-4BED70F8F821}" type="pres">
      <dgm:prSet presAssocID="{E7E51980-2E1C-4DBE-8631-18C63CA47A28}" presName="Name0" presStyleCnt="0">
        <dgm:presLayoutVars>
          <dgm:dir/>
          <dgm:resizeHandles val="exact"/>
        </dgm:presLayoutVars>
      </dgm:prSet>
      <dgm:spPr/>
    </dgm:pt>
    <dgm:pt modelId="{74100821-40F1-48E8-B7A9-0FDE253C7CA0}" type="pres">
      <dgm:prSet presAssocID="{5988A168-C21C-41AC-A083-D570B9FB83F3}" presName="node" presStyleLbl="node1" presStyleIdx="0" presStyleCnt="4">
        <dgm:presLayoutVars>
          <dgm:bulletEnabled val="1"/>
        </dgm:presLayoutVars>
      </dgm:prSet>
      <dgm:spPr/>
    </dgm:pt>
    <dgm:pt modelId="{000B18E0-3CF5-43BA-84FE-174084E8725F}" type="pres">
      <dgm:prSet presAssocID="{1ACCEB5B-9A28-4E90-AD02-A6A6F052CD9A}" presName="sibTrans" presStyleLbl="sibTrans2D1" presStyleIdx="0" presStyleCnt="3"/>
      <dgm:spPr/>
    </dgm:pt>
    <dgm:pt modelId="{728AEC44-AAF9-40FC-BB55-E730D05D334E}" type="pres">
      <dgm:prSet presAssocID="{1ACCEB5B-9A28-4E90-AD02-A6A6F052CD9A}" presName="connectorText" presStyleLbl="sibTrans2D1" presStyleIdx="0" presStyleCnt="3"/>
      <dgm:spPr/>
    </dgm:pt>
    <dgm:pt modelId="{E6F3157B-5073-4B2D-B27D-87FC702FCFCD}" type="pres">
      <dgm:prSet presAssocID="{22CCB4CD-EFCE-4040-806B-AF4F21767CFF}" presName="node" presStyleLbl="node1" presStyleIdx="1" presStyleCnt="4">
        <dgm:presLayoutVars>
          <dgm:bulletEnabled val="1"/>
        </dgm:presLayoutVars>
      </dgm:prSet>
      <dgm:spPr/>
    </dgm:pt>
    <dgm:pt modelId="{E53CB1A8-B172-44DD-A70D-3590B21A1C3A}" type="pres">
      <dgm:prSet presAssocID="{913C7F87-3EF0-4A01-A19A-61AAB8F0316D}" presName="sibTrans" presStyleLbl="sibTrans2D1" presStyleIdx="1" presStyleCnt="3"/>
      <dgm:spPr/>
    </dgm:pt>
    <dgm:pt modelId="{3554FAF0-C00F-422B-A63A-1E69C18CE11E}" type="pres">
      <dgm:prSet presAssocID="{913C7F87-3EF0-4A01-A19A-61AAB8F0316D}" presName="connectorText" presStyleLbl="sibTrans2D1" presStyleIdx="1" presStyleCnt="3"/>
      <dgm:spPr/>
    </dgm:pt>
    <dgm:pt modelId="{B93D89EA-D072-4FCD-A1E9-F3F3AE97882C}" type="pres">
      <dgm:prSet presAssocID="{27191AEE-925D-4247-B569-30515F3C8F9D}" presName="node" presStyleLbl="node1" presStyleIdx="2" presStyleCnt="4">
        <dgm:presLayoutVars>
          <dgm:bulletEnabled val="1"/>
        </dgm:presLayoutVars>
      </dgm:prSet>
      <dgm:spPr/>
    </dgm:pt>
    <dgm:pt modelId="{F52F0D1D-3EED-4A51-8B40-7106B2D99484}" type="pres">
      <dgm:prSet presAssocID="{52BABA97-0621-4C27-BCB0-9526DEA078FF}" presName="sibTrans" presStyleLbl="sibTrans2D1" presStyleIdx="2" presStyleCnt="3" custAng="14771519" custLinFactX="-211503" custLinFactNeighborX="-300000" custLinFactNeighborY="52700"/>
      <dgm:spPr/>
    </dgm:pt>
    <dgm:pt modelId="{566BECFA-A351-4B91-851A-D81DF964C742}" type="pres">
      <dgm:prSet presAssocID="{52BABA97-0621-4C27-BCB0-9526DEA078FF}" presName="connectorText" presStyleLbl="sibTrans2D1" presStyleIdx="2" presStyleCnt="3"/>
      <dgm:spPr/>
    </dgm:pt>
    <dgm:pt modelId="{2CAFAD84-0851-404A-ADAA-2901F4E3D981}" type="pres">
      <dgm:prSet presAssocID="{BE9A18A1-D1A0-4B62-B274-B2EA688E6528}" presName="node" presStyleLbl="node1" presStyleIdx="3" presStyleCnt="4" custLinFactX="-200000" custLinFactY="35052" custLinFactNeighborX="-201833" custLinFactNeighborY="100000">
        <dgm:presLayoutVars>
          <dgm:bulletEnabled val="1"/>
        </dgm:presLayoutVars>
      </dgm:prSet>
      <dgm:spPr/>
    </dgm:pt>
  </dgm:ptLst>
  <dgm:cxnLst>
    <dgm:cxn modelId="{7D04CB41-349A-4A1D-ACAD-D6FB8F736AE7}" srcId="{E7E51980-2E1C-4DBE-8631-18C63CA47A28}" destId="{5988A168-C21C-41AC-A083-D570B9FB83F3}" srcOrd="0" destOrd="0" parTransId="{2DC0BFFC-1C48-4915-82B7-F3F41C7365C8}" sibTransId="{1ACCEB5B-9A28-4E90-AD02-A6A6F052CD9A}"/>
    <dgm:cxn modelId="{F4508E4C-3038-46C3-B168-6DB473844F35}" type="presOf" srcId="{5988A168-C21C-41AC-A083-D570B9FB83F3}" destId="{74100821-40F1-48E8-B7A9-0FDE253C7CA0}" srcOrd="0" destOrd="0" presId="urn:microsoft.com/office/officeart/2005/8/layout/process1"/>
    <dgm:cxn modelId="{ABBD744F-9DF5-41F1-9288-22B46ED4706A}" type="presOf" srcId="{E7E51980-2E1C-4DBE-8631-18C63CA47A28}" destId="{A6656BFB-61C3-4579-B230-4BED70F8F821}" srcOrd="0" destOrd="0" presId="urn:microsoft.com/office/officeart/2005/8/layout/process1"/>
    <dgm:cxn modelId="{F8E54A57-275E-471A-8160-DB7FC499897A}" type="presOf" srcId="{52BABA97-0621-4C27-BCB0-9526DEA078FF}" destId="{566BECFA-A351-4B91-851A-D81DF964C742}" srcOrd="1" destOrd="0" presId="urn:microsoft.com/office/officeart/2005/8/layout/process1"/>
    <dgm:cxn modelId="{0E60E177-57DC-4C52-A02C-FC072B92FFA5}" srcId="{E7E51980-2E1C-4DBE-8631-18C63CA47A28}" destId="{BE9A18A1-D1A0-4B62-B274-B2EA688E6528}" srcOrd="3" destOrd="0" parTransId="{8B762FB0-126E-41D6-9103-80E2CF1C2014}" sibTransId="{6888E215-C933-44A9-A27E-2CC1C6069421}"/>
    <dgm:cxn modelId="{3EC50B7B-AB31-4732-AE9A-4EF2C95D6FD1}" srcId="{E7E51980-2E1C-4DBE-8631-18C63CA47A28}" destId="{27191AEE-925D-4247-B569-30515F3C8F9D}" srcOrd="2" destOrd="0" parTransId="{FEC55F3B-0C06-4463-B312-0F872BB34586}" sibTransId="{52BABA97-0621-4C27-BCB0-9526DEA078FF}"/>
    <dgm:cxn modelId="{F17A177C-3C4F-415A-82C3-7D7BF4917239}" type="presOf" srcId="{1ACCEB5B-9A28-4E90-AD02-A6A6F052CD9A}" destId="{728AEC44-AAF9-40FC-BB55-E730D05D334E}" srcOrd="1" destOrd="0" presId="urn:microsoft.com/office/officeart/2005/8/layout/process1"/>
    <dgm:cxn modelId="{76C9A381-59AA-4738-BC93-D52A6EA8CDB7}" type="presOf" srcId="{BE9A18A1-D1A0-4B62-B274-B2EA688E6528}" destId="{2CAFAD84-0851-404A-ADAA-2901F4E3D981}" srcOrd="0" destOrd="0" presId="urn:microsoft.com/office/officeart/2005/8/layout/process1"/>
    <dgm:cxn modelId="{2B61F38E-0DE3-43B6-8ADB-673CB84F3839}" type="presOf" srcId="{913C7F87-3EF0-4A01-A19A-61AAB8F0316D}" destId="{3554FAF0-C00F-422B-A63A-1E69C18CE11E}" srcOrd="1" destOrd="0" presId="urn:microsoft.com/office/officeart/2005/8/layout/process1"/>
    <dgm:cxn modelId="{5FA2A0AC-A76A-4C5E-9A3D-8B1B01A147EA}" type="presOf" srcId="{1ACCEB5B-9A28-4E90-AD02-A6A6F052CD9A}" destId="{000B18E0-3CF5-43BA-84FE-174084E8725F}" srcOrd="0" destOrd="0" presId="urn:microsoft.com/office/officeart/2005/8/layout/process1"/>
    <dgm:cxn modelId="{E2BDCDB8-907B-4142-9817-D54D3B24E6A9}" type="presOf" srcId="{27191AEE-925D-4247-B569-30515F3C8F9D}" destId="{B93D89EA-D072-4FCD-A1E9-F3F3AE97882C}" srcOrd="0" destOrd="0" presId="urn:microsoft.com/office/officeart/2005/8/layout/process1"/>
    <dgm:cxn modelId="{FC2870BA-3252-4C06-BF75-695D75327AE6}" srcId="{E7E51980-2E1C-4DBE-8631-18C63CA47A28}" destId="{22CCB4CD-EFCE-4040-806B-AF4F21767CFF}" srcOrd="1" destOrd="0" parTransId="{0AA92223-8A08-4EB8-816F-58824A6FF011}" sibTransId="{913C7F87-3EF0-4A01-A19A-61AAB8F0316D}"/>
    <dgm:cxn modelId="{F569D8D4-EE4E-48F3-AB81-D16A0ECED53C}" type="presOf" srcId="{52BABA97-0621-4C27-BCB0-9526DEA078FF}" destId="{F52F0D1D-3EED-4A51-8B40-7106B2D99484}" srcOrd="0" destOrd="0" presId="urn:microsoft.com/office/officeart/2005/8/layout/process1"/>
    <dgm:cxn modelId="{077B25E9-9AE9-4D5F-9674-1AA63387D7DB}" type="presOf" srcId="{913C7F87-3EF0-4A01-A19A-61AAB8F0316D}" destId="{E53CB1A8-B172-44DD-A70D-3590B21A1C3A}" srcOrd="0" destOrd="0" presId="urn:microsoft.com/office/officeart/2005/8/layout/process1"/>
    <dgm:cxn modelId="{F13A4EFB-C158-445D-9195-21756AB997A9}" type="presOf" srcId="{22CCB4CD-EFCE-4040-806B-AF4F21767CFF}" destId="{E6F3157B-5073-4B2D-B27D-87FC702FCFCD}" srcOrd="0" destOrd="0" presId="urn:microsoft.com/office/officeart/2005/8/layout/process1"/>
    <dgm:cxn modelId="{F065D5B1-7952-4580-B5A2-82E809300748}" type="presParOf" srcId="{A6656BFB-61C3-4579-B230-4BED70F8F821}" destId="{74100821-40F1-48E8-B7A9-0FDE253C7CA0}" srcOrd="0" destOrd="0" presId="urn:microsoft.com/office/officeart/2005/8/layout/process1"/>
    <dgm:cxn modelId="{5B6F5A82-00EB-4FC5-9519-EB6AD2E74B68}" type="presParOf" srcId="{A6656BFB-61C3-4579-B230-4BED70F8F821}" destId="{000B18E0-3CF5-43BA-84FE-174084E8725F}" srcOrd="1" destOrd="0" presId="urn:microsoft.com/office/officeart/2005/8/layout/process1"/>
    <dgm:cxn modelId="{3F0F5E14-04AC-46D0-BF6A-F5CE81313B96}" type="presParOf" srcId="{000B18E0-3CF5-43BA-84FE-174084E8725F}" destId="{728AEC44-AAF9-40FC-BB55-E730D05D334E}" srcOrd="0" destOrd="0" presId="urn:microsoft.com/office/officeart/2005/8/layout/process1"/>
    <dgm:cxn modelId="{A5161DF5-1387-4A0D-89C6-7C4E55063BAE}" type="presParOf" srcId="{A6656BFB-61C3-4579-B230-4BED70F8F821}" destId="{E6F3157B-5073-4B2D-B27D-87FC702FCFCD}" srcOrd="2" destOrd="0" presId="urn:microsoft.com/office/officeart/2005/8/layout/process1"/>
    <dgm:cxn modelId="{41CEDE8F-6B2B-436A-BA37-29700C227F91}" type="presParOf" srcId="{A6656BFB-61C3-4579-B230-4BED70F8F821}" destId="{E53CB1A8-B172-44DD-A70D-3590B21A1C3A}" srcOrd="3" destOrd="0" presId="urn:microsoft.com/office/officeart/2005/8/layout/process1"/>
    <dgm:cxn modelId="{22FF2CDE-97D2-415D-BF6C-874FD1519677}" type="presParOf" srcId="{E53CB1A8-B172-44DD-A70D-3590B21A1C3A}" destId="{3554FAF0-C00F-422B-A63A-1E69C18CE11E}" srcOrd="0" destOrd="0" presId="urn:microsoft.com/office/officeart/2005/8/layout/process1"/>
    <dgm:cxn modelId="{06A94307-7156-4387-9174-0A8D638AEFC3}" type="presParOf" srcId="{A6656BFB-61C3-4579-B230-4BED70F8F821}" destId="{B93D89EA-D072-4FCD-A1E9-F3F3AE97882C}" srcOrd="4" destOrd="0" presId="urn:microsoft.com/office/officeart/2005/8/layout/process1"/>
    <dgm:cxn modelId="{01AE9A2F-19DE-4329-8596-D30A5FBBED1B}" type="presParOf" srcId="{A6656BFB-61C3-4579-B230-4BED70F8F821}" destId="{F52F0D1D-3EED-4A51-8B40-7106B2D99484}" srcOrd="5" destOrd="0" presId="urn:microsoft.com/office/officeart/2005/8/layout/process1"/>
    <dgm:cxn modelId="{9B059D31-520F-4B5B-8869-C741893370E6}" type="presParOf" srcId="{F52F0D1D-3EED-4A51-8B40-7106B2D99484}" destId="{566BECFA-A351-4B91-851A-D81DF964C742}" srcOrd="0" destOrd="0" presId="urn:microsoft.com/office/officeart/2005/8/layout/process1"/>
    <dgm:cxn modelId="{06ABD514-CA35-4EA5-8F80-B8DC2C35767E}" type="presParOf" srcId="{A6656BFB-61C3-4579-B230-4BED70F8F821}" destId="{2CAFAD84-0851-404A-ADAA-2901F4E3D981}"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00821-40F1-48E8-B7A9-0FDE253C7CA0}">
      <dsp:nvSpPr>
        <dsp:cNvPr id="0" name=""/>
        <dsp:cNvSpPr/>
      </dsp:nvSpPr>
      <dsp:spPr>
        <a:xfrm>
          <a:off x="3571" y="2087092"/>
          <a:ext cx="1561703" cy="124448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Hot weather</a:t>
          </a:r>
        </a:p>
      </dsp:txBody>
      <dsp:txXfrm>
        <a:off x="40021" y="2123542"/>
        <a:ext cx="1488803" cy="1171582"/>
      </dsp:txXfrm>
    </dsp:sp>
    <dsp:sp modelId="{000B18E0-3CF5-43BA-84FE-174084E8725F}">
      <dsp:nvSpPr>
        <dsp:cNvPr id="0" name=""/>
        <dsp:cNvSpPr/>
      </dsp:nvSpPr>
      <dsp:spPr>
        <a:xfrm>
          <a:off x="1721445" y="2515682"/>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21445" y="2593142"/>
        <a:ext cx="231757" cy="232382"/>
      </dsp:txXfrm>
    </dsp:sp>
    <dsp:sp modelId="{E6F3157B-5073-4B2D-B27D-87FC702FCFCD}">
      <dsp:nvSpPr>
        <dsp:cNvPr id="0" name=""/>
        <dsp:cNvSpPr/>
      </dsp:nvSpPr>
      <dsp:spPr>
        <a:xfrm>
          <a:off x="2189956" y="2087092"/>
          <a:ext cx="1561703" cy="124448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Easily getting angry? Hanging out a lot? Etc.</a:t>
          </a:r>
        </a:p>
      </dsp:txBody>
      <dsp:txXfrm>
        <a:off x="2226406" y="2123542"/>
        <a:ext cx="1488803" cy="1171582"/>
      </dsp:txXfrm>
    </dsp:sp>
    <dsp:sp modelId="{E53CB1A8-B172-44DD-A70D-3590B21A1C3A}">
      <dsp:nvSpPr>
        <dsp:cNvPr id="0" name=""/>
        <dsp:cNvSpPr/>
      </dsp:nvSpPr>
      <dsp:spPr>
        <a:xfrm>
          <a:off x="3907829" y="2515682"/>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07829" y="2593142"/>
        <a:ext cx="231757" cy="232382"/>
      </dsp:txXfrm>
    </dsp:sp>
    <dsp:sp modelId="{B93D89EA-D072-4FCD-A1E9-F3F3AE97882C}">
      <dsp:nvSpPr>
        <dsp:cNvPr id="0" name=""/>
        <dsp:cNvSpPr/>
      </dsp:nvSpPr>
      <dsp:spPr>
        <a:xfrm>
          <a:off x="4376340" y="2087092"/>
          <a:ext cx="1561703" cy="124448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Crime </a:t>
          </a:r>
        </a:p>
      </dsp:txBody>
      <dsp:txXfrm>
        <a:off x="4412790" y="2123542"/>
        <a:ext cx="1488803" cy="1171582"/>
      </dsp:txXfrm>
    </dsp:sp>
    <dsp:sp modelId="{F52F0D1D-3EED-4A51-8B40-7106B2D99484}">
      <dsp:nvSpPr>
        <dsp:cNvPr id="0" name=""/>
        <dsp:cNvSpPr/>
      </dsp:nvSpPr>
      <dsp:spPr>
        <a:xfrm rot="1727197">
          <a:off x="1665541" y="3567436"/>
          <a:ext cx="424430"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1672720" y="3616920"/>
        <a:ext cx="308239" cy="232382"/>
      </dsp:txXfrm>
    </dsp:sp>
    <dsp:sp modelId="{2CAFAD84-0851-404A-ADAA-2901F4E3D981}">
      <dsp:nvSpPr>
        <dsp:cNvPr id="0" name=""/>
        <dsp:cNvSpPr/>
      </dsp:nvSpPr>
      <dsp:spPr>
        <a:xfrm>
          <a:off x="2178505" y="3767790"/>
          <a:ext cx="1561703" cy="124448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Ice cream</a:t>
          </a:r>
        </a:p>
      </dsp:txBody>
      <dsp:txXfrm>
        <a:off x="2214955" y="3804240"/>
        <a:ext cx="1488803" cy="11715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207180"/>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85801"/>
            <a:ext cx="10058400" cy="1450757"/>
          </a:xfrm>
        </p:spPr>
        <p:txBody>
          <a:bodyPr/>
          <a:lstStyle/>
          <a:p>
            <a:r>
              <a:rPr lang="en-US"/>
              <a:t>Click to edit Master title style</a:t>
            </a:r>
            <a:endParaRPr lang="en-US" dirty="0"/>
          </a:p>
        </p:txBody>
      </p:sp>
      <p:sp>
        <p:nvSpPr>
          <p:cNvPr id="3" name="Content Placeholder 2"/>
          <p:cNvSpPr>
            <a:spLocks noGrp="1"/>
          </p:cNvSpPr>
          <p:nvPr>
            <p:ph idx="1"/>
          </p:nvPr>
        </p:nvSpPr>
        <p:spPr>
          <a:xfrm>
            <a:off x="1097279" y="2225040"/>
            <a:ext cx="10058401"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C7C3D4-45A4-49E5-827D-5081570C1DC8}" type="slidenum">
              <a:rPr lang="en-US" smtClean="0"/>
              <a:t>‹#›</a:t>
            </a:fld>
            <a:endParaRPr lang="en-US"/>
          </a:p>
        </p:txBody>
      </p:sp>
    </p:spTree>
    <p:extLst>
      <p:ext uri="{BB962C8B-B14F-4D97-AF65-F5344CB8AC3E}">
        <p14:creationId xmlns:p14="http://schemas.microsoft.com/office/powerpoint/2010/main" val="3749371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BC7C3D4-45A4-49E5-827D-5081570C1DC8}" type="slidenum">
              <a:rPr lang="en-US" smtClean="0"/>
              <a:t>‹#›</a:t>
            </a:fld>
            <a:endParaRPr lang="en-US"/>
          </a:p>
        </p:txBody>
      </p:sp>
    </p:spTree>
    <p:extLst>
      <p:ext uri="{BB962C8B-B14F-4D97-AF65-F5344CB8AC3E}">
        <p14:creationId xmlns:p14="http://schemas.microsoft.com/office/powerpoint/2010/main" val="3540400500"/>
      </p:ext>
    </p:extLst>
  </p:cSld>
  <p:clrMapOvr>
    <a:masterClrMapping/>
  </p:clrMapOvr>
  <p:transition>
    <p:random/>
  </p:transition>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68284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2225040"/>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0" y="6459787"/>
            <a:ext cx="1312025" cy="365125"/>
          </a:xfrm>
          <a:prstGeom prst="rect">
            <a:avLst/>
          </a:prstGeom>
        </p:spPr>
        <p:txBody>
          <a:bodyPr vert="horz" lIns="91440" tIns="45720" rIns="91440" bIns="45720" rtlCol="0" anchor="ctr"/>
          <a:lstStyle>
            <a:lvl1pPr algn="r">
              <a:defRPr sz="1050">
                <a:solidFill>
                  <a:srgbClr val="FFFFFF"/>
                </a:solidFill>
              </a:defRPr>
            </a:lvl1pPr>
          </a:lstStyle>
          <a:p>
            <a:fld id="{CBC7C3D4-45A4-49E5-827D-5081570C1DC8}" type="slidenum">
              <a:rPr lang="en-US" smtClean="0"/>
              <a:t>‹#›</a:t>
            </a:fld>
            <a:endParaRPr lang="en-US"/>
          </a:p>
        </p:txBody>
      </p:sp>
    </p:spTree>
    <p:extLst>
      <p:ext uri="{BB962C8B-B14F-4D97-AF65-F5344CB8AC3E}">
        <p14:creationId xmlns:p14="http://schemas.microsoft.com/office/powerpoint/2010/main" val="23005841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314535" y="419670"/>
            <a:ext cx="5119687" cy="1141412"/>
          </a:xfrm>
        </p:spPr>
        <p:txBody>
          <a:bodyPr>
            <a:normAutofit/>
          </a:bodyPr>
          <a:lstStyle/>
          <a:p>
            <a:pPr algn="r"/>
            <a:r>
              <a:rPr lang="en-US" sz="4400" b="1" dirty="0">
                <a:solidFill>
                  <a:schemeClr val="bg1"/>
                </a:solidFill>
                <a:effectLst>
                  <a:outerShdw blurRad="38100" dist="38100" dir="2700000" algn="tl">
                    <a:srgbClr val="000000">
                      <a:alpha val="43137"/>
                    </a:srgbClr>
                  </a:outerShdw>
                </a:effectLst>
                <a:latin typeface="Georgia" panose="02040502050405020303" pitchFamily="18" charset="0"/>
              </a:rPr>
              <a:t>Chapter 6:</a:t>
            </a:r>
          </a:p>
        </p:txBody>
      </p:sp>
      <p:sp>
        <p:nvSpPr>
          <p:cNvPr id="3" name="Subtitle 2"/>
          <p:cNvSpPr>
            <a:spLocks noGrp="1"/>
          </p:cNvSpPr>
          <p:nvPr>
            <p:ph type="subTitle" idx="4294967295"/>
          </p:nvPr>
        </p:nvSpPr>
        <p:spPr>
          <a:xfrm>
            <a:off x="621437" y="1758596"/>
            <a:ext cx="9931153" cy="1655762"/>
          </a:xfrm>
        </p:spPr>
        <p:txBody>
          <a:bodyPr>
            <a:normAutofit/>
          </a:bodyPr>
          <a:lstStyle/>
          <a:p>
            <a:pPr algn="r"/>
            <a:r>
              <a:rPr lang="en-US" sz="4800" b="1" dirty="0">
                <a:solidFill>
                  <a:schemeClr val="bg1"/>
                </a:solidFill>
                <a:effectLst>
                  <a:outerShdw blurRad="38100" dist="38100" dir="2700000" algn="tl">
                    <a:srgbClr val="000000">
                      <a:alpha val="43137"/>
                    </a:srgbClr>
                  </a:outerShdw>
                </a:effectLst>
                <a:latin typeface="Georgia" panose="02040502050405020303" pitchFamily="18" charset="0"/>
              </a:rPr>
              <a:t>Causation and Experimentation</a:t>
            </a:r>
          </a:p>
        </p:txBody>
      </p:sp>
      <p:sp>
        <p:nvSpPr>
          <p:cNvPr id="4" name="Rectangle 4"/>
          <p:cNvSpPr txBox="1">
            <a:spLocks noChangeArrowheads="1"/>
          </p:cNvSpPr>
          <p:nvPr/>
        </p:nvSpPr>
        <p:spPr>
          <a:xfrm>
            <a:off x="0" y="5105400"/>
            <a:ext cx="2286000" cy="914400"/>
          </a:xfrm>
          <a:prstGeom prst="rect">
            <a:avLst/>
          </a:prstGeom>
          <a:noFill/>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sz="1800" b="1" dirty="0">
              <a:solidFill>
                <a:schemeClr val="accent2"/>
              </a:solidFill>
              <a:latin typeface="Georgia" panose="02040502050405020303" pitchFamily="18" charset="0"/>
            </a:endParaRPr>
          </a:p>
        </p:txBody>
      </p:sp>
    </p:spTree>
    <p:extLst>
      <p:ext uri="{BB962C8B-B14F-4D97-AF65-F5344CB8AC3E}">
        <p14:creationId xmlns:p14="http://schemas.microsoft.com/office/powerpoint/2010/main" val="13670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3072" y="0"/>
            <a:ext cx="8146473"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Causal Explanation</a:t>
            </a:r>
          </a:p>
        </p:txBody>
      </p:sp>
      <p:sp>
        <p:nvSpPr>
          <p:cNvPr id="3" name="TextBox 2"/>
          <p:cNvSpPr txBox="1"/>
          <p:nvPr/>
        </p:nvSpPr>
        <p:spPr>
          <a:xfrm>
            <a:off x="106531" y="1074224"/>
            <a:ext cx="11949545" cy="4662815"/>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2800" dirty="0">
                <a:latin typeface="Bookman Old Style" panose="02050604050505020204" pitchFamily="18" charset="0"/>
              </a:rPr>
              <a:t>Quantitative (Nomothetic) Causal Explanation</a:t>
            </a:r>
          </a:p>
          <a:p>
            <a:pPr marL="623888" indent="-457200">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Variation in an independent variable will be followed by variation in the dependent variable, when all other things are equal (ceteris paribus), or when all other potentially influential conditions and factors are taken into consideration</a:t>
            </a:r>
          </a:p>
          <a:p>
            <a:pPr marL="457200" indent="-457200">
              <a:spcBef>
                <a:spcPts val="600"/>
              </a:spcBef>
              <a:spcAft>
                <a:spcPts val="1200"/>
              </a:spcAft>
              <a:buClr>
                <a:schemeClr val="accent2"/>
              </a:buClr>
              <a:buFont typeface="Wingdings" panose="05000000000000000000" pitchFamily="2" charset="2"/>
              <a:buChar char="q"/>
            </a:pPr>
            <a:r>
              <a:rPr lang="en-US" sz="2800" dirty="0">
                <a:latin typeface="Bookman Old Style" panose="02050604050505020204" pitchFamily="18" charset="0"/>
              </a:rPr>
              <a:t>Qualitative (Idiographic) Causal Explanation</a:t>
            </a:r>
          </a:p>
          <a:p>
            <a:pPr marL="623888" indent="-498475">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The concrete, individual sequence of events, thoughts, or actions that resulted in a particular outcome for a particular individual or that led to a particular event</a:t>
            </a:r>
          </a:p>
        </p:txBody>
      </p:sp>
      <p:sp>
        <p:nvSpPr>
          <p:cNvPr id="4" name="TextBox 3"/>
          <p:cNvSpPr txBox="1"/>
          <p:nvPr/>
        </p:nvSpPr>
        <p:spPr>
          <a:xfrm>
            <a:off x="4145971" y="6301666"/>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017782223"/>
      </p:ext>
    </p:ext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7746" y="0"/>
            <a:ext cx="7024254"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Criteria for Causality</a:t>
            </a:r>
          </a:p>
        </p:txBody>
      </p:sp>
      <p:sp>
        <p:nvSpPr>
          <p:cNvPr id="3" name="TextBox 2"/>
          <p:cNvSpPr txBox="1"/>
          <p:nvPr/>
        </p:nvSpPr>
        <p:spPr>
          <a:xfrm>
            <a:off x="88776" y="907700"/>
            <a:ext cx="11975690" cy="5416899"/>
          </a:xfrm>
          <a:prstGeom prst="rect">
            <a:avLst/>
          </a:prstGeom>
          <a:noFill/>
        </p:spPr>
        <p:txBody>
          <a:bodyPr wrap="square" rtlCol="0">
            <a:normAutofit fontScale="92500" lnSpcReduction="10000"/>
          </a:bodyPr>
          <a:lstStyle/>
          <a:p>
            <a:pPr marL="457200" indent="-457200">
              <a:spcBef>
                <a:spcPts val="600"/>
              </a:spcBef>
              <a:spcAft>
                <a:spcPts val="1200"/>
              </a:spcAft>
              <a:buFont typeface="+mj-lt"/>
              <a:buAutoNum type="arabicPeriod"/>
            </a:pPr>
            <a:r>
              <a:rPr lang="en-US" sz="3000" dirty="0">
                <a:latin typeface="Bookman Old Style" panose="02050604050505020204" pitchFamily="18" charset="0"/>
              </a:rPr>
              <a:t>Empirical Association – variation in one variable related to variation in another variable</a:t>
            </a:r>
          </a:p>
          <a:p>
            <a:pPr marL="457200" indent="-457200">
              <a:spcBef>
                <a:spcPts val="600"/>
              </a:spcBef>
              <a:spcAft>
                <a:spcPts val="1200"/>
              </a:spcAft>
              <a:buFont typeface="+mj-lt"/>
              <a:buAutoNum type="arabicPeriod"/>
            </a:pPr>
            <a:r>
              <a:rPr lang="en-US" sz="3000" dirty="0">
                <a:latin typeface="Bookman Old Style" panose="02050604050505020204" pitchFamily="18" charset="0"/>
              </a:rPr>
              <a:t>Appropriate Time Order – variation in independent variable must precede variation in dependent variable</a:t>
            </a:r>
          </a:p>
          <a:p>
            <a:pPr marL="457200" indent="-457200">
              <a:spcBef>
                <a:spcPts val="600"/>
              </a:spcBef>
              <a:spcAft>
                <a:spcPts val="1200"/>
              </a:spcAft>
              <a:buFont typeface="+mj-lt"/>
              <a:buAutoNum type="arabicPeriod"/>
            </a:pPr>
            <a:r>
              <a:rPr lang="en-US" sz="3000" dirty="0">
                <a:latin typeface="Bookman Old Style" panose="02050604050505020204" pitchFamily="18" charset="0"/>
              </a:rPr>
              <a:t>Nonspuriousness – relationship that exists between two variables that is NOT due to variation in a third variable</a:t>
            </a:r>
          </a:p>
          <a:p>
            <a:pPr>
              <a:spcBef>
                <a:spcPts val="600"/>
              </a:spcBef>
              <a:spcAft>
                <a:spcPts val="1200"/>
              </a:spcAft>
            </a:pPr>
            <a:r>
              <a:rPr lang="en-US" sz="2800" dirty="0">
                <a:latin typeface="Bookman Old Style" panose="02050604050505020204" pitchFamily="18" charset="0"/>
              </a:rPr>
              <a:t>Conditions important in specifying causal relationships:</a:t>
            </a:r>
          </a:p>
          <a:p>
            <a:pPr marL="514350" indent="-514350">
              <a:spcBef>
                <a:spcPts val="600"/>
              </a:spcBef>
              <a:spcAft>
                <a:spcPts val="1200"/>
              </a:spcAft>
              <a:buFont typeface="+mj-lt"/>
              <a:buAutoNum type="arabicPeriod" startAt="4"/>
            </a:pPr>
            <a:r>
              <a:rPr lang="en-US" sz="2800" dirty="0">
                <a:latin typeface="Bookman Old Style" panose="02050604050505020204" pitchFamily="18" charset="0"/>
              </a:rPr>
              <a:t>Mechanism – a discernible process that creates a causal connection between two variables</a:t>
            </a:r>
          </a:p>
          <a:p>
            <a:pPr marL="514350" indent="-514350">
              <a:spcBef>
                <a:spcPts val="600"/>
              </a:spcBef>
              <a:spcAft>
                <a:spcPts val="1200"/>
              </a:spcAft>
              <a:buFont typeface="+mj-lt"/>
              <a:buAutoNum type="arabicPeriod" startAt="4"/>
            </a:pPr>
            <a:r>
              <a:rPr lang="en-US" sz="2800" dirty="0">
                <a:latin typeface="Bookman Old Style" panose="02050604050505020204" pitchFamily="18" charset="0"/>
              </a:rPr>
              <a:t>Context – relationships between variables that vary between geographic units or other context</a:t>
            </a:r>
          </a:p>
        </p:txBody>
      </p:sp>
      <p:sp>
        <p:nvSpPr>
          <p:cNvPr id="5" name="TextBox 4"/>
          <p:cNvSpPr txBox="1"/>
          <p:nvPr/>
        </p:nvSpPr>
        <p:spPr>
          <a:xfrm>
            <a:off x="4159045" y="6324599"/>
            <a:ext cx="3657600" cy="461665"/>
          </a:xfrm>
          <a:prstGeom prst="rect">
            <a:avLst/>
          </a:prstGeom>
          <a:noFill/>
        </p:spPr>
        <p:txBody>
          <a:bodyPr wrap="square" rtlCol="0">
            <a:norm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110470479"/>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281027593"/>
              </p:ext>
            </p:extLst>
          </p:nvPr>
        </p:nvGraphicFramePr>
        <p:xfrm>
          <a:off x="2032000" y="96459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5167746" y="0"/>
            <a:ext cx="7024254"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Criteria for Causality</a:t>
            </a:r>
          </a:p>
        </p:txBody>
      </p:sp>
      <p:sp>
        <p:nvSpPr>
          <p:cNvPr id="3" name="TextBox 2"/>
          <p:cNvSpPr txBox="1"/>
          <p:nvPr/>
        </p:nvSpPr>
        <p:spPr>
          <a:xfrm>
            <a:off x="88776" y="907700"/>
            <a:ext cx="11975690" cy="1938992"/>
          </a:xfrm>
          <a:prstGeom prst="rect">
            <a:avLst/>
          </a:prstGeom>
          <a:noFill/>
        </p:spPr>
        <p:txBody>
          <a:bodyPr wrap="square" rtlCol="0">
            <a:spAutoFit/>
          </a:bodyPr>
          <a:lstStyle/>
          <a:p>
            <a:pPr marL="457200" indent="-457200">
              <a:spcBef>
                <a:spcPts val="600"/>
              </a:spcBef>
              <a:spcAft>
                <a:spcPts val="1200"/>
              </a:spcAft>
              <a:buFont typeface="Wingdings" panose="05000000000000000000" pitchFamily="2" charset="2"/>
              <a:buChar char="q"/>
            </a:pPr>
            <a:r>
              <a:rPr lang="en-US" sz="3000" dirty="0">
                <a:latin typeface="Bookman Old Style" panose="02050604050505020204" pitchFamily="18" charset="0"/>
              </a:rPr>
              <a:t>Ice cream and crime</a:t>
            </a:r>
          </a:p>
          <a:p>
            <a:pPr marL="914400" lvl="1" indent="-457200">
              <a:spcBef>
                <a:spcPts val="600"/>
              </a:spcBef>
              <a:spcAft>
                <a:spcPts val="1200"/>
              </a:spcAft>
              <a:buFont typeface="Wingdings" panose="05000000000000000000" pitchFamily="2" charset="2"/>
              <a:buChar char="ü"/>
            </a:pPr>
            <a:r>
              <a:rPr lang="en-US" sz="3000" dirty="0">
                <a:latin typeface="Bookman Old Style" panose="02050604050505020204" pitchFamily="18" charset="0"/>
              </a:rPr>
              <a:t>Ice cream consumption is correlated with crime</a:t>
            </a:r>
          </a:p>
          <a:p>
            <a:pPr marL="914400" lvl="1" indent="-457200">
              <a:spcBef>
                <a:spcPts val="600"/>
              </a:spcBef>
              <a:spcAft>
                <a:spcPts val="1200"/>
              </a:spcAft>
              <a:buFont typeface="Wingdings" panose="05000000000000000000" pitchFamily="2" charset="2"/>
              <a:buChar char="ü"/>
            </a:pPr>
            <a:r>
              <a:rPr lang="en-US" sz="3000" dirty="0">
                <a:latin typeface="Bookman Old Style" panose="02050604050505020204" pitchFamily="18" charset="0"/>
              </a:rPr>
              <a:t>Ice cream </a:t>
            </a:r>
            <a:r>
              <a:rPr lang="en-US" sz="3000" dirty="0">
                <a:latin typeface="Bookman Old Style" panose="02050604050505020204" pitchFamily="18" charset="0"/>
                <a:sym typeface="Wingdings" panose="05000000000000000000" pitchFamily="2" charset="2"/>
              </a:rPr>
              <a:t> crime?</a:t>
            </a:r>
            <a:endParaRPr lang="en-US" sz="3000" dirty="0">
              <a:latin typeface="Bookman Old Style" panose="02050604050505020204" pitchFamily="18" charset="0"/>
            </a:endParaRPr>
          </a:p>
        </p:txBody>
      </p:sp>
    </p:spTree>
    <p:extLst>
      <p:ext uri="{BB962C8B-B14F-4D97-AF65-F5344CB8AC3E}">
        <p14:creationId xmlns:p14="http://schemas.microsoft.com/office/powerpoint/2010/main" val="78264963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1877" y="0"/>
            <a:ext cx="6260123" cy="523220"/>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True</a:t>
            </a:r>
            <a:r>
              <a:rPr lang="en-US" sz="2800" b="1" dirty="0">
                <a:solidFill>
                  <a:schemeClr val="bg1"/>
                </a:solidFill>
                <a:latin typeface="Bookman Old Style" panose="02050604050505020204" pitchFamily="18" charset="0"/>
              </a:rPr>
              <a:t> </a:t>
            </a:r>
            <a:r>
              <a:rPr lang="en-US" sz="2400" b="1" dirty="0">
                <a:solidFill>
                  <a:schemeClr val="bg1"/>
                </a:solidFill>
                <a:latin typeface="Bookman Old Style" panose="02050604050505020204" pitchFamily="18" charset="0"/>
              </a:rPr>
              <a:t>Experiments</a:t>
            </a:r>
            <a:endParaRPr lang="en-US" sz="2800" b="1" dirty="0">
              <a:solidFill>
                <a:schemeClr val="bg1"/>
              </a:solidFill>
              <a:latin typeface="Bookman Old Style" panose="02050604050505020204" pitchFamily="18" charset="0"/>
            </a:endParaRPr>
          </a:p>
        </p:txBody>
      </p:sp>
      <p:sp>
        <p:nvSpPr>
          <p:cNvPr id="3" name="TextBox 2"/>
          <p:cNvSpPr txBox="1"/>
          <p:nvPr/>
        </p:nvSpPr>
        <p:spPr>
          <a:xfrm>
            <a:off x="0" y="1068165"/>
            <a:ext cx="12192000" cy="5539978"/>
          </a:xfrm>
          <a:prstGeom prst="rect">
            <a:avLst/>
          </a:prstGeom>
          <a:noFill/>
        </p:spPr>
        <p:txBody>
          <a:bodyPr wrap="square" rtlCol="0">
            <a:normAutofit fontScale="85000" lnSpcReduction="20000"/>
          </a:bodyPr>
          <a:lstStyle/>
          <a:p>
            <a:pPr marL="342900" indent="-342900">
              <a:spcBef>
                <a:spcPts val="600"/>
              </a:spcBef>
              <a:spcAft>
                <a:spcPts val="1200"/>
              </a:spcAft>
              <a:buClr>
                <a:schemeClr val="accent2"/>
              </a:buClr>
              <a:buFont typeface="Wingdings" panose="05000000000000000000" pitchFamily="2" charset="2"/>
              <a:buChar char="q"/>
            </a:pPr>
            <a:r>
              <a:rPr lang="en-US" sz="3600" dirty="0">
                <a:latin typeface="Bookman Old Style" panose="02050604050505020204" pitchFamily="18" charset="0"/>
              </a:rPr>
              <a:t>True experiment</a:t>
            </a:r>
          </a:p>
          <a:p>
            <a:pPr marL="1028700" lvl="1" indent="-5715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Experiment in which subjects are assigned randomly to an experimental group that receives a treatment or other manipulation of the independent variable and a comparison group that des not receive the treatment or receives some other manipulation; outcomes are measured in a posttest</a:t>
            </a:r>
          </a:p>
          <a:p>
            <a:pPr marL="1028700" lvl="1" indent="-5715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Experimental group – the group of subjects that receives the treatment or experimental manipulation</a:t>
            </a:r>
          </a:p>
          <a:p>
            <a:pPr marL="1028700" lvl="1" indent="-5715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Control/comparison group – the group of subjects who are either exposed to a different treatment than the experimental group or who receive no treatment at all</a:t>
            </a:r>
          </a:p>
        </p:txBody>
      </p:sp>
    </p:spTree>
    <p:extLst>
      <p:ext uri="{BB962C8B-B14F-4D97-AF65-F5344CB8AC3E}">
        <p14:creationId xmlns:p14="http://schemas.microsoft.com/office/powerpoint/2010/main" val="494768675"/>
      </p:ext>
    </p:extLst>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1877" y="0"/>
            <a:ext cx="6260123" cy="523220"/>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True</a:t>
            </a:r>
            <a:r>
              <a:rPr lang="en-US" sz="2800" b="1" dirty="0">
                <a:solidFill>
                  <a:schemeClr val="bg1"/>
                </a:solidFill>
                <a:latin typeface="Bookman Old Style" panose="02050604050505020204" pitchFamily="18" charset="0"/>
              </a:rPr>
              <a:t> </a:t>
            </a:r>
            <a:r>
              <a:rPr lang="en-US" sz="2400" b="1" dirty="0">
                <a:solidFill>
                  <a:schemeClr val="bg1"/>
                </a:solidFill>
                <a:latin typeface="Bookman Old Style" panose="02050604050505020204" pitchFamily="18" charset="0"/>
              </a:rPr>
              <a:t>Experiments</a:t>
            </a:r>
            <a:endParaRPr lang="en-US" sz="2800" b="1" dirty="0">
              <a:solidFill>
                <a:schemeClr val="bg1"/>
              </a:solidFill>
              <a:latin typeface="Bookman Old Style" panose="020506040505050202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9379" y="1488330"/>
            <a:ext cx="9659395" cy="4562273"/>
          </a:xfrm>
          <a:prstGeom prst="rect">
            <a:avLst/>
          </a:prstGeom>
        </p:spPr>
      </p:pic>
    </p:spTree>
    <p:extLst>
      <p:ext uri="{BB962C8B-B14F-4D97-AF65-F5344CB8AC3E}">
        <p14:creationId xmlns:p14="http://schemas.microsoft.com/office/powerpoint/2010/main" val="608928071"/>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1877" y="0"/>
            <a:ext cx="6260123" cy="523220"/>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True</a:t>
            </a:r>
            <a:r>
              <a:rPr lang="en-US" sz="2800" b="1" dirty="0">
                <a:solidFill>
                  <a:schemeClr val="bg1"/>
                </a:solidFill>
                <a:latin typeface="Bookman Old Style" panose="02050604050505020204" pitchFamily="18" charset="0"/>
              </a:rPr>
              <a:t> </a:t>
            </a:r>
            <a:r>
              <a:rPr lang="en-US" sz="2400" b="1" dirty="0">
                <a:solidFill>
                  <a:schemeClr val="bg1"/>
                </a:solidFill>
                <a:latin typeface="Bookman Old Style" panose="02050604050505020204" pitchFamily="18" charset="0"/>
              </a:rPr>
              <a:t>Experiments</a:t>
            </a:r>
            <a:endParaRPr lang="en-US" sz="2800" b="1" dirty="0">
              <a:solidFill>
                <a:schemeClr val="bg1"/>
              </a:solidFill>
              <a:latin typeface="Bookman Old Style" panose="02050604050505020204" pitchFamily="18" charset="0"/>
            </a:endParaRPr>
          </a:p>
        </p:txBody>
      </p:sp>
      <p:sp>
        <p:nvSpPr>
          <p:cNvPr id="3" name="TextBox 2"/>
          <p:cNvSpPr txBox="1"/>
          <p:nvPr/>
        </p:nvSpPr>
        <p:spPr>
          <a:xfrm>
            <a:off x="0" y="1068166"/>
            <a:ext cx="12192000" cy="5256434"/>
          </a:xfrm>
          <a:prstGeom prst="rect">
            <a:avLst/>
          </a:prstGeom>
          <a:noFill/>
        </p:spPr>
        <p:txBody>
          <a:bodyPr wrap="square" rtlCol="0">
            <a:normAutofit fontScale="85000" lnSpcReduction="20000"/>
          </a:bodyPr>
          <a:lstStyle/>
          <a:p>
            <a:pPr marL="342900" indent="-342900">
              <a:spcBef>
                <a:spcPts val="600"/>
              </a:spcBef>
              <a:spcAft>
                <a:spcPts val="1200"/>
              </a:spcAft>
              <a:buClr>
                <a:schemeClr val="accent2"/>
              </a:buClr>
              <a:buFont typeface="Wingdings" panose="05000000000000000000" pitchFamily="2" charset="2"/>
              <a:buChar char="q"/>
            </a:pPr>
            <a:r>
              <a:rPr lang="en-US" sz="3600" dirty="0">
                <a:latin typeface="Bookman Old Style" panose="02050604050505020204" pitchFamily="18" charset="0"/>
              </a:rPr>
              <a:t>Components of True Experiments:</a:t>
            </a:r>
          </a:p>
          <a:p>
            <a:pPr marL="633413" indent="-3429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Two Comparison Groups (more or less equal, through randomization)</a:t>
            </a:r>
          </a:p>
          <a:p>
            <a:pPr marL="633413" indent="-3429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Random Assignment – for the purpose of internal validity, not generalizability</a:t>
            </a:r>
          </a:p>
          <a:p>
            <a:pPr marL="1090613" lvl="1" indent="-3429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Matching – a procedure for equating the characteristics of individuals in different comparison groups in an experiment; matching can be done on either an individual level or an aggregate basis</a:t>
            </a:r>
          </a:p>
          <a:p>
            <a:pPr marL="633413" indent="-342900">
              <a:spcBef>
                <a:spcPts val="600"/>
              </a:spcBef>
              <a:spcAft>
                <a:spcPts val="1200"/>
              </a:spcAft>
              <a:buClr>
                <a:schemeClr val="accent2"/>
              </a:buClr>
              <a:buFont typeface="Wingdings" panose="05000000000000000000" pitchFamily="2" charset="2"/>
              <a:buChar char="§"/>
            </a:pPr>
            <a:r>
              <a:rPr lang="en-US" sz="3600" dirty="0">
                <a:latin typeface="Bookman Old Style" panose="02050604050505020204" pitchFamily="18" charset="0"/>
              </a:rPr>
              <a:t>Assessment of Change in the Dependent Variable for Both Groups (posttest)</a:t>
            </a:r>
          </a:p>
        </p:txBody>
      </p:sp>
      <p:sp>
        <p:nvSpPr>
          <p:cNvPr id="5" name="TextBox 4"/>
          <p:cNvSpPr txBox="1"/>
          <p:nvPr/>
        </p:nvSpPr>
        <p:spPr>
          <a:xfrm>
            <a:off x="4267200"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916752215"/>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1877" y="0"/>
            <a:ext cx="6260123" cy="523220"/>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True</a:t>
            </a:r>
            <a:r>
              <a:rPr lang="en-US" sz="2800" b="1" dirty="0">
                <a:solidFill>
                  <a:schemeClr val="bg1"/>
                </a:solidFill>
                <a:latin typeface="Bookman Old Style" panose="02050604050505020204" pitchFamily="18" charset="0"/>
              </a:rPr>
              <a:t> </a:t>
            </a:r>
            <a:r>
              <a:rPr lang="en-US" sz="2400" b="1" dirty="0">
                <a:solidFill>
                  <a:schemeClr val="bg1"/>
                </a:solidFill>
                <a:latin typeface="Bookman Old Style" panose="02050604050505020204" pitchFamily="18" charset="0"/>
              </a:rPr>
              <a:t>Experiments</a:t>
            </a:r>
            <a:endParaRPr lang="en-US" sz="2800" b="1" dirty="0">
              <a:solidFill>
                <a:schemeClr val="bg1"/>
              </a:solidFill>
              <a:latin typeface="Bookman Old Style" panose="020506040505050202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3030" y="914401"/>
            <a:ext cx="5699120" cy="5875507"/>
          </a:xfrm>
          <a:prstGeom prst="rect">
            <a:avLst/>
          </a:prstGeom>
        </p:spPr>
      </p:pic>
    </p:spTree>
    <p:extLst>
      <p:ext uri="{BB962C8B-B14F-4D97-AF65-F5344CB8AC3E}">
        <p14:creationId xmlns:p14="http://schemas.microsoft.com/office/powerpoint/2010/main" val="1972279124"/>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1877" y="5443"/>
            <a:ext cx="6260123" cy="892552"/>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True</a:t>
            </a:r>
            <a:r>
              <a:rPr lang="en-US" sz="2800" b="1" dirty="0">
                <a:solidFill>
                  <a:schemeClr val="bg1"/>
                </a:solidFill>
                <a:latin typeface="Bookman Old Style" panose="02050604050505020204" pitchFamily="18" charset="0"/>
              </a:rPr>
              <a:t> </a:t>
            </a:r>
            <a:r>
              <a:rPr lang="en-US" sz="2400" b="1" dirty="0">
                <a:solidFill>
                  <a:schemeClr val="bg1"/>
                </a:solidFill>
                <a:latin typeface="Bookman Old Style" panose="02050604050505020204" pitchFamily="18" charset="0"/>
              </a:rPr>
              <a:t>Experiments</a:t>
            </a:r>
          </a:p>
          <a:p>
            <a:pPr algn="r"/>
            <a:r>
              <a:rPr lang="en-US" sz="2400" b="1" dirty="0">
                <a:solidFill>
                  <a:schemeClr val="bg1"/>
                </a:solidFill>
                <a:latin typeface="Bookman Old Style" panose="02050604050505020204" pitchFamily="18" charset="0"/>
              </a:rPr>
              <a:t>More Examples</a:t>
            </a:r>
            <a:endParaRPr lang="en-US" sz="2800" b="1" dirty="0">
              <a:solidFill>
                <a:schemeClr val="bg1"/>
              </a:solidFill>
              <a:latin typeface="Bookman Old Style" panose="020506040505050202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8806" y="1538752"/>
            <a:ext cx="8703903" cy="4755044"/>
          </a:xfrm>
          <a:prstGeom prst="rect">
            <a:avLst/>
          </a:prstGeom>
        </p:spPr>
      </p:pic>
    </p:spTree>
    <p:extLst>
      <p:ext uri="{BB962C8B-B14F-4D97-AF65-F5344CB8AC3E}">
        <p14:creationId xmlns:p14="http://schemas.microsoft.com/office/powerpoint/2010/main" val="2070760997"/>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2339" y="0"/>
            <a:ext cx="7549661"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Quasi-Experimental Design</a:t>
            </a:r>
          </a:p>
        </p:txBody>
      </p:sp>
      <p:sp>
        <p:nvSpPr>
          <p:cNvPr id="3" name="TextBox 2"/>
          <p:cNvSpPr txBox="1"/>
          <p:nvPr/>
        </p:nvSpPr>
        <p:spPr>
          <a:xfrm>
            <a:off x="0" y="975824"/>
            <a:ext cx="12192000" cy="5424976"/>
          </a:xfrm>
          <a:prstGeom prst="rect">
            <a:avLst/>
          </a:prstGeom>
          <a:noFill/>
        </p:spPr>
        <p:txBody>
          <a:bodyPr wrap="square" rtlCol="0">
            <a:normAutofit lnSpcReduction="10000"/>
          </a:bodyPr>
          <a:lstStyle/>
          <a:p>
            <a:pPr marL="342900" indent="-342900">
              <a:spcBef>
                <a:spcPts val="600"/>
              </a:spcBef>
              <a:spcAft>
                <a:spcPts val="1200"/>
              </a:spcAft>
              <a:buClr>
                <a:schemeClr val="accent2"/>
              </a:buClr>
              <a:buFont typeface="Wingdings" panose="05000000000000000000" pitchFamily="2" charset="2"/>
              <a:buChar char="q"/>
            </a:pPr>
            <a:r>
              <a:rPr lang="en-US" sz="2600" dirty="0">
                <a:latin typeface="Bookman Old Style" panose="02050604050505020204" pitchFamily="18" charset="0"/>
              </a:rPr>
              <a:t>Used When True Experiment not Possible (feasible)</a:t>
            </a:r>
          </a:p>
          <a:p>
            <a:pPr marL="342900" indent="-228600">
              <a:spcBef>
                <a:spcPts val="600"/>
              </a:spcBef>
              <a:spcAft>
                <a:spcPts val="1200"/>
              </a:spcAft>
              <a:buClr>
                <a:schemeClr val="accent2"/>
              </a:buClr>
              <a:buFont typeface="Wingdings" panose="05000000000000000000" pitchFamily="2" charset="2"/>
              <a:buChar char="§"/>
            </a:pPr>
            <a:r>
              <a:rPr lang="en-US" sz="2600" dirty="0">
                <a:latin typeface="Bookman Old Style" panose="02050604050505020204" pitchFamily="18" charset="0"/>
              </a:rPr>
              <a:t>Comparison group that is comparable to the experimental group in critical ways, but subjects are not randomly assigned to the comparison and experimental groups</a:t>
            </a:r>
          </a:p>
          <a:p>
            <a:pPr marL="342900" indent="-342900">
              <a:spcBef>
                <a:spcPts val="600"/>
              </a:spcBef>
              <a:spcAft>
                <a:spcPts val="1200"/>
              </a:spcAft>
              <a:buClr>
                <a:schemeClr val="accent2"/>
              </a:buClr>
              <a:buFont typeface="Wingdings" panose="05000000000000000000" pitchFamily="2" charset="2"/>
              <a:buChar char="q"/>
            </a:pPr>
            <a:r>
              <a:rPr lang="en-US" sz="2600" dirty="0">
                <a:latin typeface="Bookman Old Style" panose="02050604050505020204" pitchFamily="18" charset="0"/>
              </a:rPr>
              <a:t>Types of Quasi-experimental Designs:</a:t>
            </a:r>
          </a:p>
          <a:p>
            <a:pPr marL="800100" lvl="1" indent="-342900">
              <a:spcBef>
                <a:spcPts val="600"/>
              </a:spcBef>
              <a:spcAft>
                <a:spcPts val="1200"/>
              </a:spcAft>
              <a:buClr>
                <a:schemeClr val="accent2"/>
              </a:buClr>
              <a:buFont typeface="Wingdings" panose="05000000000000000000" pitchFamily="2" charset="2"/>
              <a:buChar char="Ø"/>
            </a:pPr>
            <a:r>
              <a:rPr lang="en-US" sz="2600" dirty="0">
                <a:latin typeface="Bookman Old Style" panose="02050604050505020204" pitchFamily="18" charset="0"/>
              </a:rPr>
              <a:t>Nonequivalent control group designs – have experimental and comparison groups that are not created by random</a:t>
            </a:r>
          </a:p>
          <a:p>
            <a:pPr marL="800100" lvl="1" indent="-342900">
              <a:spcBef>
                <a:spcPts val="600"/>
              </a:spcBef>
              <a:spcAft>
                <a:spcPts val="1200"/>
              </a:spcAft>
              <a:buClr>
                <a:schemeClr val="accent2"/>
              </a:buClr>
              <a:buFont typeface="Wingdings" panose="05000000000000000000" pitchFamily="2" charset="2"/>
              <a:buChar char="Ø"/>
            </a:pPr>
            <a:r>
              <a:rPr lang="en-US" sz="2600" dirty="0">
                <a:latin typeface="Bookman Old Style" panose="02050604050505020204" pitchFamily="18" charset="0"/>
              </a:rPr>
              <a:t>Before-and-after designs – has pretest and posttest but no comparison group assignment</a:t>
            </a:r>
          </a:p>
          <a:p>
            <a:pPr marL="800100" lvl="1" indent="-342900">
              <a:spcBef>
                <a:spcPts val="600"/>
              </a:spcBef>
              <a:spcAft>
                <a:spcPts val="1200"/>
              </a:spcAft>
              <a:buClr>
                <a:schemeClr val="accent2"/>
              </a:buClr>
              <a:buFont typeface="Wingdings" panose="05000000000000000000" pitchFamily="2" charset="2"/>
              <a:buChar char="Ø"/>
            </a:pPr>
            <a:r>
              <a:rPr lang="en-US" sz="2600" dirty="0">
                <a:latin typeface="Bookman Old Style" panose="02050604050505020204" pitchFamily="18" charset="0"/>
              </a:rPr>
              <a:t>Ex post facto control group designs – use nonrandomized control groups designated after the fact</a:t>
            </a:r>
          </a:p>
        </p:txBody>
      </p:sp>
      <p:sp>
        <p:nvSpPr>
          <p:cNvPr id="4" name="TextBox 3"/>
          <p:cNvSpPr txBox="1"/>
          <p:nvPr/>
        </p:nvSpPr>
        <p:spPr>
          <a:xfrm>
            <a:off x="4267200"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300404057"/>
      </p:ext>
    </p:extLst>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Nonequivalent Control Group designs</a:t>
            </a:r>
          </a:p>
        </p:txBody>
      </p:sp>
      <p:sp>
        <p:nvSpPr>
          <p:cNvPr id="3" name="TextBox 2"/>
          <p:cNvSpPr txBox="1"/>
          <p:nvPr/>
        </p:nvSpPr>
        <p:spPr>
          <a:xfrm>
            <a:off x="0" y="1078780"/>
            <a:ext cx="12192000" cy="4339650"/>
          </a:xfrm>
          <a:prstGeom prst="rect">
            <a:avLst/>
          </a:prstGeom>
          <a:noFill/>
        </p:spPr>
        <p:txBody>
          <a:bodyPr wrap="square" rtlCol="0">
            <a:spAutoFit/>
          </a:bodyPr>
          <a:lstStyle/>
          <a:p>
            <a:pPr>
              <a:spcBef>
                <a:spcPts val="600"/>
              </a:spcBef>
              <a:spcAft>
                <a:spcPts val="1200"/>
              </a:spcAft>
            </a:pPr>
            <a:r>
              <a:rPr lang="en-US" sz="2800" dirty="0">
                <a:latin typeface="Bookman Old Style" panose="02050604050505020204" pitchFamily="18" charset="0"/>
              </a:rPr>
              <a:t>Two Selection Methods Used for a Comparison group:</a:t>
            </a:r>
          </a:p>
          <a:p>
            <a:pPr marL="457200" indent="-457200">
              <a:spcBef>
                <a:spcPts val="600"/>
              </a:spcBef>
              <a:spcAft>
                <a:spcPts val="1200"/>
              </a:spcAft>
              <a:buClr>
                <a:schemeClr val="accent2"/>
              </a:buClr>
              <a:buFont typeface="+mj-lt"/>
              <a:buAutoNum type="arabicParenR"/>
            </a:pPr>
            <a:r>
              <a:rPr lang="en-US" sz="2800" dirty="0">
                <a:latin typeface="Bookman Old Style" panose="02050604050505020204" pitchFamily="18" charset="0"/>
              </a:rPr>
              <a:t>Individual Matching – individual cases in treatment group are matched with similar individuals in comparison group</a:t>
            </a:r>
          </a:p>
          <a:p>
            <a:pPr marL="457200" indent="-457200">
              <a:spcBef>
                <a:spcPts val="600"/>
              </a:spcBef>
              <a:spcAft>
                <a:spcPts val="1200"/>
              </a:spcAft>
              <a:buClr>
                <a:schemeClr val="accent2"/>
              </a:buClr>
              <a:buFont typeface="+mj-lt"/>
              <a:buAutoNum type="arabicParenR"/>
            </a:pPr>
            <a:r>
              <a:rPr lang="en-US" sz="2800" dirty="0">
                <a:latin typeface="Bookman Old Style" panose="02050604050505020204" pitchFamily="18" charset="0"/>
              </a:rPr>
              <a:t>Aggregate Matching – identifying comparison group that matches the treatment group in the aggregate rather than trying to match individual cases</a:t>
            </a:r>
          </a:p>
          <a:p>
            <a:pPr marL="800100" lvl="1" indent="-342900">
              <a:spcBef>
                <a:spcPts val="600"/>
              </a:spcBef>
              <a:spcAft>
                <a:spcPts val="1200"/>
              </a:spcAft>
              <a:buClr>
                <a:schemeClr val="accent1"/>
              </a:buClr>
              <a:buFont typeface="Wingdings" panose="05000000000000000000" pitchFamily="2" charset="2"/>
              <a:buChar char="ð"/>
            </a:pPr>
            <a:r>
              <a:rPr lang="en-US" sz="2400" dirty="0">
                <a:latin typeface="Bookman Old Style" panose="02050604050505020204" pitchFamily="18" charset="0"/>
              </a:rPr>
              <a:t>Often makes most sense when random assignment not possible</a:t>
            </a:r>
          </a:p>
          <a:p>
            <a:pPr marL="800100" lvl="1" indent="-342900">
              <a:spcBef>
                <a:spcPts val="600"/>
              </a:spcBef>
              <a:spcAft>
                <a:spcPts val="1200"/>
              </a:spcAft>
              <a:buClr>
                <a:schemeClr val="accent1"/>
              </a:buClr>
              <a:buFont typeface="Wingdings" panose="05000000000000000000" pitchFamily="2" charset="2"/>
              <a:buChar char="ð"/>
            </a:pPr>
            <a:r>
              <a:rPr lang="en-US" sz="2400" dirty="0">
                <a:latin typeface="Bookman Old Style" panose="02050604050505020204" pitchFamily="18" charset="0"/>
              </a:rPr>
              <a:t>Match on key variables – same average age, same percentage female, etc.</a:t>
            </a:r>
          </a:p>
        </p:txBody>
      </p:sp>
      <p:sp>
        <p:nvSpPr>
          <p:cNvPr id="4" name="TextBox 3"/>
          <p:cNvSpPr txBox="1"/>
          <p:nvPr/>
        </p:nvSpPr>
        <p:spPr>
          <a:xfrm>
            <a:off x="4267200" y="6319421"/>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493838100"/>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Nonequivalent Control Group designs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135" y="1643975"/>
            <a:ext cx="10321365" cy="4299625"/>
          </a:xfrm>
          <a:prstGeom prst="rect">
            <a:avLst/>
          </a:prstGeom>
        </p:spPr>
      </p:pic>
    </p:spTree>
    <p:extLst>
      <p:ext uri="{BB962C8B-B14F-4D97-AF65-F5344CB8AC3E}">
        <p14:creationId xmlns:p14="http://schemas.microsoft.com/office/powerpoint/2010/main" val="2398481959"/>
      </p:ext>
    </p:extLst>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Before-and-After designs</a:t>
            </a:r>
          </a:p>
        </p:txBody>
      </p:sp>
      <p:sp>
        <p:nvSpPr>
          <p:cNvPr id="3" name="TextBox 2"/>
          <p:cNvSpPr txBox="1"/>
          <p:nvPr/>
        </p:nvSpPr>
        <p:spPr>
          <a:xfrm>
            <a:off x="146957" y="1158853"/>
            <a:ext cx="10811330" cy="4985980"/>
          </a:xfrm>
          <a:prstGeom prst="rect">
            <a:avLst/>
          </a:prstGeom>
          <a:noFill/>
        </p:spPr>
        <p:txBody>
          <a:bodyPr wrap="square" rtlCol="0">
            <a:spAutoFit/>
          </a:bodyPr>
          <a:lstStyle/>
          <a:p>
            <a:pPr>
              <a:spcBef>
                <a:spcPts val="600"/>
              </a:spcBef>
              <a:spcAft>
                <a:spcPts val="1200"/>
              </a:spcAft>
            </a:pPr>
            <a:r>
              <a:rPr lang="en-US" sz="3200" dirty="0">
                <a:latin typeface="Bookman Old Style" panose="02050604050505020204" pitchFamily="18" charset="0"/>
              </a:rPr>
              <a:t>Most common feature of before-and-after designs – NO comparison group</a:t>
            </a:r>
          </a:p>
          <a:p>
            <a:pPr marL="457200" indent="-457200">
              <a:spcBef>
                <a:spcPts val="600"/>
              </a:spcBef>
              <a:spcAft>
                <a:spcPts val="1200"/>
              </a:spcAft>
              <a:buClr>
                <a:schemeClr val="accent2"/>
              </a:buClr>
              <a:buFont typeface="+mj-lt"/>
              <a:buAutoNum type="arabicParenR"/>
            </a:pPr>
            <a:r>
              <a:rPr lang="en-US" sz="3200" dirty="0">
                <a:latin typeface="Bookman Old Style" panose="02050604050505020204" pitchFamily="18" charset="0"/>
              </a:rPr>
              <a:t>Fixed-sample panel design (panel study) –type of longitudinal study, data collected from same individuals (panel) at two or more points in time</a:t>
            </a:r>
          </a:p>
          <a:p>
            <a:pPr marL="457200" indent="-457200">
              <a:spcBef>
                <a:spcPts val="600"/>
              </a:spcBef>
              <a:spcAft>
                <a:spcPts val="1200"/>
              </a:spcAft>
              <a:buClr>
                <a:schemeClr val="accent2"/>
              </a:buClr>
              <a:buFont typeface="+mj-lt"/>
              <a:buAutoNum type="arabicParenR"/>
            </a:pPr>
            <a:r>
              <a:rPr lang="en-US" sz="3200" dirty="0">
                <a:latin typeface="Bookman Old Style" panose="02050604050505020204" pitchFamily="18" charset="0"/>
              </a:rPr>
              <a:t>Repeated measures panel design – several pretest and posttest observations allowing researcher to study impact of intervention or treatment over time</a:t>
            </a:r>
          </a:p>
        </p:txBody>
      </p:sp>
      <p:sp>
        <p:nvSpPr>
          <p:cNvPr id="4" name="TextBox 3"/>
          <p:cNvSpPr txBox="1"/>
          <p:nvPr/>
        </p:nvSpPr>
        <p:spPr>
          <a:xfrm>
            <a:off x="3723822" y="6319421"/>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467418820"/>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Before-and-After designs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6525" y="1036547"/>
            <a:ext cx="7926792" cy="5617172"/>
          </a:xfrm>
          <a:prstGeom prst="rect">
            <a:avLst/>
          </a:prstGeom>
        </p:spPr>
      </p:pic>
    </p:spTree>
    <p:extLst>
      <p:ext uri="{BB962C8B-B14F-4D97-AF65-F5344CB8AC3E}">
        <p14:creationId xmlns:p14="http://schemas.microsoft.com/office/powerpoint/2010/main" val="585395234"/>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Ex Post Facto Control Group designs</a:t>
            </a:r>
          </a:p>
        </p:txBody>
      </p:sp>
      <p:sp>
        <p:nvSpPr>
          <p:cNvPr id="3" name="TextBox 2"/>
          <p:cNvSpPr txBox="1"/>
          <p:nvPr/>
        </p:nvSpPr>
        <p:spPr>
          <a:xfrm>
            <a:off x="190498" y="1671222"/>
            <a:ext cx="10941957" cy="4001095"/>
          </a:xfrm>
          <a:prstGeom prst="rect">
            <a:avLst/>
          </a:prstGeom>
          <a:noFill/>
        </p:spPr>
        <p:txBody>
          <a:bodyPr wrap="square" rtlCol="0">
            <a:spAutoFit/>
          </a:bodyPr>
          <a:lstStyle/>
          <a:p>
            <a:pPr marL="457200" indent="-457200">
              <a:spcBef>
                <a:spcPts val="600"/>
              </a:spcBef>
              <a:spcAft>
                <a:spcPts val="1200"/>
              </a:spcAft>
              <a:buClr>
                <a:schemeClr val="accent1"/>
              </a:buClr>
              <a:buFont typeface="Wingdings" panose="05000000000000000000" pitchFamily="2" charset="2"/>
              <a:buChar char="q"/>
            </a:pPr>
            <a:r>
              <a:rPr lang="en-US" sz="3200" dirty="0">
                <a:latin typeface="Bookman Old Style" panose="02050604050505020204" pitchFamily="18" charset="0"/>
              </a:rPr>
              <a:t>Seems similar to Nonequivalent control group design, but does not meet the criteria for quasi-experimental designs</a:t>
            </a:r>
          </a:p>
          <a:p>
            <a:pPr marL="685800" indent="-342900">
              <a:spcBef>
                <a:spcPts val="600"/>
              </a:spcBef>
              <a:spcAft>
                <a:spcPts val="1200"/>
              </a:spcAft>
              <a:buClr>
                <a:schemeClr val="accent1"/>
              </a:buClr>
              <a:buFont typeface="Georgia" panose="02040502050405020303" pitchFamily="18" charset="0"/>
              <a:buChar char="∞"/>
            </a:pPr>
            <a:r>
              <a:rPr lang="en-US" sz="3200" dirty="0">
                <a:latin typeface="Bookman Old Style" panose="02050604050505020204" pitchFamily="18" charset="0"/>
              </a:rPr>
              <a:t>Has experimental and comparison groups that are not created by random assignment</a:t>
            </a:r>
          </a:p>
          <a:p>
            <a:pPr marL="685800" indent="-342900">
              <a:spcBef>
                <a:spcPts val="600"/>
              </a:spcBef>
              <a:spcAft>
                <a:spcPts val="1200"/>
              </a:spcAft>
              <a:buClr>
                <a:schemeClr val="accent1"/>
              </a:buClr>
              <a:buFont typeface="Georgia" panose="02040502050405020303" pitchFamily="18" charset="0"/>
              <a:buChar char="∞"/>
            </a:pPr>
            <a:r>
              <a:rPr lang="en-US" sz="3200" dirty="0">
                <a:latin typeface="Bookman Old Style" panose="02050604050505020204" pitchFamily="18" charset="0"/>
              </a:rPr>
              <a:t>Groups in Ex Post Facto designs are designated AFTER treatment has occurred</a:t>
            </a:r>
          </a:p>
        </p:txBody>
      </p:sp>
      <p:sp>
        <p:nvSpPr>
          <p:cNvPr id="4" name="TextBox 3"/>
          <p:cNvSpPr txBox="1"/>
          <p:nvPr/>
        </p:nvSpPr>
        <p:spPr>
          <a:xfrm>
            <a:off x="3832677" y="6319421"/>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77866923"/>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Ex Post Facto Control Group designs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6167" y="1648350"/>
            <a:ext cx="8930678" cy="4460619"/>
          </a:xfrm>
          <a:prstGeom prst="rect">
            <a:avLst/>
          </a:prstGeom>
        </p:spPr>
      </p:pic>
    </p:spTree>
    <p:extLst>
      <p:ext uri="{BB962C8B-B14F-4D97-AF65-F5344CB8AC3E}">
        <p14:creationId xmlns:p14="http://schemas.microsoft.com/office/powerpoint/2010/main" val="4275197465"/>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6D1AC6-E0A3-4B74-B8FC-385E88E55BD7}"/>
              </a:ext>
            </a:extLst>
          </p:cNvPr>
          <p:cNvSpPr txBox="1"/>
          <p:nvPr/>
        </p:nvSpPr>
        <p:spPr>
          <a:xfrm>
            <a:off x="5931877" y="0"/>
            <a:ext cx="6260123" cy="830997"/>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Experiments Design</a:t>
            </a:r>
          </a:p>
          <a:p>
            <a:pPr algn="r"/>
            <a:r>
              <a:rPr lang="en-US" sz="2400" b="1" dirty="0">
                <a:solidFill>
                  <a:schemeClr val="bg1"/>
                </a:solidFill>
                <a:latin typeface="Bookman Old Style" panose="02050604050505020204" pitchFamily="18" charset="0"/>
              </a:rPr>
              <a:t>Practice</a:t>
            </a:r>
            <a:endParaRPr lang="en-US" sz="2800" b="1" dirty="0">
              <a:solidFill>
                <a:schemeClr val="bg1"/>
              </a:solidFill>
              <a:latin typeface="Bookman Old Style" panose="02050604050505020204" pitchFamily="18" charset="0"/>
            </a:endParaRPr>
          </a:p>
        </p:txBody>
      </p:sp>
      <p:sp>
        <p:nvSpPr>
          <p:cNvPr id="3" name="TextBox 2">
            <a:extLst>
              <a:ext uri="{FF2B5EF4-FFF2-40B4-BE49-F238E27FC236}">
                <a16:creationId xmlns:a16="http://schemas.microsoft.com/office/drawing/2014/main" id="{AE10E357-F77B-4C13-A21C-9EE2AAB2D633}"/>
              </a:ext>
            </a:extLst>
          </p:cNvPr>
          <p:cNvSpPr txBox="1"/>
          <p:nvPr/>
        </p:nvSpPr>
        <p:spPr>
          <a:xfrm>
            <a:off x="0" y="1068166"/>
            <a:ext cx="12192000" cy="5256434"/>
          </a:xfrm>
          <a:prstGeom prst="rect">
            <a:avLst/>
          </a:prstGeom>
          <a:noFill/>
        </p:spPr>
        <p:txBody>
          <a:bodyPr wrap="square" rtlCol="0">
            <a:normAutofit/>
          </a:bodyPr>
          <a:lstStyle/>
          <a:p>
            <a:pPr marL="742950" indent="-742950">
              <a:spcBef>
                <a:spcPts val="600"/>
              </a:spcBef>
              <a:spcAft>
                <a:spcPts val="1200"/>
              </a:spcAft>
              <a:buClr>
                <a:schemeClr val="accent2"/>
              </a:buClr>
              <a:buFont typeface="+mj-lt"/>
              <a:buAutoNum type="arabicPeriod"/>
            </a:pPr>
            <a:r>
              <a:rPr lang="en-US" sz="3600" dirty="0">
                <a:latin typeface="Bookman Old Style" panose="02050604050505020204" pitchFamily="18" charset="0"/>
              </a:rPr>
              <a:t>Design a true experiment on whether watching a football game will increase customers’ appetite on wings in Buffalo Wild Wings.</a:t>
            </a:r>
          </a:p>
          <a:p>
            <a:pPr marL="742950" indent="-742950">
              <a:spcBef>
                <a:spcPts val="600"/>
              </a:spcBef>
              <a:spcAft>
                <a:spcPts val="1200"/>
              </a:spcAft>
              <a:buClr>
                <a:schemeClr val="accent2"/>
              </a:buClr>
              <a:buFont typeface="+mj-lt"/>
              <a:buAutoNum type="arabicPeriod"/>
            </a:pPr>
            <a:r>
              <a:rPr lang="en-US" sz="3600" dirty="0">
                <a:latin typeface="Bookman Old Style" panose="02050604050505020204" pitchFamily="18" charset="0"/>
              </a:rPr>
              <a:t>Design a true experiment on whether sex offender registration and notification policy will decrease sex offenders’ recidivism rate.</a:t>
            </a:r>
          </a:p>
        </p:txBody>
      </p:sp>
    </p:spTree>
    <p:extLst>
      <p:ext uri="{BB962C8B-B14F-4D97-AF65-F5344CB8AC3E}">
        <p14:creationId xmlns:p14="http://schemas.microsoft.com/office/powerpoint/2010/main" val="1583696058"/>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13033" y="0"/>
            <a:ext cx="6678967"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Threats to Internal and External Validity</a:t>
            </a:r>
          </a:p>
        </p:txBody>
      </p:sp>
      <p:sp>
        <p:nvSpPr>
          <p:cNvPr id="3" name="TextBox 2"/>
          <p:cNvSpPr txBox="1"/>
          <p:nvPr/>
        </p:nvSpPr>
        <p:spPr>
          <a:xfrm>
            <a:off x="0" y="953899"/>
            <a:ext cx="12192000" cy="4401205"/>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2800" dirty="0">
                <a:latin typeface="Bookman Old Style" panose="02050604050505020204" pitchFamily="18" charset="0"/>
              </a:rPr>
              <a:t>Causal (Internal) Validity</a:t>
            </a:r>
          </a:p>
          <a:p>
            <a:pPr marL="685800" lvl="1" indent="-400050">
              <a:spcBef>
                <a:spcPts val="600"/>
              </a:spcBef>
              <a:spcAft>
                <a:spcPts val="1200"/>
              </a:spcAft>
              <a:buClr>
                <a:schemeClr val="accent2"/>
              </a:buClr>
              <a:buFont typeface="+mj-lt"/>
              <a:buAutoNum type="arabicParenR"/>
            </a:pPr>
            <a:r>
              <a:rPr lang="en-US" sz="2400" dirty="0">
                <a:latin typeface="Bookman Old Style" panose="02050604050505020204" pitchFamily="18" charset="0"/>
              </a:rPr>
              <a:t>Selection bias – characteristics of experimental and control group subjects differ</a:t>
            </a:r>
          </a:p>
          <a:p>
            <a:pPr marL="685800" lvl="1" indent="-400050">
              <a:spcBef>
                <a:spcPts val="600"/>
              </a:spcBef>
              <a:spcAft>
                <a:spcPts val="1200"/>
              </a:spcAft>
              <a:buClr>
                <a:schemeClr val="accent2"/>
              </a:buClr>
              <a:buFont typeface="+mj-lt"/>
              <a:buAutoNum type="arabicParenR"/>
            </a:pPr>
            <a:r>
              <a:rPr lang="en-US" sz="2400" dirty="0">
                <a:latin typeface="Bookman Old Style" panose="02050604050505020204" pitchFamily="18" charset="0"/>
              </a:rPr>
              <a:t>Endogenous change – subjects develop or change during experiment independent of experimental treatment</a:t>
            </a:r>
          </a:p>
          <a:p>
            <a:pPr marL="685800" lvl="1" indent="-400050">
              <a:spcBef>
                <a:spcPts val="600"/>
              </a:spcBef>
              <a:spcAft>
                <a:spcPts val="1200"/>
              </a:spcAft>
              <a:buClr>
                <a:schemeClr val="accent2"/>
              </a:buClr>
              <a:buFont typeface="+mj-lt"/>
              <a:buAutoNum type="arabicParenR"/>
            </a:pPr>
            <a:r>
              <a:rPr lang="en-US" sz="2400" dirty="0">
                <a:latin typeface="Bookman Old Style" panose="02050604050505020204" pitchFamily="18" charset="0"/>
              </a:rPr>
              <a:t>External events/history effects – something occurs during experiment  (outside of it) that influences outcome scores</a:t>
            </a:r>
          </a:p>
          <a:p>
            <a:pPr marL="685800" lvl="1" indent="-400050">
              <a:spcBef>
                <a:spcPts val="600"/>
              </a:spcBef>
              <a:spcAft>
                <a:spcPts val="1200"/>
              </a:spcAft>
              <a:buClr>
                <a:schemeClr val="accent2"/>
              </a:buClr>
              <a:buFont typeface="+mj-lt"/>
              <a:buAutoNum type="arabicParenR"/>
            </a:pPr>
            <a:r>
              <a:rPr lang="en-US" sz="2400" dirty="0">
                <a:latin typeface="Bookman Old Style" panose="02050604050505020204" pitchFamily="18" charset="0"/>
              </a:rPr>
              <a:t>Contamination – when either experimental or comparison group is aware of the other and influenced as a result</a:t>
            </a:r>
          </a:p>
        </p:txBody>
      </p:sp>
      <p:sp>
        <p:nvSpPr>
          <p:cNvPr id="4" name="TextBox 3"/>
          <p:cNvSpPr txBox="1"/>
          <p:nvPr/>
        </p:nvSpPr>
        <p:spPr>
          <a:xfrm>
            <a:off x="42672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687226237"/>
      </p:ext>
    </p:extLst>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07519"/>
            <a:ext cx="12192000" cy="5682387"/>
          </a:xfrm>
          <a:prstGeom prst="rect">
            <a:avLst/>
          </a:prstGeom>
        </p:spPr>
        <p:txBody>
          <a:bodyPr wrap="square">
            <a:normAutofit fontScale="92500" lnSpcReduction="10000"/>
          </a:bodyPr>
          <a:lstStyle/>
          <a:p>
            <a:pPr marL="742950" lvl="1" indent="-457200">
              <a:spcBef>
                <a:spcPts val="600"/>
              </a:spcBef>
              <a:spcAft>
                <a:spcPts val="1200"/>
              </a:spcAft>
              <a:buClr>
                <a:schemeClr val="accent2"/>
              </a:buClr>
              <a:buFont typeface="+mj-lt"/>
              <a:buAutoNum type="arabicParenR" startAt="5"/>
            </a:pPr>
            <a:r>
              <a:rPr lang="en-US" sz="2400" dirty="0">
                <a:latin typeface="Bookman Old Style" panose="02050604050505020204" pitchFamily="18" charset="0"/>
              </a:rPr>
              <a:t>Treatment misidentification – variation in the ‘treatment’ associated with variation in observed outcome but change occurs through process not identified by researcher</a:t>
            </a:r>
          </a:p>
          <a:p>
            <a:pPr marL="1200150" lvl="2" indent="-457200">
              <a:spcBef>
                <a:spcPts val="600"/>
              </a:spcBef>
              <a:spcAft>
                <a:spcPts val="1200"/>
              </a:spcAft>
              <a:buClr>
                <a:schemeClr val="accent2"/>
              </a:buClr>
              <a:buFont typeface="Wingdings" panose="05000000000000000000" pitchFamily="2" charset="2"/>
              <a:buChar char="§"/>
            </a:pPr>
            <a:r>
              <a:rPr lang="en-US" sz="2400" dirty="0">
                <a:latin typeface="Bookman Old Style" panose="02050604050505020204" pitchFamily="18" charset="0"/>
              </a:rPr>
              <a:t>Expectancies of experimental staff: a source of treatment misidentification in experiments and quasi-experiments that occurs when change among experimental subjects is due to the positive expectancies of the staff who are delivering the treatment rather than to the treatment itself</a:t>
            </a:r>
          </a:p>
          <a:p>
            <a:pPr marL="1657350" lvl="3" indent="-457200">
              <a:spcBef>
                <a:spcPts val="600"/>
              </a:spcBef>
              <a:spcAft>
                <a:spcPts val="1200"/>
              </a:spcAft>
              <a:buClr>
                <a:schemeClr val="accent2"/>
              </a:buClr>
              <a:buFont typeface="Wingdings" panose="05000000000000000000" pitchFamily="2" charset="2"/>
              <a:buChar char="§"/>
            </a:pPr>
            <a:r>
              <a:rPr lang="en-US" sz="2400" dirty="0">
                <a:latin typeface="Bookman Old Style" panose="02050604050505020204" pitchFamily="18" charset="0"/>
              </a:rPr>
              <a:t>Double-blind procedure: neither subjects nor the staff know which subjects are getting the treatment and which are receiving a placebo</a:t>
            </a:r>
          </a:p>
          <a:p>
            <a:pPr marL="1200150" lvl="2" indent="-457200">
              <a:spcBef>
                <a:spcPts val="600"/>
              </a:spcBef>
              <a:spcAft>
                <a:spcPts val="1200"/>
              </a:spcAft>
              <a:buClr>
                <a:schemeClr val="accent2"/>
              </a:buClr>
              <a:buFont typeface="Wingdings" panose="05000000000000000000" pitchFamily="2" charset="2"/>
              <a:buChar char="§"/>
            </a:pPr>
            <a:r>
              <a:rPr lang="en-US" sz="2400" dirty="0">
                <a:latin typeface="Bookman Old Style" panose="02050604050505020204" pitchFamily="18" charset="0"/>
              </a:rPr>
              <a:t>Placebo effect: subjects receive a treatment that they consider likely to be beneficial and improve because of that expectation rather than because of the treatment itself</a:t>
            </a:r>
          </a:p>
          <a:p>
            <a:pPr marL="1200150" lvl="2" indent="-457200">
              <a:spcBef>
                <a:spcPts val="600"/>
              </a:spcBef>
              <a:spcAft>
                <a:spcPts val="1200"/>
              </a:spcAft>
              <a:buClr>
                <a:schemeClr val="accent2"/>
              </a:buClr>
              <a:buFont typeface="Wingdings" panose="05000000000000000000" pitchFamily="2" charset="2"/>
              <a:buChar char="§"/>
            </a:pPr>
            <a:r>
              <a:rPr lang="en-US" sz="2400" dirty="0">
                <a:latin typeface="Bookman Old Style" panose="02050604050505020204" pitchFamily="18" charset="0"/>
              </a:rPr>
              <a:t>Hawthorne effect: members of the treatment group change in terms of the dependent variable because their participation in the study makes them feel especial</a:t>
            </a:r>
          </a:p>
        </p:txBody>
      </p:sp>
    </p:spTree>
    <p:extLst>
      <p:ext uri="{BB962C8B-B14F-4D97-AF65-F5344CB8AC3E}">
        <p14:creationId xmlns:p14="http://schemas.microsoft.com/office/powerpoint/2010/main" val="3669266731"/>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Interaction of Testing and Treatment</a:t>
            </a:r>
          </a:p>
        </p:txBody>
      </p:sp>
      <p:sp>
        <p:nvSpPr>
          <p:cNvPr id="3" name="TextBox 2"/>
          <p:cNvSpPr txBox="1"/>
          <p:nvPr/>
        </p:nvSpPr>
        <p:spPr>
          <a:xfrm>
            <a:off x="781049" y="1446135"/>
            <a:ext cx="10540093" cy="4416594"/>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3800" dirty="0">
                <a:latin typeface="Bookman Old Style" panose="02050604050505020204" pitchFamily="18" charset="0"/>
              </a:rPr>
              <a:t>Solomon four-group design – subjects randomly assigned to at least two experimental groups and at least two comparison groups</a:t>
            </a:r>
          </a:p>
          <a:p>
            <a:pPr marL="342900" indent="-342900">
              <a:spcBef>
                <a:spcPts val="600"/>
              </a:spcBef>
              <a:spcAft>
                <a:spcPts val="1200"/>
              </a:spcAft>
              <a:buClr>
                <a:schemeClr val="accent2"/>
              </a:buClr>
              <a:buFont typeface="Wingdings" panose="05000000000000000000" pitchFamily="2" charset="2"/>
              <a:buChar char="q"/>
            </a:pPr>
            <a:r>
              <a:rPr lang="en-US" sz="3800" dirty="0">
                <a:latin typeface="Bookman Old Style" panose="02050604050505020204" pitchFamily="18" charset="0"/>
              </a:rPr>
              <a:t>One experimental group and one comparison group have pretest, other two will not</a:t>
            </a:r>
          </a:p>
        </p:txBody>
      </p:sp>
      <p:sp>
        <p:nvSpPr>
          <p:cNvPr id="4" name="TextBox 3"/>
          <p:cNvSpPr txBox="1"/>
          <p:nvPr/>
        </p:nvSpPr>
        <p:spPr>
          <a:xfrm>
            <a:off x="4222295"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095013978"/>
      </p:ext>
    </p:ext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Interaction of Testing and Treatment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6819" y="1462583"/>
            <a:ext cx="7733488" cy="4689194"/>
          </a:xfrm>
          <a:prstGeom prst="rect">
            <a:avLst/>
          </a:prstGeom>
        </p:spPr>
      </p:pic>
    </p:spTree>
    <p:extLst>
      <p:ext uri="{BB962C8B-B14F-4D97-AF65-F5344CB8AC3E}">
        <p14:creationId xmlns:p14="http://schemas.microsoft.com/office/powerpoint/2010/main" val="1762429223"/>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Generalizability and Time in Research</a:t>
            </a:r>
          </a:p>
        </p:txBody>
      </p:sp>
      <p:sp>
        <p:nvSpPr>
          <p:cNvPr id="3" name="TextBox 2"/>
          <p:cNvSpPr txBox="1"/>
          <p:nvPr/>
        </p:nvSpPr>
        <p:spPr>
          <a:xfrm>
            <a:off x="152400" y="2214657"/>
            <a:ext cx="11239500" cy="3016210"/>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Cross-sectional vs. Longitudinal research designs</a:t>
            </a:r>
          </a:p>
          <a:p>
            <a:pPr marL="863600" lvl="1" indent="-4572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Cross-sectional research design – data collected at one point in time</a:t>
            </a:r>
          </a:p>
          <a:p>
            <a:pPr marL="863600" lvl="1" indent="-4572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Longitudinal research designs -- data collected at two or more points in time</a:t>
            </a:r>
          </a:p>
        </p:txBody>
      </p:sp>
      <p:sp>
        <p:nvSpPr>
          <p:cNvPr id="5" name="TextBox 4"/>
          <p:cNvSpPr txBox="1"/>
          <p:nvPr/>
        </p:nvSpPr>
        <p:spPr>
          <a:xfrm>
            <a:off x="152399" y="978295"/>
            <a:ext cx="11595099" cy="1077218"/>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Sample generalizability – ability to apply findings to clearly defined, larger population </a:t>
            </a:r>
          </a:p>
        </p:txBody>
      </p:sp>
      <p:sp>
        <p:nvSpPr>
          <p:cNvPr id="6" name="TextBox 5"/>
          <p:cNvSpPr txBox="1"/>
          <p:nvPr/>
        </p:nvSpPr>
        <p:spPr>
          <a:xfrm>
            <a:off x="3943350" y="6310544"/>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614153634"/>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Longitudinal Research designs</a:t>
            </a:r>
          </a:p>
        </p:txBody>
      </p:sp>
      <p:sp>
        <p:nvSpPr>
          <p:cNvPr id="3" name="TextBox 2"/>
          <p:cNvSpPr txBox="1"/>
          <p:nvPr/>
        </p:nvSpPr>
        <p:spPr>
          <a:xfrm>
            <a:off x="0" y="914268"/>
            <a:ext cx="12192000" cy="5401479"/>
          </a:xfrm>
          <a:prstGeom prst="rect">
            <a:avLst/>
          </a:prstGeom>
          <a:noFill/>
        </p:spPr>
        <p:txBody>
          <a:bodyPr wrap="square" rtlCol="0">
            <a:spAutoFit/>
          </a:bodyPr>
          <a:lstStyle/>
          <a:p>
            <a:pPr marL="457200" indent="-457200">
              <a:spcBef>
                <a:spcPts val="600"/>
              </a:spcBef>
              <a:spcAft>
                <a:spcPts val="1200"/>
              </a:spcAft>
              <a:buClr>
                <a:schemeClr val="accent2"/>
              </a:buClr>
              <a:buFont typeface="+mj-lt"/>
              <a:buAutoNum type="arabicParenR"/>
            </a:pPr>
            <a:r>
              <a:rPr lang="en-US" sz="2400" dirty="0">
                <a:latin typeface="Bookman Old Style" panose="02050604050505020204" pitchFamily="18" charset="0"/>
              </a:rPr>
              <a:t>Repeated Cross-Sectional Designs (Trend Study)</a:t>
            </a:r>
          </a:p>
          <a:p>
            <a:pPr marL="739775" lvl="1" indent="-347663">
              <a:spcBef>
                <a:spcPts val="600"/>
              </a:spcBef>
              <a:spcAft>
                <a:spcPts val="1200"/>
              </a:spcAft>
              <a:buClr>
                <a:schemeClr val="accent2"/>
              </a:buClr>
              <a:buFont typeface="+mj-lt"/>
              <a:buAutoNum type="alphaLcParenR"/>
            </a:pPr>
            <a:r>
              <a:rPr lang="en-US" sz="2400" dirty="0">
                <a:latin typeface="Bookman Old Style" panose="02050604050505020204" pitchFamily="18" charset="0"/>
              </a:rPr>
              <a:t>Sample drawn from population at Time 1 (T1), data collected</a:t>
            </a:r>
          </a:p>
          <a:p>
            <a:pPr marL="739775" lvl="1" indent="-347663">
              <a:spcBef>
                <a:spcPts val="600"/>
              </a:spcBef>
              <a:spcAft>
                <a:spcPts val="1200"/>
              </a:spcAft>
              <a:buClr>
                <a:schemeClr val="accent2"/>
              </a:buClr>
              <a:buFont typeface="+mj-lt"/>
              <a:buAutoNum type="alphaLcParenR"/>
            </a:pPr>
            <a:r>
              <a:rPr lang="en-US" sz="2400" dirty="0">
                <a:latin typeface="Bookman Old Style" panose="02050604050505020204" pitchFamily="18" charset="0"/>
              </a:rPr>
              <a:t>Time passes, some people leave population, others enter</a:t>
            </a:r>
          </a:p>
          <a:p>
            <a:pPr marL="739775" lvl="1" indent="-347663">
              <a:spcBef>
                <a:spcPts val="600"/>
              </a:spcBef>
              <a:spcAft>
                <a:spcPts val="1200"/>
              </a:spcAft>
              <a:buClr>
                <a:schemeClr val="accent2"/>
              </a:buClr>
              <a:buFont typeface="+mj-lt"/>
              <a:buAutoNum type="alphaLcParenR"/>
            </a:pPr>
            <a:r>
              <a:rPr lang="en-US" sz="2400" dirty="0">
                <a:latin typeface="Bookman Old Style" panose="02050604050505020204" pitchFamily="18" charset="0"/>
              </a:rPr>
              <a:t>At Time 2 (T2), different sample drawn from population &amp; data collected</a:t>
            </a:r>
          </a:p>
          <a:p>
            <a:pPr marL="457200" indent="-457200">
              <a:spcBef>
                <a:spcPts val="600"/>
              </a:spcBef>
              <a:spcAft>
                <a:spcPts val="1200"/>
              </a:spcAft>
              <a:buClr>
                <a:schemeClr val="accent2"/>
              </a:buClr>
              <a:buFont typeface="+mj-lt"/>
              <a:buAutoNum type="arabicParenR"/>
            </a:pPr>
            <a:r>
              <a:rPr lang="en-US" sz="2400" dirty="0">
                <a:latin typeface="Bookman Old Style" panose="02050604050505020204" pitchFamily="18" charset="0"/>
              </a:rPr>
              <a:t>Fixed-Sample Panel Designs</a:t>
            </a:r>
          </a:p>
          <a:p>
            <a:pPr marL="696913" indent="-349250">
              <a:spcBef>
                <a:spcPts val="600"/>
              </a:spcBef>
              <a:spcAft>
                <a:spcPts val="1200"/>
              </a:spcAft>
              <a:buClr>
                <a:schemeClr val="accent2"/>
              </a:buClr>
              <a:buFont typeface="+mj-lt"/>
              <a:buAutoNum type="alphaLcParenR"/>
            </a:pPr>
            <a:r>
              <a:rPr lang="en-US" sz="2400" dirty="0">
                <a:latin typeface="Bookman Old Style" panose="02050604050505020204" pitchFamily="18" charset="0"/>
              </a:rPr>
              <a:t>Sample (called “panel”) drawn from population at T1, data collected</a:t>
            </a:r>
          </a:p>
          <a:p>
            <a:pPr marL="696913" indent="-349250">
              <a:spcBef>
                <a:spcPts val="600"/>
              </a:spcBef>
              <a:spcAft>
                <a:spcPts val="1200"/>
              </a:spcAft>
              <a:buClr>
                <a:schemeClr val="accent2"/>
              </a:buClr>
              <a:buFont typeface="+mj-lt"/>
              <a:buAutoNum type="alphaLcParenR"/>
            </a:pPr>
            <a:r>
              <a:rPr lang="en-US" sz="2400" dirty="0">
                <a:latin typeface="Bookman Old Style" panose="02050604050505020204" pitchFamily="18" charset="0"/>
              </a:rPr>
              <a:t>Time passes, some panel members unavailable for follow-up, population changes</a:t>
            </a:r>
          </a:p>
          <a:p>
            <a:pPr marL="696913" indent="-349250">
              <a:spcBef>
                <a:spcPts val="600"/>
              </a:spcBef>
              <a:spcAft>
                <a:spcPts val="1200"/>
              </a:spcAft>
              <a:buClr>
                <a:schemeClr val="accent2"/>
              </a:buClr>
              <a:buFont typeface="+mj-lt"/>
              <a:buAutoNum type="alphaLcParenR"/>
            </a:pPr>
            <a:r>
              <a:rPr lang="en-US" sz="2400" dirty="0">
                <a:latin typeface="Bookman Old Style" panose="02050604050505020204" pitchFamily="18" charset="0"/>
              </a:rPr>
              <a:t>At T2, data collected from same people at T1 (the “panel”), except those people who cannot be located</a:t>
            </a:r>
          </a:p>
        </p:txBody>
      </p:sp>
      <p:sp>
        <p:nvSpPr>
          <p:cNvPr id="4" name="TextBox 3"/>
          <p:cNvSpPr txBox="1"/>
          <p:nvPr/>
        </p:nvSpPr>
        <p:spPr>
          <a:xfrm>
            <a:off x="4267200"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289191019"/>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Panel Designs</a:t>
            </a:r>
          </a:p>
        </p:txBody>
      </p:sp>
      <p:sp>
        <p:nvSpPr>
          <p:cNvPr id="3" name="TextBox 2"/>
          <p:cNvSpPr txBox="1"/>
          <p:nvPr/>
        </p:nvSpPr>
        <p:spPr>
          <a:xfrm>
            <a:off x="319313" y="1224158"/>
            <a:ext cx="11321144" cy="4493538"/>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Drawback:</a:t>
            </a:r>
          </a:p>
          <a:p>
            <a:pPr marL="914400" indent="-277813">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Expense and Attrition – expensive to keep track of individuals over time, proportion of panel members located for follow-up declines over time</a:t>
            </a:r>
          </a:p>
          <a:p>
            <a:pPr marL="914400" indent="-277813">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Subject Fatigue – panel members grow weary of repeated interviews and drop out of study, become so used to answering standard questions that they begin giving “stock” answers without thought</a:t>
            </a:r>
          </a:p>
        </p:txBody>
      </p:sp>
      <p:sp>
        <p:nvSpPr>
          <p:cNvPr id="4" name="TextBox 3"/>
          <p:cNvSpPr txBox="1"/>
          <p:nvPr/>
        </p:nvSpPr>
        <p:spPr>
          <a:xfrm>
            <a:off x="4151085"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085649743"/>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Event-Based Designs</a:t>
            </a:r>
          </a:p>
        </p:txBody>
      </p:sp>
      <p:sp>
        <p:nvSpPr>
          <p:cNvPr id="3" name="TextBox 2"/>
          <p:cNvSpPr txBox="1"/>
          <p:nvPr/>
        </p:nvSpPr>
        <p:spPr>
          <a:xfrm>
            <a:off x="198663" y="1079464"/>
            <a:ext cx="11108873" cy="4955203"/>
          </a:xfrm>
          <a:prstGeom prst="rect">
            <a:avLst/>
          </a:prstGeom>
          <a:noFill/>
        </p:spPr>
        <p:txBody>
          <a:bodyPr wrap="square" rtlCol="0">
            <a:spAutoFit/>
          </a:bodyPr>
          <a:lstStyle/>
          <a:p>
            <a:pPr marL="342900" indent="-3429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Often called “Cohort Study”</a:t>
            </a:r>
          </a:p>
          <a:p>
            <a:pPr marL="696912" indent="-342900">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Examples:</a:t>
            </a:r>
          </a:p>
          <a:p>
            <a:pPr marL="979488" lvl="1" indent="-277813">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Birth cohorts – share common period of birth (born in 1940s, 1950s, 1970s, etc.)</a:t>
            </a:r>
          </a:p>
          <a:p>
            <a:pPr marL="979488" lvl="1" indent="-277813">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Seniority cohorts – have worked at the same place for about 5 years, about 10 years,  etc.</a:t>
            </a:r>
          </a:p>
          <a:p>
            <a:pPr marL="979488" lvl="1" indent="-277813">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School cohorts – freshmen, sophomores, juniors, seniors</a:t>
            </a:r>
          </a:p>
        </p:txBody>
      </p:sp>
      <p:sp>
        <p:nvSpPr>
          <p:cNvPr id="4" name="TextBox 3"/>
          <p:cNvSpPr txBox="1"/>
          <p:nvPr/>
        </p:nvSpPr>
        <p:spPr>
          <a:xfrm>
            <a:off x="3924299"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924087211"/>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3100" y="0"/>
            <a:ext cx="64389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Longitudinal Research designs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4485" y="968932"/>
            <a:ext cx="6118698" cy="5889068"/>
          </a:xfrm>
          <a:prstGeom prst="rect">
            <a:avLst/>
          </a:prstGeom>
        </p:spPr>
      </p:pic>
    </p:spTree>
    <p:extLst>
      <p:ext uri="{BB962C8B-B14F-4D97-AF65-F5344CB8AC3E}">
        <p14:creationId xmlns:p14="http://schemas.microsoft.com/office/powerpoint/2010/main" val="3842532912"/>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5143" y="0"/>
            <a:ext cx="6966857"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Other Issues</a:t>
            </a:r>
          </a:p>
        </p:txBody>
      </p:sp>
      <p:sp>
        <p:nvSpPr>
          <p:cNvPr id="3" name="TextBox 2"/>
          <p:cNvSpPr txBox="1"/>
          <p:nvPr/>
        </p:nvSpPr>
        <p:spPr>
          <a:xfrm>
            <a:off x="-79899" y="852981"/>
            <a:ext cx="12192000" cy="5555367"/>
          </a:xfrm>
          <a:prstGeom prst="rect">
            <a:avLst/>
          </a:prstGeom>
          <a:noFill/>
        </p:spPr>
        <p:txBody>
          <a:bodyPr wrap="square" rtlCol="0">
            <a:spAutoFit/>
          </a:bodyPr>
          <a:lstStyle/>
          <a:p>
            <a:pPr marL="457200" indent="-457200">
              <a:spcBef>
                <a:spcPts val="600"/>
              </a:spcBef>
              <a:spcAft>
                <a:spcPts val="1200"/>
              </a:spcAft>
              <a:buClr>
                <a:schemeClr val="accent2"/>
              </a:buClr>
              <a:buFont typeface="Wingdings" panose="05000000000000000000" pitchFamily="2" charset="2"/>
              <a:buChar char="q"/>
            </a:pPr>
            <a:r>
              <a:rPr lang="en-US" sz="2800" dirty="0">
                <a:latin typeface="Bookman Old Style" panose="02050604050505020204" pitchFamily="18" charset="0"/>
              </a:rPr>
              <a:t>Fairly easy to show Empirical Association in nonexperimental designs; Time Order &amp; </a:t>
            </a:r>
            <a:r>
              <a:rPr lang="en-US" sz="2800" dirty="0" err="1">
                <a:latin typeface="Bookman Old Style" panose="02050604050505020204" pitchFamily="18" charset="0"/>
              </a:rPr>
              <a:t>Nonspuriousness</a:t>
            </a:r>
            <a:r>
              <a:rPr lang="en-US" sz="2800" dirty="0">
                <a:latin typeface="Bookman Old Style" panose="02050604050505020204" pitchFamily="18" charset="0"/>
              </a:rPr>
              <a:t> more difficult to show </a:t>
            </a:r>
          </a:p>
          <a:p>
            <a:pPr marL="914400" indent="-519113">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Use of Statistical Control to reduce risk of </a:t>
            </a:r>
            <a:r>
              <a:rPr lang="en-US" sz="2800" dirty="0" err="1">
                <a:latin typeface="Bookman Old Style" panose="02050604050505020204" pitchFamily="18" charset="0"/>
              </a:rPr>
              <a:t>nonspuriousness</a:t>
            </a:r>
            <a:endParaRPr lang="en-US" sz="2800" dirty="0">
              <a:latin typeface="Bookman Old Style" panose="02050604050505020204" pitchFamily="18" charset="0"/>
            </a:endParaRPr>
          </a:p>
          <a:p>
            <a:pPr marL="914400" lvl="1" indent="-457200">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Look for Intervening Variable(s)</a:t>
            </a:r>
          </a:p>
          <a:p>
            <a:pPr lvl="1" indent="-457200">
              <a:spcBef>
                <a:spcPts val="600"/>
              </a:spcBef>
              <a:spcAft>
                <a:spcPts val="1200"/>
              </a:spcAft>
              <a:buClr>
                <a:schemeClr val="accent2"/>
              </a:buClr>
              <a:buFont typeface="Wingdings" panose="05000000000000000000" pitchFamily="2" charset="2"/>
              <a:buChar char="q"/>
            </a:pPr>
            <a:r>
              <a:rPr lang="en-US" sz="2800" dirty="0">
                <a:latin typeface="Bookman Old Style" panose="02050604050505020204" pitchFamily="18" charset="0"/>
              </a:rPr>
              <a:t>Ethical Issue of Protection of Subjects</a:t>
            </a:r>
          </a:p>
          <a:p>
            <a:pPr lvl="2" indent="-457200">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Deception – use of debriefing techniques after study concludes to mitigate effects of the deception</a:t>
            </a:r>
          </a:p>
          <a:p>
            <a:pPr lvl="2" indent="-457200">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Selective Distribution of Benefits –how much researchers can influence benefit subjects receive as part of treatment in field studies</a:t>
            </a:r>
          </a:p>
        </p:txBody>
      </p:sp>
      <p:sp>
        <p:nvSpPr>
          <p:cNvPr id="4" name="TextBox 3"/>
          <p:cNvSpPr txBox="1"/>
          <p:nvPr/>
        </p:nvSpPr>
        <p:spPr>
          <a:xfrm>
            <a:off x="4267200" y="6324599"/>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891029775"/>
      </p:ext>
    </p:extLst>
  </p:cSld>
  <p:clrMapOvr>
    <a:masterClrMapping/>
  </p:clrMapOvr>
  <p:transition>
    <p:random/>
  </p:transition>
</p:sld>
</file>

<file path=ppt/theme/theme1.xml><?xml version="1.0" encoding="utf-8"?>
<a:theme xmlns:a="http://schemas.openxmlformats.org/drawingml/2006/main" name="Bachma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Bachman</Template>
  <TotalTime>379</TotalTime>
  <Words>1548</Words>
  <Application>Microsoft Office PowerPoint</Application>
  <PresentationFormat>Widescreen</PresentationFormat>
  <Paragraphs>126</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Bookman Old Style</vt:lpstr>
      <vt:lpstr>Calibri</vt:lpstr>
      <vt:lpstr>Calibri Light</vt:lpstr>
      <vt:lpstr>Cambria</vt:lpstr>
      <vt:lpstr>Georgia</vt:lpstr>
      <vt:lpstr>Wingdings</vt:lpstr>
      <vt:lpstr>Bachman</vt:lpstr>
      <vt:lpstr>Chapter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Terri W</dc:creator>
  <cp:lastModifiedBy>Wu, Jun</cp:lastModifiedBy>
  <cp:revision>84</cp:revision>
  <dcterms:created xsi:type="dcterms:W3CDTF">2016-10-11T17:36:36Z</dcterms:created>
  <dcterms:modified xsi:type="dcterms:W3CDTF">2017-10-08T19:35:41Z</dcterms:modified>
</cp:coreProperties>
</file>