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4" r:id="rId1"/>
  </p:sldMasterIdLst>
  <p:notesMasterIdLst>
    <p:notesMasterId r:id="rId28"/>
  </p:notesMasterIdLst>
  <p:handoutMasterIdLst>
    <p:handoutMasterId r:id="rId29"/>
  </p:handoutMasterIdLst>
  <p:sldIdLst>
    <p:sldId id="304" r:id="rId2"/>
    <p:sldId id="339" r:id="rId3"/>
    <p:sldId id="362" r:id="rId4"/>
    <p:sldId id="364" r:id="rId5"/>
    <p:sldId id="340" r:id="rId6"/>
    <p:sldId id="341" r:id="rId7"/>
    <p:sldId id="358" r:id="rId8"/>
    <p:sldId id="359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42" r:id="rId17"/>
    <p:sldId id="372" r:id="rId18"/>
    <p:sldId id="373" r:id="rId19"/>
    <p:sldId id="343" r:id="rId20"/>
    <p:sldId id="345" r:id="rId21"/>
    <p:sldId id="346" r:id="rId22"/>
    <p:sldId id="361" r:id="rId23"/>
    <p:sldId id="347" r:id="rId24"/>
    <p:sldId id="374" r:id="rId25"/>
    <p:sldId id="375" r:id="rId26"/>
    <p:sldId id="348" r:id="rId27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7" autoAdjust="0"/>
    <p:restoredTop sz="94211" autoAdjust="0"/>
  </p:normalViewPr>
  <p:slideViewPr>
    <p:cSldViewPr>
      <p:cViewPr varScale="1">
        <p:scale>
          <a:sx n="91" d="100"/>
          <a:sy n="91" d="100"/>
        </p:scale>
        <p:origin x="8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098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70098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>
              <a:defRPr sz="1200"/>
            </a:lvl1pPr>
          </a:lstStyle>
          <a:p>
            <a:fld id="{DDD0F4CB-2CD5-4BD3-A1E9-77068A7E7A32}" type="datetimeFigureOut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328"/>
            <a:ext cx="3066733" cy="470097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9328"/>
            <a:ext cx="3066733" cy="470097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r">
              <a:defRPr sz="1200"/>
            </a:lvl1pPr>
          </a:lstStyle>
          <a:p>
            <a:fld id="{FEDC0C88-19A0-4219-9848-A24415A90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77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>
              <a:defRPr sz="1200"/>
            </a:lvl1pPr>
          </a:lstStyle>
          <a:p>
            <a:fld id="{ADE1668B-5DD8-4E66-9372-BF5ECDB2A7B5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73" tIns="46986" rIns="93973" bIns="469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0477"/>
            <a:ext cx="5661660" cy="4216241"/>
          </a:xfrm>
          <a:prstGeom prst="rect">
            <a:avLst/>
          </a:prstGeom>
        </p:spPr>
        <p:txBody>
          <a:bodyPr vert="horz" lIns="93973" tIns="46986" rIns="93973" bIns="4698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9328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r">
              <a:defRPr sz="1200"/>
            </a:lvl1pPr>
          </a:lstStyle>
          <a:p>
            <a:fld id="{83DD37F3-825C-4A96-8238-ED6FC377AD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D37F3-825C-4A96-8238-ED6FC377AD2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3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6207180"/>
      </p:ext>
    </p:extLst>
  </p:cSld>
  <p:clrMapOvr>
    <a:masterClrMapping/>
  </p:clrMapOvr>
  <p:hf sldNum="0"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225040"/>
            <a:ext cx="7543801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Chambliss/Schutt, Making Sense of the Social World 4</a:t>
            </a:r>
            <a:r>
              <a:rPr lang="en-US" baseline="30000"/>
              <a:t>th </a:t>
            </a:r>
            <a:r>
              <a:rPr lang="en-US"/>
              <a:t> edition</a:t>
            </a:r>
          </a:p>
          <a:p>
            <a:pPr algn="l"/>
            <a:r>
              <a:rPr lang="en-US"/>
              <a:t>© 2012 SAGE Publications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44483-09AE-45CC-B0EE-7382B4EEAC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7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BACAC4-21E9-4CB3-A2B8-166290C8AB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00500"/>
      </p:ext>
    </p:extLst>
  </p:cSld>
  <p:clrMapOvr>
    <a:masterClrMapping/>
  </p:clrMapOvr>
  <p:transition>
    <p:random/>
  </p:transition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682843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2225040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algn="l"/>
            <a:r>
              <a:rPr lang="en-US"/>
              <a:t>Chambliss/Schutt, Making Sense of the Social World 4</a:t>
            </a:r>
            <a:r>
              <a:rPr lang="en-US" baseline="30000"/>
              <a:t>th </a:t>
            </a:r>
            <a:r>
              <a:rPr lang="en-US"/>
              <a:t> edition</a:t>
            </a:r>
          </a:p>
          <a:p>
            <a:pPr algn="l"/>
            <a:r>
              <a:rPr lang="en-US"/>
              <a:t>© 2012 SAGE Publications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FF44483-09AE-45CC-B0EE-7382B4EEA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3200400" y="609600"/>
            <a:ext cx="5087937" cy="838200"/>
          </a:xfrm>
        </p:spPr>
        <p:txBody>
          <a:bodyPr>
            <a:noAutofit/>
          </a:bodyPr>
          <a:lstStyle/>
          <a:p>
            <a:pPr algn="r"/>
            <a:r>
              <a:rPr lang="en-US" sz="4000" b="1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Chapter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7:</a:t>
            </a:r>
            <a:endParaRPr lang="en-US" sz="4000" b="1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2303804" y="1752600"/>
            <a:ext cx="6324600" cy="2286000"/>
          </a:xfrm>
        </p:spPr>
        <p:txBody>
          <a:bodyPr>
            <a:no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Survey Research</a:t>
            </a:r>
            <a:endParaRPr lang="en-US" sz="4800" b="1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304800" y="4724400"/>
            <a:ext cx="198120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800" cap="none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6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What is a Survey?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524000"/>
            <a:ext cx="7924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4000" dirty="0">
                <a:latin typeface="Bookman Old Style" panose="02050604050505020204" pitchFamily="18" charset="0"/>
              </a:rPr>
              <a:t>Collection of information from sample of individuals through responses to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64868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What is a Survey?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099" y="990600"/>
            <a:ext cx="8001001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Attractive features of survey research</a:t>
            </a:r>
          </a:p>
          <a:p>
            <a:pPr marL="690563" indent="-454025"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en-US" sz="3600" dirty="0">
                <a:latin typeface="Bookman Old Style" panose="02050604050505020204" pitchFamily="18" charset="0"/>
              </a:rPr>
              <a:t>Versatility – can ask about many topics</a:t>
            </a:r>
          </a:p>
          <a:p>
            <a:pPr marL="690563" indent="-454025"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en-US" sz="3600" dirty="0">
                <a:latin typeface="Bookman Old Style" panose="02050604050505020204" pitchFamily="18" charset="0"/>
              </a:rPr>
              <a:t>Efficiency – can be collected from many people, low cost</a:t>
            </a:r>
          </a:p>
          <a:p>
            <a:pPr marL="690563" indent="-454025"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</a:pPr>
            <a:r>
              <a:rPr lang="en-US" sz="3600" dirty="0">
                <a:latin typeface="Bookman Old Style" panose="02050604050505020204" pitchFamily="18" charset="0"/>
              </a:rPr>
              <a:t>Generalizability – works well with probability sampling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153756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What is a Survey?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099" y="990600"/>
            <a:ext cx="800100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Survey research is perhaps the most frequently used mode of observation in sociology, political science, and criminal justice.</a:t>
            </a:r>
          </a:p>
          <a:p>
            <a:pPr marL="1028700" lvl="1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Bookman Old Style" panose="02050604050505020204" pitchFamily="18" charset="0"/>
              </a:rPr>
              <a:t>Why?</a:t>
            </a:r>
          </a:p>
          <a:p>
            <a:pPr marL="1028700" lvl="1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Bookman Old Style" panose="02050604050505020204" pitchFamily="18" charset="0"/>
              </a:rPr>
              <a:t>Target is people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109719598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152400"/>
            <a:ext cx="7808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Questionnaire Development and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474" y="1371601"/>
            <a:ext cx="8798859" cy="4953000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4000" dirty="0">
                <a:latin typeface="Bookman Old Style" panose="02050604050505020204" pitchFamily="18" charset="0"/>
              </a:rPr>
              <a:t>Questionnaire – the survey instrument containing the questions for a self-administered survey</a:t>
            </a:r>
          </a:p>
          <a:p>
            <a:pPr marL="1028700" lvl="1" indent="-571500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Bookman Old Style" panose="02050604050505020204" pitchFamily="18" charset="0"/>
              </a:rPr>
              <a:t>Maintain Focus</a:t>
            </a:r>
          </a:p>
          <a:p>
            <a:pPr marL="1028700" lvl="1" indent="-571500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Bookman Old Style" panose="02050604050505020204" pitchFamily="18" charset="0"/>
              </a:rPr>
              <a:t>Build on Existing Instruments</a:t>
            </a:r>
          </a:p>
          <a:p>
            <a:pPr marL="1028700" lvl="1" indent="-571500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Bookman Old Style" panose="02050604050505020204" pitchFamily="18" charset="0"/>
              </a:rPr>
              <a:t>Consider Translation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351845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143000"/>
            <a:ext cx="8458200" cy="5181600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marL="571500" indent="-571500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Writing Survey Questions</a:t>
            </a:r>
          </a:p>
          <a:p>
            <a:pPr marL="625475" lvl="1" indent="-338138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Open-ended Questions: Respondent is asked to provide his or her own answer</a:t>
            </a:r>
          </a:p>
          <a:p>
            <a:pPr marL="625475" lvl="1" indent="-338138">
              <a:lnSpc>
                <a:spcPct val="15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Closed-ended (Fixed-Choice) Questions: Respondent selects an answer/answers from a list provided by the researcher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58476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9144000" cy="5181600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marL="465138" lvl="1" indent="-452438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400" dirty="0">
                <a:latin typeface="Bookman Old Style" panose="02050604050505020204" pitchFamily="18" charset="0"/>
              </a:rPr>
              <a:t>Constructing Clear, Meaningful Questions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Avoid Confusing Phrasing and Vagueness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Be brief and stick to the point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Be specific about the reference period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Avoid Negatives and Double-negatives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Two negatives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Avoid Double-barreled Questions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Two questions with only one answer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Avoid Making Either Disagreement OR Agreement Disagreeable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People tend to agree with a statement to avoid seeming disagreeable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Be impartial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33805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9144000" cy="5105400"/>
          </a:xfrm>
          <a:prstGeom prst="rect">
            <a:avLst/>
          </a:prstGeom>
          <a:noFill/>
        </p:spPr>
        <p:txBody>
          <a:bodyPr wrap="square" rtlCol="0">
            <a:normAutofit fontScale="77500" lnSpcReduction="20000"/>
          </a:bodyPr>
          <a:lstStyle/>
          <a:p>
            <a:pPr marL="465138" lvl="1" indent="-452438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latin typeface="Bookman Old Style" panose="02050604050505020204" pitchFamily="18" charset="0"/>
              </a:rPr>
              <a:t>Additional Guidelines for Closed-Ended Questions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Make Response Choices Mutually Exclusive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Make Response Categories Exhaustive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Utilize Likert-Type Response Categories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Respondents indicate the extent to which they agree or disagree with statements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Minimize Fence-Sitting and Floating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Fence-sitting: being neutral on an issue and choose a middle response that is offered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Floating: select a substantive answer even they actually “don’t know”</a:t>
            </a:r>
          </a:p>
          <a:p>
            <a:pPr marL="927100" lvl="2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Utilize Filter Questions</a:t>
            </a:r>
          </a:p>
          <a:p>
            <a:pPr marL="1384300" lvl="3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Used to identify a subset of respondents who then are asked other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257895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1" y="1580049"/>
            <a:ext cx="8305799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Bookman Old Style" panose="02050604050505020204" pitchFamily="18" charset="0"/>
              </a:rPr>
              <a:t>How do you feel about the police?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Bookman Old Style" panose="02050604050505020204" pitchFamily="18" charset="0"/>
              </a:rPr>
              <a:t>What do you think is the biggest problem in your community?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Bookman Old Style" panose="02050604050505020204" pitchFamily="18" charset="0"/>
              </a:rPr>
              <a:t>How do you protect your home from burglary?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Bookman Old Style" panose="02050604050505020204" pitchFamily="18" charset="0"/>
              </a:rPr>
              <a:t>What do you think of…?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Bookman Old Style" panose="02050604050505020204" pitchFamily="18" charset="0"/>
              </a:rPr>
              <a:t>What is your opinion on…?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36257076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752600"/>
            <a:ext cx="8305800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Choices should be </a:t>
            </a:r>
            <a:r>
              <a:rPr lang="en-US" sz="2800" u="sng" dirty="0"/>
              <a:t>exhaustive</a:t>
            </a:r>
            <a:r>
              <a:rPr lang="en-US" sz="2800" dirty="0"/>
              <a:t> and </a:t>
            </a:r>
            <a:r>
              <a:rPr lang="en-US" sz="2800" u="sng" dirty="0"/>
              <a:t>mutually exclusive</a:t>
            </a:r>
          </a:p>
          <a:p>
            <a:r>
              <a:rPr lang="en-US" sz="2800" dirty="0"/>
              <a:t>How </a:t>
            </a:r>
            <a:r>
              <a:rPr lang="en-US" sz="2800" dirty="0">
                <a:solidFill>
                  <a:schemeClr val="tx1"/>
                </a:solidFill>
              </a:rPr>
              <a:t>many </a:t>
            </a:r>
            <a:r>
              <a:rPr lang="en-US" sz="2800" dirty="0"/>
              <a:t>times did you move last year?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A. 4 or more times			</a:t>
            </a:r>
          </a:p>
          <a:p>
            <a:pPr lvl="1"/>
            <a:r>
              <a:rPr lang="en-US" sz="2600" dirty="0"/>
              <a:t>B. 3 to 4 times						</a:t>
            </a:r>
          </a:p>
          <a:p>
            <a:pPr lvl="1"/>
            <a:r>
              <a:rPr lang="en-US" sz="2600" dirty="0"/>
              <a:t>C. 2</a:t>
            </a:r>
          </a:p>
          <a:p>
            <a:pPr lvl="1"/>
            <a:r>
              <a:rPr lang="en-US" sz="2600" dirty="0"/>
              <a:t>D. 1								</a:t>
            </a:r>
          </a:p>
        </p:txBody>
      </p:sp>
    </p:spTree>
    <p:extLst>
      <p:ext uri="{BB962C8B-B14F-4D97-AF65-F5344CB8AC3E}">
        <p14:creationId xmlns:p14="http://schemas.microsoft.com/office/powerpoint/2010/main" val="2367070007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801290" y="1371600"/>
            <a:ext cx="75438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How many times did you move last year?</a:t>
            </a:r>
          </a:p>
          <a:p>
            <a:endParaRPr lang="en-US" sz="2800" dirty="0"/>
          </a:p>
          <a:p>
            <a:pPr lvl="1"/>
            <a:r>
              <a:rPr lang="en-US" sz="2600" dirty="0"/>
              <a:t>A. 5 or more times									</a:t>
            </a:r>
          </a:p>
          <a:p>
            <a:pPr lvl="1"/>
            <a:r>
              <a:rPr lang="en-US" sz="2600" dirty="0"/>
              <a:t>B. 3 to 4 times									</a:t>
            </a:r>
          </a:p>
          <a:p>
            <a:pPr lvl="1"/>
            <a:r>
              <a:rPr lang="en-US" sz="2600" dirty="0"/>
              <a:t>C. 2									</a:t>
            </a:r>
          </a:p>
          <a:p>
            <a:pPr lvl="1"/>
            <a:r>
              <a:rPr lang="en-US" sz="2600" dirty="0"/>
              <a:t>D. 1								</a:t>
            </a:r>
          </a:p>
          <a:p>
            <a:pPr lvl="1"/>
            <a:r>
              <a:rPr lang="en-US" sz="2600" dirty="0"/>
              <a:t>E. 0</a:t>
            </a:r>
          </a:p>
        </p:txBody>
      </p:sp>
    </p:spTree>
    <p:extLst>
      <p:ext uri="{BB962C8B-B14F-4D97-AF65-F5344CB8AC3E}">
        <p14:creationId xmlns:p14="http://schemas.microsoft.com/office/powerpoint/2010/main" val="1628483455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526710"/>
              </p:ext>
            </p:extLst>
          </p:nvPr>
        </p:nvGraphicFramePr>
        <p:xfrm>
          <a:off x="228601" y="2286000"/>
          <a:ext cx="876350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7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7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77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77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Strongly 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Strongly Disagree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am a lazy person.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enjoy violent</a:t>
                      </a:r>
                      <a:r>
                        <a:rPr lang="en-US" baseline="0" dirty="0"/>
                        <a:t> video games.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always</a:t>
                      </a:r>
                      <a:r>
                        <a:rPr lang="en-US" baseline="0" dirty="0"/>
                        <a:t> feel hopeless.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 like eating ice-cream.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375862"/>
            <a:ext cx="8458200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Likert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4900491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015026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Tips on Making Good Questions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740932"/>
            <a:ext cx="8686800" cy="492697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u="sng" dirty="0">
                <a:solidFill>
                  <a:schemeClr val="accent2"/>
                </a:solidFill>
                <a:latin typeface="+mj-lt"/>
              </a:rPr>
              <a:t>Make Items Clear</a:t>
            </a:r>
            <a:r>
              <a:rPr lang="en-US" altLang="en-US" sz="2800" dirty="0">
                <a:latin typeface="+mj-lt"/>
              </a:rPr>
              <a:t>: Avoid ambiguous questions; do not ask “double-barreled” questions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>
                <a:latin typeface="+mj-lt"/>
              </a:rPr>
              <a:t>Do you think Starbucks gift cards are beautiful? (Yes, No)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>
                <a:latin typeface="+mj-lt"/>
              </a:rPr>
              <a:t>Is it good to have a cup of coffee and take a walk on a weekend morning? (Yes, No)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u="sng" dirty="0">
                <a:solidFill>
                  <a:schemeClr val="accent2"/>
                </a:solidFill>
                <a:latin typeface="+mj-lt"/>
              </a:rPr>
              <a:t>Short Items are Best</a:t>
            </a:r>
            <a:r>
              <a:rPr lang="en-US" altLang="en-US" sz="2800" dirty="0">
                <a:latin typeface="+mj-lt"/>
              </a:rPr>
              <a:t>: Respondents like to read and answer a question quickly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>
                <a:latin typeface="+mj-lt"/>
              </a:rPr>
              <a:t>Do you think it is a good idea to…, that…, which…, when…, where…?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u="sng" dirty="0">
                <a:solidFill>
                  <a:schemeClr val="accent2"/>
                </a:solidFill>
                <a:latin typeface="+mj-lt"/>
              </a:rPr>
              <a:t>Avoid Negative Items</a:t>
            </a:r>
            <a:r>
              <a:rPr lang="en-US" altLang="en-US" sz="2800" dirty="0">
                <a:latin typeface="+mj-lt"/>
              </a:rPr>
              <a:t>: Leads to misinterpretation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>
                <a:latin typeface="+mj-lt"/>
              </a:rPr>
              <a:t>It is a good idea not to legalize marijuana.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 dirty="0">
                <a:latin typeface="+mj-lt"/>
              </a:rPr>
              <a:t>It is an unwise idea not to legalize marijuana.</a:t>
            </a: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413" y="3733800"/>
            <a:ext cx="3293987" cy="2075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86112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015026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Tips on Making Good Questions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732449"/>
            <a:ext cx="8534399" cy="464987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u="sng">
                <a:solidFill>
                  <a:schemeClr val="accent2"/>
                </a:solidFill>
              </a:rPr>
              <a:t>Avoid Biased Items and Terms</a:t>
            </a:r>
            <a:r>
              <a:rPr lang="en-US" altLang="en-US" sz="2800"/>
              <a:t>: Do not ask questions that encourage a certain answer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/>
              <a:t>Do you </a:t>
            </a:r>
            <a:r>
              <a:rPr lang="en-US" altLang="en-US" sz="2600" u="sng"/>
              <a:t>agree</a:t>
            </a:r>
            <a:r>
              <a:rPr lang="en-US" altLang="en-US" sz="2600"/>
              <a:t> with the statements below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2600"/>
              <a:t>Do you </a:t>
            </a:r>
            <a:r>
              <a:rPr lang="en-US" altLang="en-US" sz="2600" u="sng"/>
              <a:t>agree or disagree</a:t>
            </a:r>
            <a:r>
              <a:rPr lang="en-US" altLang="en-US" sz="2600"/>
              <a:t> with the statements below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u="sng">
                <a:solidFill>
                  <a:schemeClr val="accent2"/>
                </a:solidFill>
              </a:rPr>
              <a:t>Designing Self-Report Items</a:t>
            </a:r>
            <a:r>
              <a:rPr lang="en-US" altLang="en-US" sz="2800"/>
              <a:t>: Use of computer assisted interviewing techniques</a:t>
            </a:r>
            <a:endParaRPr lang="en-US" altLang="en-US" sz="2600" u="sng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177214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015026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Contingency Questions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1828800"/>
            <a:ext cx="8839200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Relevant only to some respondents – answered only based on their previous response</a:t>
            </a:r>
            <a:br>
              <a:rPr lang="en-US" sz="2800"/>
            </a:br>
            <a:endParaRPr lang="en-US" sz="2800" dirty="0"/>
          </a:p>
        </p:txBody>
      </p:sp>
      <p:pic>
        <p:nvPicPr>
          <p:cNvPr id="6" name="Picture 2" descr="http://sociology.ronnielichtman.com/courses/sociology/soc247/cont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3276600"/>
            <a:ext cx="2724150" cy="2238375"/>
          </a:xfrm>
          <a:prstGeom prst="rect">
            <a:avLst/>
          </a:prstGeom>
          <a:noFill/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pic>
        <p:nvPicPr>
          <p:cNvPr id="7" name="Picture 6" descr="http://www.socialresearchmethods.net/kb/Assets/images/quesfil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124200"/>
            <a:ext cx="4191000" cy="2838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85167624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143000"/>
            <a:ext cx="879885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latin typeface="Bookman Old Style" panose="02050604050505020204" pitchFamily="18" charset="0"/>
              </a:rPr>
              <a:t>Combining Questions Into an Index</a:t>
            </a:r>
          </a:p>
          <a:p>
            <a:pPr marL="742950" indent="-4000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Helps researchers avoid idiosyncratic variation – particular words or ideas affect how a person responds to it</a:t>
            </a:r>
          </a:p>
          <a:p>
            <a:pPr marL="742950" indent="-4000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Index – composite measure based on summing, averaging or otherwise combining responses to multiple questions measuring the same variable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123713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8798859" cy="5181600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latin typeface="Bookman Old Style" panose="02050604050505020204" pitchFamily="18" charset="0"/>
              </a:rPr>
              <a:t>Reliability measures</a:t>
            </a:r>
          </a:p>
          <a:p>
            <a:pPr marL="1028700" lvl="1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200" dirty="0">
                <a:latin typeface="Bookman Old Style" panose="02050604050505020204" pitchFamily="18" charset="0"/>
              </a:rPr>
              <a:t>Special statistics that help researchers decide whether responses are consistent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latin typeface="Bookman Old Style" panose="02050604050505020204" pitchFamily="18" charset="0"/>
              </a:rPr>
              <a:t>Reverse code</a:t>
            </a:r>
          </a:p>
          <a:p>
            <a:pPr marL="1028700" lvl="1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200" dirty="0">
                <a:latin typeface="Bookman Old Style" panose="02050604050505020204" pitchFamily="18" charset="0"/>
              </a:rPr>
              <a:t>Recoding response choices that were originally coded to reflect both favorable unfavorable attitudes toward a phenomenon as indicative of either all favorable or all unfavorable so the index is measuring the same thing</a:t>
            </a:r>
          </a:p>
        </p:txBody>
      </p:sp>
    </p:spTree>
    <p:extLst>
      <p:ext uri="{BB962C8B-B14F-4D97-AF65-F5344CB8AC3E}">
        <p14:creationId xmlns:p14="http://schemas.microsoft.com/office/powerpoint/2010/main" val="922208445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93459" y="152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Questions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823525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986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198566"/>
            <a:ext cx="704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Other Issues regarding Questionnaires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459736"/>
            <a:ext cx="8000999" cy="4678204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Demographics – Independent variables such as age, sex, race, ethnicity, income, religion</a:t>
            </a:r>
          </a:p>
          <a:p>
            <a:pPr marL="1028700" lvl="1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Bookman Old Style" panose="02050604050505020204" pitchFamily="18" charset="0"/>
              </a:rPr>
              <a:t>Almost all questionnaires would include demographics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Pre-testing – when questionnaire is taken by small subsample of respondent </a:t>
            </a:r>
          </a:p>
          <a:p>
            <a:pPr marL="1028700" lvl="1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600" dirty="0">
                <a:latin typeface="Bookman Old Style" panose="02050604050505020204" pitchFamily="18" charset="0"/>
              </a:rPr>
              <a:t>New questionnaires need pre-test to get external feedback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339536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152399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Designs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9179859" cy="503214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400" dirty="0">
                <a:latin typeface="Bookman Old Style" panose="02050604050505020204" pitchFamily="18" charset="0"/>
              </a:rPr>
              <a:t>Manner of administration – Mail? Group? Electronic?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400" dirty="0">
                <a:latin typeface="Bookman Old Style" panose="02050604050505020204" pitchFamily="18" charset="0"/>
              </a:rPr>
              <a:t>Questionnaire structure – Highly structured? Fixed Questions? More open?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400" dirty="0">
                <a:latin typeface="Bookman Old Style" panose="02050604050505020204" pitchFamily="18" charset="0"/>
              </a:rPr>
              <a:t>Setting– Home? Telephone? Group?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400" dirty="0">
                <a:latin typeface="Bookman Old Style" panose="02050604050505020204" pitchFamily="18" charset="0"/>
              </a:rPr>
              <a:t>Cost – in-person interviewing most expensive, phone interviews cost much less, survey by mail much cheaper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222123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07741" y="38100"/>
            <a:ext cx="323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Designs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2005" y="1143000"/>
            <a:ext cx="8303559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600"/>
              </a:spcAft>
              <a:buClr>
                <a:schemeClr val="accent2"/>
              </a:buClr>
              <a:buFont typeface="+mj-lt"/>
              <a:buAutoNum type="arabicParenR"/>
            </a:pPr>
            <a:r>
              <a:rPr lang="en-US" sz="3600" dirty="0">
                <a:latin typeface="Bookman Old Style" panose="02050604050505020204" pitchFamily="18" charset="0"/>
              </a:rPr>
              <a:t>Mailed (self-administered) surveys</a:t>
            </a:r>
          </a:p>
          <a:p>
            <a:pPr marL="514350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Mail questionnaire to respondents</a:t>
            </a:r>
          </a:p>
          <a:p>
            <a:pPr marL="514350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Respondents administer survey themselves</a:t>
            </a:r>
          </a:p>
          <a:p>
            <a:pPr marL="514350" indent="-4572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Often low response rate, incomplete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145179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07741" y="38100"/>
            <a:ext cx="323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Designs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940037"/>
            <a:ext cx="8915400" cy="530836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742950" indent="-742950">
              <a:spcAft>
                <a:spcPts val="600"/>
              </a:spcAft>
              <a:buClr>
                <a:schemeClr val="accent2"/>
              </a:buClr>
              <a:buFont typeface="+mj-lt"/>
              <a:buAutoNum type="arabicParenR" startAt="2"/>
            </a:pPr>
            <a:r>
              <a:rPr lang="en-US" sz="3600" dirty="0">
                <a:latin typeface="Bookman Old Style" panose="02050604050505020204" pitchFamily="18" charset="0"/>
              </a:rPr>
              <a:t>Group-administered Surveys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Completed by individual respondents assembled in a group</a:t>
            </a:r>
          </a:p>
          <a:p>
            <a:pPr marL="571500" indent="-57150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Not always feasible because requires an assembled group</a:t>
            </a:r>
          </a:p>
          <a:p>
            <a:pPr marL="625475" indent="-625475">
              <a:spcAft>
                <a:spcPts val="600"/>
              </a:spcAft>
              <a:buClr>
                <a:schemeClr val="accent2"/>
              </a:buClr>
              <a:buFont typeface="+mj-lt"/>
              <a:buAutoNum type="arabicParenR" startAt="3"/>
            </a:pPr>
            <a:r>
              <a:rPr lang="en-US" sz="4000" dirty="0">
                <a:latin typeface="Bookman Old Style" panose="02050604050505020204" pitchFamily="18" charset="0"/>
              </a:rPr>
              <a:t>Telephone Surveys</a:t>
            </a:r>
          </a:p>
          <a:p>
            <a:pPr marL="400050" indent="-4000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Problems reaching sampling units &amp;  maximizing response to surveys </a:t>
            </a:r>
          </a:p>
          <a:p>
            <a:pPr marL="400050" indent="-4000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Only if respondents have telephones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214041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3459" y="-78433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1"/>
                </a:solidFill>
                <a:latin typeface="Bookman Old Style" panose="02050604050505020204" pitchFamily="18" charset="0"/>
              </a:rPr>
              <a:t>**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9" y="71735"/>
            <a:ext cx="3083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Designs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1" y="914400"/>
            <a:ext cx="891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3" indent="-690563">
              <a:spcAft>
                <a:spcPts val="600"/>
              </a:spcAft>
              <a:buClr>
                <a:schemeClr val="accent2"/>
              </a:buClr>
              <a:buFont typeface="+mj-lt"/>
              <a:buAutoNum type="arabicParenR" startAt="4"/>
            </a:pPr>
            <a:r>
              <a:rPr lang="en-US" sz="3400" dirty="0">
                <a:latin typeface="Bookman Old Style" panose="02050604050505020204" pitchFamily="18" charset="0"/>
              </a:rPr>
              <a:t>In-person Interviews</a:t>
            </a:r>
          </a:p>
          <a:p>
            <a:pPr marL="512763" indent="-51276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Time consuming, expensive</a:t>
            </a:r>
          </a:p>
          <a:p>
            <a:pPr marL="512763" indent="-51276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CAPI, CASI</a:t>
            </a:r>
          </a:p>
          <a:p>
            <a:pPr marL="742950" indent="-742950">
              <a:spcAft>
                <a:spcPts val="600"/>
              </a:spcAft>
              <a:buClr>
                <a:schemeClr val="accent2"/>
              </a:buClr>
              <a:buFont typeface="+mj-lt"/>
              <a:buAutoNum type="arabicParenR" startAt="5"/>
            </a:pPr>
            <a:r>
              <a:rPr lang="en-US" sz="3400" dirty="0">
                <a:latin typeface="Bookman Old Style" panose="02050604050505020204" pitchFamily="18" charset="0"/>
              </a:rPr>
              <a:t>Electronic Surveys </a:t>
            </a:r>
          </a:p>
          <a:p>
            <a:pPr marL="458788" indent="-458788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Sent &amp; answered on computer</a:t>
            </a:r>
          </a:p>
          <a:p>
            <a:pPr marL="742950" indent="-742950">
              <a:spcAft>
                <a:spcPts val="600"/>
              </a:spcAft>
              <a:buClr>
                <a:schemeClr val="accent2"/>
              </a:buClr>
              <a:buFont typeface="+mj-lt"/>
              <a:buAutoNum type="arabicParenR" startAt="6"/>
            </a:pPr>
            <a:r>
              <a:rPr lang="en-US" sz="3400" dirty="0">
                <a:latin typeface="Bookman Old Style" panose="02050604050505020204" pitchFamily="18" charset="0"/>
              </a:rPr>
              <a:t>Mixed-Mode Surveys</a:t>
            </a:r>
          </a:p>
          <a:p>
            <a:pPr marL="458788" indent="-458788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400" dirty="0">
                <a:latin typeface="Bookman Old Style" panose="02050604050505020204" pitchFamily="18" charset="0"/>
              </a:rPr>
              <a:t>Allows strengths of one survey design to compensate for weaknesses of another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378384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07741" y="38100"/>
            <a:ext cx="323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Designs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1200"/>
            <a:ext cx="82142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07991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07741" y="38100"/>
            <a:ext cx="323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Survey Designs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102" y="914400"/>
            <a:ext cx="598714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29999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371600"/>
            <a:ext cx="8153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Protection of Respondents</a:t>
            </a:r>
          </a:p>
          <a:p>
            <a:pPr marL="1028700" lvl="1" indent="-571500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Possible harmful effects not always clear</a:t>
            </a:r>
          </a:p>
          <a:p>
            <a:pPr marL="1028700" lvl="1" indent="-571500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Bookman Old Style" panose="02050604050505020204" pitchFamily="18" charset="0"/>
              </a:rPr>
              <a:t>Secondary victimization</a:t>
            </a:r>
          </a:p>
          <a:p>
            <a:pPr marL="571500" indent="-571500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latin typeface="Bookman Old Style" panose="02050604050505020204" pitchFamily="18" charset="0"/>
              </a:rPr>
              <a:t>Confidentiality &amp; Anonymity</a:t>
            </a:r>
          </a:p>
          <a:p>
            <a:pPr marL="1028700" lvl="1" indent="-571500">
              <a:spcBef>
                <a:spcPts val="6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3600" dirty="0">
                <a:latin typeface="Bookman Old Style" panose="02050604050505020204" pitchFamily="18" charset="0"/>
              </a:rPr>
              <a:t>Published data must be de-identified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3589" y="144379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chemeClr val="accent2"/>
              </a:buClr>
            </a:pPr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Ethical 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0800" y="63246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Bachman, 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Fundamentals of Research in Criminology and Criminal Justice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, 4e. SAGE Publishing, 2018.</a:t>
            </a:r>
          </a:p>
        </p:txBody>
      </p:sp>
    </p:spTree>
    <p:extLst>
      <p:ext uri="{BB962C8B-B14F-4D97-AF65-F5344CB8AC3E}">
        <p14:creationId xmlns:p14="http://schemas.microsoft.com/office/powerpoint/2010/main" val="409527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Bachman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Bachman</Template>
  <TotalTime>1099</TotalTime>
  <Words>1183</Words>
  <Application>Microsoft Office PowerPoint</Application>
  <PresentationFormat>On-screen Show (4:3)</PresentationFormat>
  <Paragraphs>164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Bookman Old Style</vt:lpstr>
      <vt:lpstr>Calibri</vt:lpstr>
      <vt:lpstr>Calibri Light</vt:lpstr>
      <vt:lpstr>Cambria</vt:lpstr>
      <vt:lpstr>Georgia</vt:lpstr>
      <vt:lpstr>Wingdings</vt:lpstr>
      <vt:lpstr>Bachman</vt:lpstr>
      <vt:lpstr>Chapter 7: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Sage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rleblond</dc:creator>
  <cp:lastModifiedBy>Wu, Jun</cp:lastModifiedBy>
  <cp:revision>284</cp:revision>
  <cp:lastPrinted>2016-02-02T16:50:13Z</cp:lastPrinted>
  <dcterms:created xsi:type="dcterms:W3CDTF">2011-09-20T16:14:24Z</dcterms:created>
  <dcterms:modified xsi:type="dcterms:W3CDTF">2017-10-22T20:34:48Z</dcterms:modified>
</cp:coreProperties>
</file>