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0255" autoAdjust="0"/>
  </p:normalViewPr>
  <p:slideViewPr>
    <p:cSldViewPr snapToGrid="0">
      <p:cViewPr varScale="1">
        <p:scale>
          <a:sx n="51" d="100"/>
          <a:sy n="51" d="100"/>
        </p:scale>
        <p:origin x="15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F5348-E567-4094-8BB7-E92F91F04BC3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F9DBA-E7FC-4C1F-A2F5-F664A68AC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08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Unaccustomed excessive exercise creates a myriad of manifestations that include reductions in muscle strength and power, soreness, swelling, and reduced range of motion.</a:t>
            </a:r>
          </a:p>
          <a:p>
            <a:pPr marL="171450" indent="-17145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of these symptoms resolve within days after minor insults but may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continue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several weeks after exposure to repeated maximum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or excessive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contractions </a:t>
            </a:r>
          </a:p>
          <a:p>
            <a:pPr marL="171450" indent="-17145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a fight of high-force excessive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exercise with the knee extensors has been reported to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cause around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40–50% strength loss, from which a full recovery can take up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3 weeks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more depending on the damage to tissue.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these severe cases, the sustained impairment in muscle function can negatively impact athletic performance and reduce adherence to training regimens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impairment in muscle function following intense  exercise comes from multiple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mechanisms;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failure of excitation-contraction or cramping, impaired metabolism,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abnormalities in microvascular structure and function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Combined, these mechanisms can impair the ability to deliver O2 and organic substrates during the recovery period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DD7B8-E283-463B-ACE8-A4C10BFF42C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722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19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1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1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7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8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6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2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27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4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0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1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5535-5B39-4DBD-84F4-550AB79B0770}" type="datetimeFigureOut">
              <a:rPr lang="en-US" smtClean="0"/>
              <a:t>05/06/2021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EC488-CDEB-4756-BCBE-114CC9BE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9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55790" y="7938"/>
            <a:ext cx="7704667" cy="900783"/>
          </a:xfrm>
        </p:spPr>
        <p:txBody>
          <a:bodyPr/>
          <a:lstStyle/>
          <a:p>
            <a:pPr algn="l"/>
            <a:r>
              <a:rPr lang="en-US" dirty="0"/>
              <a:t>Background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95600" y="1124744"/>
            <a:ext cx="8172400" cy="4896544"/>
          </a:xfrm>
        </p:spPr>
        <p:txBody>
          <a:bodyPr anchor="t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AU" sz="1800" dirty="0"/>
              <a:t>Unaccustomed </a:t>
            </a:r>
            <a:r>
              <a:rPr lang="en-US" sz="1800" dirty="0"/>
              <a:t>excessive </a:t>
            </a:r>
            <a:r>
              <a:rPr lang="en-AU" sz="1800" dirty="0"/>
              <a:t>exercise results in numerous manifestations</a:t>
            </a:r>
          </a:p>
          <a:p>
            <a:pPr lvl="1">
              <a:lnSpc>
                <a:spcPct val="150000"/>
              </a:lnSpc>
            </a:pPr>
            <a:r>
              <a:rPr lang="en-AU" sz="1600" dirty="0"/>
              <a:t>These symptoms resolve within days </a:t>
            </a:r>
            <a:r>
              <a:rPr lang="en-AU" sz="1300" dirty="0"/>
              <a:t>(</a:t>
            </a:r>
            <a:r>
              <a:rPr lang="en-US" sz="1300" dirty="0" err="1"/>
              <a:t>Newham</a:t>
            </a:r>
            <a:r>
              <a:rPr lang="en-US" sz="1300" dirty="0"/>
              <a:t> </a:t>
            </a:r>
            <a:r>
              <a:rPr lang="en-US" sz="1300" dirty="0"/>
              <a:t>et al., 19</a:t>
            </a:r>
            <a:r>
              <a:rPr lang="en-AU" sz="1300" dirty="0"/>
              <a:t>87).</a:t>
            </a:r>
          </a:p>
          <a:p>
            <a:pPr lvl="1">
              <a:lnSpc>
                <a:spcPct val="150000"/>
              </a:lnSpc>
            </a:pPr>
            <a:r>
              <a:rPr lang="en-AU" sz="1600" dirty="0"/>
              <a:t>Repeated subjection to repeated optimum </a:t>
            </a:r>
            <a:r>
              <a:rPr lang="en-AU" sz="1600" dirty="0"/>
              <a:t>eccentric contractions  </a:t>
            </a:r>
            <a:r>
              <a:rPr lang="en-AU" sz="1600" dirty="0"/>
              <a:t>extends the resolution time</a:t>
            </a:r>
            <a:r>
              <a:rPr lang="en-AU" sz="1600" dirty="0"/>
              <a:t> </a:t>
            </a:r>
            <a:r>
              <a:rPr lang="en-US" sz="1300" dirty="0"/>
              <a:t>(Kim </a:t>
            </a:r>
            <a:r>
              <a:rPr lang="en-US" sz="1300" dirty="0"/>
              <a:t>et al., 2019</a:t>
            </a:r>
            <a:r>
              <a:rPr lang="en-US" sz="1300" dirty="0"/>
              <a:t>). </a:t>
            </a:r>
            <a:endParaRPr lang="en-AU" sz="1300" dirty="0"/>
          </a:p>
          <a:p>
            <a:pPr lvl="1">
              <a:lnSpc>
                <a:spcPct val="150000"/>
              </a:lnSpc>
            </a:pPr>
            <a:r>
              <a:rPr lang="en-AU" sz="1600" dirty="0"/>
              <a:t>E.g. </a:t>
            </a:r>
            <a:r>
              <a:rPr lang="en-US" sz="1600" dirty="0"/>
              <a:t>high-force </a:t>
            </a:r>
            <a:r>
              <a:rPr lang="en-US" sz="1600" dirty="0"/>
              <a:t>eccentric </a:t>
            </a:r>
            <a:r>
              <a:rPr lang="en-US" sz="1600" dirty="0"/>
              <a:t>exercise fight  </a:t>
            </a:r>
            <a:r>
              <a:rPr lang="en-US" sz="1600" dirty="0"/>
              <a:t>with the knee extensors </a:t>
            </a:r>
            <a:r>
              <a:rPr lang="en-US" sz="1600" dirty="0"/>
              <a:t>results in 40-50% strength loss. With </a:t>
            </a:r>
            <a:r>
              <a:rPr lang="en-AU" sz="1600" dirty="0"/>
              <a:t>recovery time of &gt;3 weeks </a:t>
            </a:r>
            <a:r>
              <a:rPr lang="en-AU" sz="1300" dirty="0"/>
              <a:t>(</a:t>
            </a:r>
            <a:r>
              <a:rPr lang="en-US" sz="1300" dirty="0"/>
              <a:t>Mackey </a:t>
            </a:r>
            <a:r>
              <a:rPr lang="en-US" sz="1300" dirty="0"/>
              <a:t> et al.,</a:t>
            </a:r>
            <a:r>
              <a:rPr lang="en-AU" sz="1300" dirty="0"/>
              <a:t>2004). </a:t>
            </a:r>
          </a:p>
          <a:p>
            <a:pPr lvl="1">
              <a:lnSpc>
                <a:spcPct val="150000"/>
              </a:lnSpc>
            </a:pPr>
            <a:r>
              <a:rPr lang="en-AU" sz="1600" dirty="0"/>
              <a:t>Sustained diminished muscle function adversely affects athletic performance and training regimens adherence </a:t>
            </a:r>
            <a:r>
              <a:rPr lang="en-AU" sz="1300" dirty="0"/>
              <a:t>(</a:t>
            </a:r>
            <a:r>
              <a:rPr lang="en-US" sz="1300" dirty="0" err="1"/>
              <a:t>Jarvinen</a:t>
            </a:r>
            <a:r>
              <a:rPr lang="en-US" sz="1300" dirty="0"/>
              <a:t> et al.,2005</a:t>
            </a:r>
            <a:r>
              <a:rPr lang="en-AU" sz="1300" dirty="0"/>
              <a:t>). </a:t>
            </a:r>
          </a:p>
          <a:p>
            <a:pPr>
              <a:lnSpc>
                <a:spcPct val="150000"/>
              </a:lnSpc>
            </a:pPr>
            <a:r>
              <a:rPr lang="en-AU" sz="1800" dirty="0"/>
              <a:t>There are multiple mechanisms attributed to the impaired muscle function </a:t>
            </a:r>
            <a:r>
              <a:rPr lang="en-US" sz="1300" dirty="0"/>
              <a:t>(Kim et al., 2019</a:t>
            </a:r>
            <a:r>
              <a:rPr lang="en-US" sz="1300" dirty="0"/>
              <a:t>). </a:t>
            </a:r>
            <a:endParaRPr lang="en-AU" sz="1300" dirty="0"/>
          </a:p>
          <a:p>
            <a:pPr lvl="1">
              <a:lnSpc>
                <a:spcPct val="150000"/>
              </a:lnSpc>
            </a:pPr>
            <a:r>
              <a:rPr lang="en-AU" sz="1600" dirty="0"/>
              <a:t>E.g. </a:t>
            </a:r>
            <a:r>
              <a:rPr lang="en-US" sz="1600" dirty="0"/>
              <a:t>abnormalities in microvascular structure and </a:t>
            </a:r>
            <a:r>
              <a:rPr lang="en-US" sz="1600" dirty="0"/>
              <a:t>function, </a:t>
            </a:r>
            <a:r>
              <a:rPr lang="en-US" sz="1600" dirty="0"/>
              <a:t>impaired </a:t>
            </a:r>
            <a:r>
              <a:rPr lang="en-US" sz="1600" dirty="0"/>
              <a:t>metabolism, and failure </a:t>
            </a:r>
            <a:r>
              <a:rPr lang="en-US" sz="1600" dirty="0"/>
              <a:t>of excitation-contraction </a:t>
            </a:r>
            <a:r>
              <a:rPr lang="en-US" sz="1600" dirty="0"/>
              <a:t>coupling </a:t>
            </a:r>
            <a:r>
              <a:rPr lang="en-US" sz="1300" dirty="0"/>
              <a:t>(Kim et al., 2019</a:t>
            </a:r>
            <a:r>
              <a:rPr lang="en-US" sz="1300" dirty="0"/>
              <a:t>).</a:t>
            </a:r>
          </a:p>
          <a:p>
            <a:pPr lvl="1">
              <a:lnSpc>
                <a:spcPct val="150000"/>
              </a:lnSpc>
            </a:pPr>
            <a:r>
              <a:rPr lang="en-AU" sz="1600" dirty="0"/>
              <a:t>These mechanisms combine to impair delivery of oxygen and energetic substrates</a:t>
            </a:r>
            <a:endParaRPr lang="en-AU" sz="1600" dirty="0"/>
          </a:p>
        </p:txBody>
      </p:sp>
      <p:sp>
        <p:nvSpPr>
          <p:cNvPr id="5122" name="AutoShape 2" descr="Can Heat or Cold Therapy Supercharge Your Workout Recovery? |  Bodybuilding.com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5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Background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Background</dc:title>
  <dc:creator>Sara Aljorani</dc:creator>
  <cp:lastModifiedBy>Sara Aljorani</cp:lastModifiedBy>
  <cp:revision>1</cp:revision>
  <dcterms:created xsi:type="dcterms:W3CDTF">2021-05-05T14:48:14Z</dcterms:created>
  <dcterms:modified xsi:type="dcterms:W3CDTF">2021-05-05T14:48:36Z</dcterms:modified>
</cp:coreProperties>
</file>