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3" r:id="rId8"/>
    <p:sldId id="276" r:id="rId9"/>
    <p:sldId id="264" r:id="rId10"/>
    <p:sldId id="265" r:id="rId11"/>
    <p:sldId id="267" r:id="rId12"/>
    <p:sldId id="277" r:id="rId13"/>
    <p:sldId id="269" r:id="rId14"/>
    <p:sldId id="281" r:id="rId15"/>
    <p:sldId id="270" r:id="rId16"/>
    <p:sldId id="278" r:id="rId17"/>
    <p:sldId id="279" r:id="rId18"/>
    <p:sldId id="271" r:id="rId19"/>
    <p:sldId id="272" r:id="rId20"/>
    <p:sldId id="282" r:id="rId21"/>
    <p:sldId id="273" r:id="rId22"/>
    <p:sldId id="283" r:id="rId23"/>
    <p:sldId id="274"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81908" autoAdjust="0"/>
  </p:normalViewPr>
  <p:slideViewPr>
    <p:cSldViewPr>
      <p:cViewPr varScale="1">
        <p:scale>
          <a:sx n="88" d="100"/>
          <a:sy n="88" d="100"/>
        </p:scale>
        <p:origin x="654" y="9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38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422B10-FE80-4935-B9C9-55F2DE02CE53}" type="datetimeFigureOut">
              <a:rPr lang="en-US" smtClean="0"/>
              <a:t>1/4/2020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974C31-EB4A-4B21-8134-CB5741A1DC5F}" type="slidenum">
              <a:rPr lang="en-US" smtClean="0"/>
              <a:t>‹#›</a:t>
            </a:fld>
            <a:endParaRPr lang="en-US"/>
          </a:p>
        </p:txBody>
      </p:sp>
    </p:spTree>
    <p:extLst>
      <p:ext uri="{BB962C8B-B14F-4D97-AF65-F5344CB8AC3E}">
        <p14:creationId xmlns:p14="http://schemas.microsoft.com/office/powerpoint/2010/main" val="2113143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9974C31-EB4A-4B21-8134-CB5741A1DC5F}" type="slidenum">
              <a:rPr lang="en-US" smtClean="0"/>
              <a:t>1</a:t>
            </a:fld>
            <a:endParaRPr lang="en-US"/>
          </a:p>
        </p:txBody>
      </p:sp>
    </p:spTree>
    <p:extLst>
      <p:ext uri="{BB962C8B-B14F-4D97-AF65-F5344CB8AC3E}">
        <p14:creationId xmlns:p14="http://schemas.microsoft.com/office/powerpoint/2010/main" val="357322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Impact of schools: </a:t>
            </a:r>
            <a:r>
              <a:rPr lang="en-US" sz="1200" kern="1200" dirty="0">
                <a:solidFill>
                  <a:schemeClr val="tx1"/>
                </a:solidFill>
                <a:effectLst/>
                <a:latin typeface="+mn-lt"/>
                <a:ea typeface="+mn-ea"/>
                <a:cs typeface="+mn-cs"/>
              </a:rPr>
              <a:t>Schools play a large part in the experiences of children and there is ample evidence that children often do not have equitable experiences. Youth with disabilities are up to 4 times more likely to be suspended from school much of which can be traced back to students with disabilities being held to a higher standard of behavior.</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Schools and juveniles:</a:t>
            </a:r>
            <a:r>
              <a:rPr lang="en-US" baseline="0" dirty="0"/>
              <a:t> </a:t>
            </a:r>
            <a:r>
              <a:rPr lang="en-US" sz="1200" kern="1200" baseline="0" dirty="0">
                <a:solidFill>
                  <a:schemeClr val="tx1"/>
                </a:solidFill>
                <a:effectLst/>
                <a:latin typeface="+mn-lt"/>
                <a:ea typeface="+mn-ea"/>
                <a:cs typeface="+mn-cs"/>
              </a:rPr>
              <a:t>Sc</a:t>
            </a:r>
            <a:r>
              <a:rPr lang="en-US" sz="1200" kern="1200" dirty="0">
                <a:solidFill>
                  <a:schemeClr val="tx1"/>
                </a:solidFill>
                <a:effectLst/>
                <a:latin typeface="+mn-lt"/>
                <a:ea typeface="+mn-ea"/>
                <a:cs typeface="+mn-cs"/>
              </a:rPr>
              <a:t>hools have the ability to both increase and decrease the likelihood that juveniles will engage in delinquency and the likelihood that they will get in trouble for their delinquent behavior. A significant portion of juvenile life is spent in school with teachers and friends.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Schools: Safe place for children:</a:t>
            </a:r>
            <a:r>
              <a:rPr lang="en-US" baseline="0" dirty="0"/>
              <a:t> </a:t>
            </a:r>
            <a:r>
              <a:rPr lang="en-US" sz="1200" kern="1200" dirty="0">
                <a:solidFill>
                  <a:schemeClr val="tx1"/>
                </a:solidFill>
                <a:effectLst/>
                <a:latin typeface="+mn-lt"/>
                <a:ea typeface="+mn-ea"/>
                <a:cs typeface="+mn-cs"/>
              </a:rPr>
              <a:t>Schools existed in the agrarian society, but children were an integral part of the planting and harvesting tasks and only went to school when their parents could afford to let them go. With the Industrial Revolution and the rapid concentration of individuals in urban centers, schools became a place to keep children safe during the day and, some might argue, a place to help mold them into “moral, upstanding citizens.”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Diverse experience for children:</a:t>
            </a:r>
            <a:r>
              <a:rPr lang="en-US" baseline="0" dirty="0"/>
              <a:t> </a:t>
            </a:r>
            <a:r>
              <a:rPr lang="en-US" sz="1200" kern="1200" dirty="0">
                <a:solidFill>
                  <a:schemeClr val="tx1"/>
                </a:solidFill>
                <a:effectLst/>
                <a:latin typeface="+mn-lt"/>
                <a:ea typeface="+mn-ea"/>
                <a:cs typeface="+mn-cs"/>
              </a:rPr>
              <a:t>Today there is significant variation in what constitutes a school: Homeschooling, charter schools, private schools, and public schools exist across the nation. . here is a diverse experience for children as they go to school and ponder or experience delinquency</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2</a:t>
            </a:fld>
            <a:endParaRPr lang="en-US"/>
          </a:p>
        </p:txBody>
      </p:sp>
    </p:spTree>
    <p:extLst>
      <p:ext uri="{BB962C8B-B14F-4D97-AF65-F5344CB8AC3E}">
        <p14:creationId xmlns:p14="http://schemas.microsoft.com/office/powerpoint/2010/main" val="921767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1 </a:t>
            </a:r>
            <a:r>
              <a:rPr lang="en-US" sz="1200" kern="1200" dirty="0">
                <a:solidFill>
                  <a:schemeClr val="tx1"/>
                </a:solidFill>
                <a:effectLst/>
                <a:latin typeface="+mn-lt"/>
                <a:ea typeface="+mn-ea"/>
                <a:cs typeface="+mn-cs"/>
              </a:rPr>
              <a:t>Describe the trends in education in the United States.</a:t>
            </a:r>
          </a:p>
          <a:p>
            <a:endParaRPr lang="en-US" sz="1200" kern="1200" dirty="0">
              <a:solidFill>
                <a:schemeClr val="tx1"/>
              </a:solidFill>
              <a:effectLst/>
              <a:latin typeface="+mn-lt"/>
              <a:ea typeface="+mn-ea"/>
              <a:cs typeface="+mn-cs"/>
            </a:endParaRPr>
          </a:p>
          <a:p>
            <a:r>
              <a:rPr lang="en-US" dirty="0"/>
              <a:t>Impact of Diversity on child's performance: </a:t>
            </a:r>
            <a:r>
              <a:rPr lang="en-US" sz="1200" kern="1200" dirty="0">
                <a:solidFill>
                  <a:schemeClr val="tx1"/>
                </a:solidFill>
                <a:effectLst/>
                <a:latin typeface="+mn-lt"/>
                <a:ea typeface="+mn-ea"/>
                <a:cs typeface="+mn-cs"/>
              </a:rPr>
              <a:t>Not all children experience school the same way. Studies have shown us that whether a child is black or white, is a boy or a girl, or lives in a resource-rich or a resource-poor community has an impact on how well the child will do and how he or she will experience the school system.</a:t>
            </a:r>
            <a:endParaRPr lang="en-IN" sz="1200" kern="1200" dirty="0">
              <a:solidFill>
                <a:schemeClr val="tx1"/>
              </a:solidFill>
              <a:effectLst/>
              <a:latin typeface="+mn-lt"/>
              <a:ea typeface="+mn-ea"/>
              <a:cs typeface="+mn-cs"/>
            </a:endParaRPr>
          </a:p>
          <a:p>
            <a:endParaRPr lang="en-IN" sz="1200" kern="1200" dirty="0">
              <a:solidFill>
                <a:schemeClr val="tx1"/>
              </a:solidFill>
              <a:effectLst/>
              <a:latin typeface="+mn-lt"/>
              <a:ea typeface="+mn-ea"/>
              <a:cs typeface="+mn-cs"/>
            </a:endParaRPr>
          </a:p>
          <a:p>
            <a:r>
              <a:rPr lang="en-US" dirty="0"/>
              <a:t>Burgeoning sexuality of girls: </a:t>
            </a:r>
            <a:r>
              <a:rPr lang="en-US" sz="1200" kern="1200" dirty="0">
                <a:solidFill>
                  <a:schemeClr val="tx1"/>
                </a:solidFill>
                <a:effectLst/>
                <a:latin typeface="+mn-lt"/>
                <a:ea typeface="+mn-ea"/>
                <a:cs typeface="+mn-cs"/>
              </a:rPr>
              <a:t>The burgeoning sexuality of girls has been a strong societal focus over the years with more emphasis placed on girls and their sexual experiences than on boys and their sexual experiences.</a:t>
            </a:r>
          </a:p>
          <a:p>
            <a:endParaRPr lang="en-IN" sz="1200" kern="1200" dirty="0">
              <a:solidFill>
                <a:schemeClr val="tx1"/>
              </a:solidFill>
              <a:effectLst/>
              <a:latin typeface="+mn-lt"/>
              <a:ea typeface="+mn-ea"/>
              <a:cs typeface="+mn-cs"/>
            </a:endParaRPr>
          </a:p>
          <a:p>
            <a:r>
              <a:rPr lang="en-US" dirty="0"/>
              <a:t>Girls often treated differently than boys: </a:t>
            </a:r>
            <a:r>
              <a:rPr lang="en-US" sz="1200" kern="1200" dirty="0">
                <a:solidFill>
                  <a:schemeClr val="tx1"/>
                </a:solidFill>
                <a:effectLst/>
                <a:latin typeface="+mn-lt"/>
                <a:ea typeface="+mn-ea"/>
                <a:cs typeface="+mn-cs"/>
              </a:rPr>
              <a:t>It is easier for a boy who is sexually active to hide this fact than it is for a girl who becomes pregnant. This means that girls are often treated differently than boys when it is suspected or confirmed that they are sexually active.</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3</a:t>
            </a:fld>
            <a:endParaRPr lang="en-US"/>
          </a:p>
        </p:txBody>
      </p:sp>
    </p:spTree>
    <p:extLst>
      <p:ext uri="{BB962C8B-B14F-4D97-AF65-F5344CB8AC3E}">
        <p14:creationId xmlns:p14="http://schemas.microsoft.com/office/powerpoint/2010/main" val="2906692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2 </a:t>
            </a:r>
            <a:r>
              <a:rPr lang="en-US" sz="1200" kern="1200" dirty="0">
                <a:solidFill>
                  <a:schemeClr val="tx1"/>
                </a:solidFill>
                <a:effectLst/>
                <a:latin typeface="+mn-lt"/>
                <a:ea typeface="+mn-ea"/>
                <a:cs typeface="+mn-cs"/>
              </a:rPr>
              <a:t>Explain how gender and race impact these trends.</a:t>
            </a:r>
            <a:endParaRPr lang="en-US" dirty="0"/>
          </a:p>
          <a:p>
            <a:endParaRPr lang="en-US" dirty="0"/>
          </a:p>
          <a:p>
            <a:r>
              <a:rPr lang="en-US" dirty="0"/>
              <a:t>National Center for Education Statistics: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National Assessment of Educational Progress (NAEP): </a:t>
            </a:r>
            <a:r>
              <a:rPr lang="en-US" sz="1200" kern="1200" dirty="0">
                <a:solidFill>
                  <a:schemeClr val="tx1"/>
                </a:solidFill>
                <a:effectLst/>
                <a:latin typeface="+mn-lt"/>
                <a:ea typeface="+mn-ea"/>
                <a:cs typeface="+mn-cs"/>
              </a:rPr>
              <a:t>The U.S. Department of Education, through its National Center for Education Statistics, measures the nation’s educational progress.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National Assessment of Educational Progress (NAEP) regularly administers assessments to school children aged 9, 13, and 17 on their </a:t>
            </a:r>
            <a:r>
              <a:rPr lang="en-US" sz="1200" b="1" kern="1200" dirty="0">
                <a:solidFill>
                  <a:schemeClr val="tx1"/>
                </a:solidFill>
                <a:effectLst/>
                <a:latin typeface="+mn-lt"/>
                <a:ea typeface="+mn-ea"/>
                <a:cs typeface="+mn-cs"/>
              </a:rPr>
              <a:t>academic achievement</a:t>
            </a:r>
            <a:r>
              <a:rPr lang="en-US" sz="1200" kern="1200" dirty="0">
                <a:solidFill>
                  <a:schemeClr val="tx1"/>
                </a:solidFill>
                <a:effectLst/>
                <a:latin typeface="+mn-lt"/>
                <a:ea typeface="+mn-ea"/>
                <a:cs typeface="+mn-cs"/>
              </a:rPr>
              <a:t> in reading and math.</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Contrary to the popular story that schools are failing children and children are failing themselves, that reading and math progress increased or remained the same for every group between 1971 and 2013 and decreased slightly in 2017.</a:t>
            </a:r>
            <a:endParaRPr lang="en-US" dirty="0"/>
          </a:p>
          <a:p>
            <a:endParaRPr lang="en-US" dirty="0"/>
          </a:p>
          <a:p>
            <a:r>
              <a:rPr lang="en-US" dirty="0"/>
              <a:t>Math: Varying overall scores:</a:t>
            </a:r>
          </a:p>
          <a:p>
            <a:pPr marL="228600" indent="-228600">
              <a:buAutoNum type="arabicPeriod"/>
            </a:pPr>
            <a:r>
              <a:rPr lang="en-US" sz="1200" kern="1200" dirty="0">
                <a:solidFill>
                  <a:schemeClr val="tx1"/>
                </a:solidFill>
                <a:effectLst/>
                <a:latin typeface="+mn-lt"/>
                <a:ea typeface="+mn-ea"/>
                <a:cs typeface="+mn-cs"/>
              </a:rPr>
              <a:t>The assessments show that 9- and 13-year-olds improved their overall mathematics scores between 1971 and 2012, but then decreased in 2015/2017.</a:t>
            </a:r>
          </a:p>
          <a:p>
            <a:pPr marL="228600" indent="-228600">
              <a:buAutoNum type="arabicPeriod"/>
            </a:pPr>
            <a:r>
              <a:rPr lang="en-US" sz="1200" kern="1200" dirty="0">
                <a:solidFill>
                  <a:schemeClr val="tx1"/>
                </a:solidFill>
                <a:effectLst/>
                <a:latin typeface="+mn-lt"/>
                <a:ea typeface="+mn-ea"/>
                <a:cs typeface="+mn-cs"/>
              </a:rPr>
              <a:t>Hispanic and black students showed considerable improvement in their math scores between 1971 and 2013.</a:t>
            </a:r>
          </a:p>
          <a:p>
            <a:pPr marL="228600" indent="-228600">
              <a:buAutoNum type="arabicPeriod"/>
            </a:pPr>
            <a:r>
              <a:rPr lang="en-US" sz="1200" kern="1200" dirty="0">
                <a:solidFill>
                  <a:schemeClr val="tx1"/>
                </a:solidFill>
                <a:effectLst/>
                <a:latin typeface="+mn-lt"/>
                <a:ea typeface="+mn-ea"/>
                <a:cs typeface="+mn-cs"/>
              </a:rPr>
              <a:t>In 2017, 44% of white students (13-year-olds), 13% of black students, 20% of Hispanic students, 62% of Asian students, 18% of American Indians/Alaska Natives, and 37% of biracial/multiracial students were proficient in math.</a:t>
            </a:r>
          </a:p>
          <a:p>
            <a:pPr marL="0" indent="0">
              <a:buNone/>
            </a:pPr>
            <a:endParaRPr lang="en-US" dirty="0"/>
          </a:p>
          <a:p>
            <a:r>
              <a:rPr lang="en-US" dirty="0"/>
              <a:t>Reading: improving overall scores:</a:t>
            </a:r>
          </a:p>
          <a:p>
            <a:pPr marL="228600" indent="-228600">
              <a:buAutoNum type="arabicPeriod"/>
            </a:pPr>
            <a:r>
              <a:rPr lang="en-US" sz="1200" kern="1200" dirty="0">
                <a:solidFill>
                  <a:schemeClr val="tx1"/>
                </a:solidFill>
                <a:effectLst/>
                <a:latin typeface="+mn-lt"/>
                <a:ea typeface="+mn-ea"/>
                <a:cs typeface="+mn-cs"/>
              </a:rPr>
              <a:t>Nine- and 13-year-olds improving their reading scores between 1971 and 2017.</a:t>
            </a:r>
          </a:p>
          <a:p>
            <a:pPr marL="228600" indent="-228600">
              <a:buAutoNum type="arabicPeriod"/>
            </a:pPr>
            <a:r>
              <a:rPr lang="en-US" sz="1200" kern="1200" dirty="0">
                <a:solidFill>
                  <a:schemeClr val="tx1"/>
                </a:solidFill>
                <a:effectLst/>
                <a:latin typeface="+mn-lt"/>
                <a:ea typeface="+mn-ea"/>
                <a:cs typeface="+mn-cs"/>
              </a:rPr>
              <a:t>Girls show higher reading scores than boys at all ages and during all years.</a:t>
            </a:r>
          </a:p>
          <a:p>
            <a:pPr marL="228600" indent="-228600">
              <a:buAutoNum type="arabicPeriod"/>
            </a:pPr>
            <a:r>
              <a:rPr lang="en-US" sz="1200" kern="1200" dirty="0">
                <a:solidFill>
                  <a:schemeClr val="tx1"/>
                </a:solidFill>
                <a:effectLst/>
                <a:latin typeface="+mn-lt"/>
                <a:ea typeface="+mn-ea"/>
                <a:cs typeface="+mn-cs"/>
              </a:rPr>
              <a:t>In 2017, 45% of white students (13-year-olds), 18% of black students, 23% of Hispanic students, 55% of Asian students, 22% of American Indians/Alaska Natives, and 42% of biracial/multiracial students were proficient in reading.</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4</a:t>
            </a:fld>
            <a:endParaRPr lang="en-US"/>
          </a:p>
        </p:txBody>
      </p:sp>
    </p:spTree>
    <p:extLst>
      <p:ext uri="{BB962C8B-B14F-4D97-AF65-F5344CB8AC3E}">
        <p14:creationId xmlns:p14="http://schemas.microsoft.com/office/powerpoint/2010/main" val="927887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2 </a:t>
            </a:r>
            <a:r>
              <a:rPr lang="en-US" sz="1200" kern="1200" dirty="0">
                <a:solidFill>
                  <a:schemeClr val="tx1"/>
                </a:solidFill>
                <a:effectLst/>
                <a:latin typeface="+mn-lt"/>
                <a:ea typeface="+mn-ea"/>
                <a:cs typeface="+mn-cs"/>
              </a:rPr>
              <a:t>Explain how gender and race impact these trends.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dirty="0" err="1"/>
              <a:t>Programme</a:t>
            </a:r>
            <a:r>
              <a:rPr lang="en-US" dirty="0"/>
              <a:t> for International Student Assessment: </a:t>
            </a:r>
            <a:r>
              <a:rPr lang="en-US" sz="1200" kern="1200" dirty="0">
                <a:solidFill>
                  <a:schemeClr val="tx1"/>
                </a:solidFill>
                <a:effectLst/>
                <a:latin typeface="+mn-lt"/>
                <a:ea typeface="+mn-ea"/>
                <a:cs typeface="+mn-cs"/>
              </a:rPr>
              <a:t>The Organisation for Economic Co-operation and Development (OECD) conducts a study called the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for International Student Assessment (PISA) of students in over 60 countries every three years. </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GB" sz="1200" kern="1200" dirty="0">
                <a:solidFill>
                  <a:schemeClr val="tx1"/>
                </a:solidFill>
                <a:effectLst/>
                <a:latin typeface="+mn-lt"/>
                <a:ea typeface="+mn-ea"/>
                <a:cs typeface="+mn-cs"/>
              </a:rPr>
              <a:t>United States</a:t>
            </a:r>
            <a:r>
              <a:rPr lang="en-US" dirty="0"/>
              <a:t>: not a educational top performer:</a:t>
            </a:r>
            <a:r>
              <a:rPr lang="en-US" baseline="0" dirty="0"/>
              <a:t> </a:t>
            </a:r>
            <a:r>
              <a:rPr lang="en-US" dirty="0"/>
              <a:t>The United States ranked 24 in reading and 25 in science:</a:t>
            </a:r>
            <a:r>
              <a:rPr lang="en-US" baseline="0" dirty="0"/>
              <a:t> </a:t>
            </a:r>
            <a:r>
              <a:rPr lang="en-US" sz="1200" kern="1200" dirty="0">
                <a:solidFill>
                  <a:schemeClr val="tx1"/>
                </a:solidFill>
                <a:effectLst/>
                <a:latin typeface="+mn-lt"/>
                <a:ea typeface="+mn-ea"/>
                <a:cs typeface="+mn-cs"/>
              </a:rPr>
              <a:t>In 2015 (the last year for which data were available), the United States ranked 24 in reading and 25 in science, with scores that were not statistically different from the OECD average in each area.</a:t>
            </a:r>
            <a:r>
              <a:rPr lang="en-US" sz="1200" kern="1200" baseline="0" dirty="0">
                <a:solidFill>
                  <a:schemeClr val="tx1"/>
                </a:solidFill>
                <a:effectLst/>
                <a:latin typeface="+mn-lt"/>
                <a:ea typeface="+mn-ea"/>
                <a:cs typeface="+mn-cs"/>
              </a:rPr>
              <a:t> </a:t>
            </a:r>
            <a:r>
              <a:rPr lang="en-US" dirty="0"/>
              <a:t>T</a:t>
            </a:r>
            <a:r>
              <a:rPr lang="en-US" sz="1200" kern="1200" dirty="0">
                <a:solidFill>
                  <a:schemeClr val="tx1"/>
                </a:solidFill>
                <a:effectLst/>
                <a:latin typeface="+mn-lt"/>
                <a:ea typeface="+mn-ea"/>
                <a:cs typeface="+mn-cs"/>
              </a:rPr>
              <a:t>he United States tested below average in mathematics ability, with a rank of 40, and math scores considered statistically significantly below average.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educational trends tell us that juveniles have been holding their own or increasing their mastery in reading and math over the last 20 years, but also that in comparison to other countries, the United States is making very little headway and certainly cannot be considered an educational top performer.</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5</a:t>
            </a:fld>
            <a:endParaRPr lang="en-US"/>
          </a:p>
        </p:txBody>
      </p:sp>
    </p:spTree>
    <p:extLst>
      <p:ext uri="{BB962C8B-B14F-4D97-AF65-F5344CB8AC3E}">
        <p14:creationId xmlns:p14="http://schemas.microsoft.com/office/powerpoint/2010/main" val="2293748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3 </a:t>
            </a:r>
            <a:r>
              <a:rPr lang="en-US" sz="1200" kern="1200" dirty="0">
                <a:solidFill>
                  <a:schemeClr val="tx1"/>
                </a:solidFill>
                <a:effectLst/>
                <a:latin typeface="+mn-lt"/>
                <a:ea typeface="+mn-ea"/>
                <a:cs typeface="+mn-cs"/>
              </a:rPr>
              <a:t>Explain how a changing budget impacts the educational system, learning, and delinquency.</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State varies budgeting on education</a:t>
            </a:r>
            <a:r>
              <a:rPr lang="en-US" baseline="0" dirty="0"/>
              <a:t>: </a:t>
            </a:r>
            <a:r>
              <a:rPr lang="en-US" sz="1200" kern="1200" dirty="0">
                <a:solidFill>
                  <a:schemeClr val="tx1"/>
                </a:solidFill>
                <a:effectLst/>
                <a:latin typeface="+mn-lt"/>
                <a:ea typeface="+mn-ea"/>
                <a:cs typeface="+mn-cs"/>
              </a:rPr>
              <a:t>Education is primarily budgeted for at the state level.</a:t>
            </a:r>
            <a:r>
              <a:rPr lang="en-US" baseline="0" dirty="0"/>
              <a:t> </a:t>
            </a:r>
            <a:r>
              <a:rPr lang="en-US" sz="1200" kern="1200" dirty="0">
                <a:solidFill>
                  <a:schemeClr val="tx1"/>
                </a:solidFill>
                <a:effectLst/>
                <a:latin typeface="+mn-lt"/>
                <a:ea typeface="+mn-ea"/>
                <a:cs typeface="+mn-cs"/>
              </a:rPr>
              <a:t>The federal government budgets about 2% of its overall budget to supplement the educational budgets of the states. State budgets vary widely on the percentage of their overall budgets and the absolute dollars that they make available to education.</a:t>
            </a:r>
          </a:p>
          <a:p>
            <a:endParaRPr lang="en-US" dirty="0"/>
          </a:p>
          <a:p>
            <a:r>
              <a:rPr lang="en-US" dirty="0"/>
              <a:t>Economic crisis of 2008–2009: </a:t>
            </a:r>
            <a:r>
              <a:rPr lang="en-US" sz="1200" kern="1200" dirty="0">
                <a:solidFill>
                  <a:schemeClr val="tx1"/>
                </a:solidFill>
                <a:effectLst/>
                <a:latin typeface="+mn-lt"/>
                <a:ea typeface="+mn-ea"/>
                <a:cs typeface="+mn-cs"/>
              </a:rPr>
              <a:t>The economic crisis of 2008–2009 significantly affected the educational budgets in all 50 states.</a:t>
            </a:r>
          </a:p>
          <a:p>
            <a:endParaRPr lang="en-US" dirty="0"/>
          </a:p>
          <a:p>
            <a:r>
              <a:rPr lang="en-US" dirty="0"/>
              <a:t>Funding relied on local sources: </a:t>
            </a:r>
            <a:r>
              <a:rPr lang="en-US" sz="1200" kern="1200" dirty="0">
                <a:solidFill>
                  <a:schemeClr val="tx1"/>
                </a:solidFill>
                <a:effectLst/>
                <a:latin typeface="+mn-lt"/>
                <a:ea typeface="+mn-ea"/>
                <a:cs typeface="+mn-cs"/>
              </a:rPr>
              <a:t>In 2016, funding had finally just made it back to its 2008 levels, although this funding relied more on local sources than state sources.</a:t>
            </a:r>
          </a:p>
          <a:p>
            <a:endParaRPr lang="en-US" dirty="0"/>
          </a:p>
          <a:p>
            <a:r>
              <a:rPr lang="en-US" dirty="0"/>
              <a:t>Schools losing large amounts of funding: </a:t>
            </a:r>
            <a:r>
              <a:rPr lang="en-US" sz="1200" kern="1200" dirty="0">
                <a:solidFill>
                  <a:schemeClr val="tx1"/>
                </a:solidFill>
                <a:effectLst/>
                <a:latin typeface="+mn-lt"/>
                <a:ea typeface="+mn-ea"/>
                <a:cs typeface="+mn-cs"/>
              </a:rPr>
              <a:t>While small decreases in educational budgets can probably be absorbed or made up for by finding small efficiencies, school systems that lose large amounts of funding can expect to have to let teachers go, increase class sizes, put off buying up-to-date textbooks, defund extracurricular activities such as sports or band, and forestall much needed repairs to classrooms and school equipment. </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6</a:t>
            </a:fld>
            <a:endParaRPr lang="en-US"/>
          </a:p>
        </p:txBody>
      </p:sp>
    </p:spTree>
    <p:extLst>
      <p:ext uri="{BB962C8B-B14F-4D97-AF65-F5344CB8AC3E}">
        <p14:creationId xmlns:p14="http://schemas.microsoft.com/office/powerpoint/2010/main" val="1076912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5 </a:t>
            </a:r>
            <a:r>
              <a:rPr lang="en-US" sz="1200" kern="1200" dirty="0">
                <a:solidFill>
                  <a:schemeClr val="tx1"/>
                </a:solidFill>
                <a:effectLst/>
                <a:latin typeface="+mn-lt"/>
                <a:ea typeface="+mn-ea"/>
                <a:cs typeface="+mn-cs"/>
              </a:rPr>
              <a:t>Explain the impact of school failure on delinquency.</a:t>
            </a:r>
            <a:endParaRPr lang="en-I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dirty="0"/>
              <a:t>School failure and delinquency hypothesis: </a:t>
            </a:r>
            <a:r>
              <a:rPr lang="en-US" sz="1200" b="1" kern="1200" dirty="0">
                <a:solidFill>
                  <a:schemeClr val="tx1"/>
                </a:solidFill>
                <a:effectLst/>
                <a:latin typeface="+mn-lt"/>
                <a:ea typeface="+mn-ea"/>
                <a:cs typeface="+mn-cs"/>
              </a:rPr>
              <a:t>School failure</a:t>
            </a:r>
            <a:r>
              <a:rPr lang="en-US" sz="1200" kern="1200" dirty="0">
                <a:solidFill>
                  <a:schemeClr val="tx1"/>
                </a:solidFill>
                <a:effectLst/>
                <a:latin typeface="+mn-lt"/>
                <a:ea typeface="+mn-ea"/>
                <a:cs typeface="+mn-cs"/>
              </a:rPr>
              <a:t> has long been linked to delinquency, although the exact relationship is not a foregone conclusion. There are four ways it has been hypothesized that school failure may be related to delinquency.</a:t>
            </a:r>
          </a:p>
          <a:p>
            <a:pPr marL="228600" indent="-228600">
              <a:buFont typeface="+mj-lt"/>
              <a:buAutoNum type="arabicPeriod"/>
            </a:pPr>
            <a:r>
              <a:rPr lang="en-US" sz="1200" i="0" kern="1200" dirty="0">
                <a:solidFill>
                  <a:schemeClr val="tx1"/>
                </a:solidFill>
                <a:effectLst/>
                <a:latin typeface="+mn-lt"/>
                <a:ea typeface="+mn-ea"/>
                <a:cs typeface="+mn-cs"/>
              </a:rPr>
              <a:t>Direct relationship: Students who fail in school are more likely to engage in delinquency.</a:t>
            </a:r>
          </a:p>
          <a:p>
            <a:pPr marL="228600" indent="-228600">
              <a:buFont typeface="+mj-lt"/>
              <a:buAutoNum type="arabicPeriod"/>
            </a:pPr>
            <a:r>
              <a:rPr lang="en-US" sz="1200" i="0" kern="1200" dirty="0">
                <a:solidFill>
                  <a:schemeClr val="tx1"/>
                </a:solidFill>
                <a:effectLst/>
                <a:latin typeface="+mn-lt"/>
                <a:ea typeface="+mn-ea"/>
                <a:cs typeface="+mn-cs"/>
              </a:rPr>
              <a:t>Direct relationship: Students who are delinquent are more likely to fail in school. This scenario suggests that delinquency may be related to the ability to succeed in school.</a:t>
            </a:r>
          </a:p>
          <a:p>
            <a:pPr marL="228600" indent="-228600">
              <a:buFont typeface="+mj-lt"/>
              <a:buAutoNum type="arabicPeriod"/>
            </a:pPr>
            <a:r>
              <a:rPr lang="en-US" sz="1200" i="0" kern="1200" dirty="0">
                <a:solidFill>
                  <a:schemeClr val="tx1"/>
                </a:solidFill>
                <a:effectLst/>
                <a:latin typeface="+mn-lt"/>
                <a:ea typeface="+mn-ea"/>
                <a:cs typeface="+mn-cs"/>
              </a:rPr>
              <a:t>Indirect relationship: School failure has an indirect effect on the likelihood to engage in delinquency by impacting a mediating event or experience for juveniles. </a:t>
            </a:r>
          </a:p>
          <a:p>
            <a:pPr marL="228600" indent="-228600">
              <a:buFont typeface="+mj-lt"/>
              <a:buAutoNum type="arabicPeriod"/>
            </a:pPr>
            <a:r>
              <a:rPr lang="en-US" sz="1200" i="0" kern="1200" dirty="0">
                <a:solidFill>
                  <a:schemeClr val="tx1"/>
                </a:solidFill>
                <a:effectLst/>
                <a:latin typeface="+mn-lt"/>
                <a:ea typeface="+mn-ea"/>
                <a:cs typeface="+mn-cs"/>
              </a:rPr>
              <a:t>Spurious relationship: A third variable is causing both school failure and delinquency. This is called a spurious relationship because it looks like school failure and delinquency are related</a:t>
            </a:r>
            <a:r>
              <a:rPr lang="en-US" sz="1200" kern="1200" dirty="0">
                <a:solidFill>
                  <a:schemeClr val="tx1"/>
                </a:solidFill>
                <a:effectLst/>
                <a:latin typeface="+mn-lt"/>
                <a:ea typeface="+mn-ea"/>
                <a:cs typeface="+mn-cs"/>
              </a:rPr>
              <a:t>, but in reality another variable is affecting both failure and delinquency.</a:t>
            </a:r>
          </a:p>
          <a:p>
            <a:pPr marL="0" indent="0">
              <a:buNone/>
            </a:pPr>
            <a:endParaRPr lang="en-US" dirty="0"/>
          </a:p>
          <a:p>
            <a:r>
              <a:rPr lang="en-US" dirty="0"/>
              <a:t>Individual traits of the juvenile: </a:t>
            </a:r>
            <a:r>
              <a:rPr lang="en-US" sz="1200" kern="1200" dirty="0">
                <a:solidFill>
                  <a:schemeClr val="tx1"/>
                </a:solidFill>
                <a:effectLst/>
                <a:latin typeface="+mn-lt"/>
                <a:ea typeface="+mn-ea"/>
                <a:cs typeface="+mn-cs"/>
              </a:rPr>
              <a:t>An extensive amount of research explores why juveniles might not be successful in school. Some of this research focuses on individual traits of the juvenile.</a:t>
            </a:r>
          </a:p>
          <a:p>
            <a:endParaRPr lang="en-US" dirty="0"/>
          </a:p>
          <a:p>
            <a:r>
              <a:rPr lang="en-US" dirty="0"/>
              <a:t>Individual life events and characteristics: </a:t>
            </a:r>
            <a:r>
              <a:rPr lang="en-US" sz="1200" kern="1200" dirty="0">
                <a:solidFill>
                  <a:schemeClr val="tx1"/>
                </a:solidFill>
                <a:effectLst/>
                <a:latin typeface="+mn-lt"/>
                <a:ea typeface="+mn-ea"/>
                <a:cs typeface="+mn-cs"/>
              </a:rPr>
              <a:t>Middle school and high school (the years in which we see an increased likelihood of school failure and delinquency) are turbulent times in a juvenile’s life, and individual life events and characteristics play a part in the successes and failures that young people experience in school.</a:t>
            </a:r>
          </a:p>
          <a:p>
            <a:endParaRPr lang="en-US" dirty="0"/>
          </a:p>
          <a:p>
            <a:r>
              <a:rPr lang="en-US" dirty="0"/>
              <a:t>Macro or contextual factors: </a:t>
            </a:r>
            <a:r>
              <a:rPr lang="en-US" sz="1200" kern="1200" dirty="0">
                <a:solidFill>
                  <a:schemeClr val="tx1"/>
                </a:solidFill>
                <a:effectLst/>
                <a:latin typeface="+mn-lt"/>
                <a:ea typeface="+mn-ea"/>
                <a:cs typeface="+mn-cs"/>
              </a:rPr>
              <a:t>Beyond these individual traits, though, are several factors that examine how a juvenile’s experience in school might affect his or her likelihood to fail or succeed. We consider these factors as macro or contextual factors.</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7</a:t>
            </a:fld>
            <a:endParaRPr lang="en-US"/>
          </a:p>
        </p:txBody>
      </p:sp>
    </p:spTree>
    <p:extLst>
      <p:ext uri="{BB962C8B-B14F-4D97-AF65-F5344CB8AC3E}">
        <p14:creationId xmlns:p14="http://schemas.microsoft.com/office/powerpoint/2010/main" val="1691045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5 </a:t>
            </a:r>
            <a:r>
              <a:rPr lang="en-US" sz="1200" kern="1200" dirty="0">
                <a:solidFill>
                  <a:schemeClr val="tx1"/>
                </a:solidFill>
                <a:effectLst/>
                <a:latin typeface="+mn-lt"/>
                <a:ea typeface="+mn-ea"/>
                <a:cs typeface="+mn-cs"/>
              </a:rPr>
              <a:t>Analyze the contextual factors of tracking, alienation, and social class on failure in school.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dirty="0"/>
              <a:t>Tracking: Detrimental to experiences:</a:t>
            </a:r>
          </a:p>
          <a:p>
            <a:pPr marL="228600" indent="-228600">
              <a:buAutoNum type="arabicPeriod"/>
            </a:pPr>
            <a:r>
              <a:rPr lang="en-US" sz="1200" b="1" kern="1200" dirty="0">
                <a:solidFill>
                  <a:schemeClr val="tx1"/>
                </a:solidFill>
                <a:effectLst/>
                <a:latin typeface="+mn-lt"/>
                <a:ea typeface="+mn-ea"/>
                <a:cs typeface="+mn-cs"/>
              </a:rPr>
              <a:t>Tracking</a:t>
            </a:r>
            <a:r>
              <a:rPr lang="en-US" sz="1200" kern="1200" dirty="0">
                <a:solidFill>
                  <a:schemeClr val="tx1"/>
                </a:solidFill>
                <a:effectLst/>
                <a:latin typeface="+mn-lt"/>
                <a:ea typeface="+mn-ea"/>
                <a:cs typeface="+mn-cs"/>
              </a:rPr>
              <a:t> occurs when juveniles are placed in classrooms or groups within the classroom based on their perceived intellectual abilities, and chances are, to some extent, many of you were tracked while in school—it is a common characteristic of schools in the United States.</a:t>
            </a:r>
          </a:p>
          <a:p>
            <a:pPr marL="228600" indent="-228600">
              <a:buAutoNum type="arabicPeriod"/>
            </a:pPr>
            <a:r>
              <a:rPr lang="en-US" sz="1200" kern="1200" dirty="0">
                <a:solidFill>
                  <a:schemeClr val="tx1"/>
                </a:solidFill>
                <a:effectLst/>
                <a:latin typeface="+mn-lt"/>
                <a:ea typeface="+mn-ea"/>
                <a:cs typeface="+mn-cs"/>
              </a:rPr>
              <a:t>While tracking is defended as a way to make teaching more effective, study after study suggests that tracking is detrimental to both the educational achievements and the social experiences of juveniles.</a:t>
            </a:r>
          </a:p>
          <a:p>
            <a:pPr marL="228600" indent="-228600">
              <a:buAutoNum type="arabicPeriod"/>
            </a:pPr>
            <a:r>
              <a:rPr lang="en-US" sz="1200" kern="1200" dirty="0">
                <a:solidFill>
                  <a:schemeClr val="tx1"/>
                </a:solidFill>
                <a:effectLst/>
                <a:latin typeface="+mn-lt"/>
                <a:ea typeface="+mn-ea"/>
                <a:cs typeface="+mn-cs"/>
              </a:rPr>
              <a:t>Studies suggest that tracking becomes a self-fulfilling prophecy, in which youth who are tracked into lower groups begin to see themselves as not school oriented or failures at school.</a:t>
            </a:r>
          </a:p>
          <a:p>
            <a:pPr marL="228600" indent="-228600">
              <a:buAutoNum type="arabicPeriod"/>
            </a:pPr>
            <a:r>
              <a:rPr lang="en-US" sz="1200" kern="1200" dirty="0">
                <a:solidFill>
                  <a:schemeClr val="tx1"/>
                </a:solidFill>
                <a:effectLst/>
                <a:latin typeface="+mn-lt"/>
                <a:ea typeface="+mn-ea"/>
                <a:cs typeface="+mn-cs"/>
              </a:rPr>
              <a:t>Tracking has also been accused of segregating by both race and class and perpetuating inequality.</a:t>
            </a:r>
          </a:p>
          <a:p>
            <a:pPr marL="228600" indent="-228600">
              <a:buAutoNum type="arabicPeriod"/>
            </a:pPr>
            <a:endParaRPr lang="en-US" dirty="0"/>
          </a:p>
          <a:p>
            <a:r>
              <a:rPr lang="en-US" dirty="0"/>
              <a:t>Alienation: School connectedness:</a:t>
            </a:r>
          </a:p>
          <a:p>
            <a:pPr marL="228600" indent="-228600">
              <a:buAutoNum type="arabicPeriod"/>
            </a:pPr>
            <a:r>
              <a:rPr lang="en-US" sz="1200" kern="1200" dirty="0">
                <a:solidFill>
                  <a:schemeClr val="tx1"/>
                </a:solidFill>
                <a:effectLst/>
                <a:latin typeface="+mn-lt"/>
                <a:ea typeface="+mn-ea"/>
                <a:cs typeface="+mn-cs"/>
              </a:rPr>
              <a:t>Students’ feelings of attachment and commitment to their school can also have an impact on their levels of </a:t>
            </a:r>
            <a:r>
              <a:rPr lang="en-US" sz="1200" b="1" kern="1200" dirty="0">
                <a:solidFill>
                  <a:schemeClr val="tx1"/>
                </a:solidFill>
                <a:effectLst/>
                <a:latin typeface="+mn-lt"/>
                <a:ea typeface="+mn-ea"/>
                <a:cs typeface="+mn-cs"/>
              </a:rPr>
              <a:t>alienation</a:t>
            </a:r>
            <a:r>
              <a:rPr lang="en-US" sz="1200" kern="1200" dirty="0">
                <a:solidFill>
                  <a:schemeClr val="tx1"/>
                </a:solidFill>
                <a:effectLst/>
                <a:latin typeface="+mn-lt"/>
                <a:ea typeface="+mn-ea"/>
                <a:cs typeface="+mn-cs"/>
              </a:rPr>
              <a:t> and their success in school.</a:t>
            </a:r>
          </a:p>
          <a:p>
            <a:pPr marL="228600" indent="-228600">
              <a:buAutoNum type="arabicPeriod"/>
            </a:pPr>
            <a:r>
              <a:rPr lang="en-US" sz="1200" kern="1200" dirty="0">
                <a:solidFill>
                  <a:schemeClr val="tx1"/>
                </a:solidFill>
                <a:effectLst/>
                <a:latin typeface="+mn-lt"/>
                <a:ea typeface="+mn-ea"/>
                <a:cs typeface="+mn-cs"/>
              </a:rPr>
              <a:t>School characteristics may impact levels of alienation or school connectedness. Positive classroom management styles, participation in extracurricular activities, tolerant disciplinary policies, and small school sizes have all been found to impact levels of alienation and school connectedness.</a:t>
            </a:r>
          </a:p>
          <a:p>
            <a:pPr marL="228600" indent="-228600">
              <a:buAutoNum type="arabicPeriod"/>
            </a:pPr>
            <a:r>
              <a:rPr lang="en-US" sz="1200" kern="1200" dirty="0">
                <a:solidFill>
                  <a:schemeClr val="tx1"/>
                </a:solidFill>
                <a:effectLst/>
                <a:latin typeface="+mn-lt"/>
                <a:ea typeface="+mn-ea"/>
                <a:cs typeface="+mn-cs"/>
              </a:rPr>
              <a:t>Alienation and school connectedness have been linked to the likelihood to become delinquent. Juveniles who report they do not like school are also more likely to report delinquent behavior.</a:t>
            </a:r>
          </a:p>
          <a:p>
            <a:pPr marL="0" inden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Social Class</a:t>
            </a:r>
            <a:r>
              <a:rPr lang="en-US" baseline="0" dirty="0"/>
              <a:t> </a:t>
            </a:r>
            <a:r>
              <a:rPr lang="en-US" dirty="0"/>
              <a:t>and bias:</a:t>
            </a:r>
          </a:p>
          <a:p>
            <a:pPr marL="228600" indent="-228600">
              <a:buAutoNum type="arabicPeriod"/>
            </a:pPr>
            <a:r>
              <a:rPr lang="en-US" sz="1200" kern="1200" dirty="0">
                <a:solidFill>
                  <a:schemeClr val="tx1"/>
                </a:solidFill>
                <a:effectLst/>
                <a:latin typeface="+mn-lt"/>
                <a:ea typeface="+mn-ea"/>
                <a:cs typeface="+mn-cs"/>
              </a:rPr>
              <a:t>Early studies focused on the idea that students from the working class were more likely to have </a:t>
            </a:r>
            <a:r>
              <a:rPr lang="en-US" sz="1200" i="1" kern="1200" dirty="0">
                <a:solidFill>
                  <a:schemeClr val="tx1"/>
                </a:solidFill>
                <a:effectLst/>
                <a:latin typeface="+mn-lt"/>
                <a:ea typeface="+mn-ea"/>
                <a:cs typeface="+mn-cs"/>
              </a:rPr>
              <a:t>deficiencies</a:t>
            </a:r>
            <a:r>
              <a:rPr lang="en-US" sz="1200" kern="1200" dirty="0">
                <a:solidFill>
                  <a:schemeClr val="tx1"/>
                </a:solidFill>
                <a:effectLst/>
                <a:latin typeface="+mn-lt"/>
                <a:ea typeface="+mn-ea"/>
                <a:cs typeface="+mn-cs"/>
              </a:rPr>
              <a:t> than students from the middle or upper classes.</a:t>
            </a:r>
          </a:p>
          <a:p>
            <a:pPr marL="228600" indent="-228600">
              <a:buAutoNum type="arabicPeriod"/>
            </a:pPr>
            <a:r>
              <a:rPr lang="en-US" sz="1200" kern="1200" dirty="0">
                <a:solidFill>
                  <a:schemeClr val="tx1"/>
                </a:solidFill>
                <a:effectLst/>
                <a:latin typeface="+mn-lt"/>
                <a:ea typeface="+mn-ea"/>
                <a:cs typeface="+mn-cs"/>
              </a:rPr>
              <a:t>Other studies have critiqued the educational system as biased in favor of the middle and upper class. These studies have focused on the issue that the educational system is designed to reproduce the culture of the middle and upper classes, and this leaves poorer students disadvantaged in a system that does not value their cultural contributions.</a:t>
            </a:r>
          </a:p>
          <a:p>
            <a:pPr marL="0" indent="0">
              <a:buNone/>
            </a:pPr>
            <a:endParaRPr lang="en-US" dirty="0"/>
          </a:p>
          <a:p>
            <a:r>
              <a:rPr lang="en-US" dirty="0"/>
              <a:t>The Effect on Delinquency: </a:t>
            </a:r>
          </a:p>
          <a:p>
            <a:pPr marL="228600" indent="-228600">
              <a:buAutoNum type="arabicPeriod"/>
            </a:pPr>
            <a:r>
              <a:rPr lang="en-US" sz="1200" kern="1200" dirty="0">
                <a:solidFill>
                  <a:schemeClr val="tx1"/>
                </a:solidFill>
                <a:effectLst/>
                <a:latin typeface="+mn-lt"/>
                <a:ea typeface="+mn-ea"/>
                <a:cs typeface="+mn-cs"/>
              </a:rPr>
              <a:t>Some studies have found that poorer youth are more likely to turn to delinquency when they fail in school.</a:t>
            </a:r>
          </a:p>
          <a:p>
            <a:pPr marL="228600" indent="-228600">
              <a:buAutoNum type="arabicPeriod"/>
            </a:pPr>
            <a:r>
              <a:rPr lang="en-US" sz="1200" kern="1200" dirty="0">
                <a:solidFill>
                  <a:schemeClr val="tx1"/>
                </a:solidFill>
                <a:effectLst/>
                <a:latin typeface="+mn-lt"/>
                <a:ea typeface="+mn-ea"/>
                <a:cs typeface="+mn-cs"/>
              </a:rPr>
              <a:t>But other research suggests that class does not matter at all—juveniles who do poorly in school turn to delinquency, whether or not they are from the working poor, middle class, or upper class.</a:t>
            </a:r>
          </a:p>
          <a:p>
            <a:pPr marL="228600" indent="-228600">
              <a:buAutoNum type="arabicPeriod"/>
            </a:pPr>
            <a:r>
              <a:rPr lang="en-US" sz="1200" kern="1200" dirty="0">
                <a:solidFill>
                  <a:schemeClr val="tx1"/>
                </a:solidFill>
                <a:effectLst/>
                <a:latin typeface="+mn-lt"/>
                <a:ea typeface="+mn-ea"/>
                <a:cs typeface="+mn-cs"/>
              </a:rPr>
              <a:t>And, finally, some studies suggest that middle- and upper-class students may become more delinquent upon failing in school because the expectations to succeed are higher for them than for working-class students.</a:t>
            </a:r>
          </a:p>
          <a:p>
            <a:pPr marL="228600" indent="-228600">
              <a:buAutoNum type="arabicPeriod"/>
            </a:pPr>
            <a:r>
              <a:rPr lang="en-US" sz="1200" kern="1200" dirty="0" err="1">
                <a:solidFill>
                  <a:schemeClr val="tx1"/>
                </a:solidFill>
                <a:effectLst/>
                <a:latin typeface="+mn-lt"/>
                <a:ea typeface="+mn-ea"/>
                <a:cs typeface="+mn-cs"/>
              </a:rPr>
              <a:t>Liazos</a:t>
            </a:r>
            <a:r>
              <a:rPr lang="en-US" sz="1200" kern="1200" dirty="0">
                <a:solidFill>
                  <a:schemeClr val="tx1"/>
                </a:solidFill>
                <a:effectLst/>
                <a:latin typeface="+mn-lt"/>
                <a:ea typeface="+mn-ea"/>
                <a:cs typeface="+mn-cs"/>
              </a:rPr>
              <a:t> argues, instead, that working-class youth turn to delinquency when they are “successful” in school.</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8</a:t>
            </a:fld>
            <a:endParaRPr lang="en-US"/>
          </a:p>
        </p:txBody>
      </p:sp>
    </p:spTree>
    <p:extLst>
      <p:ext uri="{BB962C8B-B14F-4D97-AF65-F5344CB8AC3E}">
        <p14:creationId xmlns:p14="http://schemas.microsoft.com/office/powerpoint/2010/main" val="346742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5 </a:t>
            </a:r>
            <a:r>
              <a:rPr lang="en-US" sz="1200" kern="1200" dirty="0">
                <a:solidFill>
                  <a:schemeClr val="tx1"/>
                </a:solidFill>
                <a:effectLst/>
                <a:latin typeface="+mn-lt"/>
                <a:ea typeface="+mn-ea"/>
                <a:cs typeface="+mn-cs"/>
              </a:rPr>
              <a:t>Analyze the contextual factors of tracking, alienation, and social class on failure in school.</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High school drop out: Incredibly high:</a:t>
            </a:r>
            <a:r>
              <a:rPr lang="en-US" baseline="0" dirty="0"/>
              <a:t> </a:t>
            </a:r>
            <a:r>
              <a:rPr lang="en-US" sz="1200" kern="1200" dirty="0">
                <a:solidFill>
                  <a:schemeClr val="tx1"/>
                </a:solidFill>
                <a:effectLst/>
                <a:latin typeface="+mn-lt"/>
                <a:ea typeface="+mn-ea"/>
                <a:cs typeface="+mn-cs"/>
              </a:rPr>
              <a:t>Early studies focused on the idea that students from the working class were more likely to have </a:t>
            </a:r>
            <a:r>
              <a:rPr lang="en-US" sz="1200" i="1" kern="1200" dirty="0">
                <a:solidFill>
                  <a:schemeClr val="tx1"/>
                </a:solidFill>
                <a:effectLst/>
                <a:latin typeface="+mn-lt"/>
                <a:ea typeface="+mn-ea"/>
                <a:cs typeface="+mn-cs"/>
              </a:rPr>
              <a:t>deficiencies</a:t>
            </a:r>
            <a:r>
              <a:rPr lang="en-US" sz="1200" kern="1200" dirty="0">
                <a:solidFill>
                  <a:schemeClr val="tx1"/>
                </a:solidFill>
                <a:effectLst/>
                <a:latin typeface="+mn-lt"/>
                <a:ea typeface="+mn-ea"/>
                <a:cs typeface="+mn-cs"/>
              </a:rPr>
              <a:t> than students from the middle or upper classes. In 2014, it was estimated that 18% of high school students did not graduate on time. Dropout rates also vary by such factors as geography and race/ethnicity.</a:t>
            </a:r>
          </a:p>
          <a:p>
            <a:endParaRPr lang="en-US" dirty="0"/>
          </a:p>
          <a:p>
            <a:r>
              <a:rPr lang="en-US" dirty="0"/>
              <a:t>Two general categories of  dropping out: </a:t>
            </a:r>
            <a:r>
              <a:rPr lang="en-US" sz="1200" kern="1200" dirty="0">
                <a:solidFill>
                  <a:schemeClr val="tx1"/>
                </a:solidFill>
                <a:effectLst/>
                <a:latin typeface="+mn-lt"/>
                <a:ea typeface="+mn-ea"/>
                <a:cs typeface="+mn-cs"/>
              </a:rPr>
              <a:t>As with school failure, the predictors of </a:t>
            </a:r>
            <a:r>
              <a:rPr lang="en-US" sz="1200" b="1" kern="1200" dirty="0">
                <a:solidFill>
                  <a:schemeClr val="tx1"/>
                </a:solidFill>
                <a:effectLst/>
                <a:latin typeface="+mn-lt"/>
                <a:ea typeface="+mn-ea"/>
                <a:cs typeface="+mn-cs"/>
              </a:rPr>
              <a:t>dropping out</a:t>
            </a:r>
            <a:r>
              <a:rPr lang="en-US" sz="1200" kern="1200" dirty="0">
                <a:solidFill>
                  <a:schemeClr val="tx1"/>
                </a:solidFill>
                <a:effectLst/>
                <a:latin typeface="+mn-lt"/>
                <a:ea typeface="+mn-ea"/>
                <a:cs typeface="+mn-cs"/>
              </a:rPr>
              <a:t> can be separated into two general categories: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Individual-level characteristics of the juvenile: Studies that have focused on the individual suggest that a variety of individual-level characteristics or experiences affect the likelihood of dropping out,</a:t>
            </a:r>
            <a:r>
              <a:rPr lang="en-US" sz="1200" kern="1200" baseline="0" dirty="0">
                <a:solidFill>
                  <a:schemeClr val="tx1"/>
                </a:solidFill>
                <a:effectLst/>
                <a:latin typeface="+mn-lt"/>
                <a:ea typeface="+mn-ea"/>
                <a:cs typeface="+mn-cs"/>
              </a:rPr>
              <a:t> such as:</a:t>
            </a:r>
            <a:endParaRPr lang="en-US"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Students who do not do well academically</a:t>
            </a:r>
            <a:endParaRPr lang="en-IN"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Students who have been tracked into the “low” or “slow” academic tracks</a:t>
            </a:r>
            <a:endParaRPr lang="en-IN"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Students who have been held back a grade</a:t>
            </a:r>
            <a:endParaRPr lang="en-IN"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Students who have issues such as low self-esteem</a:t>
            </a:r>
            <a:endParaRPr lang="en-IN"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Students who feel alienated or disconnected from their school experience</a:t>
            </a:r>
            <a:endParaRPr lang="en-IN"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Students who have a poor attitude about school</a:t>
            </a:r>
            <a:endParaRPr lang="en-IN"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Students who have been previously suspended</a:t>
            </a:r>
            <a:endParaRPr lang="en-IN"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Students who have to work a significant number of hours</a:t>
            </a:r>
            <a:endParaRPr lang="en-IN"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Students with friends who have also dropped out of school</a:t>
            </a:r>
            <a:endParaRPr lang="en-IN"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Characteristics of the school: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Studies that have focused on these structural predictors suggest that the following school characteristics affect the likelihood of an individual dropping out,</a:t>
            </a:r>
            <a:r>
              <a:rPr lang="en-US" sz="1200" kern="1200" baseline="0" dirty="0">
                <a:solidFill>
                  <a:schemeClr val="tx1"/>
                </a:solidFill>
                <a:effectLst/>
                <a:latin typeface="+mn-lt"/>
                <a:ea typeface="+mn-ea"/>
                <a:cs typeface="+mn-cs"/>
              </a:rPr>
              <a:t> such as:</a:t>
            </a:r>
          </a:p>
          <a:p>
            <a:pPr marL="685800" lvl="1" indent="-228600">
              <a:buFont typeface="+mj-lt"/>
              <a:buAutoNum type="alphaLcPeriod"/>
            </a:pPr>
            <a:r>
              <a:rPr lang="en-GB" sz="1200" kern="1200" dirty="0">
                <a:solidFill>
                  <a:schemeClr val="tx1"/>
                </a:solidFill>
                <a:effectLst/>
                <a:latin typeface="+mn-lt"/>
                <a:ea typeface="+mn-ea"/>
                <a:cs typeface="+mn-cs"/>
              </a:rPr>
              <a:t>Structural characteristics, such as the size of the school, the resources available to the school, and whether the school is public or private</a:t>
            </a:r>
            <a:endParaRPr lang="en-IN"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Organizational characteristics, such as the rules, practices, and decision-making processes in the school</a:t>
            </a:r>
            <a:endParaRPr lang="en-IN" sz="1200" kern="1200" dirty="0">
              <a:solidFill>
                <a:schemeClr val="tx1"/>
              </a:solidFill>
              <a:effectLst/>
              <a:latin typeface="+mn-lt"/>
              <a:ea typeface="+mn-ea"/>
              <a:cs typeface="+mn-cs"/>
            </a:endParaRPr>
          </a:p>
          <a:p>
            <a:pPr marL="685800" lvl="1" indent="-228600">
              <a:buFont typeface="+mj-lt"/>
              <a:buAutoNum type="alphaLcPeriod"/>
            </a:pPr>
            <a:r>
              <a:rPr lang="en-GB" sz="1200" kern="1200" dirty="0">
                <a:solidFill>
                  <a:schemeClr val="tx1"/>
                </a:solidFill>
                <a:effectLst/>
                <a:latin typeface="+mn-lt"/>
                <a:ea typeface="+mn-ea"/>
                <a:cs typeface="+mn-cs"/>
              </a:rPr>
              <a:t>Climate characteristics, such as the level and type of discipline in the school or the academic emphasis of the school</a:t>
            </a:r>
            <a:endParaRPr lang="en-IN" sz="1200" kern="1200" dirty="0">
              <a:solidFill>
                <a:schemeClr val="tx1"/>
              </a:solidFill>
              <a:effectLst/>
              <a:latin typeface="+mn-lt"/>
              <a:ea typeface="+mn-ea"/>
              <a:cs typeface="+mn-cs"/>
            </a:endParaRPr>
          </a:p>
          <a:p>
            <a:pPr marL="0" indent="0">
              <a:buFont typeface="+mj-lt"/>
              <a:buNone/>
            </a:pPr>
            <a:endParaRPr lang="en-US" sz="1200" kern="1200" dirty="0">
              <a:solidFill>
                <a:schemeClr val="tx1"/>
              </a:solidFill>
              <a:effectLst/>
              <a:latin typeface="+mn-lt"/>
              <a:ea typeface="+mn-ea"/>
              <a:cs typeface="+mn-cs"/>
            </a:endParaRPr>
          </a:p>
          <a:p>
            <a:r>
              <a:rPr lang="en-US" dirty="0"/>
              <a:t>Characteristics of juvenile drop outs: </a:t>
            </a:r>
            <a:r>
              <a:rPr lang="en-US" sz="1200" kern="1200" dirty="0">
                <a:solidFill>
                  <a:schemeClr val="tx1"/>
                </a:solidFill>
                <a:effectLst/>
                <a:latin typeface="+mn-lt"/>
                <a:ea typeface="+mn-ea"/>
                <a:cs typeface="+mn-cs"/>
              </a:rPr>
              <a:t>Dropping out is a “dynamic and cumulative process of disengagement.”</a:t>
            </a:r>
            <a:r>
              <a:rPr lang="en-US" dirty="0"/>
              <a:t> </a:t>
            </a:r>
            <a:r>
              <a:rPr lang="en-US" sz="1200" kern="1200" dirty="0">
                <a:solidFill>
                  <a:schemeClr val="tx1"/>
                </a:solidFill>
                <a:effectLst/>
                <a:latin typeface="+mn-lt"/>
                <a:ea typeface="+mn-ea"/>
                <a:cs typeface="+mn-cs"/>
              </a:rPr>
              <a:t>Juveniles do not wake up one morning and decide to drop out of school—they have been on a long road of individual and school experiences that begin with individual frustrations and seemingly innocent school decisions and end with failure, withdrawal, and dropping out.</a:t>
            </a:r>
          </a:p>
          <a:p>
            <a:endParaRPr lang="en-US" sz="1200" kern="1200" dirty="0">
              <a:solidFill>
                <a:schemeClr val="tx1"/>
              </a:solidFill>
              <a:effectLst/>
              <a:latin typeface="+mn-lt"/>
              <a:ea typeface="+mn-ea"/>
              <a:cs typeface="+mn-cs"/>
            </a:endParaRPr>
          </a:p>
          <a:p>
            <a:r>
              <a:rPr lang="en-US" dirty="0"/>
              <a:t>The Effect on Delinquency: </a:t>
            </a:r>
            <a:r>
              <a:rPr lang="en-US" sz="1200" kern="1200" dirty="0">
                <a:solidFill>
                  <a:schemeClr val="tx1"/>
                </a:solidFill>
                <a:effectLst/>
                <a:latin typeface="+mn-lt"/>
                <a:ea typeface="+mn-ea"/>
                <a:cs typeface="+mn-cs"/>
              </a:rPr>
              <a:t>From the statistics gathered on the characteristics of jail and prison inmates alone, one would assume that dropping out is one of the strongest predictors of delinquent and criminal behavior.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Upon examining whether dropping out of school was a </a:t>
            </a:r>
            <a:r>
              <a:rPr lang="en-US" sz="1200" i="1" kern="1200" dirty="0">
                <a:solidFill>
                  <a:schemeClr val="tx1"/>
                </a:solidFill>
                <a:effectLst/>
                <a:latin typeface="+mn-lt"/>
                <a:ea typeface="+mn-ea"/>
                <a:cs typeface="+mn-cs"/>
              </a:rPr>
              <a:t>cause</a:t>
            </a:r>
            <a:r>
              <a:rPr lang="en-US" sz="1200" kern="1200" dirty="0">
                <a:solidFill>
                  <a:schemeClr val="tx1"/>
                </a:solidFill>
                <a:effectLst/>
                <a:latin typeface="+mn-lt"/>
                <a:ea typeface="+mn-ea"/>
                <a:cs typeface="+mn-cs"/>
              </a:rPr>
              <a:t> of later delinquent behavior or whether both dropping out of school and delinquent behavior were the end result of other life experiences, it was found out that dropping out of school was not the cause of later delinquent behavior, but was more likely a spurious connection to delinquency.</a:t>
            </a:r>
          </a:p>
        </p:txBody>
      </p:sp>
      <p:sp>
        <p:nvSpPr>
          <p:cNvPr id="4" name="Slide Number Placeholder 3"/>
          <p:cNvSpPr>
            <a:spLocks noGrp="1"/>
          </p:cNvSpPr>
          <p:nvPr>
            <p:ph type="sldNum" sz="quarter" idx="10"/>
          </p:nvPr>
        </p:nvSpPr>
        <p:spPr/>
        <p:txBody>
          <a:bodyPr/>
          <a:lstStyle/>
          <a:p>
            <a:fld id="{39974C31-EB4A-4B21-8134-CB5741A1DC5F}" type="slidenum">
              <a:rPr lang="en-US" smtClean="0"/>
              <a:t>9</a:t>
            </a:fld>
            <a:endParaRPr lang="en-US"/>
          </a:p>
        </p:txBody>
      </p:sp>
    </p:spTree>
    <p:extLst>
      <p:ext uri="{BB962C8B-B14F-4D97-AF65-F5344CB8AC3E}">
        <p14:creationId xmlns:p14="http://schemas.microsoft.com/office/powerpoint/2010/main" val="1526299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5 </a:t>
            </a:r>
            <a:r>
              <a:rPr lang="en-US" sz="1200" kern="1200" dirty="0">
                <a:solidFill>
                  <a:schemeClr val="tx1"/>
                </a:solidFill>
                <a:effectLst/>
                <a:latin typeface="+mn-lt"/>
                <a:ea typeface="+mn-ea"/>
                <a:cs typeface="+mn-cs"/>
              </a:rPr>
              <a:t>Analyze the contextual factors of tracking, alienation, and social class on failure in school.</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Failing and dropping out: Complicated issues:</a:t>
            </a:r>
            <a:r>
              <a:rPr lang="en-US" baseline="0" dirty="0"/>
              <a:t> </a:t>
            </a:r>
            <a:r>
              <a:rPr lang="en-US" sz="1200" kern="1200" dirty="0">
                <a:solidFill>
                  <a:schemeClr val="tx1"/>
                </a:solidFill>
                <a:effectLst/>
                <a:latin typeface="+mn-lt"/>
                <a:ea typeface="+mn-ea"/>
                <a:cs typeface="+mn-cs"/>
              </a:rPr>
              <a:t>While failing and dropping out of school are probably most commonly associated with delinquency, and from our section above we can see that failing and dropping out are complicated issues with many of their own predictors, there is an abundance of other research that focuses on more general experiences in school and the impact on delinquency.</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School bonding and connection: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School bonding is usually considered to be school attachment, school commitment, and teacher attachment. School attachment is an emotional connection to the school (not necessarily the teacher), while school commitment is considered investment in schoolwork and grades, and teacher attachment is a positive relationship or emotional bond with a teacher. Juveniles who report they are less connected (bonded) to school display more problem behaviors such as delinquency.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These researchers found that the relationship was actually bidirectional; in other words, the bond to school impacted delinquency and then, in turn, delinquency impacted the bond to school.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School engagement and participation: </a:t>
            </a:r>
            <a:r>
              <a:rPr lang="en-US" sz="1200" kern="1200" dirty="0">
                <a:solidFill>
                  <a:schemeClr val="tx1"/>
                </a:solidFill>
                <a:effectLst/>
                <a:latin typeface="+mn-lt"/>
                <a:ea typeface="+mn-ea"/>
                <a:cs typeface="+mn-cs"/>
              </a:rPr>
              <a:t>School engagement is a broader measure that includes school attachment (as emotional engagement) but also includes behavioral engagement, which is involvement in academic activities and participation in school-based social activities, and cognitive engagement, which is the amount of time juveniles spend in challenging activities.</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10</a:t>
            </a:fld>
            <a:endParaRPr lang="en-US"/>
          </a:p>
        </p:txBody>
      </p:sp>
    </p:spTree>
    <p:extLst>
      <p:ext uri="{BB962C8B-B14F-4D97-AF65-F5344CB8AC3E}">
        <p14:creationId xmlns:p14="http://schemas.microsoft.com/office/powerpoint/2010/main" val="1476095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6 </a:t>
            </a:r>
            <a:r>
              <a:rPr lang="en-US" sz="1200" kern="1200" dirty="0">
                <a:solidFill>
                  <a:schemeClr val="tx1"/>
                </a:solidFill>
                <a:effectLst/>
                <a:latin typeface="+mn-lt"/>
                <a:ea typeface="+mn-ea"/>
                <a:cs typeface="+mn-cs"/>
              </a:rPr>
              <a:t>Compare and contrast the nature and extent of violence and property crime in schools.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Youth homicides and school shootings: </a:t>
            </a:r>
            <a:r>
              <a:rPr lang="en-US" sz="1200" kern="1200" dirty="0">
                <a:solidFill>
                  <a:schemeClr val="tx1"/>
                </a:solidFill>
                <a:effectLst/>
                <a:latin typeface="+mn-lt"/>
                <a:ea typeface="+mn-ea"/>
                <a:cs typeface="+mn-cs"/>
              </a:rPr>
              <a:t>Youth homicides at school made up 1.2% of the total youth homicides in the 2015-2016 school year. While it is incredibly unlikely that youth will die a violent death while at school, it is actually more likely that they will be a victim of crime on campus than off.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Victimization at school:</a:t>
            </a:r>
            <a:r>
              <a:rPr lang="en-US" baseline="0" dirty="0"/>
              <a:t> </a:t>
            </a:r>
            <a:r>
              <a:rPr lang="en-US" sz="1200" kern="1200" dirty="0">
                <a:solidFill>
                  <a:schemeClr val="tx1"/>
                </a:solidFill>
                <a:effectLst/>
                <a:latin typeface="+mn-lt"/>
                <a:ea typeface="+mn-ea"/>
                <a:cs typeface="+mn-cs"/>
              </a:rPr>
              <a:t>Victimization at school also varies depending on who or where you are and what type of victimization we are talking about, such as: </a:t>
            </a:r>
          </a:p>
          <a:p>
            <a:pPr marL="228600" indent="-228600">
              <a:buFont typeface="+mj-lt"/>
              <a:buAutoNum type="arabicPeriod"/>
            </a:pPr>
            <a:r>
              <a:rPr lang="en-US" sz="1200" kern="1200" dirty="0">
                <a:solidFill>
                  <a:schemeClr val="tx1"/>
                </a:solidFill>
                <a:effectLst/>
                <a:latin typeface="+mn-lt"/>
                <a:ea typeface="+mn-ea"/>
                <a:cs typeface="+mn-cs"/>
              </a:rPr>
              <a:t>Younger students (12-14) reported more violent victimization at school than their older counterparts.</a:t>
            </a:r>
          </a:p>
          <a:p>
            <a:pPr marL="228600" indent="-228600">
              <a:buFont typeface="+mj-lt"/>
              <a:buAutoNum type="arabicPeriod"/>
            </a:pPr>
            <a:r>
              <a:rPr lang="en-US" sz="1200" kern="1200" dirty="0">
                <a:solidFill>
                  <a:schemeClr val="tx1"/>
                </a:solidFill>
                <a:effectLst/>
                <a:latin typeface="+mn-lt"/>
                <a:ea typeface="+mn-ea"/>
                <a:cs typeface="+mn-cs"/>
              </a:rPr>
              <a:t>Girls had lower rates of victimization at school as boys.</a:t>
            </a:r>
          </a:p>
          <a:p>
            <a:pPr marL="228600" indent="-228600">
              <a:buFont typeface="+mj-lt"/>
              <a:buAutoNum type="arabicPeriod"/>
            </a:pPr>
            <a:r>
              <a:rPr lang="en-US" sz="1200" kern="1200" dirty="0">
                <a:solidFill>
                  <a:schemeClr val="tx1"/>
                </a:solidFill>
                <a:effectLst/>
                <a:latin typeface="+mn-lt"/>
                <a:ea typeface="+mn-ea"/>
                <a:cs typeface="+mn-cs"/>
              </a:rPr>
              <a:t>American Indian/Alaska Native youth most likely to experience violence and Asian youth least likely.</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11</a:t>
            </a:fld>
            <a:endParaRPr lang="en-US"/>
          </a:p>
        </p:txBody>
      </p:sp>
    </p:spTree>
    <p:extLst>
      <p:ext uri="{BB962C8B-B14F-4D97-AF65-F5344CB8AC3E}">
        <p14:creationId xmlns:p14="http://schemas.microsoft.com/office/powerpoint/2010/main" val="3224995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6 </a:t>
            </a:r>
            <a:r>
              <a:rPr lang="en-US" sz="1200" kern="1200" dirty="0">
                <a:solidFill>
                  <a:schemeClr val="tx1"/>
                </a:solidFill>
                <a:effectLst/>
                <a:latin typeface="+mn-lt"/>
                <a:ea typeface="+mn-ea"/>
                <a:cs typeface="+mn-cs"/>
              </a:rPr>
              <a:t>Compare and contrast the nature and extent of violence and property crime in schools.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Table 8.1</a:t>
            </a:r>
            <a:r>
              <a:rPr lang="en-IN" sz="1200" kern="1200" dirty="0">
                <a:solidFill>
                  <a:schemeClr val="tx1"/>
                </a:solidFill>
                <a:effectLst/>
                <a:latin typeface="+mn-lt"/>
                <a:ea typeface="+mn-ea"/>
                <a:cs typeface="+mn-cs"/>
              </a:rPr>
              <a:t>:</a:t>
            </a:r>
            <a:r>
              <a:rPr lang="en-IN"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Typology of School Shootings and Violence on School Grounds.</a:t>
            </a:r>
          </a:p>
        </p:txBody>
      </p:sp>
      <p:sp>
        <p:nvSpPr>
          <p:cNvPr id="4" name="Slide Number Placeholder 3"/>
          <p:cNvSpPr>
            <a:spLocks noGrp="1"/>
          </p:cNvSpPr>
          <p:nvPr>
            <p:ph type="sldNum" sz="quarter" idx="10"/>
          </p:nvPr>
        </p:nvSpPr>
        <p:spPr/>
        <p:txBody>
          <a:bodyPr/>
          <a:lstStyle/>
          <a:p>
            <a:fld id="{39974C31-EB4A-4B21-8134-CB5741A1DC5F}" type="slidenum">
              <a:rPr lang="en-US" smtClean="0"/>
              <a:t>12</a:t>
            </a:fld>
            <a:endParaRPr lang="en-US"/>
          </a:p>
        </p:txBody>
      </p:sp>
    </p:spTree>
    <p:extLst>
      <p:ext uri="{BB962C8B-B14F-4D97-AF65-F5344CB8AC3E}">
        <p14:creationId xmlns:p14="http://schemas.microsoft.com/office/powerpoint/2010/main" val="1841528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7 </a:t>
            </a:r>
            <a:r>
              <a:rPr lang="en-US" sz="1200" kern="1200" dirty="0">
                <a:solidFill>
                  <a:schemeClr val="tx1"/>
                </a:solidFill>
                <a:effectLst/>
                <a:latin typeface="+mn-lt"/>
                <a:ea typeface="+mn-ea"/>
                <a:cs typeface="+mn-cs"/>
              </a:rPr>
              <a:t>Compare and contrast the nature and extent of bullying and cyberbullying in schools.</a:t>
            </a:r>
            <a:endParaRPr lang="en-US" dirty="0"/>
          </a:p>
          <a:p>
            <a:endParaRPr lang="en-US" dirty="0"/>
          </a:p>
          <a:p>
            <a:r>
              <a:rPr lang="en-US" dirty="0"/>
              <a:t>Categorizing crime: </a:t>
            </a:r>
            <a:r>
              <a:rPr lang="en-US" sz="1200" kern="1200" dirty="0">
                <a:solidFill>
                  <a:schemeClr val="tx1"/>
                </a:solidFill>
                <a:effectLst/>
                <a:latin typeface="+mn-lt"/>
                <a:ea typeface="+mn-ea"/>
                <a:cs typeface="+mn-cs"/>
              </a:rPr>
              <a:t>While most delinquency and victimization at school is categorized the way we traditionally categorize crime,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as property crime or violent crime,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some forms of victimization and delinquency are more specific to the school setting.</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Bullying</a:t>
            </a:r>
            <a:r>
              <a:rPr lang="en-US" dirty="0"/>
              <a:t> and </a:t>
            </a:r>
            <a:r>
              <a:rPr lang="en-US" b="1" dirty="0"/>
              <a:t>cyberbullying</a:t>
            </a:r>
            <a:r>
              <a:rPr lang="en-US" dirty="0"/>
              <a:t>:</a:t>
            </a:r>
            <a:r>
              <a:rPr lang="en-US" baseline="0" dirty="0"/>
              <a:t> Bullying is the </a:t>
            </a:r>
            <a:r>
              <a:rPr lang="en-US" sz="1200" kern="1200" dirty="0">
                <a:solidFill>
                  <a:schemeClr val="tx1"/>
                </a:solidFill>
                <a:effectLst/>
                <a:latin typeface="+mn-lt"/>
                <a:ea typeface="+mn-ea"/>
                <a:cs typeface="+mn-cs"/>
              </a:rPr>
              <a:t>use of physical strength or emotional influence to intimidate another individual. Cyberbullying</a:t>
            </a:r>
            <a:r>
              <a:rPr lang="en-US" sz="1200" kern="1200" baseline="0" dirty="0">
                <a:solidFill>
                  <a:schemeClr val="tx1"/>
                </a:solidFill>
                <a:effectLst/>
                <a:latin typeface="+mn-lt"/>
                <a:ea typeface="+mn-ea"/>
                <a:cs typeface="+mn-cs"/>
              </a:rPr>
              <a:t> is t</a:t>
            </a:r>
            <a:r>
              <a:rPr lang="en-US" sz="1200" kern="1200" dirty="0">
                <a:solidFill>
                  <a:schemeClr val="tx1"/>
                </a:solidFill>
                <a:effectLst/>
                <a:latin typeface="+mn-lt"/>
                <a:ea typeface="+mn-ea"/>
                <a:cs typeface="+mn-cs"/>
              </a:rPr>
              <a:t>he use of technology such as social media sites or texting to intimidate another individual. While </a:t>
            </a:r>
            <a:r>
              <a:rPr lang="en-US" sz="1200" b="0" kern="1200" dirty="0">
                <a:solidFill>
                  <a:schemeClr val="tx1"/>
                </a:solidFill>
                <a:effectLst/>
                <a:latin typeface="+mn-lt"/>
                <a:ea typeface="+mn-ea"/>
                <a:cs typeface="+mn-cs"/>
              </a:rPr>
              <a:t>bullying and cyberbullying </a:t>
            </a:r>
            <a:r>
              <a:rPr lang="en-US" sz="1200" kern="1200" dirty="0">
                <a:solidFill>
                  <a:schemeClr val="tx1"/>
                </a:solidFill>
                <a:effectLst/>
                <a:latin typeface="+mn-lt"/>
                <a:ea typeface="+mn-ea"/>
                <a:cs typeface="+mn-cs"/>
              </a:rPr>
              <a:t>may not always occur on the school campus, they are predominantly linked to the school experience in some way.</a:t>
            </a:r>
            <a:endParaRPr lang="en-US" dirty="0"/>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13</a:t>
            </a:fld>
            <a:endParaRPr lang="en-US"/>
          </a:p>
        </p:txBody>
      </p:sp>
    </p:spTree>
    <p:extLst>
      <p:ext uri="{BB962C8B-B14F-4D97-AF65-F5344CB8AC3E}">
        <p14:creationId xmlns:p14="http://schemas.microsoft.com/office/powerpoint/2010/main" val="551160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7 </a:t>
            </a:r>
            <a:r>
              <a:rPr lang="en-US" sz="1200" kern="1200" dirty="0">
                <a:solidFill>
                  <a:schemeClr val="tx1"/>
                </a:solidFill>
                <a:effectLst/>
                <a:latin typeface="+mn-lt"/>
                <a:ea typeface="+mn-ea"/>
                <a:cs typeface="+mn-cs"/>
              </a:rPr>
              <a:t>Compare and contrast the nature and extent of bullying and cyberbullying in schools.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global concern: </a:t>
            </a:r>
            <a:r>
              <a:rPr lang="en-US" sz="1200" b="0" kern="1200" dirty="0">
                <a:solidFill>
                  <a:schemeClr val="tx1"/>
                </a:solidFill>
                <a:effectLst/>
                <a:latin typeface="+mn-lt"/>
                <a:ea typeface="+mn-ea"/>
                <a:cs typeface="+mn-cs"/>
              </a:rPr>
              <a:t>Bullying</a:t>
            </a:r>
            <a:r>
              <a:rPr lang="en-US" sz="1200" kern="1200" dirty="0">
                <a:solidFill>
                  <a:schemeClr val="tx1"/>
                </a:solidFill>
                <a:effectLst/>
                <a:latin typeface="+mn-lt"/>
                <a:ea typeface="+mn-ea"/>
                <a:cs typeface="+mn-cs"/>
              </a:rPr>
              <a:t> is not a behavior that receives much focus in the sociological study of crime and delinquency; a predominant amount of the research appears in educational and psychology journals. However, it has become a global concern, and in the lives of juveniles it might be one of the most prevalent forms of both victimization and delinquent behavior to happen in the school.</a:t>
            </a:r>
            <a:r>
              <a:rPr lang="en-IN"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Main characteristics: repeated nature: </a:t>
            </a:r>
            <a:r>
              <a:rPr lang="en-US" sz="1200" kern="1200" dirty="0">
                <a:solidFill>
                  <a:schemeClr val="tx1"/>
                </a:solidFill>
                <a:effectLst/>
                <a:latin typeface="+mn-lt"/>
                <a:ea typeface="+mn-ea"/>
                <a:cs typeface="+mn-cs"/>
              </a:rPr>
              <a:t>One of the main characteristics of bullying is its repeated nature. But in addition to being repetitious, it is aggressive and often focused on individuals who are perceived as different or powerless.</a:t>
            </a:r>
            <a:r>
              <a:rPr lang="en-IN"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Way to stigmatize and label: </a:t>
            </a:r>
            <a:r>
              <a:rPr lang="en-US" sz="1200" kern="1200" dirty="0">
                <a:solidFill>
                  <a:schemeClr val="tx1"/>
                </a:solidFill>
                <a:effectLst/>
                <a:latin typeface="+mn-lt"/>
                <a:ea typeface="+mn-ea"/>
                <a:cs typeface="+mn-cs"/>
              </a:rPr>
              <a:t>Bullying often seems to be used as a way to stigmatize and label someone who is seen as different from the group.</a:t>
            </a:r>
            <a:endParaRPr lang="en-US" dirty="0"/>
          </a:p>
          <a:p>
            <a:endParaRPr lang="en-US" dirty="0"/>
          </a:p>
          <a:p>
            <a:r>
              <a:rPr lang="en-US" dirty="0"/>
              <a:t>Homophobic Bullying and Sexual Harassment: Two Specific Types of Bullying: </a:t>
            </a:r>
          </a:p>
          <a:p>
            <a:pPr marL="228600" indent="-228600">
              <a:buAutoNum type="arabicPeriod"/>
            </a:pPr>
            <a:r>
              <a:rPr lang="en-US" sz="1200" b="1" i="0" kern="1200" dirty="0">
                <a:solidFill>
                  <a:schemeClr val="tx1"/>
                </a:solidFill>
                <a:effectLst/>
                <a:latin typeface="+mn-lt"/>
                <a:ea typeface="+mn-ea"/>
                <a:cs typeface="+mn-cs"/>
              </a:rPr>
              <a:t>Homophobic Bullying</a:t>
            </a:r>
            <a:r>
              <a:rPr lang="en-US" sz="1200" b="1"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Homophobic bullying is bullying directed at lesbian, gay, bisexual, transgender, and “questioning” (LGBTQ) students. Bullying victimization is much higher among youth who identify as LGBTQ than youth who identify as heterosexual.</a:t>
            </a:r>
          </a:p>
          <a:p>
            <a:pPr marL="228600" indent="-228600">
              <a:buAutoNum type="arabicPeriod"/>
            </a:pPr>
            <a:r>
              <a:rPr lang="en-US" sz="1200" kern="1200" dirty="0">
                <a:solidFill>
                  <a:schemeClr val="tx1"/>
                </a:solidFill>
                <a:effectLst/>
                <a:latin typeface="+mn-lt"/>
                <a:ea typeface="+mn-ea"/>
                <a:cs typeface="+mn-cs"/>
              </a:rPr>
              <a:t>The presence of social support networks in schools such as clubs or Gay-Straight Alliances are linked to less homophobic bullying in schools.</a:t>
            </a:r>
          </a:p>
          <a:p>
            <a:pPr marL="228600" indent="-228600">
              <a:buAutoNum type="arabicPeriod"/>
            </a:pPr>
            <a:r>
              <a:rPr lang="en-US" sz="1200" i="0" kern="1200" dirty="0">
                <a:solidFill>
                  <a:schemeClr val="tx1"/>
                </a:solidFill>
                <a:effectLst/>
                <a:latin typeface="+mn-lt"/>
                <a:ea typeface="+mn-ea"/>
                <a:cs typeface="+mn-cs"/>
              </a:rPr>
              <a:t>Sexual Harassment:</a:t>
            </a:r>
            <a:r>
              <a:rPr lang="en-US" sz="1200" i="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While sexual harassment and bullying are often thought of and studied separately, they are similar in many ways.</a:t>
            </a:r>
          </a:p>
          <a:p>
            <a:pPr marL="228600" indent="-228600">
              <a:buAutoNum type="arabicPeriod"/>
            </a:pPr>
            <a:r>
              <a:rPr lang="en-US" sz="1200" kern="1200" dirty="0">
                <a:solidFill>
                  <a:schemeClr val="tx1"/>
                </a:solidFill>
                <a:effectLst/>
                <a:latin typeface="+mn-lt"/>
                <a:ea typeface="+mn-ea"/>
                <a:cs typeface="+mn-cs"/>
              </a:rPr>
              <a:t>Sexual Harassment is defined as unwelcome sexual advances, requests for sexual favors, and other verbal, nonverbal, or physical conduct of a sexual nature by an employee, by another student, or by a third party, that is sufficiently severe, persistent, or pervasive to limit a student’s ability to participate in or benefit from an education program or activity, or to create a hostile or abusive educational environment.</a:t>
            </a:r>
          </a:p>
          <a:p>
            <a:pPr marL="228600" indent="-228600">
              <a:buAutoNum type="arabicPeriod"/>
            </a:pPr>
            <a:r>
              <a:rPr lang="en-US" sz="1200" kern="1200" dirty="0">
                <a:solidFill>
                  <a:schemeClr val="tx1"/>
                </a:solidFill>
                <a:effectLst/>
                <a:latin typeface="+mn-lt"/>
                <a:ea typeface="+mn-ea"/>
                <a:cs typeface="+mn-cs"/>
              </a:rPr>
              <a:t>Sexually harassing behaviors can look very similar to bullying, including sexual comments, gestures, or rumors; sexual graffiti on bathroom and locker room walls; being spied on while dressing or showering at school; being touched, grabbed, or pinched in a sexual manner; having clothes pulled up, off, or down in a sexual way; and being listed in “slam books” that are circulated identifying students and including derogatory sexual comments.</a:t>
            </a:r>
          </a:p>
          <a:p>
            <a:pPr marL="228600" indent="-228600">
              <a:buAutoNum type="arabicPeriod"/>
            </a:pPr>
            <a:r>
              <a:rPr lang="en-US" sz="1200" kern="1200" dirty="0">
                <a:solidFill>
                  <a:schemeClr val="tx1"/>
                </a:solidFill>
                <a:effectLst/>
                <a:latin typeface="+mn-lt"/>
                <a:ea typeface="+mn-ea"/>
                <a:cs typeface="+mn-cs"/>
              </a:rPr>
              <a:t>The consequences of bullying are significant. Juveniles who are bullied are more anxious, lonely, insecure, and unhappy, and have greater difficulty making friends and poorer relationships with classmates. </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14</a:t>
            </a:fld>
            <a:endParaRPr lang="en-US"/>
          </a:p>
        </p:txBody>
      </p:sp>
    </p:spTree>
    <p:extLst>
      <p:ext uri="{BB962C8B-B14F-4D97-AF65-F5344CB8AC3E}">
        <p14:creationId xmlns:p14="http://schemas.microsoft.com/office/powerpoint/2010/main" val="3845972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7 </a:t>
            </a:r>
            <a:r>
              <a:rPr lang="en-US" sz="1200" kern="1200" dirty="0">
                <a:solidFill>
                  <a:schemeClr val="tx1"/>
                </a:solidFill>
                <a:effectLst/>
                <a:latin typeface="+mn-lt"/>
                <a:ea typeface="+mn-ea"/>
                <a:cs typeface="+mn-cs"/>
              </a:rPr>
              <a:t>Compare and contrast the nature and extent of bullying and cyberbullying in schools.</a:t>
            </a:r>
          </a:p>
          <a:p>
            <a:endParaRPr lang="en-US" sz="1200" kern="1200" dirty="0">
              <a:solidFill>
                <a:schemeClr val="tx1"/>
              </a:solidFill>
              <a:effectLst/>
              <a:latin typeface="+mn-lt"/>
              <a:ea typeface="+mn-ea"/>
              <a:cs typeface="+mn-cs"/>
            </a:endParaRPr>
          </a:p>
          <a:p>
            <a:r>
              <a:rPr lang="en-US" dirty="0"/>
              <a:t>Peer interaction:</a:t>
            </a:r>
            <a:r>
              <a:rPr lang="en-US" baseline="0" dirty="0"/>
              <a:t> </a:t>
            </a:r>
            <a:r>
              <a:rPr lang="en-US" sz="1200" kern="1200" dirty="0">
                <a:solidFill>
                  <a:schemeClr val="tx1"/>
                </a:solidFill>
                <a:effectLst/>
                <a:latin typeface="+mn-lt"/>
                <a:ea typeface="+mn-ea"/>
                <a:cs typeface="+mn-cs"/>
              </a:rPr>
              <a:t>Peer interaction has also been transformed by the technological and social act of cyberbullying. </a:t>
            </a:r>
          </a:p>
          <a:p>
            <a:endParaRPr lang="en-US" dirty="0"/>
          </a:p>
          <a:p>
            <a:r>
              <a:rPr lang="en-US" dirty="0"/>
              <a:t>Variety of Cyberbullying mechanisms:</a:t>
            </a:r>
            <a:r>
              <a:rPr lang="en-US" baseline="0" dirty="0"/>
              <a:t> </a:t>
            </a:r>
            <a:r>
              <a:rPr lang="en-US" sz="1200" kern="1200" dirty="0">
                <a:solidFill>
                  <a:schemeClr val="tx1"/>
                </a:solidFill>
                <a:effectLst/>
                <a:latin typeface="+mn-lt"/>
                <a:ea typeface="+mn-ea"/>
                <a:cs typeface="+mn-cs"/>
              </a:rPr>
              <a:t>There are a variety of mechanisms by which cyberbullying can occur, including the use of social networking sites, cell phones, e-mail, blogs, and chat rooms.</a:t>
            </a:r>
          </a:p>
          <a:p>
            <a:endParaRPr lang="en-US" dirty="0"/>
          </a:p>
          <a:p>
            <a:r>
              <a:rPr lang="en-US" dirty="0"/>
              <a:t>The intent of the act:</a:t>
            </a:r>
            <a:r>
              <a:rPr lang="en-US" baseline="0" dirty="0"/>
              <a:t> </a:t>
            </a:r>
            <a:r>
              <a:rPr lang="en-US" sz="1200" kern="1200" dirty="0">
                <a:solidFill>
                  <a:schemeClr val="tx1"/>
                </a:solidFill>
                <a:effectLst/>
                <a:latin typeface="+mn-lt"/>
                <a:ea typeface="+mn-ea"/>
                <a:cs typeface="+mn-cs"/>
              </a:rPr>
              <a:t>The intent of the act is to make the target of cyberbullying feel degraded, insulted, scared, and/or embarrassed.</a:t>
            </a:r>
          </a:p>
          <a:p>
            <a:endParaRPr lang="en-US" dirty="0"/>
          </a:p>
          <a:p>
            <a:r>
              <a:rPr lang="en-US" dirty="0"/>
              <a:t>Reaction of victims:</a:t>
            </a:r>
            <a:r>
              <a:rPr lang="en-US" baseline="0" dirty="0"/>
              <a:t> </a:t>
            </a:r>
            <a:r>
              <a:rPr lang="en-US" sz="1200" kern="1200" dirty="0">
                <a:solidFill>
                  <a:schemeClr val="tx1"/>
                </a:solidFill>
                <a:effectLst/>
                <a:latin typeface="+mn-lt"/>
                <a:ea typeface="+mn-ea"/>
                <a:cs typeface="+mn-cs"/>
              </a:rPr>
              <a:t>Youth victims of cyberbullying react in a number of different ways. Usually their first reaction is to do nothing, because they do not know what to do. Then, gradually, if the bullying continues, they may become depressed, become angry, and/or engage in acts of retaliation or delinquency.</a:t>
            </a:r>
            <a:endParaRPr lang="en-US" dirty="0"/>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15</a:t>
            </a:fld>
            <a:endParaRPr lang="en-US"/>
          </a:p>
        </p:txBody>
      </p:sp>
    </p:spTree>
    <p:extLst>
      <p:ext uri="{BB962C8B-B14F-4D97-AF65-F5344CB8AC3E}">
        <p14:creationId xmlns:p14="http://schemas.microsoft.com/office/powerpoint/2010/main" val="474840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7 </a:t>
            </a:r>
            <a:r>
              <a:rPr lang="en-US" sz="1200" kern="1200" dirty="0">
                <a:solidFill>
                  <a:schemeClr val="tx1"/>
                </a:solidFill>
                <a:effectLst/>
                <a:latin typeface="+mn-lt"/>
                <a:ea typeface="+mn-ea"/>
                <a:cs typeface="+mn-cs"/>
              </a:rPr>
              <a:t>Compare and contrast the nature and extent of bullying and cyberbullying in schools.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t>16</a:t>
            </a:fld>
            <a:endParaRPr lang="en-US"/>
          </a:p>
        </p:txBody>
      </p:sp>
    </p:spTree>
    <p:extLst>
      <p:ext uri="{BB962C8B-B14F-4D97-AF65-F5344CB8AC3E}">
        <p14:creationId xmlns:p14="http://schemas.microsoft.com/office/powerpoint/2010/main" val="158887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7 </a:t>
            </a:r>
            <a:r>
              <a:rPr lang="en-US" sz="1200" kern="1200" dirty="0">
                <a:solidFill>
                  <a:schemeClr val="tx1"/>
                </a:solidFill>
                <a:effectLst/>
                <a:latin typeface="+mn-lt"/>
                <a:ea typeface="+mn-ea"/>
                <a:cs typeface="+mn-cs"/>
              </a:rPr>
              <a:t>Compare and contrast the nature and extent of bullying and cyberbullying in schools.</a:t>
            </a:r>
          </a:p>
          <a:p>
            <a:endParaRPr lang="en-US" sz="1200" kern="1200" dirty="0">
              <a:solidFill>
                <a:schemeClr val="tx1"/>
              </a:solidFill>
              <a:effectLst/>
              <a:latin typeface="+mn-lt"/>
              <a:ea typeface="+mn-ea"/>
              <a:cs typeface="+mn-cs"/>
            </a:endParaRPr>
          </a:p>
          <a:p>
            <a:r>
              <a:rPr lang="en-US" dirty="0"/>
              <a:t>Action of schools:</a:t>
            </a:r>
            <a:r>
              <a:rPr lang="en-US" baseline="0" dirty="0"/>
              <a:t> </a:t>
            </a:r>
            <a:r>
              <a:rPr lang="en-US" sz="1200" kern="1200" dirty="0">
                <a:solidFill>
                  <a:schemeClr val="tx1"/>
                </a:solidFill>
                <a:effectLst/>
                <a:latin typeface="+mn-lt"/>
                <a:ea typeface="+mn-ea"/>
                <a:cs typeface="+mn-cs"/>
              </a:rPr>
              <a:t>One step that schools are taking is enforcing bans on cell phone use in classrooms—adults can then confiscate the phones of youth suspected to be cyberbullying or acting out inappropriately.</a:t>
            </a:r>
          </a:p>
          <a:p>
            <a:endParaRPr lang="en-US" dirty="0"/>
          </a:p>
          <a:p>
            <a:r>
              <a:rPr lang="en-US" dirty="0"/>
              <a:t>Violation of laws:</a:t>
            </a:r>
            <a:r>
              <a:rPr lang="en-US" baseline="0" dirty="0"/>
              <a:t> </a:t>
            </a:r>
            <a:r>
              <a:rPr lang="en-US" sz="1200" kern="1200" dirty="0">
                <a:solidFill>
                  <a:schemeClr val="tx1"/>
                </a:solidFill>
                <a:effectLst/>
                <a:latin typeface="+mn-lt"/>
                <a:ea typeface="+mn-ea"/>
                <a:cs typeface="+mn-cs"/>
              </a:rPr>
              <a:t>Teachers and administrators simply can’t jump on any student’s cell phone and start searching it for offensive and/or bullying material, because this is a violation of students’ Fourth Amendment rights.</a:t>
            </a:r>
          </a:p>
          <a:p>
            <a:endParaRPr lang="en-US" dirty="0"/>
          </a:p>
          <a:p>
            <a:r>
              <a:rPr lang="en-US" dirty="0"/>
              <a:t>Off of school grounds:</a:t>
            </a:r>
            <a:r>
              <a:rPr lang="en-US" baseline="0" dirty="0"/>
              <a:t> </a:t>
            </a:r>
            <a:r>
              <a:rPr lang="en-US" sz="1200" kern="1200" baseline="0" dirty="0">
                <a:solidFill>
                  <a:schemeClr val="tx1"/>
                </a:solidFill>
                <a:effectLst/>
                <a:latin typeface="+mn-lt"/>
                <a:ea typeface="+mn-ea"/>
                <a:cs typeface="+mn-cs"/>
              </a:rPr>
              <a:t>C</a:t>
            </a:r>
            <a:r>
              <a:rPr lang="en-US" sz="1200" kern="1200" dirty="0">
                <a:solidFill>
                  <a:schemeClr val="tx1"/>
                </a:solidFill>
                <a:effectLst/>
                <a:latin typeface="+mn-lt"/>
                <a:ea typeface="+mn-ea"/>
                <a:cs typeface="+mn-cs"/>
              </a:rPr>
              <a:t>yberbullying takes place off of school grounds quite a bit, which limits intervention of school employees.</a:t>
            </a:r>
          </a:p>
          <a:p>
            <a:endParaRPr lang="en-US" dirty="0"/>
          </a:p>
          <a:p>
            <a:r>
              <a:rPr lang="en-US" dirty="0"/>
              <a:t>Not adequately addressed: </a:t>
            </a:r>
            <a:r>
              <a:rPr lang="en-US" sz="1200" kern="1200" dirty="0">
                <a:solidFill>
                  <a:schemeClr val="tx1"/>
                </a:solidFill>
                <a:effectLst/>
                <a:latin typeface="+mn-lt"/>
                <a:ea typeface="+mn-ea"/>
                <a:cs typeface="+mn-cs"/>
              </a:rPr>
              <a:t>Although schools have created a number of different rules and regulations in schools that address issues of bullying, gender identity, and sexuality, cyberbullying is a topic that is not adequately addressed by the legal and school systems yet.</a:t>
            </a:r>
          </a:p>
        </p:txBody>
      </p:sp>
      <p:sp>
        <p:nvSpPr>
          <p:cNvPr id="4" name="Slide Number Placeholder 3"/>
          <p:cNvSpPr>
            <a:spLocks noGrp="1"/>
          </p:cNvSpPr>
          <p:nvPr>
            <p:ph type="sldNum" sz="quarter" idx="10"/>
          </p:nvPr>
        </p:nvSpPr>
        <p:spPr/>
        <p:txBody>
          <a:bodyPr/>
          <a:lstStyle/>
          <a:p>
            <a:fld id="{39974C31-EB4A-4B21-8134-CB5741A1DC5F}" type="slidenum">
              <a:rPr lang="en-US" smtClean="0"/>
              <a:t>17</a:t>
            </a:fld>
            <a:endParaRPr lang="en-US"/>
          </a:p>
        </p:txBody>
      </p:sp>
    </p:spTree>
    <p:extLst>
      <p:ext uri="{BB962C8B-B14F-4D97-AF65-F5344CB8AC3E}">
        <p14:creationId xmlns:p14="http://schemas.microsoft.com/office/powerpoint/2010/main" val="3244669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8 </a:t>
            </a:r>
            <a:r>
              <a:rPr lang="en-US" sz="1200" kern="1200" dirty="0">
                <a:solidFill>
                  <a:schemeClr val="tx1"/>
                </a:solidFill>
                <a:effectLst/>
                <a:latin typeface="+mn-lt"/>
                <a:ea typeface="+mn-ea"/>
                <a:cs typeface="+mn-cs"/>
              </a:rPr>
              <a:t>Compare and contrast the impact of increased social control in schools on student experiences and delinquency.</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School-to-prison pipeline</a:t>
            </a:r>
            <a:r>
              <a:rPr lang="en-US" dirty="0"/>
              <a:t>: </a:t>
            </a:r>
            <a:r>
              <a:rPr lang="en-US" sz="1200" kern="1200" dirty="0">
                <a:solidFill>
                  <a:schemeClr val="tx1"/>
                </a:solidFill>
                <a:effectLst/>
                <a:latin typeface="+mn-lt"/>
                <a:ea typeface="+mn-ea"/>
                <a:cs typeface="+mn-cs"/>
              </a:rPr>
              <a:t>The </a:t>
            </a:r>
            <a:r>
              <a:rPr lang="en-US" sz="1200" b="0" kern="1200" dirty="0">
                <a:solidFill>
                  <a:schemeClr val="tx1"/>
                </a:solidFill>
                <a:effectLst/>
                <a:latin typeface="+mn-lt"/>
                <a:ea typeface="+mn-ea"/>
                <a:cs typeface="+mn-cs"/>
              </a:rPr>
              <a:t>school-to-prison pipeline </a:t>
            </a:r>
            <a:r>
              <a:rPr lang="en-US" sz="1200" kern="1200" dirty="0">
                <a:solidFill>
                  <a:schemeClr val="tx1"/>
                </a:solidFill>
                <a:effectLst/>
                <a:latin typeface="+mn-lt"/>
                <a:ea typeface="+mn-ea"/>
                <a:cs typeface="+mn-cs"/>
              </a:rPr>
              <a:t>is a set of policies and practices in schools that use overly harsh rules, security enhancements, and punishments that mean for many students school becomes a preparation ground for prison. The American Civil Liberties Union calls these policies a disturbing national trend wherein children are funneled out of public schools and into the juvenile and criminal justice systems.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Dignity in Schools Campaign:</a:t>
            </a:r>
            <a:r>
              <a:rPr lang="en-US" sz="1200" kern="1200" dirty="0">
                <a:solidFill>
                  <a:schemeClr val="tx1"/>
                </a:solidFill>
                <a:effectLst/>
                <a:latin typeface="+mn-lt"/>
                <a:ea typeface="+mn-ea"/>
                <a:cs typeface="+mn-cs"/>
              </a:rPr>
              <a:t> a national coalition of grassroots organizations that advocate for human dignity in our schools.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“Tough on crime” philosophy:</a:t>
            </a:r>
            <a:r>
              <a:rPr lang="en-US" baseline="0" dirty="0"/>
              <a:t> </a:t>
            </a:r>
            <a:r>
              <a:rPr lang="en-US" sz="1200" kern="1200" dirty="0">
                <a:solidFill>
                  <a:schemeClr val="tx1"/>
                </a:solidFill>
                <a:effectLst/>
                <a:latin typeface="+mn-lt"/>
                <a:ea typeface="+mn-ea"/>
                <a:cs typeface="+mn-cs"/>
              </a:rPr>
              <a:t>The policies and practices that have developed with the onset of the “tough on crime” philosophy mean that schools and the juvenile justice system, which were once separate institutions, have now begun to work together. “Zero-tolerance” policies criminalize minor infractions of school rules, while high-stakes testing programs encourage educators to push out low-performing students to improve their schools’ overall test scores.</a:t>
            </a:r>
          </a:p>
          <a:p>
            <a:endParaRPr lang="en-US" dirty="0"/>
          </a:p>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18</a:t>
            </a:fld>
            <a:endParaRPr lang="en-US"/>
          </a:p>
        </p:txBody>
      </p:sp>
    </p:spTree>
    <p:extLst>
      <p:ext uri="{BB962C8B-B14F-4D97-AF65-F5344CB8AC3E}">
        <p14:creationId xmlns:p14="http://schemas.microsoft.com/office/powerpoint/2010/main" val="1530596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8 </a:t>
            </a:r>
            <a:r>
              <a:rPr lang="en-US" sz="1200" kern="1200" dirty="0">
                <a:solidFill>
                  <a:schemeClr val="tx1"/>
                </a:solidFill>
                <a:effectLst/>
                <a:latin typeface="+mn-lt"/>
                <a:ea typeface="+mn-ea"/>
                <a:cs typeface="+mn-cs"/>
              </a:rPr>
              <a:t>Compare and contrast the impact of increased social control in schools on student experiences and delinquency.</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Zero-tolerance policy</a:t>
            </a:r>
            <a:r>
              <a:rPr lang="en-US" dirty="0"/>
              <a:t>:</a:t>
            </a:r>
            <a:r>
              <a:rPr lang="en-US" baseline="0" dirty="0"/>
              <a:t> </a:t>
            </a:r>
            <a:r>
              <a:rPr lang="en-US" sz="1200" kern="1200" dirty="0">
                <a:solidFill>
                  <a:schemeClr val="tx1"/>
                </a:solidFill>
                <a:effectLst/>
                <a:latin typeface="+mn-lt"/>
                <a:ea typeface="+mn-ea"/>
                <a:cs typeface="+mn-cs"/>
              </a:rPr>
              <a:t>Zero-tolerance policies popped up across the country in the late 1980s and early 1990s, with some schools enacting harsh penalties for weapons or drugs on campus. </a:t>
            </a:r>
            <a:r>
              <a:rPr lang="en-GB" sz="1200" kern="1200" dirty="0">
                <a:solidFill>
                  <a:schemeClr val="tx1"/>
                </a:solidFill>
                <a:effectLst/>
                <a:latin typeface="+mn-lt"/>
                <a:ea typeface="+mn-ea"/>
                <a:cs typeface="+mn-cs"/>
              </a:rPr>
              <a:t>It</a:t>
            </a:r>
            <a:r>
              <a:rPr lang="en-GB" sz="1200" kern="1200" baseline="0" dirty="0">
                <a:solidFill>
                  <a:schemeClr val="tx1"/>
                </a:solidFill>
                <a:effectLst/>
                <a:latin typeface="+mn-lt"/>
                <a:ea typeface="+mn-ea"/>
                <a:cs typeface="+mn-cs"/>
              </a:rPr>
              <a:t> is t</a:t>
            </a:r>
            <a:r>
              <a:rPr lang="en-GB" sz="1200" kern="1200" dirty="0">
                <a:solidFill>
                  <a:schemeClr val="tx1"/>
                </a:solidFill>
                <a:effectLst/>
                <a:latin typeface="+mn-lt"/>
                <a:ea typeface="+mn-ea"/>
                <a:cs typeface="+mn-cs"/>
              </a:rPr>
              <a:t>he ideology of most U.S. government-funded drug prevention programs that states that no drug usage whatsoever is acceptable without serious consequences and all drugs are equally as harmful.</a:t>
            </a:r>
            <a:endParaRPr lang="en-IN" sz="1200" kern="1200" dirty="0">
              <a:solidFill>
                <a:schemeClr val="tx1"/>
              </a:solidFill>
              <a:effectLst/>
              <a:latin typeface="+mn-lt"/>
              <a:ea typeface="+mn-ea"/>
              <a:cs typeface="+mn-cs"/>
            </a:endParaRPr>
          </a:p>
          <a:p>
            <a:endParaRPr lang="en-US" dirty="0"/>
          </a:p>
          <a:p>
            <a:r>
              <a:rPr lang="en-US" dirty="0"/>
              <a:t>Federal law involvement and restrictions:</a:t>
            </a:r>
            <a:r>
              <a:rPr lang="en-US" baseline="0" dirty="0"/>
              <a:t> </a:t>
            </a:r>
            <a:r>
              <a:rPr lang="en-US" sz="1200" kern="1200" dirty="0">
                <a:solidFill>
                  <a:schemeClr val="tx1"/>
                </a:solidFill>
                <a:effectLst/>
                <a:latin typeface="+mn-lt"/>
                <a:ea typeface="+mn-ea"/>
                <a:cs typeface="+mn-cs"/>
              </a:rPr>
              <a:t>This federal law required that any school receiving federal money needed to have in place a policy that expelled students who brought a firearm to school campus.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While the initial policy was designed to focus on youth who brought firearms to school the extensions of this initial act went far beyond firearms to include such weapons as daggers, knives with blades of more than 3 inches, knives that open mechanically, and brass knuckles.</a:t>
            </a:r>
          </a:p>
        </p:txBody>
      </p:sp>
      <p:sp>
        <p:nvSpPr>
          <p:cNvPr id="4" name="Slide Number Placeholder 3"/>
          <p:cNvSpPr>
            <a:spLocks noGrp="1"/>
          </p:cNvSpPr>
          <p:nvPr>
            <p:ph type="sldNum" sz="quarter" idx="10"/>
          </p:nvPr>
        </p:nvSpPr>
        <p:spPr/>
        <p:txBody>
          <a:bodyPr/>
          <a:lstStyle/>
          <a:p>
            <a:fld id="{39974C31-EB4A-4B21-8134-CB5741A1DC5F}" type="slidenum">
              <a:rPr lang="en-US" smtClean="0"/>
              <a:t>19</a:t>
            </a:fld>
            <a:endParaRPr lang="en-US"/>
          </a:p>
        </p:txBody>
      </p:sp>
    </p:spTree>
    <p:extLst>
      <p:ext uri="{BB962C8B-B14F-4D97-AF65-F5344CB8AC3E}">
        <p14:creationId xmlns:p14="http://schemas.microsoft.com/office/powerpoint/2010/main" val="4047283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8 </a:t>
            </a:r>
            <a:r>
              <a:rPr lang="en-US" sz="1200" kern="1200" dirty="0">
                <a:solidFill>
                  <a:schemeClr val="tx1"/>
                </a:solidFill>
                <a:effectLst/>
                <a:latin typeface="+mn-lt"/>
                <a:ea typeface="+mn-ea"/>
                <a:cs typeface="+mn-cs"/>
              </a:rPr>
              <a:t>Compare and contrast the impact of increased social control in schools on student experiences and delinquency.</a:t>
            </a:r>
            <a:endParaRPr lang="en-US" dirty="0"/>
          </a:p>
          <a:p>
            <a:endParaRPr lang="en-US" dirty="0"/>
          </a:p>
          <a:p>
            <a:r>
              <a:rPr lang="en-US" dirty="0"/>
              <a:t>Additional measures: </a:t>
            </a:r>
            <a:r>
              <a:rPr lang="en-US" sz="1200" kern="1200" dirty="0">
                <a:solidFill>
                  <a:schemeClr val="tx1"/>
                </a:solidFill>
                <a:effectLst/>
                <a:latin typeface="+mn-lt"/>
                <a:ea typeface="+mn-ea"/>
                <a:cs typeface="+mn-cs"/>
              </a:rPr>
              <a:t>In addition to these policies, many schools have authorized the use of drug-sniffing dogs, hired private security details (overseen by the school), increased the police presence with officers (overseen by the local police departments) patrolling the perimeter of school grounds, and installed metal detectors and surveillance cameras.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Examining discipline in schools:</a:t>
            </a:r>
            <a:r>
              <a:rPr lang="en-US" baseline="0" dirty="0"/>
              <a:t> </a:t>
            </a:r>
            <a:r>
              <a:rPr lang="en-US" sz="1200" kern="1200" dirty="0">
                <a:solidFill>
                  <a:schemeClr val="tx1"/>
                </a:solidFill>
                <a:effectLst/>
                <a:latin typeface="+mn-lt"/>
                <a:ea typeface="+mn-ea"/>
                <a:cs typeface="+mn-cs"/>
              </a:rPr>
              <a:t>In his book </a:t>
            </a:r>
            <a:r>
              <a:rPr lang="en-US" sz="1200" i="1" kern="1200" dirty="0">
                <a:solidFill>
                  <a:schemeClr val="tx1"/>
                </a:solidFill>
                <a:effectLst/>
                <a:latin typeface="+mn-lt"/>
                <a:ea typeface="+mn-ea"/>
                <a:cs typeface="+mn-cs"/>
              </a:rPr>
              <a:t>Homeroom Security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Kupchik</a:t>
            </a:r>
            <a:r>
              <a:rPr lang="en-US" sz="1200" kern="1200" dirty="0">
                <a:solidFill>
                  <a:schemeClr val="tx1"/>
                </a:solidFill>
                <a:effectLst/>
                <a:latin typeface="+mn-lt"/>
                <a:ea typeface="+mn-ea"/>
                <a:cs typeface="+mn-cs"/>
              </a:rPr>
              <a:t> examines discipline in American schools. He argues that this move toward </a:t>
            </a:r>
            <a:r>
              <a:rPr lang="en-US" sz="1200" kern="1200" dirty="0" err="1">
                <a:solidFill>
                  <a:schemeClr val="tx1"/>
                </a:solidFill>
                <a:effectLst/>
                <a:latin typeface="+mn-lt"/>
                <a:ea typeface="+mn-ea"/>
                <a:cs typeface="+mn-cs"/>
              </a:rPr>
              <a:t>hypersecurity</a:t>
            </a:r>
            <a:r>
              <a:rPr lang="en-US" sz="1200" kern="1200" dirty="0">
                <a:solidFill>
                  <a:schemeClr val="tx1"/>
                </a:solidFill>
                <a:effectLst/>
                <a:latin typeface="+mn-lt"/>
                <a:ea typeface="+mn-ea"/>
                <a:cs typeface="+mn-cs"/>
              </a:rPr>
              <a:t> and intolerance is counterproductive for five reasons:</a:t>
            </a:r>
          </a:p>
          <a:p>
            <a:pPr marL="228600" lvl="0" indent="-228600">
              <a:buFont typeface="+mj-lt"/>
              <a:buAutoNum type="arabicPeriod"/>
            </a:pPr>
            <a:r>
              <a:rPr lang="en-US" sz="1200" b="1" kern="1200" dirty="0">
                <a:solidFill>
                  <a:schemeClr val="tx1"/>
                </a:solidFill>
                <a:effectLst/>
                <a:latin typeface="+mn-lt"/>
                <a:ea typeface="+mn-ea"/>
                <a:cs typeface="+mn-cs"/>
              </a:rPr>
              <a:t>Schools are overreacting</a:t>
            </a:r>
            <a:r>
              <a:rPr lang="en-US" sz="1200" kern="1200" dirty="0">
                <a:solidFill>
                  <a:schemeClr val="tx1"/>
                </a:solidFill>
                <a:effectLst/>
                <a:latin typeface="+mn-lt"/>
                <a:ea typeface="+mn-ea"/>
                <a:cs typeface="+mn-cs"/>
              </a:rPr>
              <a:t>: While delinquency and crime exist in schools,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focus on increasing security is both a detriment to other programs schools should be focusing and overly severe for most of the behaviors that are addressed.</a:t>
            </a:r>
          </a:p>
          <a:p>
            <a:pPr marL="228600" lvl="0" indent="-228600">
              <a:buFont typeface="+mj-lt"/>
              <a:buAutoNum type="arabicPeriod"/>
            </a:pPr>
            <a:r>
              <a:rPr lang="en-US" sz="1200" b="1" kern="1200" dirty="0">
                <a:solidFill>
                  <a:schemeClr val="tx1"/>
                </a:solidFill>
                <a:effectLst/>
                <a:latin typeface="+mn-lt"/>
                <a:ea typeface="+mn-ea"/>
                <a:cs typeface="+mn-cs"/>
              </a:rPr>
              <a:t>Real student problems are often ignored</a:t>
            </a:r>
            <a:r>
              <a:rPr lang="en-US" sz="1200" kern="1200" dirty="0">
                <a:solidFill>
                  <a:schemeClr val="tx1"/>
                </a:solidFill>
                <a:effectLst/>
                <a:latin typeface="+mn-lt"/>
                <a:ea typeface="+mn-ea"/>
                <a:cs typeface="+mn-cs"/>
              </a:rPr>
              <a:t>: By focusing so intently on finding and punishing bad behavior, the </a:t>
            </a:r>
            <a:r>
              <a:rPr lang="en-US" sz="1200" i="1" kern="1200" dirty="0">
                <a:solidFill>
                  <a:schemeClr val="tx1"/>
                </a:solidFill>
                <a:effectLst/>
                <a:latin typeface="+mn-lt"/>
                <a:ea typeface="+mn-ea"/>
                <a:cs typeface="+mn-cs"/>
              </a:rPr>
              <a:t>reasons why</a:t>
            </a:r>
            <a:r>
              <a:rPr lang="en-US" sz="1200" kern="1200" dirty="0">
                <a:solidFill>
                  <a:schemeClr val="tx1"/>
                </a:solidFill>
                <a:effectLst/>
                <a:latin typeface="+mn-lt"/>
                <a:ea typeface="+mn-ea"/>
                <a:cs typeface="+mn-cs"/>
              </a:rPr>
              <a:t> students misbehave are going unexamined.</a:t>
            </a:r>
            <a:endParaRPr lang="en-IN" sz="1200" kern="1200" dirty="0">
              <a:solidFill>
                <a:schemeClr val="tx1"/>
              </a:solidFill>
              <a:effectLst/>
              <a:latin typeface="+mn-lt"/>
              <a:ea typeface="+mn-ea"/>
              <a:cs typeface="+mn-cs"/>
            </a:endParaRPr>
          </a:p>
          <a:p>
            <a:pPr marL="228600" lvl="0" indent="-228600">
              <a:buFont typeface="+mj-lt"/>
              <a:buAutoNum type="arabicPeriod"/>
            </a:pPr>
            <a:r>
              <a:rPr lang="en-US" sz="1200" b="1" kern="1200" dirty="0">
                <a:solidFill>
                  <a:schemeClr val="tx1"/>
                </a:solidFill>
                <a:effectLst/>
                <a:latin typeface="+mn-lt"/>
                <a:ea typeface="+mn-ea"/>
                <a:cs typeface="+mn-cs"/>
              </a:rPr>
              <a:t>Students are being taught the wrong lessons</a:t>
            </a:r>
            <a:r>
              <a:rPr lang="en-US" sz="1200" kern="1200" dirty="0">
                <a:solidFill>
                  <a:schemeClr val="tx1"/>
                </a:solidFill>
                <a:effectLst/>
                <a:latin typeface="+mn-lt"/>
                <a:ea typeface="+mn-ea"/>
                <a:cs typeface="+mn-cs"/>
              </a:rPr>
              <a:t>: By focusing on zero-tolerance policies with no room for debate, students are taught their voices do not matter, and are discouraged from thinking critically about power relations. They learn they are powerless to contest how they are treated or to change the environment around them. </a:t>
            </a:r>
          </a:p>
          <a:p>
            <a:pPr marL="228600" lvl="0" indent="-228600">
              <a:buFont typeface="+mj-lt"/>
              <a:buAutoNum type="arabicPeriod"/>
            </a:pPr>
            <a:r>
              <a:rPr lang="en-US" sz="1200" b="1" kern="1200" dirty="0">
                <a:solidFill>
                  <a:schemeClr val="tx1"/>
                </a:solidFill>
                <a:effectLst/>
                <a:latin typeface="+mn-lt"/>
                <a:ea typeface="+mn-ea"/>
                <a:cs typeface="+mn-cs"/>
              </a:rPr>
              <a:t>Student misbehavior is likely to get worse with these policies</a:t>
            </a:r>
            <a:r>
              <a:rPr lang="en-US" sz="1200" kern="1200" dirty="0">
                <a:solidFill>
                  <a:schemeClr val="tx1"/>
                </a:solidFill>
                <a:effectLst/>
                <a:latin typeface="+mn-lt"/>
                <a:ea typeface="+mn-ea"/>
                <a:cs typeface="+mn-cs"/>
              </a:rPr>
              <a:t>: One of the strongest reasons why individuals opt to follow the rules is because they perceive them as fair. When rules become rigid, their application unreasonable, and their punishments too severe, individuals lose faith in the system and question the legitimacy of both the rules and the punishments.</a:t>
            </a:r>
            <a:endParaRPr lang="en-IN" sz="1200" kern="1200" dirty="0">
              <a:solidFill>
                <a:schemeClr val="tx1"/>
              </a:solidFill>
              <a:effectLst/>
              <a:latin typeface="+mn-lt"/>
              <a:ea typeface="+mn-ea"/>
              <a:cs typeface="+mn-cs"/>
            </a:endParaRPr>
          </a:p>
          <a:p>
            <a:pPr marL="228600" lvl="0" indent="-228600">
              <a:buFont typeface="+mj-lt"/>
              <a:buAutoNum type="arabicPeriod"/>
            </a:pPr>
            <a:r>
              <a:rPr lang="en-US" sz="1200" b="1" kern="1200" dirty="0">
                <a:solidFill>
                  <a:schemeClr val="tx1"/>
                </a:solidFill>
                <a:effectLst/>
                <a:latin typeface="+mn-lt"/>
                <a:ea typeface="+mn-ea"/>
                <a:cs typeface="+mn-cs"/>
              </a:rPr>
              <a:t>At-risk students are at greater risk</a:t>
            </a:r>
            <a:r>
              <a:rPr lang="en-US" sz="1200" kern="1200" dirty="0">
                <a:solidFill>
                  <a:schemeClr val="tx1"/>
                </a:solidFill>
                <a:effectLst/>
                <a:latin typeface="+mn-lt"/>
                <a:ea typeface="+mn-ea"/>
                <a:cs typeface="+mn-cs"/>
              </a:rPr>
              <a:t>: These policies have been shown to increase the likelihood that kids already at risk for suspension, expulsion, or dropping out will go down that road.</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20</a:t>
            </a:fld>
            <a:endParaRPr lang="en-US"/>
          </a:p>
        </p:txBody>
      </p:sp>
    </p:spTree>
    <p:extLst>
      <p:ext uri="{BB962C8B-B14F-4D97-AF65-F5344CB8AC3E}">
        <p14:creationId xmlns:p14="http://schemas.microsoft.com/office/powerpoint/2010/main" val="3839004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8 </a:t>
            </a:r>
            <a:r>
              <a:rPr lang="en-US" sz="1200" kern="1200" dirty="0">
                <a:solidFill>
                  <a:schemeClr val="tx1"/>
                </a:solidFill>
                <a:effectLst/>
                <a:latin typeface="+mn-lt"/>
                <a:ea typeface="+mn-ea"/>
                <a:cs typeface="+mn-cs"/>
              </a:rPr>
              <a:t>Compare and contrast the impact of increased social control in schools on student experiences and delinquency.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dirty="0"/>
              <a:t>Corporal punishment:</a:t>
            </a:r>
            <a:r>
              <a:rPr lang="en-US" baseline="0" dirty="0"/>
              <a:t> S</a:t>
            </a:r>
            <a:r>
              <a:rPr lang="en-US" sz="1200" kern="1200" dirty="0">
                <a:solidFill>
                  <a:schemeClr val="tx1"/>
                </a:solidFill>
                <a:effectLst/>
                <a:latin typeface="+mn-lt"/>
                <a:ea typeface="+mn-ea"/>
                <a:cs typeface="+mn-cs"/>
              </a:rPr>
              <a:t>tates have the right to individually determine whether corporal punishment is allowed in schools. This means that 19 states still allow corporal punishment in their public schools and 48 states allow corporal punishment in their private schools.</a:t>
            </a:r>
          </a:p>
          <a:p>
            <a:endParaRPr lang="en-US" dirty="0"/>
          </a:p>
          <a:p>
            <a:r>
              <a:rPr lang="en-US" dirty="0"/>
              <a:t>Guidelines for corporal punishment: </a:t>
            </a:r>
            <a:r>
              <a:rPr lang="en-US" sz="1200" kern="1200" dirty="0">
                <a:solidFill>
                  <a:schemeClr val="tx1"/>
                </a:solidFill>
                <a:effectLst/>
                <a:latin typeface="+mn-lt"/>
                <a:ea typeface="+mn-ea"/>
                <a:cs typeface="+mn-cs"/>
              </a:rPr>
              <a:t>There are guidelines, but not strict rules, in many of the states about how many times a student can be paddled in a single spanking event. Many states do not require that parents be informed that their child will be spanked prior to the event, although parents do need to be informed that their child has been spanked after the event. In some states, parents may request that their child not be spanked, but if their child is accidentally spanked (e.g., the school administrator does not check the file beforehand to determine whether the parent has given permission), the parent has no legal right to sue the school.</a:t>
            </a:r>
          </a:p>
        </p:txBody>
      </p:sp>
      <p:sp>
        <p:nvSpPr>
          <p:cNvPr id="4" name="Slide Number Placeholder 3"/>
          <p:cNvSpPr>
            <a:spLocks noGrp="1"/>
          </p:cNvSpPr>
          <p:nvPr>
            <p:ph type="sldNum" sz="quarter" idx="10"/>
          </p:nvPr>
        </p:nvSpPr>
        <p:spPr/>
        <p:txBody>
          <a:bodyPr/>
          <a:lstStyle/>
          <a:p>
            <a:fld id="{39974C31-EB4A-4B21-8134-CB5741A1DC5F}" type="slidenum">
              <a:rPr lang="en-US" smtClean="0"/>
              <a:t>21</a:t>
            </a:fld>
            <a:endParaRPr lang="en-US"/>
          </a:p>
        </p:txBody>
      </p:sp>
    </p:spTree>
    <p:extLst>
      <p:ext uri="{BB962C8B-B14F-4D97-AF65-F5344CB8AC3E}">
        <p14:creationId xmlns:p14="http://schemas.microsoft.com/office/powerpoint/2010/main" val="1527044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8 </a:t>
            </a:r>
            <a:r>
              <a:rPr lang="en-US" sz="1200" kern="1200" dirty="0">
                <a:solidFill>
                  <a:schemeClr val="tx1"/>
                </a:solidFill>
                <a:effectLst/>
                <a:latin typeface="+mn-lt"/>
                <a:ea typeface="+mn-ea"/>
                <a:cs typeface="+mn-cs"/>
              </a:rPr>
              <a:t>Compare and contrast the impact of increased social control in schools on student experiences and delinquency.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dirty="0"/>
              <a:t>Growing racial disproportionality: </a:t>
            </a:r>
            <a:r>
              <a:rPr lang="en-US" sz="1200" kern="1200" dirty="0">
                <a:solidFill>
                  <a:schemeClr val="tx1"/>
                </a:solidFill>
                <a:effectLst/>
                <a:latin typeface="+mn-lt"/>
                <a:ea typeface="+mn-ea"/>
                <a:cs typeface="+mn-cs"/>
              </a:rPr>
              <a:t>One of the most troubling issues about corporal punishment is the growing racial disproportionality of its implementation. In other words, over the years, a larger percentage of black youth than white youth have received a physical punishment such as spanking, slapping, or hitting. In 1976, 29% of the youth who received a corporal punishment were black, but the number has risen as high as 39% (through much of the 1990s), and, for the last year that data were reported (2014), 38.3% of all youth who had been spanked were black. Looking at just female students who received corporal punishment, 48.2% of all girls spanked were black girls.</a:t>
            </a:r>
          </a:p>
          <a:p>
            <a:endParaRPr lang="en-US" dirty="0"/>
          </a:p>
          <a:p>
            <a:r>
              <a:rPr lang="en-US" dirty="0"/>
              <a:t>Restraint and seclusion: </a:t>
            </a:r>
          </a:p>
          <a:p>
            <a:pPr marL="228600" indent="-228600">
              <a:buAutoNum type="arabicPeriod"/>
            </a:pPr>
            <a:r>
              <a:rPr lang="en-US" sz="1200" b="1" kern="1200" dirty="0">
                <a:solidFill>
                  <a:schemeClr val="tx1"/>
                </a:solidFill>
                <a:effectLst/>
                <a:latin typeface="+mn-lt"/>
                <a:ea typeface="+mn-ea"/>
                <a:cs typeface="+mn-cs"/>
              </a:rPr>
              <a:t>Seclusion</a:t>
            </a:r>
            <a:r>
              <a:rPr lang="en-US" sz="1200" kern="1200" dirty="0">
                <a:solidFill>
                  <a:schemeClr val="tx1"/>
                </a:solidFill>
                <a:effectLst/>
                <a:latin typeface="+mn-lt"/>
                <a:ea typeface="+mn-ea"/>
                <a:cs typeface="+mn-cs"/>
              </a:rPr>
              <a:t> refers to involuntary confinement alone in a room they are prevented from leaving.</a:t>
            </a:r>
          </a:p>
          <a:p>
            <a:pPr marL="228600" indent="-228600">
              <a:buAutoNum type="arabicPeriod"/>
            </a:pPr>
            <a:r>
              <a:rPr lang="en-US" sz="1200" b="1" kern="1200" dirty="0">
                <a:solidFill>
                  <a:schemeClr val="tx1"/>
                </a:solidFill>
                <a:effectLst/>
                <a:latin typeface="+mn-lt"/>
                <a:ea typeface="+mn-ea"/>
                <a:cs typeface="+mn-cs"/>
              </a:rPr>
              <a:t>Physical restraint</a:t>
            </a:r>
            <a:r>
              <a:rPr lang="en-US" sz="1200" kern="1200" dirty="0">
                <a:solidFill>
                  <a:schemeClr val="tx1"/>
                </a:solidFill>
                <a:effectLst/>
                <a:latin typeface="+mn-lt"/>
                <a:ea typeface="+mn-ea"/>
                <a:cs typeface="+mn-cs"/>
              </a:rPr>
              <a:t> refers to restricting the ability of a student to move his or her head, arms, legs, or torso, and does not include physically escorting a student, which might include holding him or her by the hand or arm.</a:t>
            </a:r>
          </a:p>
        </p:txBody>
      </p:sp>
      <p:sp>
        <p:nvSpPr>
          <p:cNvPr id="4" name="Slide Number Placeholder 3"/>
          <p:cNvSpPr>
            <a:spLocks noGrp="1"/>
          </p:cNvSpPr>
          <p:nvPr>
            <p:ph type="sldNum" sz="quarter" idx="10"/>
          </p:nvPr>
        </p:nvSpPr>
        <p:spPr/>
        <p:txBody>
          <a:bodyPr/>
          <a:lstStyle/>
          <a:p>
            <a:fld id="{39974C31-EB4A-4B21-8134-CB5741A1DC5F}" type="slidenum">
              <a:rPr lang="en-US" smtClean="0"/>
              <a:t>22</a:t>
            </a:fld>
            <a:endParaRPr lang="en-US"/>
          </a:p>
        </p:txBody>
      </p:sp>
    </p:spTree>
    <p:extLst>
      <p:ext uri="{BB962C8B-B14F-4D97-AF65-F5344CB8AC3E}">
        <p14:creationId xmlns:p14="http://schemas.microsoft.com/office/powerpoint/2010/main" val="3241266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8 </a:t>
            </a:r>
            <a:r>
              <a:rPr lang="en-US" sz="1200" kern="1200" dirty="0">
                <a:solidFill>
                  <a:schemeClr val="tx1"/>
                </a:solidFill>
                <a:effectLst/>
                <a:latin typeface="+mn-lt"/>
                <a:ea typeface="+mn-ea"/>
                <a:cs typeface="+mn-cs"/>
              </a:rPr>
              <a:t>Compare and contrast the impact of increased social control in schools on student experiences and delinquency.</a:t>
            </a:r>
            <a:endParaRPr lang="en-US" dirty="0"/>
          </a:p>
          <a:p>
            <a:endParaRPr lang="en-US" dirty="0"/>
          </a:p>
          <a:p>
            <a:r>
              <a:rPr lang="en-US" i="1" dirty="0"/>
              <a:t>Tinker v. Des Moines Independent School District</a:t>
            </a:r>
            <a:r>
              <a:rPr lang="en-US" dirty="0"/>
              <a:t> (1969): </a:t>
            </a:r>
            <a:r>
              <a:rPr lang="en-US" sz="1200" kern="1200" dirty="0">
                <a:solidFill>
                  <a:schemeClr val="tx1"/>
                </a:solidFill>
                <a:effectLst/>
                <a:latin typeface="+mn-lt"/>
                <a:ea typeface="+mn-ea"/>
                <a:cs typeface="+mn-cs"/>
              </a:rPr>
              <a:t>Three students protested the Vietnam war with black armbands at school and were suspended. The Supreme Court ruled that students (and teachers) do not “shed their constitutional rights to freedom of speech or expression at the schoolhouse gate.” But this was not an unlimited right. The Supreme Court ruled that this right to expression needed to be balanced against the school’s need to keep order. In other words, the activities cannot be disruptive to the learning environment.</a:t>
            </a:r>
          </a:p>
          <a:p>
            <a:endParaRPr lang="en-US" dirty="0"/>
          </a:p>
          <a:p>
            <a:r>
              <a:rPr lang="en-US" i="1" dirty="0"/>
              <a:t>Goss v. Lopez</a:t>
            </a:r>
            <a:r>
              <a:rPr lang="en-US" dirty="0"/>
              <a:t> (1975): </a:t>
            </a:r>
            <a:r>
              <a:rPr lang="en-US" sz="1200" kern="1200" dirty="0">
                <a:solidFill>
                  <a:schemeClr val="tx1"/>
                </a:solidFill>
                <a:effectLst/>
                <a:latin typeface="+mn-lt"/>
                <a:ea typeface="+mn-ea"/>
                <a:cs typeface="+mn-cs"/>
              </a:rPr>
              <a:t>Ten youth were suspended for a disturbance in the lunchroom. One of the youth argued that he was a bystander and was denied his due process when he was automatically suspended. The Supreme Court agreed that a 10-day suspension was significant and that the school was required to establish a formal process in which students had the right to (1) oral or written notice of the suspension, (2) an explanation of the evidence the officials have, and (3) an opportunity to present his or her side of the story. Essentially, this means notice of the charges and a hearing to defend oneself. While it would be most likely the hearing would take place before the student was suspended, a student could be removed if it was thought he or she was an ongoing threat, but the hearing must take place during the suspension time.</a:t>
            </a:r>
            <a:endParaRPr lang="en-US" dirty="0"/>
          </a:p>
          <a:p>
            <a:endParaRPr lang="en-US" dirty="0"/>
          </a:p>
          <a:p>
            <a:r>
              <a:rPr lang="en-US" i="1" dirty="0"/>
              <a:t>Ingraham v. Wright</a:t>
            </a:r>
            <a:r>
              <a:rPr lang="en-US" dirty="0"/>
              <a:t> (1977): </a:t>
            </a:r>
            <a:r>
              <a:rPr lang="en-US" sz="1200" kern="1200" dirty="0">
                <a:solidFill>
                  <a:schemeClr val="tx1"/>
                </a:solidFill>
                <a:effectLst/>
                <a:latin typeface="+mn-lt"/>
                <a:ea typeface="+mn-ea"/>
                <a:cs typeface="+mn-cs"/>
              </a:rPr>
              <a:t>A 14-year-old boy was paddled in the principal’s office 20 times for initially being disruptive then refusing the first punishment of 5 paddles. He subsequently needed medical attention and was out of school for 10 days with bruising. The Supreme Court ruled that this event was not cruel and unusual punishment and that it was within the school’s prerogative to use corporal punishment, although the justices cautioned school administrators to be thoughtful in their use of corporal punishment.</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23</a:t>
            </a:fld>
            <a:endParaRPr lang="en-US"/>
          </a:p>
        </p:txBody>
      </p:sp>
    </p:spTree>
    <p:extLst>
      <p:ext uri="{BB962C8B-B14F-4D97-AF65-F5344CB8AC3E}">
        <p14:creationId xmlns:p14="http://schemas.microsoft.com/office/powerpoint/2010/main" val="1091213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Satisfies</a:t>
            </a:r>
            <a:r>
              <a:rPr lang="en-IN" sz="1200" b="0" kern="1200" baseline="0" dirty="0">
                <a:solidFill>
                  <a:schemeClr val="tx1"/>
                </a:solidFill>
                <a:effectLst/>
                <a:latin typeface="+mn-lt"/>
                <a:ea typeface="+mn-ea"/>
                <a:cs typeface="+mn-cs"/>
              </a:rPr>
              <a:t> Learning Objective 8 </a:t>
            </a:r>
            <a:r>
              <a:rPr lang="en-US" sz="1200" kern="1200" dirty="0">
                <a:solidFill>
                  <a:schemeClr val="tx1"/>
                </a:solidFill>
                <a:effectLst/>
                <a:latin typeface="+mn-lt"/>
                <a:ea typeface="+mn-ea"/>
                <a:cs typeface="+mn-cs"/>
              </a:rPr>
              <a:t>Compare and contrast the impact of increased social control in schools on student experiences and delinquency.</a:t>
            </a:r>
            <a:endParaRPr lang="en-US" dirty="0"/>
          </a:p>
          <a:p>
            <a:endParaRPr lang="en-US" dirty="0"/>
          </a:p>
          <a:p>
            <a:r>
              <a:rPr lang="en-US" i="1" dirty="0"/>
              <a:t>New Jersey v. T.L.O.</a:t>
            </a:r>
            <a:r>
              <a:rPr lang="en-US" dirty="0"/>
              <a:t> (1985):</a:t>
            </a:r>
            <a:r>
              <a:rPr lang="en-US" baseline="0" dirty="0"/>
              <a:t> </a:t>
            </a:r>
            <a:r>
              <a:rPr lang="en-US" sz="1200" kern="1200" dirty="0">
                <a:solidFill>
                  <a:schemeClr val="tx1"/>
                </a:solidFill>
                <a:effectLst/>
                <a:latin typeface="+mn-lt"/>
                <a:ea typeface="+mn-ea"/>
                <a:cs typeface="+mn-cs"/>
              </a:rPr>
              <a:t>A 14-year-old girl was found smoking in the bathroom at school by a teacher and was taken to the principal’s office. The principal asked to see her purse and searched it, finding cigarettes, rolling papers, and marijuana. The police were called and the girl was found guilty of possession of marijuana. The girl appealed, arguing it was an unreasonable search and seizure. The Supreme Court ruled that while students have a legitimate expectation of privacy, this must be weighed against the school’s need for “maintaining an environment in which learning can take place.” This case established that the standard for searching student property on campus was “reasonable suspicion” instead of “probable cause.”</a:t>
            </a:r>
          </a:p>
          <a:p>
            <a:endParaRPr lang="en-US" dirty="0"/>
          </a:p>
          <a:p>
            <a:r>
              <a:rPr lang="en-US" i="1" dirty="0" err="1"/>
              <a:t>Vernonia</a:t>
            </a:r>
            <a:r>
              <a:rPr lang="en-US" i="1" dirty="0"/>
              <a:t> School District v. Acton</a:t>
            </a:r>
            <a:r>
              <a:rPr lang="en-US" dirty="0"/>
              <a:t> (1995):</a:t>
            </a:r>
            <a:r>
              <a:rPr lang="en-US" baseline="0" dirty="0"/>
              <a:t> </a:t>
            </a:r>
            <a:r>
              <a:rPr lang="en-US" sz="1200" kern="1200" dirty="0">
                <a:solidFill>
                  <a:schemeClr val="tx1"/>
                </a:solidFill>
                <a:effectLst/>
                <a:latin typeface="+mn-lt"/>
                <a:ea typeface="+mn-ea"/>
                <a:cs typeface="+mn-cs"/>
              </a:rPr>
              <a:t>A 12-year-old wanted to play football on his school team. The school required a random drug test, in which the 12-year-old was required to participate. His parents refused to allow him to be tested because they argued that there was no evidence he engaged in drug use. The school refused to allow him to play sports. He and his parents sued the school, arguing that it was an unreasonable search and seizure on the part of the school without a suspicion of illegal activity. The Supreme Court ruled that “students who voluntarily participate in school athletics have reason to expect intrusions upon normal rights and privileges, including privacy.” In some ways an extension of the </a:t>
            </a:r>
            <a:r>
              <a:rPr lang="en-US" sz="1200" i="1" kern="1200" dirty="0">
                <a:solidFill>
                  <a:schemeClr val="tx1"/>
                </a:solidFill>
                <a:effectLst/>
                <a:latin typeface="+mn-lt"/>
                <a:ea typeface="+mn-ea"/>
                <a:cs typeface="+mn-cs"/>
              </a:rPr>
              <a:t>T.L.O.</a:t>
            </a:r>
            <a:r>
              <a:rPr lang="en-US" sz="1200" kern="1200" dirty="0">
                <a:solidFill>
                  <a:schemeClr val="tx1"/>
                </a:solidFill>
                <a:effectLst/>
                <a:latin typeface="+mn-lt"/>
                <a:ea typeface="+mn-ea"/>
                <a:cs typeface="+mn-cs"/>
              </a:rPr>
              <a:t> case, this case determined that “suspicion-less” searches were also allowed by the school in certain instances, in order to keep the school safe and student athletes off drugs.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Safford Unified School District v. Redding</a:t>
            </a:r>
            <a:r>
              <a:rPr lang="en-US" dirty="0"/>
              <a:t> (2009):</a:t>
            </a:r>
            <a:r>
              <a:rPr lang="en-US" baseline="0" dirty="0"/>
              <a:t> </a:t>
            </a:r>
            <a:r>
              <a:rPr lang="en-US" sz="1200" kern="1200" dirty="0">
                <a:solidFill>
                  <a:schemeClr val="tx1"/>
                </a:solidFill>
                <a:effectLst/>
                <a:latin typeface="+mn-lt"/>
                <a:ea typeface="+mn-ea"/>
                <a:cs typeface="+mn-cs"/>
              </a:rPr>
              <a:t>Officials received a report that a 13-year-old girl had given a classmate four prescription-strength ibuprofen and one over-the-counter naproxen. Based on this report, the officials searched her purse and, finding nothing, had her strip to her underwear and pull her bra and elastic of her underpants out and shake them to see if anything fell out. No contraband was found and the school did not contact the girl’s parents during the investigation. The parents sued the school, saying that the strip search was an unreasonable search. The Supreme Court agreed that the strip search had gone too far, given the evidence that was available at the time and the danger presented by the pills weighed against the degradation that results from a strip search.</a:t>
            </a:r>
            <a:endParaRPr lang="en-IN"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974C31-EB4A-4B21-8134-CB5741A1DC5F}" type="slidenum">
              <a:rPr lang="en-US" smtClean="0"/>
              <a:t>24</a:t>
            </a:fld>
            <a:endParaRPr lang="en-US"/>
          </a:p>
        </p:txBody>
      </p:sp>
    </p:spTree>
    <p:extLst>
      <p:ext uri="{BB962C8B-B14F-4D97-AF65-F5344CB8AC3E}">
        <p14:creationId xmlns:p14="http://schemas.microsoft.com/office/powerpoint/2010/main" val="2195064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Author, Title and Edition. © SAGE Publications, 2018.</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6"/>
          <p:cNvSpPr>
            <a:spLocks noGrp="1"/>
          </p:cNvSpPr>
          <p:nvPr>
            <p:ph type="title"/>
          </p:nvPr>
        </p:nvSpPr>
        <p:spPr>
          <a:xfrm>
            <a:off x="533400" y="2597150"/>
            <a:ext cx="8229600" cy="1143000"/>
          </a:xfrm>
        </p:spPr>
        <p:txBody>
          <a:bodyPr>
            <a:normAutofit/>
          </a:bodyPr>
          <a:lstStyle>
            <a:lvl1pPr>
              <a:defRPr sz="3200">
                <a:solidFill>
                  <a:schemeClr val="tx1"/>
                </a:solidFill>
              </a:defRPr>
            </a:lvl1pPr>
          </a:lstStyle>
          <a:p>
            <a:r>
              <a:rPr lang="en-US" dirty="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Author, Title and Edition. © SAGE Publications, 2018.</a:t>
            </a:r>
            <a:endParaRPr lang="en-US" dirty="0"/>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696200" cy="1143000"/>
          </a:xfrm>
        </p:spPr>
        <p:txBody>
          <a:bodyPr/>
          <a:lstStyle/>
          <a:p>
            <a:r>
              <a:rPr lang="en-US" dirty="0"/>
              <a:t>Click to edit Master title style</a:t>
            </a:r>
          </a:p>
        </p:txBody>
      </p:sp>
      <p:sp>
        <p:nvSpPr>
          <p:cNvPr id="3" name="Content Placeholder 2"/>
          <p:cNvSpPr>
            <a:spLocks noGrp="1"/>
          </p:cNvSpPr>
          <p:nvPr>
            <p:ph idx="1"/>
          </p:nvPr>
        </p:nvSpPr>
        <p:spPr>
          <a:xfrm>
            <a:off x="990600" y="1676400"/>
            <a:ext cx="7696200" cy="4449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990600" y="6356350"/>
            <a:ext cx="7010400" cy="365125"/>
          </a:xfrm>
        </p:spPr>
        <p:txBody>
          <a:bodyPr/>
          <a:lstStyle/>
          <a:p>
            <a:r>
              <a:rPr lang="en-US"/>
              <a:t>Author, Title and Edition. © SAGE Publications, 2018.</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Rectangle 6"/>
          <p:cNvSpPr/>
          <p:nvPr userDrawn="1"/>
        </p:nvSpPr>
        <p:spPr>
          <a:xfrm>
            <a:off x="0" y="0"/>
            <a:ext cx="6096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0290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Author, Title and Edition. © SAGE Publications, 2018.</a:t>
            </a:r>
            <a:endParaRPr lang="en-US" dirty="0"/>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Author, Title and Edition. © SAGE Publications, 2018.</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133600"/>
            <a:ext cx="4038600" cy="3992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2133600"/>
            <a:ext cx="4038600" cy="3992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a:t>Author, Title and Edition. © SAGE Publications, 2018.</a:t>
            </a:r>
            <a:endParaRPr lang="en-US" dirty="0"/>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2027238"/>
            <a:ext cx="4040188" cy="5635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590799"/>
            <a:ext cx="4040188" cy="3535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2027238"/>
            <a:ext cx="4041775" cy="5635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590799"/>
            <a:ext cx="4041775" cy="3535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Author, Title and Edition. © SAGE Publications, 2018.</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Author, Title and Edition. © SAGE Publications, 2018.</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36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3008313" cy="72831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838200"/>
            <a:ext cx="5111750" cy="5287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676400"/>
            <a:ext cx="3008313" cy="4449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r>
              <a:rPr lang="en-US"/>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Author, Title and Edition. © SAGE Publications, 2018.</a:t>
            </a:r>
            <a:endParaRPr lang="en-US" dirty="0"/>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761999"/>
            <a:ext cx="5486400" cy="39655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38200"/>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2133600"/>
            <a:ext cx="8229600" cy="3992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356350"/>
            <a:ext cx="7543800" cy="365125"/>
          </a:xfrm>
          <a:prstGeom prst="rect">
            <a:avLst/>
          </a:prstGeom>
        </p:spPr>
        <p:txBody>
          <a:bodyPr vert="horz" lIns="91440" tIns="45720" rIns="91440" bIns="45720" rtlCol="0" anchor="ctr"/>
          <a:lstStyle>
            <a:lvl1pPr algn="l">
              <a:defRPr sz="1050">
                <a:solidFill>
                  <a:schemeClr val="tx1">
                    <a:tint val="75000"/>
                  </a:schemeClr>
                </a:solidFill>
                <a:latin typeface="Arial" panose="020B0604020202020204" pitchFamily="34" charset="0"/>
                <a:cs typeface="Arial" panose="020B0604020202020204" pitchFamily="34" charset="0"/>
              </a:defRPr>
            </a:lvl1pPr>
          </a:lstStyle>
          <a:p>
            <a:r>
              <a:rPr lang="en-US"/>
              <a:t>Author, Title and Edition. © SAGE Publications, 2018.</a:t>
            </a:r>
            <a:endParaRPr lang="en-US" dirty="0"/>
          </a:p>
        </p:txBody>
      </p:sp>
      <p:sp>
        <p:nvSpPr>
          <p:cNvPr id="6" name="Slide Number Placeholder 5"/>
          <p:cNvSpPr>
            <a:spLocks noGrp="1"/>
          </p:cNvSpPr>
          <p:nvPr>
            <p:ph type="sldNum" sz="quarter" idx="4"/>
          </p:nvPr>
        </p:nvSpPr>
        <p:spPr>
          <a:xfrm>
            <a:off x="82296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7" name="Rectangle 6"/>
          <p:cNvSpPr/>
          <p:nvPr userDrawn="1"/>
        </p:nvSpPr>
        <p:spPr>
          <a:xfrm>
            <a:off x="0" y="0"/>
            <a:ext cx="9144000" cy="6096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61" r:id="rId9"/>
    <p:sldLayoutId id="2147483656" r:id="rId10"/>
    <p:sldLayoutId id="2147483657" r:id="rId11"/>
  </p:sldLayoutIdLst>
  <p:hf hdr="0" dt="0"/>
  <p:txStyles>
    <p:titleStyle>
      <a:lvl1pPr algn="ctr"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2743200"/>
            <a:ext cx="8229600" cy="1143000"/>
          </a:xfrm>
        </p:spPr>
        <p:txBody>
          <a:bodyPr/>
          <a:lstStyle/>
          <a:p>
            <a:r>
              <a:rPr lang="en-IN" dirty="0"/>
              <a:t>Chapter 8: Schools in Context</a:t>
            </a:r>
            <a:endParaRPr lang="en-US" dirty="0"/>
          </a:p>
        </p:txBody>
      </p:sp>
    </p:spTree>
    <p:extLst>
      <p:ext uri="{BB962C8B-B14F-4D97-AF65-F5344CB8AC3E}">
        <p14:creationId xmlns:p14="http://schemas.microsoft.com/office/powerpoint/2010/main" val="2565008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a:t>Introduction</a:t>
            </a:r>
            <a:endParaRPr lang="en-US" sz="2400" dirty="0"/>
          </a:p>
        </p:txBody>
      </p:sp>
      <p:sp>
        <p:nvSpPr>
          <p:cNvPr id="9" name="Content Placeholder 8"/>
          <p:cNvSpPr>
            <a:spLocks noGrp="1"/>
          </p:cNvSpPr>
          <p:nvPr>
            <p:ph idx="1"/>
          </p:nvPr>
        </p:nvSpPr>
        <p:spPr/>
        <p:txBody>
          <a:bodyPr/>
          <a:lstStyle/>
          <a:p>
            <a:r>
              <a:rPr lang="en-US" dirty="0"/>
              <a:t>Impact of schools.</a:t>
            </a:r>
          </a:p>
          <a:p>
            <a:r>
              <a:rPr lang="en-US" dirty="0"/>
              <a:t>Schools and juveniles.</a:t>
            </a:r>
          </a:p>
          <a:p>
            <a:r>
              <a:rPr lang="en-US" dirty="0"/>
              <a:t>Schools: Safe place for children.</a:t>
            </a:r>
          </a:p>
          <a:p>
            <a:r>
              <a:rPr lang="en-US" dirty="0"/>
              <a:t>Diverse experience for children. </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1187023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a:t>The Diverse School Experience</a:t>
            </a:r>
            <a:r>
              <a:rPr lang="en-US" dirty="0"/>
              <a:t> </a:t>
            </a:r>
            <a:br>
              <a:rPr lang="en-US" dirty="0"/>
            </a:br>
            <a:r>
              <a:rPr lang="en-US" sz="2400" dirty="0"/>
              <a:t>(1 of 3)</a:t>
            </a:r>
          </a:p>
        </p:txBody>
      </p:sp>
      <p:sp>
        <p:nvSpPr>
          <p:cNvPr id="9" name="Content Placeholder 8"/>
          <p:cNvSpPr>
            <a:spLocks noGrp="1"/>
          </p:cNvSpPr>
          <p:nvPr>
            <p:ph idx="1"/>
          </p:nvPr>
        </p:nvSpPr>
        <p:spPr/>
        <p:txBody>
          <a:bodyPr/>
          <a:lstStyle/>
          <a:p>
            <a:r>
              <a:rPr lang="en-US" dirty="0"/>
              <a:t>Impact of Diversity on child's performance.</a:t>
            </a:r>
          </a:p>
          <a:p>
            <a:r>
              <a:rPr lang="en-US" dirty="0"/>
              <a:t>Burgeoning sexuality of girls.</a:t>
            </a:r>
          </a:p>
          <a:p>
            <a:r>
              <a:rPr lang="en-US" dirty="0"/>
              <a:t>Girls often treated differently than boys. </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2436385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a:t>The Diverse School Experience</a:t>
            </a:r>
            <a:r>
              <a:rPr lang="en-US" dirty="0"/>
              <a:t> </a:t>
            </a:r>
            <a:br>
              <a:rPr lang="en-US" dirty="0"/>
            </a:br>
            <a:r>
              <a:rPr lang="en-US" sz="2400" dirty="0"/>
              <a:t>(2 of 3)</a:t>
            </a:r>
          </a:p>
        </p:txBody>
      </p:sp>
      <p:sp>
        <p:nvSpPr>
          <p:cNvPr id="9" name="Content Placeholder 8"/>
          <p:cNvSpPr>
            <a:spLocks noGrp="1"/>
          </p:cNvSpPr>
          <p:nvPr>
            <p:ph idx="1"/>
          </p:nvPr>
        </p:nvSpPr>
        <p:spPr/>
        <p:txBody>
          <a:bodyPr/>
          <a:lstStyle/>
          <a:p>
            <a:pPr marL="0" indent="0">
              <a:buNone/>
            </a:pPr>
            <a:r>
              <a:rPr lang="en-US" dirty="0"/>
              <a:t>Trends in Academic Achievement</a:t>
            </a:r>
          </a:p>
          <a:p>
            <a:r>
              <a:rPr lang="en-US" dirty="0"/>
              <a:t>National Assessment of Educational Progress (NAEP).</a:t>
            </a:r>
          </a:p>
          <a:p>
            <a:r>
              <a:rPr lang="en-US" dirty="0"/>
              <a:t>Math: Varying overall scores. </a:t>
            </a:r>
          </a:p>
          <a:p>
            <a:r>
              <a:rPr lang="en-US" dirty="0"/>
              <a:t>Reading: Improving overall score.</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1066311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a:t>The Diverse School Experience</a:t>
            </a:r>
            <a:r>
              <a:rPr lang="en-US" dirty="0"/>
              <a:t> </a:t>
            </a:r>
            <a:br>
              <a:rPr lang="en-US" dirty="0"/>
            </a:br>
            <a:r>
              <a:rPr lang="en-US" sz="2400" dirty="0"/>
              <a:t>(3 of 3)</a:t>
            </a:r>
          </a:p>
        </p:txBody>
      </p:sp>
      <p:sp>
        <p:nvSpPr>
          <p:cNvPr id="9" name="Content Placeholder 8"/>
          <p:cNvSpPr>
            <a:spLocks noGrp="1"/>
          </p:cNvSpPr>
          <p:nvPr>
            <p:ph idx="1"/>
          </p:nvPr>
        </p:nvSpPr>
        <p:spPr/>
        <p:txBody>
          <a:bodyPr/>
          <a:lstStyle/>
          <a:p>
            <a:pPr marL="0" indent="0">
              <a:buNone/>
            </a:pPr>
            <a:r>
              <a:rPr lang="en-US" dirty="0"/>
              <a:t>International Comparisons</a:t>
            </a:r>
          </a:p>
          <a:p>
            <a:r>
              <a:rPr lang="en-US" dirty="0" err="1"/>
              <a:t>Programme</a:t>
            </a:r>
            <a:r>
              <a:rPr lang="en-US" dirty="0"/>
              <a:t> for International Student Assessment.</a:t>
            </a:r>
          </a:p>
          <a:p>
            <a:r>
              <a:rPr lang="en-US" dirty="0"/>
              <a:t>The </a:t>
            </a:r>
            <a:r>
              <a:rPr lang="en-GB" dirty="0"/>
              <a:t>United States</a:t>
            </a:r>
            <a:r>
              <a:rPr lang="en-US" dirty="0"/>
              <a:t>: Not a educational top performer.</a:t>
            </a:r>
          </a:p>
          <a:p>
            <a:endParaRPr lang="en-US" dirty="0"/>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2138199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a:t>The Budgeting of Education</a:t>
            </a:r>
            <a:endParaRPr lang="en-US" sz="2400" dirty="0"/>
          </a:p>
        </p:txBody>
      </p:sp>
      <p:sp>
        <p:nvSpPr>
          <p:cNvPr id="9" name="Content Placeholder 8"/>
          <p:cNvSpPr>
            <a:spLocks noGrp="1"/>
          </p:cNvSpPr>
          <p:nvPr>
            <p:ph idx="1"/>
          </p:nvPr>
        </p:nvSpPr>
        <p:spPr/>
        <p:txBody>
          <a:bodyPr/>
          <a:lstStyle/>
          <a:p>
            <a:r>
              <a:rPr lang="en-US" dirty="0"/>
              <a:t>State varies budgeting on education.</a:t>
            </a:r>
          </a:p>
          <a:p>
            <a:r>
              <a:rPr lang="en-US" dirty="0"/>
              <a:t>Economic crisis of 2008–2009.</a:t>
            </a:r>
          </a:p>
          <a:p>
            <a:r>
              <a:rPr lang="en-US" dirty="0"/>
              <a:t>Funding relied on local sources.</a:t>
            </a:r>
          </a:p>
          <a:p>
            <a:r>
              <a:rPr lang="en-US" dirty="0"/>
              <a:t>Schools losing large amounts of funding.</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2482524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School Failure, Dropping Out, and Delinquency </a:t>
            </a:r>
            <a:r>
              <a:rPr lang="en-US" sz="2400" dirty="0"/>
              <a:t>(1 of 3)</a:t>
            </a:r>
          </a:p>
        </p:txBody>
      </p:sp>
      <p:sp>
        <p:nvSpPr>
          <p:cNvPr id="9" name="Content Placeholder 8"/>
          <p:cNvSpPr>
            <a:spLocks noGrp="1"/>
          </p:cNvSpPr>
          <p:nvPr>
            <p:ph idx="1"/>
          </p:nvPr>
        </p:nvSpPr>
        <p:spPr/>
        <p:txBody>
          <a:bodyPr/>
          <a:lstStyle/>
          <a:p>
            <a:pPr marL="0" indent="0">
              <a:buNone/>
            </a:pPr>
            <a:r>
              <a:rPr lang="en-US" dirty="0"/>
              <a:t>School Failure</a:t>
            </a:r>
          </a:p>
          <a:p>
            <a:r>
              <a:rPr lang="en-US" dirty="0"/>
              <a:t>School failure and delinquency hypothesis.</a:t>
            </a:r>
          </a:p>
          <a:p>
            <a:r>
              <a:rPr lang="en-US" dirty="0"/>
              <a:t>Individual traits of the juvenile.</a:t>
            </a:r>
          </a:p>
          <a:p>
            <a:r>
              <a:rPr lang="en-US" dirty="0"/>
              <a:t>Individual life events and characteristics.</a:t>
            </a:r>
          </a:p>
          <a:p>
            <a:r>
              <a:rPr lang="en-US" dirty="0"/>
              <a:t>Macro or contextual factors.</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571675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School Failure, Dropping Out, and Delinquency </a:t>
            </a:r>
            <a:r>
              <a:rPr lang="en-US" sz="2400" dirty="0"/>
              <a:t>(2 of 3)</a:t>
            </a:r>
          </a:p>
        </p:txBody>
      </p:sp>
      <p:sp>
        <p:nvSpPr>
          <p:cNvPr id="9" name="Content Placeholder 8"/>
          <p:cNvSpPr>
            <a:spLocks noGrp="1"/>
          </p:cNvSpPr>
          <p:nvPr>
            <p:ph idx="1"/>
          </p:nvPr>
        </p:nvSpPr>
        <p:spPr/>
        <p:txBody>
          <a:bodyPr/>
          <a:lstStyle/>
          <a:p>
            <a:pPr marL="0" indent="0">
              <a:buNone/>
            </a:pPr>
            <a:r>
              <a:rPr lang="en-US" dirty="0"/>
              <a:t>School Failure</a:t>
            </a:r>
          </a:p>
          <a:p>
            <a:r>
              <a:rPr lang="en-US" dirty="0"/>
              <a:t>Tracking: Detrimental to experiences.</a:t>
            </a:r>
          </a:p>
          <a:p>
            <a:r>
              <a:rPr lang="en-US" dirty="0"/>
              <a:t>Alienation: School connectedness.</a:t>
            </a:r>
          </a:p>
          <a:p>
            <a:r>
              <a:rPr lang="en-US" dirty="0"/>
              <a:t>Social Class and bias.</a:t>
            </a:r>
          </a:p>
          <a:p>
            <a:r>
              <a:rPr lang="en-US" dirty="0"/>
              <a:t>The Effect on Delinquency</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4037652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School Failure, Dropping Out, and Delinquency </a:t>
            </a:r>
            <a:r>
              <a:rPr lang="en-US" sz="2400" dirty="0"/>
              <a:t>(3 of 3)</a:t>
            </a:r>
          </a:p>
        </p:txBody>
      </p:sp>
      <p:sp>
        <p:nvSpPr>
          <p:cNvPr id="9" name="Content Placeholder 8"/>
          <p:cNvSpPr>
            <a:spLocks noGrp="1"/>
          </p:cNvSpPr>
          <p:nvPr>
            <p:ph idx="1"/>
          </p:nvPr>
        </p:nvSpPr>
        <p:spPr/>
        <p:txBody>
          <a:bodyPr/>
          <a:lstStyle/>
          <a:p>
            <a:pPr marL="0" indent="0">
              <a:buNone/>
            </a:pPr>
            <a:r>
              <a:rPr lang="en-US" dirty="0"/>
              <a:t>Dropping Out</a:t>
            </a:r>
          </a:p>
          <a:p>
            <a:r>
              <a:rPr lang="en-US" dirty="0"/>
              <a:t>High school drop out: Incredibly high.</a:t>
            </a:r>
          </a:p>
          <a:p>
            <a:r>
              <a:rPr lang="en-US" dirty="0"/>
              <a:t>Two general categories of dropping out.</a:t>
            </a:r>
          </a:p>
          <a:p>
            <a:r>
              <a:rPr lang="en-US" dirty="0"/>
              <a:t>Characteristics of juvenile drop outs.</a:t>
            </a:r>
          </a:p>
          <a:p>
            <a:r>
              <a:rPr lang="en-US" dirty="0"/>
              <a:t>The Effect on Delinquency.</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4231032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Disengagement and Delinquency</a:t>
            </a:r>
            <a:endParaRPr lang="en-US" sz="2400" dirty="0"/>
          </a:p>
        </p:txBody>
      </p:sp>
      <p:sp>
        <p:nvSpPr>
          <p:cNvPr id="9" name="Content Placeholder 8"/>
          <p:cNvSpPr>
            <a:spLocks noGrp="1"/>
          </p:cNvSpPr>
          <p:nvPr>
            <p:ph idx="1"/>
          </p:nvPr>
        </p:nvSpPr>
        <p:spPr/>
        <p:txBody>
          <a:bodyPr/>
          <a:lstStyle/>
          <a:p>
            <a:r>
              <a:rPr lang="en-US" dirty="0"/>
              <a:t>Failing and dropping out: Complicated issues.</a:t>
            </a:r>
          </a:p>
          <a:p>
            <a:r>
              <a:rPr lang="en-US" dirty="0"/>
              <a:t>School bonding and connection.</a:t>
            </a:r>
          </a:p>
          <a:p>
            <a:r>
              <a:rPr lang="en-US" dirty="0"/>
              <a:t>School engagement and participation.</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2131214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Crime and Delinquency in Schools </a:t>
            </a:r>
            <a:r>
              <a:rPr lang="en-US" sz="2400" dirty="0"/>
              <a:t>(1 of 2)</a:t>
            </a:r>
          </a:p>
        </p:txBody>
      </p:sp>
      <p:sp>
        <p:nvSpPr>
          <p:cNvPr id="9" name="Content Placeholder 8"/>
          <p:cNvSpPr>
            <a:spLocks noGrp="1"/>
          </p:cNvSpPr>
          <p:nvPr>
            <p:ph idx="1"/>
          </p:nvPr>
        </p:nvSpPr>
        <p:spPr/>
        <p:txBody>
          <a:bodyPr/>
          <a:lstStyle/>
          <a:p>
            <a:pPr marL="0" indent="0">
              <a:buNone/>
            </a:pPr>
            <a:r>
              <a:rPr lang="en-US" dirty="0"/>
              <a:t>Violence at School</a:t>
            </a:r>
          </a:p>
          <a:p>
            <a:r>
              <a:rPr lang="en-US" dirty="0"/>
              <a:t>Youth homicides and school shootings.</a:t>
            </a:r>
          </a:p>
          <a:p>
            <a:r>
              <a:rPr lang="en-US" dirty="0"/>
              <a:t>Victimization at school.</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245433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Crime and Delinquency in Schools </a:t>
            </a:r>
            <a:r>
              <a:rPr lang="en-US" sz="2400" dirty="0"/>
              <a:t>(2 of 2)</a:t>
            </a:r>
          </a:p>
        </p:txBody>
      </p:sp>
      <p:sp>
        <p:nvSpPr>
          <p:cNvPr id="9" name="Content Placeholder 8"/>
          <p:cNvSpPr>
            <a:spLocks noGrp="1"/>
          </p:cNvSpPr>
          <p:nvPr>
            <p:ph idx="1"/>
          </p:nvPr>
        </p:nvSpPr>
        <p:spPr>
          <a:xfrm>
            <a:off x="533400" y="1905000"/>
            <a:ext cx="8229600" cy="3992563"/>
          </a:xfrm>
        </p:spPr>
        <p:txBody>
          <a:bodyPr/>
          <a:lstStyle/>
          <a:p>
            <a:pPr marL="0" indent="0">
              <a:buNone/>
            </a:pPr>
            <a:r>
              <a:rPr lang="en-US" dirty="0"/>
              <a:t>Violence at School</a:t>
            </a:r>
          </a:p>
          <a:p>
            <a:pPr marL="0" indent="0" algn="ctr">
              <a:buNone/>
            </a:pPr>
            <a:endParaRPr lang="en-US" b="1" dirty="0">
              <a:solidFill>
                <a:srgbClr val="FF0000"/>
              </a:solidFill>
            </a:endParaRP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12</a:t>
            </a:fld>
            <a:endParaRPr lang="en-US"/>
          </a:p>
        </p:txBody>
      </p:sp>
      <p:graphicFrame>
        <p:nvGraphicFramePr>
          <p:cNvPr id="2" name="Table 1"/>
          <p:cNvGraphicFramePr>
            <a:graphicFrameLocks noGrp="1"/>
          </p:cNvGraphicFramePr>
          <p:nvPr>
            <p:extLst>
              <p:ext uri="{D42A27DB-BD31-4B8C-83A1-F6EECF244321}">
                <p14:modId xmlns:p14="http://schemas.microsoft.com/office/powerpoint/2010/main" val="3525934052"/>
              </p:ext>
            </p:extLst>
          </p:nvPr>
        </p:nvGraphicFramePr>
        <p:xfrm>
          <a:off x="762000" y="3163507"/>
          <a:ext cx="7620000" cy="2734056"/>
        </p:xfrm>
        <a:graphic>
          <a:graphicData uri="http://schemas.openxmlformats.org/drawingml/2006/table">
            <a:tbl>
              <a:tblPr firstRow="1" firstCol="1" bandRow="1">
                <a:tableStyleId>{BDBED569-4797-4DF1-A0F4-6AAB3CD982D8}</a:tableStyleId>
              </a:tblPr>
              <a:tblGrid>
                <a:gridCol w="2388887">
                  <a:extLst>
                    <a:ext uri="{9D8B030D-6E8A-4147-A177-3AD203B41FA5}">
                      <a16:colId xmlns:a16="http://schemas.microsoft.com/office/drawing/2014/main" val="1819681286"/>
                    </a:ext>
                  </a:extLst>
                </a:gridCol>
                <a:gridCol w="2476500">
                  <a:extLst>
                    <a:ext uri="{9D8B030D-6E8A-4147-A177-3AD203B41FA5}">
                      <a16:colId xmlns:a16="http://schemas.microsoft.com/office/drawing/2014/main" val="3740130341"/>
                    </a:ext>
                  </a:extLst>
                </a:gridCol>
                <a:gridCol w="2754613">
                  <a:extLst>
                    <a:ext uri="{9D8B030D-6E8A-4147-A177-3AD203B41FA5}">
                      <a16:colId xmlns:a16="http://schemas.microsoft.com/office/drawing/2014/main" val="4062868989"/>
                    </a:ext>
                  </a:extLst>
                </a:gridCol>
              </a:tblGrid>
              <a:tr h="0">
                <a:tc>
                  <a:txBody>
                    <a:bodyPr/>
                    <a:lstStyle/>
                    <a:p>
                      <a:pPr>
                        <a:lnSpc>
                          <a:spcPct val="115000"/>
                        </a:lnSpc>
                        <a:spcAft>
                          <a:spcPts val="0"/>
                        </a:spcAft>
                      </a:pPr>
                      <a:r>
                        <a:rPr lang="en-IN" sz="1200">
                          <a:effectLst/>
                        </a:rPr>
                        <a:t>Type of Shooting</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Perpetrator</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Reason/Motive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7705814"/>
                  </a:ext>
                </a:extLst>
              </a:tr>
              <a:tr h="0">
                <a:tc>
                  <a:txBody>
                    <a:bodyPr/>
                    <a:lstStyle/>
                    <a:p>
                      <a:pPr>
                        <a:lnSpc>
                          <a:spcPct val="115000"/>
                        </a:lnSpc>
                        <a:spcAft>
                          <a:spcPts val="0"/>
                        </a:spcAft>
                      </a:pPr>
                      <a:r>
                        <a:rPr lang="en-IN" sz="1200" b="0" dirty="0">
                          <a:effectLst/>
                        </a:rPr>
                        <a:t>Rampage shootings</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Member or former member of school (student, former student, employee, former employee)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dirty="0">
                          <a:effectLst/>
                        </a:rPr>
                        <a:t>Symbolic significance to exact revenge or gain power</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20144"/>
                  </a:ext>
                </a:extLst>
              </a:tr>
              <a:tr h="0">
                <a:tc>
                  <a:txBody>
                    <a:bodyPr/>
                    <a:lstStyle/>
                    <a:p>
                      <a:pPr>
                        <a:lnSpc>
                          <a:spcPct val="115000"/>
                        </a:lnSpc>
                        <a:spcAft>
                          <a:spcPts val="0"/>
                        </a:spcAft>
                      </a:pPr>
                      <a:r>
                        <a:rPr lang="en-IN" sz="1200" b="0" dirty="0">
                          <a:effectLst/>
                        </a:rPr>
                        <a:t>Mass murders</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dirty="0" err="1">
                          <a:effectLst/>
                        </a:rPr>
                        <a:t>Nonmember</a:t>
                      </a:r>
                      <a:r>
                        <a:rPr lang="en-IN" sz="1200" dirty="0">
                          <a:effectLst/>
                        </a:rPr>
                        <a:t> of school, </a:t>
                      </a:r>
                      <a:r>
                        <a:rPr lang="en-IN" sz="1200" dirty="0" smtClean="0">
                          <a:effectLst/>
                        </a:rPr>
                        <a:t>typically an </a:t>
                      </a:r>
                      <a:r>
                        <a:rPr lang="en-IN" sz="1200" dirty="0">
                          <a:effectLst/>
                        </a:rPr>
                        <a:t>adult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dirty="0">
                          <a:effectLst/>
                        </a:rPr>
                        <a:t>Symbolic significance, often </a:t>
                      </a:r>
                      <a:r>
                        <a:rPr lang="en-IN" sz="1200" dirty="0" smtClean="0">
                          <a:effectLst/>
                        </a:rPr>
                        <a:t>to gain </a:t>
                      </a:r>
                      <a:r>
                        <a:rPr lang="en-IN" sz="1200" dirty="0">
                          <a:effectLst/>
                        </a:rPr>
                        <a:t>power</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8961134"/>
                  </a:ext>
                </a:extLst>
              </a:tr>
              <a:tr h="0">
                <a:tc>
                  <a:txBody>
                    <a:bodyPr/>
                    <a:lstStyle/>
                    <a:p>
                      <a:pPr>
                        <a:lnSpc>
                          <a:spcPct val="115000"/>
                        </a:lnSpc>
                        <a:spcAft>
                          <a:spcPts val="0"/>
                        </a:spcAft>
                      </a:pPr>
                      <a:r>
                        <a:rPr lang="en-IN" sz="1200" b="0" dirty="0">
                          <a:effectLst/>
                        </a:rPr>
                        <a:t>Terrorist attacks</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dirty="0">
                          <a:effectLst/>
                        </a:rPr>
                        <a:t>Individuals or groups advancing a political or ideological goal</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Politically motivated attack, selected for symbolic importance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0496209"/>
                  </a:ext>
                </a:extLst>
              </a:tr>
              <a:tr h="0">
                <a:tc>
                  <a:txBody>
                    <a:bodyPr/>
                    <a:lstStyle/>
                    <a:p>
                      <a:pPr>
                        <a:lnSpc>
                          <a:spcPct val="115000"/>
                        </a:lnSpc>
                        <a:spcAft>
                          <a:spcPts val="0"/>
                        </a:spcAft>
                      </a:pPr>
                      <a:r>
                        <a:rPr lang="en-IN" sz="1200" b="0" dirty="0">
                          <a:effectLst/>
                        </a:rPr>
                        <a:t>Targeted shootings</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Member or former member of school (student, former student, employee, former employee)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Targeting an individual or individuals for some real or perceived slight</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1691986"/>
                  </a:ext>
                </a:extLst>
              </a:tr>
              <a:tr h="0">
                <a:tc>
                  <a:txBody>
                    <a:bodyPr/>
                    <a:lstStyle/>
                    <a:p>
                      <a:pPr>
                        <a:lnSpc>
                          <a:spcPct val="115000"/>
                        </a:lnSpc>
                        <a:spcAft>
                          <a:spcPts val="0"/>
                        </a:spcAft>
                      </a:pPr>
                      <a:r>
                        <a:rPr lang="en-IN" sz="1200" b="0" dirty="0">
                          <a:effectLst/>
                        </a:rPr>
                        <a:t>Government shootings</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Military or police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dirty="0">
                          <a:effectLst/>
                        </a:rPr>
                        <a:t>As a response to student </a:t>
                      </a:r>
                      <a:r>
                        <a:rPr lang="en-IN" sz="1200" dirty="0" smtClean="0">
                          <a:effectLst/>
                        </a:rPr>
                        <a:t>protests or </a:t>
                      </a:r>
                      <a:r>
                        <a:rPr lang="en-IN" sz="1200" dirty="0">
                          <a:effectLst/>
                        </a:rPr>
                        <a:t>riots</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52857030"/>
                  </a:ext>
                </a:extLst>
              </a:tr>
            </a:tbl>
          </a:graphicData>
        </a:graphic>
      </p:graphicFrame>
      <p:sp>
        <p:nvSpPr>
          <p:cNvPr id="3" name="Rectangle 2"/>
          <p:cNvSpPr/>
          <p:nvPr/>
        </p:nvSpPr>
        <p:spPr>
          <a:xfrm>
            <a:off x="685800" y="2861846"/>
            <a:ext cx="7696200" cy="338554"/>
          </a:xfrm>
          <a:prstGeom prst="rect">
            <a:avLst/>
          </a:prstGeom>
        </p:spPr>
        <p:txBody>
          <a:bodyPr wrap="square">
            <a:spAutoFit/>
          </a:bodyPr>
          <a:lstStyle/>
          <a:p>
            <a:pPr marR="0"/>
            <a:r>
              <a:rPr lang="en-IN" sz="1600" dirty="0">
                <a:latin typeface="+mj-lt"/>
              </a:rPr>
              <a:t>TABLE 8.1 ● Typology of School Shootings and Violence on School </a:t>
            </a:r>
            <a:r>
              <a:rPr lang="en-IN" sz="1600" dirty="0" smtClean="0">
                <a:latin typeface="+mj-lt"/>
              </a:rPr>
              <a:t>Grounds</a:t>
            </a:r>
            <a:endParaRPr lang="en-IN" sz="1600" dirty="0">
              <a:latin typeface="+mj-lt"/>
            </a:endParaRPr>
          </a:p>
        </p:txBody>
      </p:sp>
    </p:spTree>
    <p:extLst>
      <p:ext uri="{BB962C8B-B14F-4D97-AF65-F5344CB8AC3E}">
        <p14:creationId xmlns:p14="http://schemas.microsoft.com/office/powerpoint/2010/main" val="98188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a:t>Bullying and Cyberbullying</a:t>
            </a:r>
            <a:r>
              <a:rPr lang="en-US" dirty="0"/>
              <a:t> </a:t>
            </a:r>
            <a:r>
              <a:rPr lang="en-US" sz="2400" dirty="0"/>
              <a:t>(1 of 5)</a:t>
            </a:r>
          </a:p>
        </p:txBody>
      </p:sp>
      <p:sp>
        <p:nvSpPr>
          <p:cNvPr id="9" name="Content Placeholder 8"/>
          <p:cNvSpPr>
            <a:spLocks noGrp="1"/>
          </p:cNvSpPr>
          <p:nvPr>
            <p:ph idx="1"/>
          </p:nvPr>
        </p:nvSpPr>
        <p:spPr/>
        <p:txBody>
          <a:bodyPr/>
          <a:lstStyle/>
          <a:p>
            <a:r>
              <a:rPr lang="en-US" dirty="0"/>
              <a:t>Categorizing crime.</a:t>
            </a:r>
          </a:p>
          <a:p>
            <a:r>
              <a:rPr lang="en-US" dirty="0"/>
              <a:t>Bullying and cyberbullying.</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180477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a:t>Bullying and Cyberbullying</a:t>
            </a:r>
            <a:r>
              <a:rPr lang="en-US" dirty="0"/>
              <a:t> </a:t>
            </a:r>
            <a:r>
              <a:rPr lang="en-US" sz="2400" dirty="0"/>
              <a:t>(2 of 5)</a:t>
            </a:r>
          </a:p>
        </p:txBody>
      </p:sp>
      <p:sp>
        <p:nvSpPr>
          <p:cNvPr id="9" name="Content Placeholder 8"/>
          <p:cNvSpPr>
            <a:spLocks noGrp="1"/>
          </p:cNvSpPr>
          <p:nvPr>
            <p:ph idx="1"/>
          </p:nvPr>
        </p:nvSpPr>
        <p:spPr/>
        <p:txBody>
          <a:bodyPr/>
          <a:lstStyle/>
          <a:p>
            <a:pPr marL="0" indent="0">
              <a:buNone/>
            </a:pPr>
            <a:r>
              <a:rPr lang="en-US" dirty="0"/>
              <a:t>Bullying</a:t>
            </a:r>
          </a:p>
          <a:p>
            <a:r>
              <a:rPr lang="en-US" dirty="0"/>
              <a:t>A global concern.</a:t>
            </a:r>
          </a:p>
          <a:p>
            <a:r>
              <a:rPr lang="en-US" dirty="0"/>
              <a:t>Main characteristics: Repeated nature.</a:t>
            </a:r>
          </a:p>
          <a:p>
            <a:r>
              <a:rPr lang="en-US" dirty="0"/>
              <a:t>Way to stigmatize and label.</a:t>
            </a:r>
          </a:p>
          <a:p>
            <a:r>
              <a:rPr lang="en-US" dirty="0"/>
              <a:t>Homophobic bullying and sexual Harassment.</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2823147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a:t>Bullying and Cyberbullying</a:t>
            </a:r>
            <a:r>
              <a:rPr lang="en-US" dirty="0"/>
              <a:t> </a:t>
            </a:r>
            <a:r>
              <a:rPr lang="en-US" sz="2400" dirty="0"/>
              <a:t>(3 of 5)</a:t>
            </a:r>
          </a:p>
        </p:txBody>
      </p:sp>
      <p:sp>
        <p:nvSpPr>
          <p:cNvPr id="9" name="Content Placeholder 8"/>
          <p:cNvSpPr>
            <a:spLocks noGrp="1"/>
          </p:cNvSpPr>
          <p:nvPr>
            <p:ph idx="1"/>
          </p:nvPr>
        </p:nvSpPr>
        <p:spPr/>
        <p:txBody>
          <a:bodyPr/>
          <a:lstStyle/>
          <a:p>
            <a:pPr marL="0" indent="0">
              <a:buNone/>
            </a:pPr>
            <a:r>
              <a:rPr lang="en-US" dirty="0"/>
              <a:t>Cyberbullying</a:t>
            </a:r>
          </a:p>
          <a:p>
            <a:r>
              <a:rPr lang="en-US" dirty="0"/>
              <a:t>Peer interaction.</a:t>
            </a:r>
          </a:p>
          <a:p>
            <a:r>
              <a:rPr lang="en-US" dirty="0"/>
              <a:t>Variety of Cyberbullying mechanisms.</a:t>
            </a:r>
          </a:p>
          <a:p>
            <a:r>
              <a:rPr lang="en-US" dirty="0"/>
              <a:t>The intent of the act.</a:t>
            </a:r>
          </a:p>
          <a:p>
            <a:r>
              <a:rPr lang="en-US" dirty="0"/>
              <a:t>Reaction of victims.</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1098976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a:t>Bullying and Cyberbullying</a:t>
            </a:r>
            <a:r>
              <a:rPr lang="en-US" dirty="0"/>
              <a:t> </a:t>
            </a:r>
            <a:r>
              <a:rPr lang="en-US" sz="2400" dirty="0"/>
              <a:t>(4 of 5)</a:t>
            </a:r>
          </a:p>
        </p:txBody>
      </p:sp>
      <p:sp>
        <p:nvSpPr>
          <p:cNvPr id="9" name="Content Placeholder 8"/>
          <p:cNvSpPr>
            <a:spLocks noGrp="1"/>
          </p:cNvSpPr>
          <p:nvPr>
            <p:ph idx="1"/>
          </p:nvPr>
        </p:nvSpPr>
        <p:spPr/>
        <p:txBody>
          <a:bodyPr/>
          <a:lstStyle/>
          <a:p>
            <a:pPr marL="0" indent="0">
              <a:buNone/>
            </a:pPr>
            <a:r>
              <a:rPr lang="en-US" smtClean="0"/>
              <a:t>Cyberbullying</a:t>
            </a:r>
          </a:p>
          <a:p>
            <a:pPr marL="0" indent="0" algn="ctr">
              <a:buNone/>
            </a:pPr>
            <a:endParaRPr lang="en-US" b="1" smtClean="0">
              <a:solidFill>
                <a:srgbClr val="FF0000"/>
              </a:solidFill>
            </a:endParaRPr>
          </a:p>
          <a:p>
            <a:pPr marL="0" indent="0" algn="ctr">
              <a:buNone/>
            </a:pPr>
            <a:endParaRPr lang="en-US" dirty="0"/>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16</a:t>
            </a:fld>
            <a:endParaRPr lang="en-US"/>
          </a:p>
        </p:txBody>
      </p:sp>
      <p:graphicFrame>
        <p:nvGraphicFramePr>
          <p:cNvPr id="2" name="Table 1"/>
          <p:cNvGraphicFramePr>
            <a:graphicFrameLocks noGrp="1"/>
          </p:cNvGraphicFramePr>
          <p:nvPr>
            <p:extLst>
              <p:ext uri="{D42A27DB-BD31-4B8C-83A1-F6EECF244321}">
                <p14:modId xmlns:p14="http://schemas.microsoft.com/office/powerpoint/2010/main" val="3448427474"/>
              </p:ext>
            </p:extLst>
          </p:nvPr>
        </p:nvGraphicFramePr>
        <p:xfrm>
          <a:off x="1104900" y="3429000"/>
          <a:ext cx="6896100" cy="1682496"/>
        </p:xfrm>
        <a:graphic>
          <a:graphicData uri="http://schemas.openxmlformats.org/drawingml/2006/table">
            <a:tbl>
              <a:tblPr firstRow="1" firstCol="1" bandRow="1">
                <a:tableStyleId>{BDBED569-4797-4DF1-A0F4-6AAB3CD982D8}</a:tableStyleId>
              </a:tblPr>
              <a:tblGrid>
                <a:gridCol w="3458011">
                  <a:extLst>
                    <a:ext uri="{9D8B030D-6E8A-4147-A177-3AD203B41FA5}">
                      <a16:colId xmlns:a16="http://schemas.microsoft.com/office/drawing/2014/main" val="2667500574"/>
                    </a:ext>
                  </a:extLst>
                </a:gridCol>
                <a:gridCol w="3438089">
                  <a:extLst>
                    <a:ext uri="{9D8B030D-6E8A-4147-A177-3AD203B41FA5}">
                      <a16:colId xmlns:a16="http://schemas.microsoft.com/office/drawing/2014/main" val="2572378626"/>
                    </a:ext>
                  </a:extLst>
                </a:gridCol>
              </a:tblGrid>
              <a:tr h="0">
                <a:tc>
                  <a:txBody>
                    <a:bodyPr/>
                    <a:lstStyle/>
                    <a:p>
                      <a:pPr>
                        <a:lnSpc>
                          <a:spcPct val="115000"/>
                        </a:lnSpc>
                        <a:spcAft>
                          <a:spcPts val="0"/>
                        </a:spcAft>
                      </a:pPr>
                      <a:r>
                        <a:rPr lang="en-IN" sz="1200">
                          <a:effectLst/>
                        </a:rPr>
                        <a:t>Direct Cyberbullying</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Indirect Cyberbullying</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5618211"/>
                  </a:ext>
                </a:extLst>
              </a:tr>
              <a:tr h="0">
                <a:tc>
                  <a:txBody>
                    <a:bodyPr/>
                    <a:lstStyle/>
                    <a:p>
                      <a:pPr>
                        <a:lnSpc>
                          <a:spcPct val="115000"/>
                        </a:lnSpc>
                        <a:spcAft>
                          <a:spcPts val="0"/>
                        </a:spcAft>
                      </a:pPr>
                      <a:r>
                        <a:rPr lang="en-IN" sz="1200" b="0" dirty="0">
                          <a:effectLst/>
                        </a:rPr>
                        <a:t>Property (e.g., sending a virus-infected file)</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Outing of e-mail-entrusted information</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401783"/>
                  </a:ext>
                </a:extLst>
              </a:tr>
              <a:tr h="0">
                <a:tc>
                  <a:txBody>
                    <a:bodyPr/>
                    <a:lstStyle/>
                    <a:p>
                      <a:pPr>
                        <a:lnSpc>
                          <a:spcPct val="115000"/>
                        </a:lnSpc>
                        <a:spcAft>
                          <a:spcPts val="0"/>
                        </a:spcAft>
                      </a:pPr>
                      <a:r>
                        <a:rPr lang="en-IN" sz="1200" b="0" dirty="0">
                          <a:effectLst/>
                        </a:rPr>
                        <a:t>Verbal (e.g., using the Internet or mobile phone to insult or threaten)</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Masquerading (e.g., deceiving someone by pretending to be someone else)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9985967"/>
                  </a:ext>
                </a:extLst>
              </a:tr>
              <a:tr h="0">
                <a:tc>
                  <a:txBody>
                    <a:bodyPr/>
                    <a:lstStyle/>
                    <a:p>
                      <a:pPr>
                        <a:lnSpc>
                          <a:spcPct val="115000"/>
                        </a:lnSpc>
                        <a:spcAft>
                          <a:spcPts val="0"/>
                        </a:spcAft>
                      </a:pPr>
                      <a:r>
                        <a:rPr lang="en-IN" sz="1200" b="0" dirty="0">
                          <a:effectLst/>
                        </a:rPr>
                        <a:t>Nonverbal (e.g., sending threatening or obscene pictures or illustrations)</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a:effectLst/>
                        </a:rPr>
                        <a:t>Spreading gossip by mobile phone, e-mail, or chat</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58259144"/>
                  </a:ext>
                </a:extLst>
              </a:tr>
              <a:tr h="0">
                <a:tc>
                  <a:txBody>
                    <a:bodyPr/>
                    <a:lstStyle/>
                    <a:p>
                      <a:pPr>
                        <a:lnSpc>
                          <a:spcPct val="115000"/>
                        </a:lnSpc>
                        <a:spcAft>
                          <a:spcPts val="0"/>
                        </a:spcAft>
                      </a:pPr>
                      <a:r>
                        <a:rPr lang="en-IN" sz="1200" b="0" dirty="0">
                          <a:effectLst/>
                        </a:rPr>
                        <a:t>Social (e.g., excluding someone from an online group)</a:t>
                      </a:r>
                      <a:endParaRPr lang="en-IN"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200" dirty="0">
                          <a:effectLst/>
                        </a:rPr>
                        <a:t>Taking part in voting on a defamatory polling website</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5895509"/>
                  </a:ext>
                </a:extLst>
              </a:tr>
            </a:tbl>
          </a:graphicData>
        </a:graphic>
      </p:graphicFrame>
      <p:sp>
        <p:nvSpPr>
          <p:cNvPr id="3" name="Rectangle 2"/>
          <p:cNvSpPr/>
          <p:nvPr/>
        </p:nvSpPr>
        <p:spPr>
          <a:xfrm>
            <a:off x="990600" y="3090446"/>
            <a:ext cx="3712042" cy="338554"/>
          </a:xfrm>
          <a:prstGeom prst="rect">
            <a:avLst/>
          </a:prstGeom>
        </p:spPr>
        <p:txBody>
          <a:bodyPr wrap="none">
            <a:spAutoFit/>
          </a:bodyPr>
          <a:lstStyle/>
          <a:p>
            <a:r>
              <a:rPr lang="en-IN" sz="1600" dirty="0">
                <a:latin typeface="+mj-lt"/>
              </a:rPr>
              <a:t>TABLE 8.2 ● Methods of Cyberbullying</a:t>
            </a:r>
          </a:p>
        </p:txBody>
      </p:sp>
      <p:sp>
        <p:nvSpPr>
          <p:cNvPr id="4" name="Rectangle 3"/>
          <p:cNvSpPr/>
          <p:nvPr/>
        </p:nvSpPr>
        <p:spPr>
          <a:xfrm>
            <a:off x="990600" y="5173051"/>
            <a:ext cx="6781800" cy="400110"/>
          </a:xfrm>
          <a:prstGeom prst="rect">
            <a:avLst/>
          </a:prstGeom>
        </p:spPr>
        <p:txBody>
          <a:bodyPr wrap="square">
            <a:spAutoFit/>
          </a:bodyPr>
          <a:lstStyle/>
          <a:p>
            <a:r>
              <a:rPr lang="en-IN" sz="1000" i="1" dirty="0">
                <a:latin typeface="+mj-lt"/>
              </a:rPr>
              <a:t>Source: </a:t>
            </a:r>
            <a:r>
              <a:rPr lang="en-IN" sz="1000" dirty="0" err="1">
                <a:latin typeface="+mj-lt"/>
              </a:rPr>
              <a:t>Vanderbosch</a:t>
            </a:r>
            <a:r>
              <a:rPr lang="en-IN" sz="1000" dirty="0">
                <a:latin typeface="+mj-lt"/>
              </a:rPr>
              <a:t>, H., &amp; Van </a:t>
            </a:r>
            <a:r>
              <a:rPr lang="en-IN" sz="1000" dirty="0" err="1">
                <a:latin typeface="+mj-lt"/>
              </a:rPr>
              <a:t>Cleemput</a:t>
            </a:r>
            <a:r>
              <a:rPr lang="en-IN" sz="1000" dirty="0">
                <a:latin typeface="+mj-lt"/>
              </a:rPr>
              <a:t>, K. V. (2009). Cyberbullying among youngsters: Profiles of bullies and victims, </a:t>
            </a:r>
            <a:r>
              <a:rPr lang="en-IN" sz="1000" i="1" dirty="0">
                <a:latin typeface="+mj-lt"/>
              </a:rPr>
              <a:t>New Media and Society, 11</a:t>
            </a:r>
            <a:r>
              <a:rPr lang="en-IN" sz="1000" dirty="0">
                <a:latin typeface="+mj-lt"/>
              </a:rPr>
              <a:t>, 1352. </a:t>
            </a:r>
          </a:p>
        </p:txBody>
      </p:sp>
    </p:spTree>
    <p:extLst>
      <p:ext uri="{BB962C8B-B14F-4D97-AF65-F5344CB8AC3E}">
        <p14:creationId xmlns:p14="http://schemas.microsoft.com/office/powerpoint/2010/main" val="2658199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4000" dirty="0"/>
              <a:t>Bullying and Cyberbullying</a:t>
            </a:r>
            <a:r>
              <a:rPr lang="en-US" dirty="0"/>
              <a:t> </a:t>
            </a:r>
            <a:r>
              <a:rPr lang="en-US" sz="2400" dirty="0"/>
              <a:t>(5 of 5)</a:t>
            </a:r>
          </a:p>
        </p:txBody>
      </p:sp>
      <p:sp>
        <p:nvSpPr>
          <p:cNvPr id="9" name="Content Placeholder 8"/>
          <p:cNvSpPr>
            <a:spLocks noGrp="1"/>
          </p:cNvSpPr>
          <p:nvPr>
            <p:ph idx="1"/>
          </p:nvPr>
        </p:nvSpPr>
        <p:spPr/>
        <p:txBody>
          <a:bodyPr/>
          <a:lstStyle/>
          <a:p>
            <a:pPr marL="0" indent="0">
              <a:buNone/>
            </a:pPr>
            <a:r>
              <a:rPr lang="en-US" dirty="0"/>
              <a:t>Cyberbullying</a:t>
            </a:r>
          </a:p>
          <a:p>
            <a:r>
              <a:rPr lang="en-US" dirty="0"/>
              <a:t>Action of schools.</a:t>
            </a:r>
          </a:p>
          <a:p>
            <a:r>
              <a:rPr lang="en-US" dirty="0"/>
              <a:t>Violation of laws</a:t>
            </a:r>
          </a:p>
          <a:p>
            <a:r>
              <a:rPr lang="en-US" dirty="0"/>
              <a:t>Off of school grounds.</a:t>
            </a:r>
          </a:p>
          <a:p>
            <a:r>
              <a:rPr lang="en-US" dirty="0"/>
              <a:t>Not adequately addressed.</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738571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8016" y="838200"/>
            <a:ext cx="8863584" cy="1143000"/>
          </a:xfrm>
        </p:spPr>
        <p:txBody>
          <a:bodyPr>
            <a:normAutofit fontScale="90000"/>
          </a:bodyPr>
          <a:lstStyle/>
          <a:p>
            <a:r>
              <a:rPr lang="en-US" dirty="0"/>
              <a:t>The Policy of Punishment in Schools: The School-to-Prison Pipeline </a:t>
            </a:r>
            <a:r>
              <a:rPr lang="en-US" sz="2400" dirty="0"/>
              <a:t>(1 of 5)</a:t>
            </a:r>
          </a:p>
        </p:txBody>
      </p:sp>
      <p:sp>
        <p:nvSpPr>
          <p:cNvPr id="9" name="Content Placeholder 8"/>
          <p:cNvSpPr>
            <a:spLocks noGrp="1"/>
          </p:cNvSpPr>
          <p:nvPr>
            <p:ph idx="1"/>
          </p:nvPr>
        </p:nvSpPr>
        <p:spPr>
          <a:xfrm>
            <a:off x="457200" y="2209800"/>
            <a:ext cx="8229600" cy="3992563"/>
          </a:xfrm>
        </p:spPr>
        <p:txBody>
          <a:bodyPr/>
          <a:lstStyle/>
          <a:p>
            <a:r>
              <a:rPr lang="en-US" dirty="0"/>
              <a:t>School-to-prison pipeline.</a:t>
            </a:r>
          </a:p>
          <a:p>
            <a:r>
              <a:rPr lang="en-US" dirty="0"/>
              <a:t>Dignity in Schools Campaign.</a:t>
            </a:r>
          </a:p>
          <a:p>
            <a:r>
              <a:rPr lang="en-US" dirty="0"/>
              <a:t>“Tough on crime” philosophy.</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3974005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8016" y="838200"/>
            <a:ext cx="8863584" cy="1143000"/>
          </a:xfrm>
        </p:spPr>
        <p:txBody>
          <a:bodyPr>
            <a:normAutofit fontScale="90000"/>
          </a:bodyPr>
          <a:lstStyle/>
          <a:p>
            <a:r>
              <a:rPr lang="en-US" dirty="0"/>
              <a:t>The Policy of Punishment in Schools: The School-to-Prison Pipeline </a:t>
            </a:r>
            <a:r>
              <a:rPr lang="en-US" sz="2400" dirty="0"/>
              <a:t>(2 of 5)</a:t>
            </a:r>
          </a:p>
        </p:txBody>
      </p:sp>
      <p:sp>
        <p:nvSpPr>
          <p:cNvPr id="9" name="Content Placeholder 8"/>
          <p:cNvSpPr>
            <a:spLocks noGrp="1"/>
          </p:cNvSpPr>
          <p:nvPr>
            <p:ph idx="1"/>
          </p:nvPr>
        </p:nvSpPr>
        <p:spPr>
          <a:xfrm>
            <a:off x="457200" y="2209800"/>
            <a:ext cx="8229600" cy="3992563"/>
          </a:xfrm>
        </p:spPr>
        <p:txBody>
          <a:bodyPr/>
          <a:lstStyle/>
          <a:p>
            <a:pPr marL="0" indent="0">
              <a:buNone/>
            </a:pPr>
            <a:r>
              <a:rPr lang="en-US" dirty="0"/>
              <a:t>School-to-Prison Pipeline: Zero Tolerance and Increased Social Control</a:t>
            </a:r>
          </a:p>
          <a:p>
            <a:r>
              <a:rPr lang="en-US" dirty="0"/>
              <a:t>Zero-tolerance policy.</a:t>
            </a:r>
          </a:p>
          <a:p>
            <a:r>
              <a:rPr lang="en-US" dirty="0"/>
              <a:t>Federal law involvement and restrictions.</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1119675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8016" y="838200"/>
            <a:ext cx="8863584" cy="1143000"/>
          </a:xfrm>
        </p:spPr>
        <p:txBody>
          <a:bodyPr>
            <a:normAutofit fontScale="90000"/>
          </a:bodyPr>
          <a:lstStyle/>
          <a:p>
            <a:r>
              <a:rPr lang="en-US" dirty="0"/>
              <a:t>The Policy of Punishment in Schools: The School-to-Prison Pipeline </a:t>
            </a:r>
            <a:r>
              <a:rPr lang="en-US" sz="2400" dirty="0"/>
              <a:t>(3 of 5)</a:t>
            </a:r>
          </a:p>
        </p:txBody>
      </p:sp>
      <p:sp>
        <p:nvSpPr>
          <p:cNvPr id="9" name="Content Placeholder 8"/>
          <p:cNvSpPr>
            <a:spLocks noGrp="1"/>
          </p:cNvSpPr>
          <p:nvPr>
            <p:ph idx="1"/>
          </p:nvPr>
        </p:nvSpPr>
        <p:spPr>
          <a:xfrm>
            <a:off x="457200" y="2209800"/>
            <a:ext cx="8229600" cy="3992563"/>
          </a:xfrm>
        </p:spPr>
        <p:txBody>
          <a:bodyPr/>
          <a:lstStyle/>
          <a:p>
            <a:pPr marL="0" indent="0">
              <a:buNone/>
            </a:pPr>
            <a:r>
              <a:rPr lang="en-US" dirty="0"/>
              <a:t>School-to-Prison Pipeline: Zero Tolerance and Increased Social Control</a:t>
            </a:r>
          </a:p>
          <a:p>
            <a:r>
              <a:rPr lang="en-US" dirty="0"/>
              <a:t>Additional measures.</a:t>
            </a:r>
          </a:p>
          <a:p>
            <a:r>
              <a:rPr lang="en-US" dirty="0"/>
              <a:t>Examining discipline in schools.</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3870296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8016" y="838200"/>
            <a:ext cx="8863584" cy="1143000"/>
          </a:xfrm>
        </p:spPr>
        <p:txBody>
          <a:bodyPr>
            <a:normAutofit fontScale="90000"/>
          </a:bodyPr>
          <a:lstStyle/>
          <a:p>
            <a:r>
              <a:rPr lang="en-US" dirty="0"/>
              <a:t>The Policy of Punishment in Schools: The School-to-Prison Pipeline </a:t>
            </a:r>
            <a:r>
              <a:rPr lang="en-US" sz="2400" dirty="0"/>
              <a:t>(4 of 5)</a:t>
            </a:r>
          </a:p>
        </p:txBody>
      </p:sp>
      <p:sp>
        <p:nvSpPr>
          <p:cNvPr id="9" name="Content Placeholder 8"/>
          <p:cNvSpPr>
            <a:spLocks noGrp="1"/>
          </p:cNvSpPr>
          <p:nvPr>
            <p:ph idx="1"/>
          </p:nvPr>
        </p:nvSpPr>
        <p:spPr>
          <a:xfrm>
            <a:off x="457200" y="2209800"/>
            <a:ext cx="8229600" cy="3992563"/>
          </a:xfrm>
        </p:spPr>
        <p:txBody>
          <a:bodyPr>
            <a:normAutofit/>
          </a:bodyPr>
          <a:lstStyle/>
          <a:p>
            <a:pPr marL="0" indent="0">
              <a:buNone/>
            </a:pPr>
            <a:r>
              <a:rPr lang="en-US" dirty="0"/>
              <a:t>School-to-Prison Pipeline: Learning to Accept Corporal Punishment, Restraint, and Seclusion</a:t>
            </a:r>
          </a:p>
          <a:p>
            <a:r>
              <a:rPr lang="en-US" dirty="0"/>
              <a:t>Corporal punishment.</a:t>
            </a:r>
          </a:p>
          <a:p>
            <a:r>
              <a:rPr lang="en-US" dirty="0"/>
              <a:t>Guidelines for corporal punishment.</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820450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8016" y="838200"/>
            <a:ext cx="8863584" cy="1143000"/>
          </a:xfrm>
        </p:spPr>
        <p:txBody>
          <a:bodyPr>
            <a:normAutofit fontScale="90000"/>
          </a:bodyPr>
          <a:lstStyle/>
          <a:p>
            <a:r>
              <a:rPr lang="en-US" dirty="0"/>
              <a:t>The Policy of Punishment in Schools: The School-to-Prison Pipeline </a:t>
            </a:r>
            <a:r>
              <a:rPr lang="en-US" sz="2400" dirty="0"/>
              <a:t>(5 of 5)</a:t>
            </a:r>
          </a:p>
        </p:txBody>
      </p:sp>
      <p:sp>
        <p:nvSpPr>
          <p:cNvPr id="9" name="Content Placeholder 8"/>
          <p:cNvSpPr>
            <a:spLocks noGrp="1"/>
          </p:cNvSpPr>
          <p:nvPr>
            <p:ph idx="1"/>
          </p:nvPr>
        </p:nvSpPr>
        <p:spPr>
          <a:xfrm>
            <a:off x="457200" y="2209800"/>
            <a:ext cx="8229600" cy="3992563"/>
          </a:xfrm>
        </p:spPr>
        <p:txBody>
          <a:bodyPr>
            <a:normAutofit/>
          </a:bodyPr>
          <a:lstStyle/>
          <a:p>
            <a:pPr marL="0" indent="0">
              <a:buNone/>
            </a:pPr>
            <a:r>
              <a:rPr lang="en-US" dirty="0"/>
              <a:t>School-to-Prison Pipeline: Learning to Accept Corporal Punishment, Restraint, and Seclusion</a:t>
            </a:r>
          </a:p>
          <a:p>
            <a:r>
              <a:rPr lang="en-US" dirty="0"/>
              <a:t>Growing racial disproportionality.</a:t>
            </a:r>
          </a:p>
          <a:p>
            <a:r>
              <a:rPr lang="en-US" dirty="0"/>
              <a:t>Restraint and seclusion.</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3579297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8016" y="838200"/>
            <a:ext cx="8863584" cy="1143000"/>
          </a:xfrm>
        </p:spPr>
        <p:txBody>
          <a:bodyPr>
            <a:normAutofit/>
          </a:bodyPr>
          <a:lstStyle/>
          <a:p>
            <a:r>
              <a:rPr lang="en-US" sz="4000" dirty="0"/>
              <a:t>The School and Student Rights</a:t>
            </a:r>
            <a:r>
              <a:rPr lang="en-US" dirty="0"/>
              <a:t> </a:t>
            </a:r>
            <a:r>
              <a:rPr lang="en-US" sz="2400" dirty="0"/>
              <a:t>(1 of 2)</a:t>
            </a:r>
          </a:p>
        </p:txBody>
      </p:sp>
      <p:sp>
        <p:nvSpPr>
          <p:cNvPr id="9" name="Content Placeholder 8"/>
          <p:cNvSpPr>
            <a:spLocks noGrp="1"/>
          </p:cNvSpPr>
          <p:nvPr>
            <p:ph idx="1"/>
          </p:nvPr>
        </p:nvSpPr>
        <p:spPr>
          <a:xfrm>
            <a:off x="457200" y="2209800"/>
            <a:ext cx="8229600" cy="3992563"/>
          </a:xfrm>
        </p:spPr>
        <p:txBody>
          <a:bodyPr/>
          <a:lstStyle/>
          <a:p>
            <a:r>
              <a:rPr lang="en-US" i="1" dirty="0"/>
              <a:t>Tinker v. Des Moines Independent School District</a:t>
            </a:r>
            <a:r>
              <a:rPr lang="en-US" dirty="0"/>
              <a:t> (1969).</a:t>
            </a:r>
          </a:p>
          <a:p>
            <a:r>
              <a:rPr lang="en-US" i="1" dirty="0"/>
              <a:t>Goss v. Lopez </a:t>
            </a:r>
            <a:r>
              <a:rPr lang="en-US" dirty="0"/>
              <a:t>(1975).</a:t>
            </a:r>
          </a:p>
          <a:p>
            <a:r>
              <a:rPr lang="en-US" i="1" dirty="0"/>
              <a:t>Ingraham v. Wright</a:t>
            </a:r>
            <a:r>
              <a:rPr lang="en-US" dirty="0"/>
              <a:t> (1977).</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993102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8016" y="838200"/>
            <a:ext cx="8863584" cy="1143000"/>
          </a:xfrm>
        </p:spPr>
        <p:txBody>
          <a:bodyPr>
            <a:normAutofit/>
          </a:bodyPr>
          <a:lstStyle/>
          <a:p>
            <a:r>
              <a:rPr lang="en-US" sz="4000" dirty="0"/>
              <a:t>The School and Student Rights</a:t>
            </a:r>
            <a:r>
              <a:rPr lang="en-US" dirty="0"/>
              <a:t> </a:t>
            </a:r>
            <a:r>
              <a:rPr lang="en-US" sz="2400" dirty="0"/>
              <a:t>(2 of 2)</a:t>
            </a:r>
          </a:p>
        </p:txBody>
      </p:sp>
      <p:sp>
        <p:nvSpPr>
          <p:cNvPr id="9" name="Content Placeholder 8"/>
          <p:cNvSpPr>
            <a:spLocks noGrp="1"/>
          </p:cNvSpPr>
          <p:nvPr>
            <p:ph idx="1"/>
          </p:nvPr>
        </p:nvSpPr>
        <p:spPr>
          <a:xfrm>
            <a:off x="457200" y="2209800"/>
            <a:ext cx="8229600" cy="3992563"/>
          </a:xfrm>
        </p:spPr>
        <p:txBody>
          <a:bodyPr/>
          <a:lstStyle/>
          <a:p>
            <a:r>
              <a:rPr lang="en-US" i="1" dirty="0"/>
              <a:t>New Jersey v. T.L.O.</a:t>
            </a:r>
            <a:r>
              <a:rPr lang="en-US" dirty="0"/>
              <a:t> (1985).</a:t>
            </a:r>
          </a:p>
          <a:p>
            <a:r>
              <a:rPr lang="en-US" i="1" dirty="0" err="1"/>
              <a:t>Vernonia</a:t>
            </a:r>
            <a:r>
              <a:rPr lang="en-US" i="1" dirty="0"/>
              <a:t> School District v. Acton</a:t>
            </a:r>
            <a:r>
              <a:rPr lang="en-US" dirty="0"/>
              <a:t> (1995).</a:t>
            </a:r>
          </a:p>
          <a:p>
            <a:r>
              <a:rPr lang="en-US" i="1" dirty="0"/>
              <a:t>Safford Unified School District v. Redding </a:t>
            </a:r>
            <a:r>
              <a:rPr lang="en-US" dirty="0"/>
              <a:t>(2009). </a:t>
            </a:r>
          </a:p>
        </p:txBody>
      </p:sp>
      <p:sp>
        <p:nvSpPr>
          <p:cNvPr id="6" name="Footer Placeholder 5"/>
          <p:cNvSpPr>
            <a:spLocks noGrp="1"/>
          </p:cNvSpPr>
          <p:nvPr>
            <p:ph type="ftr" sz="quarter" idx="11"/>
          </p:nvPr>
        </p:nvSpPr>
        <p:spPr/>
        <p:txBody>
          <a:bodyPr/>
          <a:lstStyle/>
          <a:p>
            <a:r>
              <a:rPr lang="en-US" dirty="0"/>
              <a:t>Author, Title and Edition. © SAGE Publications, 2018.</a:t>
            </a:r>
          </a:p>
        </p:txBody>
      </p:sp>
      <p:sp>
        <p:nvSpPr>
          <p:cNvPr id="7" name="Slide Number Placeholder 6"/>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4466718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2717</TotalTime>
  <Words>6863</Words>
  <Application>Microsoft Office PowerPoint</Application>
  <PresentationFormat>On-screen Show (4:3)</PresentationFormat>
  <Paragraphs>411</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Times New Roman</vt:lpstr>
      <vt:lpstr>Office Theme</vt:lpstr>
      <vt:lpstr>Chapter 8: Schools in Context</vt:lpstr>
      <vt:lpstr>Introduction</vt:lpstr>
      <vt:lpstr>The Diverse School Experience  (1 of 3)</vt:lpstr>
      <vt:lpstr>The Diverse School Experience  (2 of 3)</vt:lpstr>
      <vt:lpstr>The Diverse School Experience  (3 of 3)</vt:lpstr>
      <vt:lpstr>The Budgeting of Education</vt:lpstr>
      <vt:lpstr>School Failure, Dropping Out, and Delinquency (1 of 3)</vt:lpstr>
      <vt:lpstr>School Failure, Dropping Out, and Delinquency (2 of 3)</vt:lpstr>
      <vt:lpstr>School Failure, Dropping Out, and Delinquency (3 of 3)</vt:lpstr>
      <vt:lpstr>Disengagement and Delinquency</vt:lpstr>
      <vt:lpstr>Crime and Delinquency in Schools (1 of 2)</vt:lpstr>
      <vt:lpstr>Crime and Delinquency in Schools (2 of 2)</vt:lpstr>
      <vt:lpstr>Bullying and Cyberbullying (1 of 5)</vt:lpstr>
      <vt:lpstr>Bullying and Cyberbullying (2 of 5)</vt:lpstr>
      <vt:lpstr>Bullying and Cyberbullying (3 of 5)</vt:lpstr>
      <vt:lpstr>Bullying and Cyberbullying (4 of 5)</vt:lpstr>
      <vt:lpstr>Bullying and Cyberbullying (5 of 5)</vt:lpstr>
      <vt:lpstr>The Policy of Punishment in Schools: The School-to-Prison Pipeline (1 of 5)</vt:lpstr>
      <vt:lpstr>The Policy of Punishment in Schools: The School-to-Prison Pipeline (2 of 5)</vt:lpstr>
      <vt:lpstr>The Policy of Punishment in Schools: The School-to-Prison Pipeline (3 of 5)</vt:lpstr>
      <vt:lpstr>The Policy of Punishment in Schools: The School-to-Prison Pipeline (4 of 5)</vt:lpstr>
      <vt:lpstr>The Policy of Punishment in Schools: The School-to-Prison Pipeline (5 of 5)</vt:lpstr>
      <vt:lpstr>The School and Student Rights (1 of 2)</vt:lpstr>
      <vt:lpstr>The School and Student Rights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Ancheta, Katie</dc:creator>
  <cp:lastModifiedBy>Integra</cp:lastModifiedBy>
  <cp:revision>86</cp:revision>
  <dcterms:created xsi:type="dcterms:W3CDTF">2006-08-16T00:00:00Z</dcterms:created>
  <dcterms:modified xsi:type="dcterms:W3CDTF">2020-01-04T14:04:49Z</dcterms:modified>
</cp:coreProperties>
</file>